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3"/>
  </p:sldMasterIdLst>
  <p:notesMasterIdLst>
    <p:notesMasterId r:id="rId51"/>
  </p:notesMasterIdLst>
  <p:sldIdLst>
    <p:sldId id="256" r:id="rId4"/>
    <p:sldId id="257" r:id="rId5"/>
    <p:sldId id="258" r:id="rId6"/>
    <p:sldId id="259" r:id="rId7"/>
    <p:sldId id="260" r:id="rId8"/>
    <p:sldId id="261" r:id="rId9"/>
    <p:sldId id="312" r:id="rId10"/>
    <p:sldId id="280" r:id="rId11"/>
    <p:sldId id="313" r:id="rId12"/>
    <p:sldId id="302" r:id="rId13"/>
    <p:sldId id="301" r:id="rId14"/>
    <p:sldId id="281" r:id="rId15"/>
    <p:sldId id="282" r:id="rId16"/>
    <p:sldId id="314" r:id="rId17"/>
    <p:sldId id="283" r:id="rId18"/>
    <p:sldId id="303" r:id="rId19"/>
    <p:sldId id="315" r:id="rId20"/>
    <p:sldId id="264" r:id="rId21"/>
    <p:sldId id="304" r:id="rId22"/>
    <p:sldId id="317" r:id="rId23"/>
    <p:sldId id="265" r:id="rId24"/>
    <p:sldId id="285" r:id="rId25"/>
    <p:sldId id="318" r:id="rId26"/>
    <p:sldId id="305" r:id="rId27"/>
    <p:sldId id="271" r:id="rId28"/>
    <p:sldId id="287" r:id="rId29"/>
    <p:sldId id="288" r:id="rId30"/>
    <p:sldId id="289" r:id="rId31"/>
    <p:sldId id="306" r:id="rId32"/>
    <p:sldId id="307" r:id="rId33"/>
    <p:sldId id="290" r:id="rId34"/>
    <p:sldId id="308" r:id="rId35"/>
    <p:sldId id="291" r:id="rId36"/>
    <p:sldId id="292" r:id="rId37"/>
    <p:sldId id="293" r:id="rId38"/>
    <p:sldId id="295" r:id="rId39"/>
    <p:sldId id="316" r:id="rId40"/>
    <p:sldId id="309" r:id="rId41"/>
    <p:sldId id="296" r:id="rId42"/>
    <p:sldId id="297" r:id="rId43"/>
    <p:sldId id="298" r:id="rId44"/>
    <p:sldId id="299" r:id="rId45"/>
    <p:sldId id="300" r:id="rId46"/>
    <p:sldId id="311" r:id="rId47"/>
    <p:sldId id="310" r:id="rId48"/>
    <p:sldId id="268" r:id="rId49"/>
    <p:sldId id="269" r:id="rId50"/>
  </p:sldIdLst>
  <p:sldSz cx="18288000" cy="10287000"/>
  <p:notesSz cx="6858000" cy="9144000"/>
  <p:embeddedFontLst>
    <p:embeddedFont>
      <p:font typeface="Abhaya Libre Regular" panose="020B0604020202020204" charset="0"/>
      <p:regular r:id="rId52"/>
    </p:embeddedFont>
    <p:embeddedFont>
      <p:font typeface="Abhaya Libre Regular Bold" panose="020B0604020202020204" charset="0"/>
      <p:regular r:id="rId53"/>
    </p:embeddedFont>
    <p:embeddedFont>
      <p:font typeface="Abhaya Libre Regular Bold Italics" panose="020B0604020202020204" charset="0"/>
      <p:regular r:id="rId54"/>
    </p:embeddedFont>
    <p:embeddedFont>
      <p:font typeface="Calibri" panose="020F0502020204030204" pitchFamily="34" charset="0"/>
      <p:regular r:id="rId55"/>
      <p:bold r:id="rId56"/>
      <p:italic r:id="rId57"/>
      <p:boldItalic r:id="rId58"/>
    </p:embeddedFont>
    <p:embeddedFont>
      <p:font typeface="Georgia" panose="02040502050405020303" pitchFamily="18" charset="0"/>
      <p:regular r:id="rId59"/>
      <p:bold r:id="rId60"/>
      <p:italic r:id="rId61"/>
      <p:boldItalic r:id="rId6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B1D578C-7E3B-4FAA-9E5F-30FF7F3EBDD5}" v="158" dt="2023-07-06T13:50:26.88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918" autoAdjust="0"/>
    <p:restoredTop sz="94674" autoAdjust="0"/>
  </p:normalViewPr>
  <p:slideViewPr>
    <p:cSldViewPr>
      <p:cViewPr varScale="1">
        <p:scale>
          <a:sx n="68" d="100"/>
          <a:sy n="68" d="100"/>
        </p:scale>
        <p:origin x="126" y="87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font" Target="fonts/font4.fntdata"/><Relationship Id="rId63" Type="http://schemas.openxmlformats.org/officeDocument/2006/relationships/presProps" Target="presProps.xml"/><Relationship Id="rId68" Type="http://schemas.microsoft.com/office/2015/10/relationships/revisionInfo" Target="revisionInfo.xml"/><Relationship Id="rId7" Type="http://schemas.openxmlformats.org/officeDocument/2006/relationships/slide" Target="slides/slide4.xml"/><Relationship Id="rId2" Type="http://schemas.openxmlformats.org/officeDocument/2006/relationships/customXml" Target="../customXml/item2.xml"/><Relationship Id="rId16" Type="http://schemas.openxmlformats.org/officeDocument/2006/relationships/slide" Target="slides/slide13.xml"/><Relationship Id="rId29" Type="http://schemas.openxmlformats.org/officeDocument/2006/relationships/slide" Target="slides/slide26.xml"/><Relationship Id="rId1" Type="http://schemas.openxmlformats.org/officeDocument/2006/relationships/customXml" Target="../customXml/item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font" Target="fonts/font2.fntdata"/><Relationship Id="rId58" Type="http://schemas.openxmlformats.org/officeDocument/2006/relationships/font" Target="fonts/font7.fntdata"/><Relationship Id="rId66"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font" Target="fonts/font6.fntdata"/><Relationship Id="rId61" Type="http://schemas.openxmlformats.org/officeDocument/2006/relationships/font" Target="fonts/font10.fntdata"/><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font" Target="fonts/font1.fntdata"/><Relationship Id="rId60" Type="http://schemas.openxmlformats.org/officeDocument/2006/relationships/font" Target="fonts/font9.fntdata"/><Relationship Id="rId65"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font" Target="fonts/font5.fntdata"/><Relationship Id="rId64" Type="http://schemas.openxmlformats.org/officeDocument/2006/relationships/viewProps" Target="viewProps.xml"/><Relationship Id="rId8" Type="http://schemas.openxmlformats.org/officeDocument/2006/relationships/slide" Target="slides/slide5.xml"/><Relationship Id="rId51" Type="http://schemas.openxmlformats.org/officeDocument/2006/relationships/notesMaster" Target="notesMasters/notesMaster1.xml"/><Relationship Id="rId3" Type="http://schemas.openxmlformats.org/officeDocument/2006/relationships/slideMaster" Target="slideMasters/slideMaster1.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font" Target="fonts/font8.fntdata"/><Relationship Id="rId67" Type="http://schemas.microsoft.com/office/2016/11/relationships/changesInfo" Target="changesInfos/changesInfo1.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font" Target="fonts/font3.fntdata"/><Relationship Id="rId62" Type="http://schemas.openxmlformats.org/officeDocument/2006/relationships/font" Target="fonts/font11.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Ioanna Matouli (Atlantis Engineering)" userId="ce83a5f9-b684-426f-8712-9fec52aa63a4" providerId="ADAL" clId="{DB1D578C-7E3B-4FAA-9E5F-30FF7F3EBDD5}"/>
    <pc:docChg chg="custSel modSld">
      <pc:chgData name="Ioanna Matouli (Atlantis Engineering)" userId="ce83a5f9-b684-426f-8712-9fec52aa63a4" providerId="ADAL" clId="{DB1D578C-7E3B-4FAA-9E5F-30FF7F3EBDD5}" dt="2023-07-06T13:50:43.434" v="452" actId="20577"/>
      <pc:docMkLst>
        <pc:docMk/>
      </pc:docMkLst>
      <pc:sldChg chg="modSp mod">
        <pc:chgData name="Ioanna Matouli (Atlantis Engineering)" userId="ce83a5f9-b684-426f-8712-9fec52aa63a4" providerId="ADAL" clId="{DB1D578C-7E3B-4FAA-9E5F-30FF7F3EBDD5}" dt="2023-07-06T13:03:41.748" v="0"/>
        <pc:sldMkLst>
          <pc:docMk/>
          <pc:sldMk cId="0" sldId="256"/>
        </pc:sldMkLst>
        <pc:spChg chg="mod">
          <ac:chgData name="Ioanna Matouli (Atlantis Engineering)" userId="ce83a5f9-b684-426f-8712-9fec52aa63a4" providerId="ADAL" clId="{DB1D578C-7E3B-4FAA-9E5F-30FF7F3EBDD5}" dt="2023-07-06T13:03:41.748" v="0"/>
          <ac:spMkLst>
            <pc:docMk/>
            <pc:sldMk cId="0" sldId="256"/>
            <ac:spMk id="15" creationId="{00000000-0000-0000-0000-000000000000}"/>
          </ac:spMkLst>
        </pc:spChg>
      </pc:sldChg>
      <pc:sldChg chg="modSp">
        <pc:chgData name="Ioanna Matouli (Atlantis Engineering)" userId="ce83a5f9-b684-426f-8712-9fec52aa63a4" providerId="ADAL" clId="{DB1D578C-7E3B-4FAA-9E5F-30FF7F3EBDD5}" dt="2023-07-06T13:03:53.105" v="1"/>
        <pc:sldMkLst>
          <pc:docMk/>
          <pc:sldMk cId="0" sldId="257"/>
        </pc:sldMkLst>
        <pc:spChg chg="mod">
          <ac:chgData name="Ioanna Matouli (Atlantis Engineering)" userId="ce83a5f9-b684-426f-8712-9fec52aa63a4" providerId="ADAL" clId="{DB1D578C-7E3B-4FAA-9E5F-30FF7F3EBDD5}" dt="2023-07-06T13:03:53.105" v="1"/>
          <ac:spMkLst>
            <pc:docMk/>
            <pc:sldMk cId="0" sldId="257"/>
            <ac:spMk id="16" creationId="{00000000-0000-0000-0000-000000000000}"/>
          </ac:spMkLst>
        </pc:spChg>
      </pc:sldChg>
      <pc:sldChg chg="modSp mod">
        <pc:chgData name="Ioanna Matouli (Atlantis Engineering)" userId="ce83a5f9-b684-426f-8712-9fec52aa63a4" providerId="ADAL" clId="{DB1D578C-7E3B-4FAA-9E5F-30FF7F3EBDD5}" dt="2023-07-06T13:04:24.164" v="18" actId="20577"/>
        <pc:sldMkLst>
          <pc:docMk/>
          <pc:sldMk cId="0" sldId="258"/>
        </pc:sldMkLst>
        <pc:spChg chg="mod">
          <ac:chgData name="Ioanna Matouli (Atlantis Engineering)" userId="ce83a5f9-b684-426f-8712-9fec52aa63a4" providerId="ADAL" clId="{DB1D578C-7E3B-4FAA-9E5F-30FF7F3EBDD5}" dt="2023-07-06T13:04:24.164" v="18" actId="20577"/>
          <ac:spMkLst>
            <pc:docMk/>
            <pc:sldMk cId="0" sldId="258"/>
            <ac:spMk id="2" creationId="{00000000-0000-0000-0000-000000000000}"/>
          </ac:spMkLst>
        </pc:spChg>
        <pc:spChg chg="mod">
          <ac:chgData name="Ioanna Matouli (Atlantis Engineering)" userId="ce83a5f9-b684-426f-8712-9fec52aa63a4" providerId="ADAL" clId="{DB1D578C-7E3B-4FAA-9E5F-30FF7F3EBDD5}" dt="2023-07-06T13:04:13.473" v="2"/>
          <ac:spMkLst>
            <pc:docMk/>
            <pc:sldMk cId="0" sldId="258"/>
            <ac:spMk id="3" creationId="{00000000-0000-0000-0000-000000000000}"/>
          </ac:spMkLst>
        </pc:spChg>
      </pc:sldChg>
      <pc:sldChg chg="modSp mod">
        <pc:chgData name="Ioanna Matouli (Atlantis Engineering)" userId="ce83a5f9-b684-426f-8712-9fec52aa63a4" providerId="ADAL" clId="{DB1D578C-7E3B-4FAA-9E5F-30FF7F3EBDD5}" dt="2023-07-06T13:04:34.436" v="43" actId="20577"/>
        <pc:sldMkLst>
          <pc:docMk/>
          <pc:sldMk cId="0" sldId="259"/>
        </pc:sldMkLst>
        <pc:spChg chg="mod">
          <ac:chgData name="Ioanna Matouli (Atlantis Engineering)" userId="ce83a5f9-b684-426f-8712-9fec52aa63a4" providerId="ADAL" clId="{DB1D578C-7E3B-4FAA-9E5F-30FF7F3EBDD5}" dt="2023-07-06T13:04:34.436" v="43" actId="20577"/>
          <ac:spMkLst>
            <pc:docMk/>
            <pc:sldMk cId="0" sldId="259"/>
            <ac:spMk id="44" creationId="{00000000-0000-0000-0000-000000000000}"/>
          </ac:spMkLst>
        </pc:spChg>
      </pc:sldChg>
      <pc:sldChg chg="modSp mod">
        <pc:chgData name="Ioanna Matouli (Atlantis Engineering)" userId="ce83a5f9-b684-426f-8712-9fec52aa63a4" providerId="ADAL" clId="{DB1D578C-7E3B-4FAA-9E5F-30FF7F3EBDD5}" dt="2023-07-06T13:05:58.328" v="102" actId="403"/>
        <pc:sldMkLst>
          <pc:docMk/>
          <pc:sldMk cId="0" sldId="260"/>
        </pc:sldMkLst>
        <pc:spChg chg="mod">
          <ac:chgData name="Ioanna Matouli (Atlantis Engineering)" userId="ce83a5f9-b684-426f-8712-9fec52aa63a4" providerId="ADAL" clId="{DB1D578C-7E3B-4FAA-9E5F-30FF7F3EBDD5}" dt="2023-07-06T13:05:18.108" v="87" actId="20577"/>
          <ac:spMkLst>
            <pc:docMk/>
            <pc:sldMk cId="0" sldId="260"/>
            <ac:spMk id="2" creationId="{00000000-0000-0000-0000-000000000000}"/>
          </ac:spMkLst>
        </pc:spChg>
        <pc:spChg chg="mod">
          <ac:chgData name="Ioanna Matouli (Atlantis Engineering)" userId="ce83a5f9-b684-426f-8712-9fec52aa63a4" providerId="ADAL" clId="{DB1D578C-7E3B-4FAA-9E5F-30FF7F3EBDD5}" dt="2023-07-06T13:05:29.527" v="89"/>
          <ac:spMkLst>
            <pc:docMk/>
            <pc:sldMk cId="0" sldId="260"/>
            <ac:spMk id="3" creationId="{00000000-0000-0000-0000-000000000000}"/>
          </ac:spMkLst>
        </pc:spChg>
        <pc:spChg chg="mod">
          <ac:chgData name="Ioanna Matouli (Atlantis Engineering)" userId="ce83a5f9-b684-426f-8712-9fec52aa63a4" providerId="ADAL" clId="{DB1D578C-7E3B-4FAA-9E5F-30FF7F3EBDD5}" dt="2023-07-06T13:05:58.328" v="102" actId="403"/>
          <ac:spMkLst>
            <pc:docMk/>
            <pc:sldMk cId="0" sldId="260"/>
            <ac:spMk id="4" creationId="{00000000-0000-0000-0000-000000000000}"/>
          </ac:spMkLst>
        </pc:spChg>
        <pc:spChg chg="mod">
          <ac:chgData name="Ioanna Matouli (Atlantis Engineering)" userId="ce83a5f9-b684-426f-8712-9fec52aa63a4" providerId="ADAL" clId="{DB1D578C-7E3B-4FAA-9E5F-30FF7F3EBDD5}" dt="2023-07-06T13:05:27.045" v="88"/>
          <ac:spMkLst>
            <pc:docMk/>
            <pc:sldMk cId="0" sldId="260"/>
            <ac:spMk id="5" creationId="{00000000-0000-0000-0000-000000000000}"/>
          </ac:spMkLst>
        </pc:spChg>
        <pc:spChg chg="mod">
          <ac:chgData name="Ioanna Matouli (Atlantis Engineering)" userId="ce83a5f9-b684-426f-8712-9fec52aa63a4" providerId="ADAL" clId="{DB1D578C-7E3B-4FAA-9E5F-30FF7F3EBDD5}" dt="2023-07-06T13:05:32.186" v="90"/>
          <ac:spMkLst>
            <pc:docMk/>
            <pc:sldMk cId="0" sldId="260"/>
            <ac:spMk id="6" creationId="{00000000-0000-0000-0000-000000000000}"/>
          </ac:spMkLst>
        </pc:spChg>
        <pc:spChg chg="mod">
          <ac:chgData name="Ioanna Matouli (Atlantis Engineering)" userId="ce83a5f9-b684-426f-8712-9fec52aa63a4" providerId="ADAL" clId="{DB1D578C-7E3B-4FAA-9E5F-30FF7F3EBDD5}" dt="2023-07-06T13:05:46.841" v="98" actId="404"/>
          <ac:spMkLst>
            <pc:docMk/>
            <pc:sldMk cId="0" sldId="260"/>
            <ac:spMk id="7" creationId="{00000000-0000-0000-0000-000000000000}"/>
          </ac:spMkLst>
        </pc:spChg>
        <pc:spChg chg="mod">
          <ac:chgData name="Ioanna Matouli (Atlantis Engineering)" userId="ce83a5f9-b684-426f-8712-9fec52aa63a4" providerId="ADAL" clId="{DB1D578C-7E3B-4FAA-9E5F-30FF7F3EBDD5}" dt="2023-07-06T13:05:50.547" v="99"/>
          <ac:spMkLst>
            <pc:docMk/>
            <pc:sldMk cId="0" sldId="260"/>
            <ac:spMk id="26" creationId="{5D25EA0E-341F-C590-E5C3-12E5EC7E1207}"/>
          </ac:spMkLst>
        </pc:spChg>
      </pc:sldChg>
      <pc:sldChg chg="modSp">
        <pc:chgData name="Ioanna Matouli (Atlantis Engineering)" userId="ce83a5f9-b684-426f-8712-9fec52aa63a4" providerId="ADAL" clId="{DB1D578C-7E3B-4FAA-9E5F-30FF7F3EBDD5}" dt="2023-07-06T13:06:15.668" v="104"/>
        <pc:sldMkLst>
          <pc:docMk/>
          <pc:sldMk cId="0" sldId="261"/>
        </pc:sldMkLst>
        <pc:spChg chg="mod">
          <ac:chgData name="Ioanna Matouli (Atlantis Engineering)" userId="ce83a5f9-b684-426f-8712-9fec52aa63a4" providerId="ADAL" clId="{DB1D578C-7E3B-4FAA-9E5F-30FF7F3EBDD5}" dt="2023-07-06T13:06:09.593" v="103"/>
          <ac:spMkLst>
            <pc:docMk/>
            <pc:sldMk cId="0" sldId="261"/>
            <ac:spMk id="4" creationId="{00000000-0000-0000-0000-000000000000}"/>
          </ac:spMkLst>
        </pc:spChg>
        <pc:spChg chg="mod">
          <ac:chgData name="Ioanna Matouli (Atlantis Engineering)" userId="ce83a5f9-b684-426f-8712-9fec52aa63a4" providerId="ADAL" clId="{DB1D578C-7E3B-4FAA-9E5F-30FF7F3EBDD5}" dt="2023-07-06T13:06:15.668" v="104"/>
          <ac:spMkLst>
            <pc:docMk/>
            <pc:sldMk cId="0" sldId="261"/>
            <ac:spMk id="5" creationId="{00000000-0000-0000-0000-000000000000}"/>
          </ac:spMkLst>
        </pc:spChg>
      </pc:sldChg>
      <pc:sldChg chg="modSp">
        <pc:chgData name="Ioanna Matouli (Atlantis Engineering)" userId="ce83a5f9-b684-426f-8712-9fec52aa63a4" providerId="ADAL" clId="{DB1D578C-7E3B-4FAA-9E5F-30FF7F3EBDD5}" dt="2023-07-06T13:14:37.437" v="204"/>
        <pc:sldMkLst>
          <pc:docMk/>
          <pc:sldMk cId="0" sldId="264"/>
        </pc:sldMkLst>
        <pc:spChg chg="mod">
          <ac:chgData name="Ioanna Matouli (Atlantis Engineering)" userId="ce83a5f9-b684-426f-8712-9fec52aa63a4" providerId="ADAL" clId="{DB1D578C-7E3B-4FAA-9E5F-30FF7F3EBDD5}" dt="2023-07-06T13:14:37.437" v="204"/>
          <ac:spMkLst>
            <pc:docMk/>
            <pc:sldMk cId="0" sldId="264"/>
            <ac:spMk id="10" creationId="{00000000-0000-0000-0000-000000000000}"/>
          </ac:spMkLst>
        </pc:spChg>
      </pc:sldChg>
      <pc:sldChg chg="modSp mod">
        <pc:chgData name="Ioanna Matouli (Atlantis Engineering)" userId="ce83a5f9-b684-426f-8712-9fec52aa63a4" providerId="ADAL" clId="{DB1D578C-7E3B-4FAA-9E5F-30FF7F3EBDD5}" dt="2023-07-06T13:16:29.506" v="228" actId="1076"/>
        <pc:sldMkLst>
          <pc:docMk/>
          <pc:sldMk cId="0" sldId="265"/>
        </pc:sldMkLst>
        <pc:spChg chg="mod">
          <ac:chgData name="Ioanna Matouli (Atlantis Engineering)" userId="ce83a5f9-b684-426f-8712-9fec52aa63a4" providerId="ADAL" clId="{DB1D578C-7E3B-4FAA-9E5F-30FF7F3EBDD5}" dt="2023-07-06T13:16:02.305" v="223" actId="404"/>
          <ac:spMkLst>
            <pc:docMk/>
            <pc:sldMk cId="0" sldId="265"/>
            <ac:spMk id="8" creationId="{00000000-0000-0000-0000-000000000000}"/>
          </ac:spMkLst>
        </pc:spChg>
        <pc:spChg chg="mod">
          <ac:chgData name="Ioanna Matouli (Atlantis Engineering)" userId="ce83a5f9-b684-426f-8712-9fec52aa63a4" providerId="ADAL" clId="{DB1D578C-7E3B-4FAA-9E5F-30FF7F3EBDD5}" dt="2023-07-06T13:16:21.123" v="225"/>
          <ac:spMkLst>
            <pc:docMk/>
            <pc:sldMk cId="0" sldId="265"/>
            <ac:spMk id="11" creationId="{00000000-0000-0000-0000-000000000000}"/>
          </ac:spMkLst>
        </pc:spChg>
        <pc:spChg chg="mod">
          <ac:chgData name="Ioanna Matouli (Atlantis Engineering)" userId="ce83a5f9-b684-426f-8712-9fec52aa63a4" providerId="ADAL" clId="{DB1D578C-7E3B-4FAA-9E5F-30FF7F3EBDD5}" dt="2023-07-06T13:16:21.123" v="225"/>
          <ac:spMkLst>
            <pc:docMk/>
            <pc:sldMk cId="0" sldId="265"/>
            <ac:spMk id="13" creationId="{00000000-0000-0000-0000-000000000000}"/>
          </ac:spMkLst>
        </pc:spChg>
        <pc:spChg chg="mod">
          <ac:chgData name="Ioanna Matouli (Atlantis Engineering)" userId="ce83a5f9-b684-426f-8712-9fec52aa63a4" providerId="ADAL" clId="{DB1D578C-7E3B-4FAA-9E5F-30FF7F3EBDD5}" dt="2023-07-06T13:16:29.506" v="228" actId="1076"/>
          <ac:spMkLst>
            <pc:docMk/>
            <pc:sldMk cId="0" sldId="265"/>
            <ac:spMk id="15" creationId="{4B8E4D31-0921-08C9-C4FE-079EB72CBB87}"/>
          </ac:spMkLst>
        </pc:spChg>
        <pc:grpChg chg="mod">
          <ac:chgData name="Ioanna Matouli (Atlantis Engineering)" userId="ce83a5f9-b684-426f-8712-9fec52aa63a4" providerId="ADAL" clId="{DB1D578C-7E3B-4FAA-9E5F-30FF7F3EBDD5}" dt="2023-07-06T13:15:56.194" v="221" actId="1076"/>
          <ac:grpSpMkLst>
            <pc:docMk/>
            <pc:sldMk cId="0" sldId="265"/>
            <ac:grpSpMk id="7" creationId="{00000000-0000-0000-0000-000000000000}"/>
          </ac:grpSpMkLst>
        </pc:grpChg>
        <pc:grpChg chg="mod">
          <ac:chgData name="Ioanna Matouli (Atlantis Engineering)" userId="ce83a5f9-b684-426f-8712-9fec52aa63a4" providerId="ADAL" clId="{DB1D578C-7E3B-4FAA-9E5F-30FF7F3EBDD5}" dt="2023-07-06T13:16:24.868" v="226" actId="1076"/>
          <ac:grpSpMkLst>
            <pc:docMk/>
            <pc:sldMk cId="0" sldId="265"/>
            <ac:grpSpMk id="10" creationId="{00000000-0000-0000-0000-000000000000}"/>
          </ac:grpSpMkLst>
        </pc:grpChg>
        <pc:picChg chg="mod">
          <ac:chgData name="Ioanna Matouli (Atlantis Engineering)" userId="ce83a5f9-b684-426f-8712-9fec52aa63a4" providerId="ADAL" clId="{DB1D578C-7E3B-4FAA-9E5F-30FF7F3EBDD5}" dt="2023-07-06T13:16:21.123" v="225"/>
          <ac:picMkLst>
            <pc:docMk/>
            <pc:sldMk cId="0" sldId="265"/>
            <ac:picMk id="12" creationId="{00000000-0000-0000-0000-000000000000}"/>
          </ac:picMkLst>
        </pc:picChg>
      </pc:sldChg>
      <pc:sldChg chg="modSp mod">
        <pc:chgData name="Ioanna Matouli (Atlantis Engineering)" userId="ce83a5f9-b684-426f-8712-9fec52aa63a4" providerId="ADAL" clId="{DB1D578C-7E3B-4FAA-9E5F-30FF7F3EBDD5}" dt="2023-07-06T13:50:35.147" v="434" actId="20577"/>
        <pc:sldMkLst>
          <pc:docMk/>
          <pc:sldMk cId="0" sldId="268"/>
        </pc:sldMkLst>
        <pc:spChg chg="mod">
          <ac:chgData name="Ioanna Matouli (Atlantis Engineering)" userId="ce83a5f9-b684-426f-8712-9fec52aa63a4" providerId="ADAL" clId="{DB1D578C-7E3B-4FAA-9E5F-30FF7F3EBDD5}" dt="2023-07-06T13:50:35.147" v="434" actId="20577"/>
          <ac:spMkLst>
            <pc:docMk/>
            <pc:sldMk cId="0" sldId="268"/>
            <ac:spMk id="8" creationId="{00000000-0000-0000-0000-000000000000}"/>
          </ac:spMkLst>
        </pc:spChg>
      </pc:sldChg>
      <pc:sldChg chg="modSp mod">
        <pc:chgData name="Ioanna Matouli (Atlantis Engineering)" userId="ce83a5f9-b684-426f-8712-9fec52aa63a4" providerId="ADAL" clId="{DB1D578C-7E3B-4FAA-9E5F-30FF7F3EBDD5}" dt="2023-07-06T13:50:43.434" v="452" actId="20577"/>
        <pc:sldMkLst>
          <pc:docMk/>
          <pc:sldMk cId="0" sldId="269"/>
        </pc:sldMkLst>
        <pc:spChg chg="mod">
          <ac:chgData name="Ioanna Matouli (Atlantis Engineering)" userId="ce83a5f9-b684-426f-8712-9fec52aa63a4" providerId="ADAL" clId="{DB1D578C-7E3B-4FAA-9E5F-30FF7F3EBDD5}" dt="2023-07-06T13:50:43.434" v="452" actId="20577"/>
          <ac:spMkLst>
            <pc:docMk/>
            <pc:sldMk cId="0" sldId="269"/>
            <ac:spMk id="2" creationId="{00000000-0000-0000-0000-000000000000}"/>
          </ac:spMkLst>
        </pc:spChg>
      </pc:sldChg>
      <pc:sldChg chg="modSp mod">
        <pc:chgData name="Ioanna Matouli (Atlantis Engineering)" userId="ce83a5f9-b684-426f-8712-9fec52aa63a4" providerId="ADAL" clId="{DB1D578C-7E3B-4FAA-9E5F-30FF7F3EBDD5}" dt="2023-07-06T13:22:27.551" v="257" actId="1076"/>
        <pc:sldMkLst>
          <pc:docMk/>
          <pc:sldMk cId="0" sldId="271"/>
        </pc:sldMkLst>
        <pc:spChg chg="mod">
          <ac:chgData name="Ioanna Matouli (Atlantis Engineering)" userId="ce83a5f9-b684-426f-8712-9fec52aa63a4" providerId="ADAL" clId="{DB1D578C-7E3B-4FAA-9E5F-30FF7F3EBDD5}" dt="2023-07-06T13:22:27.551" v="257" actId="1076"/>
          <ac:spMkLst>
            <pc:docMk/>
            <pc:sldMk cId="0" sldId="271"/>
            <ac:spMk id="28" creationId="{00000000-0000-0000-0000-000000000000}"/>
          </ac:spMkLst>
        </pc:spChg>
        <pc:spChg chg="mod">
          <ac:chgData name="Ioanna Matouli (Atlantis Engineering)" userId="ce83a5f9-b684-426f-8712-9fec52aa63a4" providerId="ADAL" clId="{DB1D578C-7E3B-4FAA-9E5F-30FF7F3EBDD5}" dt="2023-07-06T13:22:06.257" v="254"/>
          <ac:spMkLst>
            <pc:docMk/>
            <pc:sldMk cId="0" sldId="271"/>
            <ac:spMk id="30" creationId="{00000000-0000-0000-0000-000000000000}"/>
          </ac:spMkLst>
        </pc:spChg>
        <pc:spChg chg="mod">
          <ac:chgData name="Ioanna Matouli (Atlantis Engineering)" userId="ce83a5f9-b684-426f-8712-9fec52aa63a4" providerId="ADAL" clId="{DB1D578C-7E3B-4FAA-9E5F-30FF7F3EBDD5}" dt="2023-07-06T13:21:58.829" v="253"/>
          <ac:spMkLst>
            <pc:docMk/>
            <pc:sldMk cId="0" sldId="271"/>
            <ac:spMk id="31" creationId="{00000000-0000-0000-0000-000000000000}"/>
          </ac:spMkLst>
        </pc:spChg>
      </pc:sldChg>
      <pc:sldChg chg="modSp mod">
        <pc:chgData name="Ioanna Matouli (Atlantis Engineering)" userId="ce83a5f9-b684-426f-8712-9fec52aa63a4" providerId="ADAL" clId="{DB1D578C-7E3B-4FAA-9E5F-30FF7F3EBDD5}" dt="2023-07-06T13:07:16.446" v="114" actId="1076"/>
        <pc:sldMkLst>
          <pc:docMk/>
          <pc:sldMk cId="3710682992" sldId="280"/>
        </pc:sldMkLst>
        <pc:spChg chg="mod">
          <ac:chgData name="Ioanna Matouli (Atlantis Engineering)" userId="ce83a5f9-b684-426f-8712-9fec52aa63a4" providerId="ADAL" clId="{DB1D578C-7E3B-4FAA-9E5F-30FF7F3EBDD5}" dt="2023-07-06T13:07:16.446" v="114" actId="1076"/>
          <ac:spMkLst>
            <pc:docMk/>
            <pc:sldMk cId="3710682992" sldId="280"/>
            <ac:spMk id="5" creationId="{00000000-0000-0000-0000-000000000000}"/>
          </ac:spMkLst>
        </pc:spChg>
        <pc:spChg chg="mod">
          <ac:chgData name="Ioanna Matouli (Atlantis Engineering)" userId="ce83a5f9-b684-426f-8712-9fec52aa63a4" providerId="ADAL" clId="{DB1D578C-7E3B-4FAA-9E5F-30FF7F3EBDD5}" dt="2023-07-06T13:07:13.612" v="113" actId="1076"/>
          <ac:spMkLst>
            <pc:docMk/>
            <pc:sldMk cId="3710682992" sldId="280"/>
            <ac:spMk id="8" creationId="{00000000-0000-0000-0000-000000000000}"/>
          </ac:spMkLst>
        </pc:spChg>
      </pc:sldChg>
      <pc:sldChg chg="modSp mod">
        <pc:chgData name="Ioanna Matouli (Atlantis Engineering)" userId="ce83a5f9-b684-426f-8712-9fec52aa63a4" providerId="ADAL" clId="{DB1D578C-7E3B-4FAA-9E5F-30FF7F3EBDD5}" dt="2023-07-06T13:08:17.431" v="120"/>
        <pc:sldMkLst>
          <pc:docMk/>
          <pc:sldMk cId="1733275079" sldId="281"/>
        </pc:sldMkLst>
        <pc:spChg chg="mod">
          <ac:chgData name="Ioanna Matouli (Atlantis Engineering)" userId="ce83a5f9-b684-426f-8712-9fec52aa63a4" providerId="ADAL" clId="{DB1D578C-7E3B-4FAA-9E5F-30FF7F3EBDD5}" dt="2023-07-06T13:08:11.305" v="118"/>
          <ac:spMkLst>
            <pc:docMk/>
            <pc:sldMk cId="1733275079" sldId="281"/>
            <ac:spMk id="9" creationId="{00000000-0000-0000-0000-000000000000}"/>
          </ac:spMkLst>
        </pc:spChg>
        <pc:spChg chg="mod">
          <ac:chgData name="Ioanna Matouli (Atlantis Engineering)" userId="ce83a5f9-b684-426f-8712-9fec52aa63a4" providerId="ADAL" clId="{DB1D578C-7E3B-4FAA-9E5F-30FF7F3EBDD5}" dt="2023-07-06T13:08:17.431" v="120"/>
          <ac:spMkLst>
            <pc:docMk/>
            <pc:sldMk cId="1733275079" sldId="281"/>
            <ac:spMk id="12" creationId="{8C08ECAC-1909-B53D-8649-EC1E2F633D85}"/>
          </ac:spMkLst>
        </pc:spChg>
      </pc:sldChg>
      <pc:sldChg chg="modSp mod">
        <pc:chgData name="Ioanna Matouli (Atlantis Engineering)" userId="ce83a5f9-b684-426f-8712-9fec52aa63a4" providerId="ADAL" clId="{DB1D578C-7E3B-4FAA-9E5F-30FF7F3EBDD5}" dt="2023-07-06T13:11:01.863" v="166" actId="1076"/>
        <pc:sldMkLst>
          <pc:docMk/>
          <pc:sldMk cId="1745958144" sldId="282"/>
        </pc:sldMkLst>
        <pc:spChg chg="mod">
          <ac:chgData name="Ioanna Matouli (Atlantis Engineering)" userId="ce83a5f9-b684-426f-8712-9fec52aa63a4" providerId="ADAL" clId="{DB1D578C-7E3B-4FAA-9E5F-30FF7F3EBDD5}" dt="2023-07-06T13:09:04.758" v="126" actId="1076"/>
          <ac:spMkLst>
            <pc:docMk/>
            <pc:sldMk cId="1745958144" sldId="282"/>
            <ac:spMk id="9" creationId="{00000000-0000-0000-0000-000000000000}"/>
          </ac:spMkLst>
        </pc:spChg>
        <pc:spChg chg="mod">
          <ac:chgData name="Ioanna Matouli (Atlantis Engineering)" userId="ce83a5f9-b684-426f-8712-9fec52aa63a4" providerId="ADAL" clId="{DB1D578C-7E3B-4FAA-9E5F-30FF7F3EBDD5}" dt="2023-07-06T13:11:01.863" v="166" actId="1076"/>
          <ac:spMkLst>
            <pc:docMk/>
            <pc:sldMk cId="1745958144" sldId="282"/>
            <ac:spMk id="12" creationId="{8C08ECAC-1909-B53D-8649-EC1E2F633D85}"/>
          </ac:spMkLst>
        </pc:spChg>
        <pc:spChg chg="mod">
          <ac:chgData name="Ioanna Matouli (Atlantis Engineering)" userId="ce83a5f9-b684-426f-8712-9fec52aa63a4" providerId="ADAL" clId="{DB1D578C-7E3B-4FAA-9E5F-30FF7F3EBDD5}" dt="2023-07-06T13:10:39.147" v="163" actId="20577"/>
          <ac:spMkLst>
            <pc:docMk/>
            <pc:sldMk cId="1745958144" sldId="282"/>
            <ac:spMk id="14" creationId="{A173D1E7-7491-174F-4480-D227C7521950}"/>
          </ac:spMkLst>
        </pc:spChg>
      </pc:sldChg>
      <pc:sldChg chg="modSp">
        <pc:chgData name="Ioanna Matouli (Atlantis Engineering)" userId="ce83a5f9-b684-426f-8712-9fec52aa63a4" providerId="ADAL" clId="{DB1D578C-7E3B-4FAA-9E5F-30FF7F3EBDD5}" dt="2023-07-06T13:11:59.230" v="174"/>
        <pc:sldMkLst>
          <pc:docMk/>
          <pc:sldMk cId="1793901702" sldId="283"/>
        </pc:sldMkLst>
        <pc:spChg chg="mod">
          <ac:chgData name="Ioanna Matouli (Atlantis Engineering)" userId="ce83a5f9-b684-426f-8712-9fec52aa63a4" providerId="ADAL" clId="{DB1D578C-7E3B-4FAA-9E5F-30FF7F3EBDD5}" dt="2023-07-06T13:11:49.034" v="173"/>
          <ac:spMkLst>
            <pc:docMk/>
            <pc:sldMk cId="1793901702" sldId="283"/>
            <ac:spMk id="9" creationId="{00000000-0000-0000-0000-000000000000}"/>
          </ac:spMkLst>
        </pc:spChg>
        <pc:spChg chg="mod">
          <ac:chgData name="Ioanna Matouli (Atlantis Engineering)" userId="ce83a5f9-b684-426f-8712-9fec52aa63a4" providerId="ADAL" clId="{DB1D578C-7E3B-4FAA-9E5F-30FF7F3EBDD5}" dt="2023-07-06T13:11:59.230" v="174"/>
          <ac:spMkLst>
            <pc:docMk/>
            <pc:sldMk cId="1793901702" sldId="283"/>
            <ac:spMk id="12" creationId="{8C08ECAC-1909-B53D-8649-EC1E2F633D85}"/>
          </ac:spMkLst>
        </pc:spChg>
      </pc:sldChg>
      <pc:sldChg chg="modSp mod">
        <pc:chgData name="Ioanna Matouli (Atlantis Engineering)" userId="ce83a5f9-b684-426f-8712-9fec52aa63a4" providerId="ADAL" clId="{DB1D578C-7E3B-4FAA-9E5F-30FF7F3EBDD5}" dt="2023-07-06T13:17:07.325" v="241" actId="20577"/>
        <pc:sldMkLst>
          <pc:docMk/>
          <pc:sldMk cId="3272402291" sldId="285"/>
        </pc:sldMkLst>
        <pc:spChg chg="mod">
          <ac:chgData name="Ioanna Matouli (Atlantis Engineering)" userId="ce83a5f9-b684-426f-8712-9fec52aa63a4" providerId="ADAL" clId="{DB1D578C-7E3B-4FAA-9E5F-30FF7F3EBDD5}" dt="2023-07-06T13:16:41.477" v="229"/>
          <ac:spMkLst>
            <pc:docMk/>
            <pc:sldMk cId="3272402291" sldId="285"/>
            <ac:spMk id="6" creationId="{00000000-0000-0000-0000-000000000000}"/>
          </ac:spMkLst>
        </pc:spChg>
        <pc:spChg chg="mod">
          <ac:chgData name="Ioanna Matouli (Atlantis Engineering)" userId="ce83a5f9-b684-426f-8712-9fec52aa63a4" providerId="ADAL" clId="{DB1D578C-7E3B-4FAA-9E5F-30FF7F3EBDD5}" dt="2023-07-06T13:17:07.325" v="241" actId="20577"/>
          <ac:spMkLst>
            <pc:docMk/>
            <pc:sldMk cId="3272402291" sldId="285"/>
            <ac:spMk id="10" creationId="{00000000-0000-0000-0000-000000000000}"/>
          </ac:spMkLst>
        </pc:spChg>
      </pc:sldChg>
      <pc:sldChg chg="modSp mod">
        <pc:chgData name="Ioanna Matouli (Atlantis Engineering)" userId="ce83a5f9-b684-426f-8712-9fec52aa63a4" providerId="ADAL" clId="{DB1D578C-7E3B-4FAA-9E5F-30FF7F3EBDD5}" dt="2023-07-06T13:23:19.937" v="262" actId="404"/>
        <pc:sldMkLst>
          <pc:docMk/>
          <pc:sldMk cId="426806609" sldId="287"/>
        </pc:sldMkLst>
        <pc:spChg chg="mod">
          <ac:chgData name="Ioanna Matouli (Atlantis Engineering)" userId="ce83a5f9-b684-426f-8712-9fec52aa63a4" providerId="ADAL" clId="{DB1D578C-7E3B-4FAA-9E5F-30FF7F3EBDD5}" dt="2023-07-06T13:23:09.070" v="260" actId="404"/>
          <ac:spMkLst>
            <pc:docMk/>
            <pc:sldMk cId="426806609" sldId="287"/>
            <ac:spMk id="27" creationId="{00000000-0000-0000-0000-000000000000}"/>
          </ac:spMkLst>
        </pc:spChg>
        <pc:spChg chg="mod">
          <ac:chgData name="Ioanna Matouli (Atlantis Engineering)" userId="ce83a5f9-b684-426f-8712-9fec52aa63a4" providerId="ADAL" clId="{DB1D578C-7E3B-4FAA-9E5F-30FF7F3EBDD5}" dt="2023-07-06T13:22:35.062" v="258"/>
          <ac:spMkLst>
            <pc:docMk/>
            <pc:sldMk cId="426806609" sldId="287"/>
            <ac:spMk id="31" creationId="{00000000-0000-0000-0000-000000000000}"/>
          </ac:spMkLst>
        </pc:spChg>
        <pc:spChg chg="mod">
          <ac:chgData name="Ioanna Matouli (Atlantis Engineering)" userId="ce83a5f9-b684-426f-8712-9fec52aa63a4" providerId="ADAL" clId="{DB1D578C-7E3B-4FAA-9E5F-30FF7F3EBDD5}" dt="2023-07-06T13:23:19.937" v="262" actId="404"/>
          <ac:spMkLst>
            <pc:docMk/>
            <pc:sldMk cId="426806609" sldId="287"/>
            <ac:spMk id="41" creationId="{FC0BBDE9-DE1A-1A2B-D617-F4886B5CB242}"/>
          </ac:spMkLst>
        </pc:spChg>
      </pc:sldChg>
      <pc:sldChg chg="modSp mod">
        <pc:chgData name="Ioanna Matouli (Atlantis Engineering)" userId="ce83a5f9-b684-426f-8712-9fec52aa63a4" providerId="ADAL" clId="{DB1D578C-7E3B-4FAA-9E5F-30FF7F3EBDD5}" dt="2023-07-06T13:23:48.540" v="265"/>
        <pc:sldMkLst>
          <pc:docMk/>
          <pc:sldMk cId="1788235614" sldId="288"/>
        </pc:sldMkLst>
        <pc:spChg chg="mod">
          <ac:chgData name="Ioanna Matouli (Atlantis Engineering)" userId="ce83a5f9-b684-426f-8712-9fec52aa63a4" providerId="ADAL" clId="{DB1D578C-7E3B-4FAA-9E5F-30FF7F3EBDD5}" dt="2023-07-06T13:23:41.814" v="263"/>
          <ac:spMkLst>
            <pc:docMk/>
            <pc:sldMk cId="1788235614" sldId="288"/>
            <ac:spMk id="27" creationId="{00000000-0000-0000-0000-000000000000}"/>
          </ac:spMkLst>
        </pc:spChg>
        <pc:spChg chg="mod">
          <ac:chgData name="Ioanna Matouli (Atlantis Engineering)" userId="ce83a5f9-b684-426f-8712-9fec52aa63a4" providerId="ADAL" clId="{DB1D578C-7E3B-4FAA-9E5F-30FF7F3EBDD5}" dt="2023-07-06T13:23:48.540" v="265"/>
          <ac:spMkLst>
            <pc:docMk/>
            <pc:sldMk cId="1788235614" sldId="288"/>
            <ac:spMk id="41" creationId="{FC0BBDE9-DE1A-1A2B-D617-F4886B5CB242}"/>
          </ac:spMkLst>
        </pc:spChg>
      </pc:sldChg>
      <pc:sldChg chg="modSp mod">
        <pc:chgData name="Ioanna Matouli (Atlantis Engineering)" userId="ce83a5f9-b684-426f-8712-9fec52aa63a4" providerId="ADAL" clId="{DB1D578C-7E3B-4FAA-9E5F-30FF7F3EBDD5}" dt="2023-07-06T13:24:28.062" v="273"/>
        <pc:sldMkLst>
          <pc:docMk/>
          <pc:sldMk cId="1949278030" sldId="289"/>
        </pc:sldMkLst>
        <pc:spChg chg="mod">
          <ac:chgData name="Ioanna Matouli (Atlantis Engineering)" userId="ce83a5f9-b684-426f-8712-9fec52aa63a4" providerId="ADAL" clId="{DB1D578C-7E3B-4FAA-9E5F-30FF7F3EBDD5}" dt="2023-07-06T13:24:28.062" v="273"/>
          <ac:spMkLst>
            <pc:docMk/>
            <pc:sldMk cId="1949278030" sldId="289"/>
            <ac:spMk id="6" creationId="{CD1528D3-B969-AB90-1320-806641C348B5}"/>
          </ac:spMkLst>
        </pc:spChg>
        <pc:spChg chg="mod">
          <ac:chgData name="Ioanna Matouli (Atlantis Engineering)" userId="ce83a5f9-b684-426f-8712-9fec52aa63a4" providerId="ADAL" clId="{DB1D578C-7E3B-4FAA-9E5F-30FF7F3EBDD5}" dt="2023-07-06T13:24:22.645" v="272" actId="20577"/>
          <ac:spMkLst>
            <pc:docMk/>
            <pc:sldMk cId="1949278030" sldId="289"/>
            <ac:spMk id="9" creationId="{00000000-0000-0000-0000-000000000000}"/>
          </ac:spMkLst>
        </pc:spChg>
        <pc:spChg chg="mod">
          <ac:chgData name="Ioanna Matouli (Atlantis Engineering)" userId="ce83a5f9-b684-426f-8712-9fec52aa63a4" providerId="ADAL" clId="{DB1D578C-7E3B-4FAA-9E5F-30FF7F3EBDD5}" dt="2023-07-06T13:24:10.680" v="268" actId="1076"/>
          <ac:spMkLst>
            <pc:docMk/>
            <pc:sldMk cId="1949278030" sldId="289"/>
            <ac:spMk id="12" creationId="{8C08ECAC-1909-B53D-8649-EC1E2F633D85}"/>
          </ac:spMkLst>
        </pc:spChg>
      </pc:sldChg>
      <pc:sldChg chg="addSp delSp modSp mod">
        <pc:chgData name="Ioanna Matouli (Atlantis Engineering)" userId="ce83a5f9-b684-426f-8712-9fec52aa63a4" providerId="ADAL" clId="{DB1D578C-7E3B-4FAA-9E5F-30FF7F3EBDD5}" dt="2023-07-06T13:26:11.960" v="296" actId="20577"/>
        <pc:sldMkLst>
          <pc:docMk/>
          <pc:sldMk cId="884151327" sldId="290"/>
        </pc:sldMkLst>
        <pc:spChg chg="add mod">
          <ac:chgData name="Ioanna Matouli (Atlantis Engineering)" userId="ce83a5f9-b684-426f-8712-9fec52aa63a4" providerId="ADAL" clId="{DB1D578C-7E3B-4FAA-9E5F-30FF7F3EBDD5}" dt="2023-07-06T13:25:56.011" v="294" actId="1076"/>
          <ac:spMkLst>
            <pc:docMk/>
            <pc:sldMk cId="884151327" sldId="290"/>
            <ac:spMk id="6" creationId="{36E4699E-B8C7-7FDA-07ED-4AFA783FC7C8}"/>
          </ac:spMkLst>
        </pc:spChg>
        <pc:spChg chg="del">
          <ac:chgData name="Ioanna Matouli (Atlantis Engineering)" userId="ce83a5f9-b684-426f-8712-9fec52aa63a4" providerId="ADAL" clId="{DB1D578C-7E3B-4FAA-9E5F-30FF7F3EBDD5}" dt="2023-07-06T13:25:52.970" v="292" actId="478"/>
          <ac:spMkLst>
            <pc:docMk/>
            <pc:sldMk cId="884151327" sldId="290"/>
            <ac:spMk id="9" creationId="{00000000-0000-0000-0000-000000000000}"/>
          </ac:spMkLst>
        </pc:spChg>
        <pc:spChg chg="mod">
          <ac:chgData name="Ioanna Matouli (Atlantis Engineering)" userId="ce83a5f9-b684-426f-8712-9fec52aa63a4" providerId="ADAL" clId="{DB1D578C-7E3B-4FAA-9E5F-30FF7F3EBDD5}" dt="2023-07-06T13:25:58.474" v="295"/>
          <ac:spMkLst>
            <pc:docMk/>
            <pc:sldMk cId="884151327" sldId="290"/>
            <ac:spMk id="10" creationId="{9F448C05-355A-E8C2-632C-3FD11D45C280}"/>
          </ac:spMkLst>
        </pc:spChg>
        <pc:spChg chg="mod">
          <ac:chgData name="Ioanna Matouli (Atlantis Engineering)" userId="ce83a5f9-b684-426f-8712-9fec52aa63a4" providerId="ADAL" clId="{DB1D578C-7E3B-4FAA-9E5F-30FF7F3EBDD5}" dt="2023-07-06T13:26:11.960" v="296" actId="20577"/>
          <ac:spMkLst>
            <pc:docMk/>
            <pc:sldMk cId="884151327" sldId="290"/>
            <ac:spMk id="12" creationId="{8C08ECAC-1909-B53D-8649-EC1E2F633D85}"/>
          </ac:spMkLst>
        </pc:spChg>
      </pc:sldChg>
      <pc:sldChg chg="modSp mod">
        <pc:chgData name="Ioanna Matouli (Atlantis Engineering)" userId="ce83a5f9-b684-426f-8712-9fec52aa63a4" providerId="ADAL" clId="{DB1D578C-7E3B-4FAA-9E5F-30FF7F3EBDD5}" dt="2023-07-06T13:26:57.060" v="310" actId="113"/>
        <pc:sldMkLst>
          <pc:docMk/>
          <pc:sldMk cId="2356800270" sldId="291"/>
        </pc:sldMkLst>
        <pc:spChg chg="mod">
          <ac:chgData name="Ioanna Matouli (Atlantis Engineering)" userId="ce83a5f9-b684-426f-8712-9fec52aa63a4" providerId="ADAL" clId="{DB1D578C-7E3B-4FAA-9E5F-30FF7F3EBDD5}" dt="2023-07-06T13:26:57.060" v="310" actId="113"/>
          <ac:spMkLst>
            <pc:docMk/>
            <pc:sldMk cId="2356800270" sldId="291"/>
            <ac:spMk id="27" creationId="{FD3C9B5F-29F5-6E20-0BD9-B91C4F33F77F}"/>
          </ac:spMkLst>
        </pc:spChg>
        <pc:spChg chg="mod">
          <ac:chgData name="Ioanna Matouli (Atlantis Engineering)" userId="ce83a5f9-b684-426f-8712-9fec52aa63a4" providerId="ADAL" clId="{DB1D578C-7E3B-4FAA-9E5F-30FF7F3EBDD5}" dt="2023-07-06T13:26:46.813" v="305" actId="113"/>
          <ac:spMkLst>
            <pc:docMk/>
            <pc:sldMk cId="2356800270" sldId="291"/>
            <ac:spMk id="30" creationId="{00000000-0000-0000-0000-000000000000}"/>
          </ac:spMkLst>
        </pc:spChg>
        <pc:spChg chg="mod">
          <ac:chgData name="Ioanna Matouli (Atlantis Engineering)" userId="ce83a5f9-b684-426f-8712-9fec52aa63a4" providerId="ADAL" clId="{DB1D578C-7E3B-4FAA-9E5F-30FF7F3EBDD5}" dt="2023-07-06T13:26:36.115" v="301"/>
          <ac:spMkLst>
            <pc:docMk/>
            <pc:sldMk cId="2356800270" sldId="291"/>
            <ac:spMk id="31" creationId="{00000000-0000-0000-0000-000000000000}"/>
          </ac:spMkLst>
        </pc:spChg>
      </pc:sldChg>
      <pc:sldChg chg="addSp delSp modSp mod">
        <pc:chgData name="Ioanna Matouli (Atlantis Engineering)" userId="ce83a5f9-b684-426f-8712-9fec52aa63a4" providerId="ADAL" clId="{DB1D578C-7E3B-4FAA-9E5F-30FF7F3EBDD5}" dt="2023-07-06T13:29:24.486" v="325" actId="113"/>
        <pc:sldMkLst>
          <pc:docMk/>
          <pc:sldMk cId="4170378947" sldId="292"/>
        </pc:sldMkLst>
        <pc:spChg chg="mod">
          <ac:chgData name="Ioanna Matouli (Atlantis Engineering)" userId="ce83a5f9-b684-426f-8712-9fec52aa63a4" providerId="ADAL" clId="{DB1D578C-7E3B-4FAA-9E5F-30FF7F3EBDD5}" dt="2023-07-06T13:29:15.515" v="321" actId="113"/>
          <ac:spMkLst>
            <pc:docMk/>
            <pc:sldMk cId="4170378947" sldId="292"/>
            <ac:spMk id="27" creationId="{FD3C9B5F-29F5-6E20-0BD9-B91C4F33F77F}"/>
          </ac:spMkLst>
        </pc:spChg>
        <pc:spChg chg="mod">
          <ac:chgData name="Ioanna Matouli (Atlantis Engineering)" userId="ce83a5f9-b684-426f-8712-9fec52aa63a4" providerId="ADAL" clId="{DB1D578C-7E3B-4FAA-9E5F-30FF7F3EBDD5}" dt="2023-07-06T13:29:24.486" v="325" actId="113"/>
          <ac:spMkLst>
            <pc:docMk/>
            <pc:sldMk cId="4170378947" sldId="292"/>
            <ac:spMk id="28" creationId="{1DC91000-5878-3976-2BC2-3EF0ED1A330E}"/>
          </ac:spMkLst>
        </pc:spChg>
        <pc:spChg chg="add mod">
          <ac:chgData name="Ioanna Matouli (Atlantis Engineering)" userId="ce83a5f9-b684-426f-8712-9fec52aa63a4" providerId="ADAL" clId="{DB1D578C-7E3B-4FAA-9E5F-30FF7F3EBDD5}" dt="2023-07-06T13:28:54.156" v="312"/>
          <ac:spMkLst>
            <pc:docMk/>
            <pc:sldMk cId="4170378947" sldId="292"/>
            <ac:spMk id="29" creationId="{2FE3480C-A3C0-9B98-32F6-2E56B1208E74}"/>
          </ac:spMkLst>
        </pc:spChg>
        <pc:spChg chg="mod">
          <ac:chgData name="Ioanna Matouli (Atlantis Engineering)" userId="ce83a5f9-b684-426f-8712-9fec52aa63a4" providerId="ADAL" clId="{DB1D578C-7E3B-4FAA-9E5F-30FF7F3EBDD5}" dt="2023-07-06T13:29:04.484" v="316" actId="113"/>
          <ac:spMkLst>
            <pc:docMk/>
            <pc:sldMk cId="4170378947" sldId="292"/>
            <ac:spMk id="30" creationId="{00000000-0000-0000-0000-000000000000}"/>
          </ac:spMkLst>
        </pc:spChg>
        <pc:spChg chg="del">
          <ac:chgData name="Ioanna Matouli (Atlantis Engineering)" userId="ce83a5f9-b684-426f-8712-9fec52aa63a4" providerId="ADAL" clId="{DB1D578C-7E3B-4FAA-9E5F-30FF7F3EBDD5}" dt="2023-07-06T13:28:53.561" v="311" actId="478"/>
          <ac:spMkLst>
            <pc:docMk/>
            <pc:sldMk cId="4170378947" sldId="292"/>
            <ac:spMk id="31" creationId="{00000000-0000-0000-0000-000000000000}"/>
          </ac:spMkLst>
        </pc:spChg>
      </pc:sldChg>
      <pc:sldChg chg="modSp mod">
        <pc:chgData name="Ioanna Matouli (Atlantis Engineering)" userId="ce83a5f9-b684-426f-8712-9fec52aa63a4" providerId="ADAL" clId="{DB1D578C-7E3B-4FAA-9E5F-30FF7F3EBDD5}" dt="2023-07-06T13:29:59.658" v="328" actId="20577"/>
        <pc:sldMkLst>
          <pc:docMk/>
          <pc:sldMk cId="367997148" sldId="293"/>
        </pc:sldMkLst>
        <pc:spChg chg="mod">
          <ac:chgData name="Ioanna Matouli (Atlantis Engineering)" userId="ce83a5f9-b684-426f-8712-9fec52aa63a4" providerId="ADAL" clId="{DB1D578C-7E3B-4FAA-9E5F-30FF7F3EBDD5}" dt="2023-07-06T13:29:59.658" v="328" actId="20577"/>
          <ac:spMkLst>
            <pc:docMk/>
            <pc:sldMk cId="367997148" sldId="293"/>
            <ac:spMk id="11" creationId="{00000000-0000-0000-0000-000000000000}"/>
          </ac:spMkLst>
        </pc:spChg>
        <pc:spChg chg="mod">
          <ac:chgData name="Ioanna Matouli (Atlantis Engineering)" userId="ce83a5f9-b684-426f-8712-9fec52aa63a4" providerId="ADAL" clId="{DB1D578C-7E3B-4FAA-9E5F-30FF7F3EBDD5}" dt="2023-07-06T13:29:54.650" v="327"/>
          <ac:spMkLst>
            <pc:docMk/>
            <pc:sldMk cId="367997148" sldId="293"/>
            <ac:spMk id="13" creationId="{00000000-0000-0000-0000-000000000000}"/>
          </ac:spMkLst>
        </pc:spChg>
        <pc:grpChg chg="mod">
          <ac:chgData name="Ioanna Matouli (Atlantis Engineering)" userId="ce83a5f9-b684-426f-8712-9fec52aa63a4" providerId="ADAL" clId="{DB1D578C-7E3B-4FAA-9E5F-30FF7F3EBDD5}" dt="2023-07-06T13:29:54.650" v="327"/>
          <ac:grpSpMkLst>
            <pc:docMk/>
            <pc:sldMk cId="367997148" sldId="293"/>
            <ac:grpSpMk id="10" creationId="{00000000-0000-0000-0000-000000000000}"/>
          </ac:grpSpMkLst>
        </pc:grpChg>
        <pc:picChg chg="mod">
          <ac:chgData name="Ioanna Matouli (Atlantis Engineering)" userId="ce83a5f9-b684-426f-8712-9fec52aa63a4" providerId="ADAL" clId="{DB1D578C-7E3B-4FAA-9E5F-30FF7F3EBDD5}" dt="2023-07-06T13:29:54.650" v="327"/>
          <ac:picMkLst>
            <pc:docMk/>
            <pc:sldMk cId="367997148" sldId="293"/>
            <ac:picMk id="12" creationId="{00000000-0000-0000-0000-000000000000}"/>
          </ac:picMkLst>
        </pc:picChg>
      </pc:sldChg>
      <pc:sldChg chg="delSp modSp mod">
        <pc:chgData name="Ioanna Matouli (Atlantis Engineering)" userId="ce83a5f9-b684-426f-8712-9fec52aa63a4" providerId="ADAL" clId="{DB1D578C-7E3B-4FAA-9E5F-30FF7F3EBDD5}" dt="2023-07-06T13:30:25.195" v="336" actId="1076"/>
        <pc:sldMkLst>
          <pc:docMk/>
          <pc:sldMk cId="503266365" sldId="295"/>
        </pc:sldMkLst>
        <pc:spChg chg="mod">
          <ac:chgData name="Ioanna Matouli (Atlantis Engineering)" userId="ce83a5f9-b684-426f-8712-9fec52aa63a4" providerId="ADAL" clId="{DB1D578C-7E3B-4FAA-9E5F-30FF7F3EBDD5}" dt="2023-07-06T13:30:25.195" v="336" actId="1076"/>
          <ac:spMkLst>
            <pc:docMk/>
            <pc:sldMk cId="503266365" sldId="295"/>
            <ac:spMk id="6" creationId="{4595C1D2-768D-EF4A-E2D8-15C2166CC5E4}"/>
          </ac:spMkLst>
        </pc:spChg>
        <pc:spChg chg="mod">
          <ac:chgData name="Ioanna Matouli (Atlantis Engineering)" userId="ce83a5f9-b684-426f-8712-9fec52aa63a4" providerId="ADAL" clId="{DB1D578C-7E3B-4FAA-9E5F-30FF7F3EBDD5}" dt="2023-07-06T13:30:23.452" v="335" actId="1076"/>
          <ac:spMkLst>
            <pc:docMk/>
            <pc:sldMk cId="503266365" sldId="295"/>
            <ac:spMk id="9" creationId="{00000000-0000-0000-0000-000000000000}"/>
          </ac:spMkLst>
        </pc:spChg>
        <pc:picChg chg="del">
          <ac:chgData name="Ioanna Matouli (Atlantis Engineering)" userId="ce83a5f9-b684-426f-8712-9fec52aa63a4" providerId="ADAL" clId="{DB1D578C-7E3B-4FAA-9E5F-30FF7F3EBDD5}" dt="2023-07-06T13:30:21.019" v="334" actId="478"/>
          <ac:picMkLst>
            <pc:docMk/>
            <pc:sldMk cId="503266365" sldId="295"/>
            <ac:picMk id="12" creationId="{E00F85A4-4C63-1C5C-5996-860BB2879979}"/>
          </ac:picMkLst>
        </pc:picChg>
      </pc:sldChg>
      <pc:sldChg chg="modSp mod">
        <pc:chgData name="Ioanna Matouli (Atlantis Engineering)" userId="ce83a5f9-b684-426f-8712-9fec52aa63a4" providerId="ADAL" clId="{DB1D578C-7E3B-4FAA-9E5F-30FF7F3EBDD5}" dt="2023-07-06T13:32:43.521" v="383" actId="113"/>
        <pc:sldMkLst>
          <pc:docMk/>
          <pc:sldMk cId="330560715" sldId="296"/>
        </pc:sldMkLst>
        <pc:spChg chg="mod">
          <ac:chgData name="Ioanna Matouli (Atlantis Engineering)" userId="ce83a5f9-b684-426f-8712-9fec52aa63a4" providerId="ADAL" clId="{DB1D578C-7E3B-4FAA-9E5F-30FF7F3EBDD5}" dt="2023-07-06T13:32:43.521" v="383" actId="113"/>
          <ac:spMkLst>
            <pc:docMk/>
            <pc:sldMk cId="330560715" sldId="296"/>
            <ac:spMk id="27" creationId="{FD3C9B5F-29F5-6E20-0BD9-B91C4F33F77F}"/>
          </ac:spMkLst>
        </pc:spChg>
        <pc:spChg chg="mod">
          <ac:chgData name="Ioanna Matouli (Atlantis Engineering)" userId="ce83a5f9-b684-426f-8712-9fec52aa63a4" providerId="ADAL" clId="{DB1D578C-7E3B-4FAA-9E5F-30FF7F3EBDD5}" dt="2023-07-06T13:32:35.578" v="379" actId="113"/>
          <ac:spMkLst>
            <pc:docMk/>
            <pc:sldMk cId="330560715" sldId="296"/>
            <ac:spMk id="30" creationId="{00000000-0000-0000-0000-000000000000}"/>
          </ac:spMkLst>
        </pc:spChg>
        <pc:spChg chg="mod">
          <ac:chgData name="Ioanna Matouli (Atlantis Engineering)" userId="ce83a5f9-b684-426f-8712-9fec52aa63a4" providerId="ADAL" clId="{DB1D578C-7E3B-4FAA-9E5F-30FF7F3EBDD5}" dt="2023-07-06T13:32:26.951" v="375"/>
          <ac:spMkLst>
            <pc:docMk/>
            <pc:sldMk cId="330560715" sldId="296"/>
            <ac:spMk id="31" creationId="{00000000-0000-0000-0000-000000000000}"/>
          </ac:spMkLst>
        </pc:spChg>
      </pc:sldChg>
      <pc:sldChg chg="modSp mod">
        <pc:chgData name="Ioanna Matouli (Atlantis Engineering)" userId="ce83a5f9-b684-426f-8712-9fec52aa63a4" providerId="ADAL" clId="{DB1D578C-7E3B-4FAA-9E5F-30FF7F3EBDD5}" dt="2023-07-06T13:33:08.730" v="392" actId="113"/>
        <pc:sldMkLst>
          <pc:docMk/>
          <pc:sldMk cId="1127042835" sldId="297"/>
        </pc:sldMkLst>
        <pc:spChg chg="mod">
          <ac:chgData name="Ioanna Matouli (Atlantis Engineering)" userId="ce83a5f9-b684-426f-8712-9fec52aa63a4" providerId="ADAL" clId="{DB1D578C-7E3B-4FAA-9E5F-30FF7F3EBDD5}" dt="2023-07-06T13:33:08.730" v="392" actId="113"/>
          <ac:spMkLst>
            <pc:docMk/>
            <pc:sldMk cId="1127042835" sldId="297"/>
            <ac:spMk id="27" creationId="{FD3C9B5F-29F5-6E20-0BD9-B91C4F33F77F}"/>
          </ac:spMkLst>
        </pc:spChg>
        <pc:spChg chg="mod">
          <ac:chgData name="Ioanna Matouli (Atlantis Engineering)" userId="ce83a5f9-b684-426f-8712-9fec52aa63a4" providerId="ADAL" clId="{DB1D578C-7E3B-4FAA-9E5F-30FF7F3EBDD5}" dt="2023-07-06T13:33:00.251" v="388" actId="113"/>
          <ac:spMkLst>
            <pc:docMk/>
            <pc:sldMk cId="1127042835" sldId="297"/>
            <ac:spMk id="30" creationId="{00000000-0000-0000-0000-000000000000}"/>
          </ac:spMkLst>
        </pc:spChg>
        <pc:spChg chg="mod">
          <ac:chgData name="Ioanna Matouli (Atlantis Engineering)" userId="ce83a5f9-b684-426f-8712-9fec52aa63a4" providerId="ADAL" clId="{DB1D578C-7E3B-4FAA-9E5F-30FF7F3EBDD5}" dt="2023-07-06T13:32:49.061" v="384"/>
          <ac:spMkLst>
            <pc:docMk/>
            <pc:sldMk cId="1127042835" sldId="297"/>
            <ac:spMk id="31" creationId="{00000000-0000-0000-0000-000000000000}"/>
          </ac:spMkLst>
        </pc:spChg>
      </pc:sldChg>
      <pc:sldChg chg="modSp mod">
        <pc:chgData name="Ioanna Matouli (Atlantis Engineering)" userId="ce83a5f9-b684-426f-8712-9fec52aa63a4" providerId="ADAL" clId="{DB1D578C-7E3B-4FAA-9E5F-30FF7F3EBDD5}" dt="2023-07-06T13:49:26.904" v="400" actId="113"/>
        <pc:sldMkLst>
          <pc:docMk/>
          <pc:sldMk cId="2604565854" sldId="298"/>
        </pc:sldMkLst>
        <pc:spChg chg="mod">
          <ac:chgData name="Ioanna Matouli (Atlantis Engineering)" userId="ce83a5f9-b684-426f-8712-9fec52aa63a4" providerId="ADAL" clId="{DB1D578C-7E3B-4FAA-9E5F-30FF7F3EBDD5}" dt="2023-07-06T13:49:20.451" v="398" actId="113"/>
          <ac:spMkLst>
            <pc:docMk/>
            <pc:sldMk cId="2604565854" sldId="298"/>
            <ac:spMk id="27" creationId="{FD3C9B5F-29F5-6E20-0BD9-B91C4F33F77F}"/>
          </ac:spMkLst>
        </pc:spChg>
        <pc:spChg chg="mod">
          <ac:chgData name="Ioanna Matouli (Atlantis Engineering)" userId="ce83a5f9-b684-426f-8712-9fec52aa63a4" providerId="ADAL" clId="{DB1D578C-7E3B-4FAA-9E5F-30FF7F3EBDD5}" dt="2023-07-06T13:49:26.904" v="400" actId="113"/>
          <ac:spMkLst>
            <pc:docMk/>
            <pc:sldMk cId="2604565854" sldId="298"/>
            <ac:spMk id="28" creationId="{D80F3511-B43C-96A7-9F65-B203ADC0F5E9}"/>
          </ac:spMkLst>
        </pc:spChg>
        <pc:spChg chg="mod">
          <ac:chgData name="Ioanna Matouli (Atlantis Engineering)" userId="ce83a5f9-b684-426f-8712-9fec52aa63a4" providerId="ADAL" clId="{DB1D578C-7E3B-4FAA-9E5F-30FF7F3EBDD5}" dt="2023-07-06T13:49:10.044" v="396" actId="113"/>
          <ac:spMkLst>
            <pc:docMk/>
            <pc:sldMk cId="2604565854" sldId="298"/>
            <ac:spMk id="30" creationId="{00000000-0000-0000-0000-000000000000}"/>
          </ac:spMkLst>
        </pc:spChg>
        <pc:spChg chg="mod">
          <ac:chgData name="Ioanna Matouli (Atlantis Engineering)" userId="ce83a5f9-b684-426f-8712-9fec52aa63a4" providerId="ADAL" clId="{DB1D578C-7E3B-4FAA-9E5F-30FF7F3EBDD5}" dt="2023-07-06T13:49:00.574" v="393"/>
          <ac:spMkLst>
            <pc:docMk/>
            <pc:sldMk cId="2604565854" sldId="298"/>
            <ac:spMk id="31" creationId="{00000000-0000-0000-0000-000000000000}"/>
          </ac:spMkLst>
        </pc:spChg>
      </pc:sldChg>
      <pc:sldChg chg="modSp mod">
        <pc:chgData name="Ioanna Matouli (Atlantis Engineering)" userId="ce83a5f9-b684-426f-8712-9fec52aa63a4" providerId="ADAL" clId="{DB1D578C-7E3B-4FAA-9E5F-30FF7F3EBDD5}" dt="2023-07-06T13:49:54.560" v="409" actId="113"/>
        <pc:sldMkLst>
          <pc:docMk/>
          <pc:sldMk cId="4243556744" sldId="299"/>
        </pc:sldMkLst>
        <pc:spChg chg="mod">
          <ac:chgData name="Ioanna Matouli (Atlantis Engineering)" userId="ce83a5f9-b684-426f-8712-9fec52aa63a4" providerId="ADAL" clId="{DB1D578C-7E3B-4FAA-9E5F-30FF7F3EBDD5}" dt="2023-07-06T13:49:54.560" v="409" actId="113"/>
          <ac:spMkLst>
            <pc:docMk/>
            <pc:sldMk cId="4243556744" sldId="299"/>
            <ac:spMk id="27" creationId="{FD3C9B5F-29F5-6E20-0BD9-B91C4F33F77F}"/>
          </ac:spMkLst>
        </pc:spChg>
        <pc:spChg chg="mod">
          <ac:chgData name="Ioanna Matouli (Atlantis Engineering)" userId="ce83a5f9-b684-426f-8712-9fec52aa63a4" providerId="ADAL" clId="{DB1D578C-7E3B-4FAA-9E5F-30FF7F3EBDD5}" dt="2023-07-06T13:49:47.322" v="406" actId="1076"/>
          <ac:spMkLst>
            <pc:docMk/>
            <pc:sldMk cId="4243556744" sldId="299"/>
            <ac:spMk id="30" creationId="{00000000-0000-0000-0000-000000000000}"/>
          </ac:spMkLst>
        </pc:spChg>
        <pc:spChg chg="mod">
          <ac:chgData name="Ioanna Matouli (Atlantis Engineering)" userId="ce83a5f9-b684-426f-8712-9fec52aa63a4" providerId="ADAL" clId="{DB1D578C-7E3B-4FAA-9E5F-30FF7F3EBDD5}" dt="2023-07-06T13:49:35.086" v="401"/>
          <ac:spMkLst>
            <pc:docMk/>
            <pc:sldMk cId="4243556744" sldId="299"/>
            <ac:spMk id="31" creationId="{00000000-0000-0000-0000-000000000000}"/>
          </ac:spMkLst>
        </pc:spChg>
        <pc:picChg chg="mod">
          <ac:chgData name="Ioanna Matouli (Atlantis Engineering)" userId="ce83a5f9-b684-426f-8712-9fec52aa63a4" providerId="ADAL" clId="{DB1D578C-7E3B-4FAA-9E5F-30FF7F3EBDD5}" dt="2023-07-06T13:49:44.723" v="405" actId="1076"/>
          <ac:picMkLst>
            <pc:docMk/>
            <pc:sldMk cId="4243556744" sldId="299"/>
            <ac:picMk id="32" creationId="{00000000-0000-0000-0000-000000000000}"/>
          </ac:picMkLst>
        </pc:picChg>
      </pc:sldChg>
      <pc:sldChg chg="modSp">
        <pc:chgData name="Ioanna Matouli (Atlantis Engineering)" userId="ce83a5f9-b684-426f-8712-9fec52aa63a4" providerId="ADAL" clId="{DB1D578C-7E3B-4FAA-9E5F-30FF7F3EBDD5}" dt="2023-07-06T13:50:08.269" v="411"/>
        <pc:sldMkLst>
          <pc:docMk/>
          <pc:sldMk cId="1010446550" sldId="300"/>
        </pc:sldMkLst>
        <pc:spChg chg="mod">
          <ac:chgData name="Ioanna Matouli (Atlantis Engineering)" userId="ce83a5f9-b684-426f-8712-9fec52aa63a4" providerId="ADAL" clId="{DB1D578C-7E3B-4FAA-9E5F-30FF7F3EBDD5}" dt="2023-07-06T13:50:08.269" v="411"/>
          <ac:spMkLst>
            <pc:docMk/>
            <pc:sldMk cId="1010446550" sldId="300"/>
            <ac:spMk id="30" creationId="{00000000-0000-0000-0000-000000000000}"/>
          </ac:spMkLst>
        </pc:spChg>
        <pc:spChg chg="mod">
          <ac:chgData name="Ioanna Matouli (Atlantis Engineering)" userId="ce83a5f9-b684-426f-8712-9fec52aa63a4" providerId="ADAL" clId="{DB1D578C-7E3B-4FAA-9E5F-30FF7F3EBDD5}" dt="2023-07-06T13:50:00.420" v="410"/>
          <ac:spMkLst>
            <pc:docMk/>
            <pc:sldMk cId="1010446550" sldId="300"/>
            <ac:spMk id="31" creationId="{00000000-0000-0000-0000-000000000000}"/>
          </ac:spMkLst>
        </pc:spChg>
      </pc:sldChg>
      <pc:sldChg chg="modSp">
        <pc:chgData name="Ioanna Matouli (Atlantis Engineering)" userId="ce83a5f9-b684-426f-8712-9fec52aa63a4" providerId="ADAL" clId="{DB1D578C-7E3B-4FAA-9E5F-30FF7F3EBDD5}" dt="2023-07-06T13:08:06.950" v="117"/>
        <pc:sldMkLst>
          <pc:docMk/>
          <pc:sldMk cId="2180418289" sldId="301"/>
        </pc:sldMkLst>
        <pc:spChg chg="mod">
          <ac:chgData name="Ioanna Matouli (Atlantis Engineering)" userId="ce83a5f9-b684-426f-8712-9fec52aa63a4" providerId="ADAL" clId="{DB1D578C-7E3B-4FAA-9E5F-30FF7F3EBDD5}" dt="2023-07-06T13:08:06.950" v="117"/>
          <ac:spMkLst>
            <pc:docMk/>
            <pc:sldMk cId="2180418289" sldId="301"/>
            <ac:spMk id="9" creationId="{00000000-0000-0000-0000-000000000000}"/>
          </ac:spMkLst>
        </pc:spChg>
      </pc:sldChg>
      <pc:sldChg chg="modSp">
        <pc:chgData name="Ioanna Matouli (Atlantis Engineering)" userId="ce83a5f9-b684-426f-8712-9fec52aa63a4" providerId="ADAL" clId="{DB1D578C-7E3B-4FAA-9E5F-30FF7F3EBDD5}" dt="2023-07-06T13:08:00.184" v="116"/>
        <pc:sldMkLst>
          <pc:docMk/>
          <pc:sldMk cId="3311264369" sldId="302"/>
        </pc:sldMkLst>
        <pc:spChg chg="mod">
          <ac:chgData name="Ioanna Matouli (Atlantis Engineering)" userId="ce83a5f9-b684-426f-8712-9fec52aa63a4" providerId="ADAL" clId="{DB1D578C-7E3B-4FAA-9E5F-30FF7F3EBDD5}" dt="2023-07-06T13:08:00.184" v="116"/>
          <ac:spMkLst>
            <pc:docMk/>
            <pc:sldMk cId="3311264369" sldId="302"/>
            <ac:spMk id="3" creationId="{1FAB6F67-2AC8-A46D-FDE1-18965A6D3D94}"/>
          </ac:spMkLst>
        </pc:spChg>
      </pc:sldChg>
      <pc:sldChg chg="modSp mod">
        <pc:chgData name="Ioanna Matouli (Atlantis Engineering)" userId="ce83a5f9-b684-426f-8712-9fec52aa63a4" providerId="ADAL" clId="{DB1D578C-7E3B-4FAA-9E5F-30FF7F3EBDD5}" dt="2023-07-06T13:13:29.305" v="183" actId="1076"/>
        <pc:sldMkLst>
          <pc:docMk/>
          <pc:sldMk cId="993360403" sldId="303"/>
        </pc:sldMkLst>
        <pc:spChg chg="mod">
          <ac:chgData name="Ioanna Matouli (Atlantis Engineering)" userId="ce83a5f9-b684-426f-8712-9fec52aa63a4" providerId="ADAL" clId="{DB1D578C-7E3B-4FAA-9E5F-30FF7F3EBDD5}" dt="2023-07-06T13:13:22.685" v="182" actId="113"/>
          <ac:spMkLst>
            <pc:docMk/>
            <pc:sldMk cId="993360403" sldId="303"/>
            <ac:spMk id="2" creationId="{EA6D5234-94BC-1367-A963-F2866F9DDBD5}"/>
          </ac:spMkLst>
        </pc:spChg>
        <pc:spChg chg="mod">
          <ac:chgData name="Ioanna Matouli (Atlantis Engineering)" userId="ce83a5f9-b684-426f-8712-9fec52aa63a4" providerId="ADAL" clId="{DB1D578C-7E3B-4FAA-9E5F-30FF7F3EBDD5}" dt="2023-07-06T13:12:52.040" v="176" actId="1076"/>
          <ac:spMkLst>
            <pc:docMk/>
            <pc:sldMk cId="993360403" sldId="303"/>
            <ac:spMk id="3" creationId="{AC135F85-6D95-9980-36BD-3E39AF58202D}"/>
          </ac:spMkLst>
        </pc:spChg>
        <pc:picChg chg="mod">
          <ac:chgData name="Ioanna Matouli (Atlantis Engineering)" userId="ce83a5f9-b684-426f-8712-9fec52aa63a4" providerId="ADAL" clId="{DB1D578C-7E3B-4FAA-9E5F-30FF7F3EBDD5}" dt="2023-07-06T13:13:29.305" v="183" actId="1076"/>
          <ac:picMkLst>
            <pc:docMk/>
            <pc:sldMk cId="993360403" sldId="303"/>
            <ac:picMk id="5" creationId="{11B4C4AB-8665-452C-7580-C9722CAAA595}"/>
          </ac:picMkLst>
        </pc:picChg>
      </pc:sldChg>
      <pc:sldChg chg="modSp mod">
        <pc:chgData name="Ioanna Matouli (Atlantis Engineering)" userId="ce83a5f9-b684-426f-8712-9fec52aa63a4" providerId="ADAL" clId="{DB1D578C-7E3B-4FAA-9E5F-30FF7F3EBDD5}" dt="2023-07-06T13:15:16.833" v="210" actId="20577"/>
        <pc:sldMkLst>
          <pc:docMk/>
          <pc:sldMk cId="1273148789" sldId="304"/>
        </pc:sldMkLst>
        <pc:spChg chg="mod">
          <ac:chgData name="Ioanna Matouli (Atlantis Engineering)" userId="ce83a5f9-b684-426f-8712-9fec52aa63a4" providerId="ADAL" clId="{DB1D578C-7E3B-4FAA-9E5F-30FF7F3EBDD5}" dt="2023-07-06T13:15:01.835" v="208" actId="404"/>
          <ac:spMkLst>
            <pc:docMk/>
            <pc:sldMk cId="1273148789" sldId="304"/>
            <ac:spMk id="2" creationId="{D5B153F2-0665-B66C-69CE-52292285FAAD}"/>
          </ac:spMkLst>
        </pc:spChg>
        <pc:spChg chg="mod">
          <ac:chgData name="Ioanna Matouli (Atlantis Engineering)" userId="ce83a5f9-b684-426f-8712-9fec52aa63a4" providerId="ADAL" clId="{DB1D578C-7E3B-4FAA-9E5F-30FF7F3EBDD5}" dt="2023-07-06T13:14:45.306" v="206" actId="1076"/>
          <ac:spMkLst>
            <pc:docMk/>
            <pc:sldMk cId="1273148789" sldId="304"/>
            <ac:spMk id="3" creationId="{5F29D07D-6F31-9356-6127-C2516CE7D7F5}"/>
          </ac:spMkLst>
        </pc:spChg>
        <pc:spChg chg="mod">
          <ac:chgData name="Ioanna Matouli (Atlantis Engineering)" userId="ce83a5f9-b684-426f-8712-9fec52aa63a4" providerId="ADAL" clId="{DB1D578C-7E3B-4FAA-9E5F-30FF7F3EBDD5}" dt="2023-07-06T13:15:16.833" v="210" actId="20577"/>
          <ac:spMkLst>
            <pc:docMk/>
            <pc:sldMk cId="1273148789" sldId="304"/>
            <ac:spMk id="15" creationId="{A4FF40B9-681B-3052-2EFD-F636312DB46F}"/>
          </ac:spMkLst>
        </pc:spChg>
      </pc:sldChg>
      <pc:sldChg chg="modSp mod">
        <pc:chgData name="Ioanna Matouli (Atlantis Engineering)" userId="ce83a5f9-b684-426f-8712-9fec52aa63a4" providerId="ADAL" clId="{DB1D578C-7E3B-4FAA-9E5F-30FF7F3EBDD5}" dt="2023-07-06T13:21:50.208" v="252" actId="113"/>
        <pc:sldMkLst>
          <pc:docMk/>
          <pc:sldMk cId="1048481212" sldId="305"/>
        </pc:sldMkLst>
        <pc:spChg chg="mod">
          <ac:chgData name="Ioanna Matouli (Atlantis Engineering)" userId="ce83a5f9-b684-426f-8712-9fec52aa63a4" providerId="ADAL" clId="{DB1D578C-7E3B-4FAA-9E5F-30FF7F3EBDD5}" dt="2023-07-06T13:18:17.022" v="245" actId="404"/>
          <ac:spMkLst>
            <pc:docMk/>
            <pc:sldMk cId="1048481212" sldId="305"/>
            <ac:spMk id="4" creationId="{464032A8-078B-4C5A-38A6-82076FC46F98}"/>
          </ac:spMkLst>
        </pc:spChg>
        <pc:spChg chg="mod">
          <ac:chgData name="Ioanna Matouli (Atlantis Engineering)" userId="ce83a5f9-b684-426f-8712-9fec52aa63a4" providerId="ADAL" clId="{DB1D578C-7E3B-4FAA-9E5F-30FF7F3EBDD5}" dt="2023-07-06T13:18:25.786" v="247"/>
          <ac:spMkLst>
            <pc:docMk/>
            <pc:sldMk cId="1048481212" sldId="305"/>
            <ac:spMk id="5" creationId="{972A25E3-42C4-98FA-9BAC-4385727DC484}"/>
          </ac:spMkLst>
        </pc:spChg>
        <pc:spChg chg="mod">
          <ac:chgData name="Ioanna Matouli (Atlantis Engineering)" userId="ce83a5f9-b684-426f-8712-9fec52aa63a4" providerId="ADAL" clId="{DB1D578C-7E3B-4FAA-9E5F-30FF7F3EBDD5}" dt="2023-07-06T13:18:44.554" v="249"/>
          <ac:spMkLst>
            <pc:docMk/>
            <pc:sldMk cId="1048481212" sldId="305"/>
            <ac:spMk id="6" creationId="{78DF2B4C-C131-C9A5-E262-D2D786C64DF0}"/>
          </ac:spMkLst>
        </pc:spChg>
        <pc:spChg chg="mod">
          <ac:chgData name="Ioanna Matouli (Atlantis Engineering)" userId="ce83a5f9-b684-426f-8712-9fec52aa63a4" providerId="ADAL" clId="{DB1D578C-7E3B-4FAA-9E5F-30FF7F3EBDD5}" dt="2023-07-06T13:21:50.208" v="252" actId="113"/>
          <ac:spMkLst>
            <pc:docMk/>
            <pc:sldMk cId="1048481212" sldId="305"/>
            <ac:spMk id="7" creationId="{ECBFD4C7-CBD4-B685-1372-207039D6E721}"/>
          </ac:spMkLst>
        </pc:spChg>
      </pc:sldChg>
      <pc:sldChg chg="addSp delSp modSp mod">
        <pc:chgData name="Ioanna Matouli (Atlantis Engineering)" userId="ce83a5f9-b684-426f-8712-9fec52aa63a4" providerId="ADAL" clId="{DB1D578C-7E3B-4FAA-9E5F-30FF7F3EBDD5}" dt="2023-07-06T13:25:10.676" v="278"/>
        <pc:sldMkLst>
          <pc:docMk/>
          <pc:sldMk cId="3420483522" sldId="306"/>
        </pc:sldMkLst>
        <pc:spChg chg="mod">
          <ac:chgData name="Ioanna Matouli (Atlantis Engineering)" userId="ce83a5f9-b684-426f-8712-9fec52aa63a4" providerId="ADAL" clId="{DB1D578C-7E3B-4FAA-9E5F-30FF7F3EBDD5}" dt="2023-07-06T13:25:05.120" v="277" actId="1076"/>
          <ac:spMkLst>
            <pc:docMk/>
            <pc:sldMk cId="3420483522" sldId="306"/>
            <ac:spMk id="2" creationId="{54C60506-2A11-EA43-EEFE-77D6D017415C}"/>
          </ac:spMkLst>
        </pc:spChg>
        <pc:spChg chg="del">
          <ac:chgData name="Ioanna Matouli (Atlantis Engineering)" userId="ce83a5f9-b684-426f-8712-9fec52aa63a4" providerId="ADAL" clId="{DB1D578C-7E3B-4FAA-9E5F-30FF7F3EBDD5}" dt="2023-07-06T13:24:58.647" v="274" actId="478"/>
          <ac:spMkLst>
            <pc:docMk/>
            <pc:sldMk cId="3420483522" sldId="306"/>
            <ac:spMk id="7" creationId="{70ACC44B-7F2D-F831-7ABE-EFF4E84FF90B}"/>
          </ac:spMkLst>
        </pc:spChg>
        <pc:spChg chg="add mod">
          <ac:chgData name="Ioanna Matouli (Atlantis Engineering)" userId="ce83a5f9-b684-426f-8712-9fec52aa63a4" providerId="ADAL" clId="{DB1D578C-7E3B-4FAA-9E5F-30FF7F3EBDD5}" dt="2023-07-06T13:24:59.041" v="275"/>
          <ac:spMkLst>
            <pc:docMk/>
            <pc:sldMk cId="3420483522" sldId="306"/>
            <ac:spMk id="8" creationId="{F98B51BC-44D8-B34F-34BA-3BC3EDDC8D73}"/>
          </ac:spMkLst>
        </pc:spChg>
        <pc:spChg chg="mod">
          <ac:chgData name="Ioanna Matouli (Atlantis Engineering)" userId="ce83a5f9-b684-426f-8712-9fec52aa63a4" providerId="ADAL" clId="{DB1D578C-7E3B-4FAA-9E5F-30FF7F3EBDD5}" dt="2023-07-06T13:25:10.676" v="278"/>
          <ac:spMkLst>
            <pc:docMk/>
            <pc:sldMk cId="3420483522" sldId="306"/>
            <ac:spMk id="9" creationId="{ACB21EE4-94D7-5AC5-71BD-D25C97D961D3}"/>
          </ac:spMkLst>
        </pc:spChg>
      </pc:sldChg>
      <pc:sldChg chg="addSp delSp modSp mod">
        <pc:chgData name="Ioanna Matouli (Atlantis Engineering)" userId="ce83a5f9-b684-426f-8712-9fec52aa63a4" providerId="ADAL" clId="{DB1D578C-7E3B-4FAA-9E5F-30FF7F3EBDD5}" dt="2023-07-06T13:25:45.249" v="291" actId="1076"/>
        <pc:sldMkLst>
          <pc:docMk/>
          <pc:sldMk cId="1788150834" sldId="307"/>
        </pc:sldMkLst>
        <pc:spChg chg="add mod">
          <ac:chgData name="Ioanna Matouli (Atlantis Engineering)" userId="ce83a5f9-b684-426f-8712-9fec52aa63a4" providerId="ADAL" clId="{DB1D578C-7E3B-4FAA-9E5F-30FF7F3EBDD5}" dt="2023-07-06T13:25:17.945" v="280"/>
          <ac:spMkLst>
            <pc:docMk/>
            <pc:sldMk cId="1788150834" sldId="307"/>
            <ac:spMk id="2" creationId="{7BFD7A11-439C-ABBA-39B7-60DA55235F9C}"/>
          </ac:spMkLst>
        </pc:spChg>
        <pc:spChg chg="mod">
          <ac:chgData name="Ioanna Matouli (Atlantis Engineering)" userId="ce83a5f9-b684-426f-8712-9fec52aa63a4" providerId="ADAL" clId="{DB1D578C-7E3B-4FAA-9E5F-30FF7F3EBDD5}" dt="2023-07-06T13:25:20.742" v="281"/>
          <ac:spMkLst>
            <pc:docMk/>
            <pc:sldMk cId="1788150834" sldId="307"/>
            <ac:spMk id="3" creationId="{4F9B55EF-0D9C-7BBD-351A-F8C46F8235EF}"/>
          </ac:spMkLst>
        </pc:spChg>
        <pc:spChg chg="mod">
          <ac:chgData name="Ioanna Matouli (Atlantis Engineering)" userId="ce83a5f9-b684-426f-8712-9fec52aa63a4" providerId="ADAL" clId="{DB1D578C-7E3B-4FAA-9E5F-30FF7F3EBDD5}" dt="2023-07-06T13:25:23.044" v="282"/>
          <ac:spMkLst>
            <pc:docMk/>
            <pc:sldMk cId="1788150834" sldId="307"/>
            <ac:spMk id="8" creationId="{7E1738D5-9CEB-0C75-8FEE-791DE6C50C53}"/>
          </ac:spMkLst>
        </pc:spChg>
        <pc:spChg chg="mod">
          <ac:chgData name="Ioanna Matouli (Atlantis Engineering)" userId="ce83a5f9-b684-426f-8712-9fec52aa63a4" providerId="ADAL" clId="{DB1D578C-7E3B-4FAA-9E5F-30FF7F3EBDD5}" dt="2023-07-06T13:25:28.751" v="284" actId="1076"/>
          <ac:spMkLst>
            <pc:docMk/>
            <pc:sldMk cId="1788150834" sldId="307"/>
            <ac:spMk id="10" creationId="{C2FA2FEF-60C9-54AA-7E0C-EF2FCA2A8489}"/>
          </ac:spMkLst>
        </pc:spChg>
        <pc:spChg chg="mod">
          <ac:chgData name="Ioanna Matouli (Atlantis Engineering)" userId="ce83a5f9-b684-426f-8712-9fec52aa63a4" providerId="ADAL" clId="{DB1D578C-7E3B-4FAA-9E5F-30FF7F3EBDD5}" dt="2023-07-06T13:25:31.492" v="285"/>
          <ac:spMkLst>
            <pc:docMk/>
            <pc:sldMk cId="1788150834" sldId="307"/>
            <ac:spMk id="12" creationId="{65FB57F6-C119-522E-EF0A-560B7058026A}"/>
          </ac:spMkLst>
        </pc:spChg>
        <pc:spChg chg="mod">
          <ac:chgData name="Ioanna Matouli (Atlantis Engineering)" userId="ce83a5f9-b684-426f-8712-9fec52aa63a4" providerId="ADAL" clId="{DB1D578C-7E3B-4FAA-9E5F-30FF7F3EBDD5}" dt="2023-07-06T13:25:40.722" v="289"/>
          <ac:spMkLst>
            <pc:docMk/>
            <pc:sldMk cId="1788150834" sldId="307"/>
            <ac:spMk id="16" creationId="{C24FB0FA-E123-0865-E94A-FC0928104F31}"/>
          </ac:spMkLst>
        </pc:spChg>
        <pc:spChg chg="mod">
          <ac:chgData name="Ioanna Matouli (Atlantis Engineering)" userId="ce83a5f9-b684-426f-8712-9fec52aa63a4" providerId="ADAL" clId="{DB1D578C-7E3B-4FAA-9E5F-30FF7F3EBDD5}" dt="2023-07-06T13:25:45.249" v="291" actId="1076"/>
          <ac:spMkLst>
            <pc:docMk/>
            <pc:sldMk cId="1788150834" sldId="307"/>
            <ac:spMk id="18" creationId="{8C15C33B-A885-C050-8440-130CAA9F122E}"/>
          </ac:spMkLst>
        </pc:spChg>
        <pc:spChg chg="del">
          <ac:chgData name="Ioanna Matouli (Atlantis Engineering)" userId="ce83a5f9-b684-426f-8712-9fec52aa63a4" providerId="ADAL" clId="{DB1D578C-7E3B-4FAA-9E5F-30FF7F3EBDD5}" dt="2023-07-06T13:25:17.426" v="279" actId="478"/>
          <ac:spMkLst>
            <pc:docMk/>
            <pc:sldMk cId="1788150834" sldId="307"/>
            <ac:spMk id="19" creationId="{98E9F57C-3410-C098-5B51-D7D0D80F268E}"/>
          </ac:spMkLst>
        </pc:spChg>
      </pc:sldChg>
      <pc:sldChg chg="addSp delSp modSp mod">
        <pc:chgData name="Ioanna Matouli (Atlantis Engineering)" userId="ce83a5f9-b684-426f-8712-9fec52aa63a4" providerId="ADAL" clId="{DB1D578C-7E3B-4FAA-9E5F-30FF7F3EBDD5}" dt="2023-07-06T13:26:25.676" v="300"/>
        <pc:sldMkLst>
          <pc:docMk/>
          <pc:sldMk cId="3467564374" sldId="308"/>
        </pc:sldMkLst>
        <pc:spChg chg="mod">
          <ac:chgData name="Ioanna Matouli (Atlantis Engineering)" userId="ce83a5f9-b684-426f-8712-9fec52aa63a4" providerId="ADAL" clId="{DB1D578C-7E3B-4FAA-9E5F-30FF7F3EBDD5}" dt="2023-07-06T13:26:25.676" v="300"/>
          <ac:spMkLst>
            <pc:docMk/>
            <pc:sldMk cId="3467564374" sldId="308"/>
            <ac:spMk id="5" creationId="{AAA711A5-C35E-9F84-9F35-D3F37B6FCA94}"/>
          </ac:spMkLst>
        </pc:spChg>
        <pc:spChg chg="del">
          <ac:chgData name="Ioanna Matouli (Atlantis Engineering)" userId="ce83a5f9-b684-426f-8712-9fec52aa63a4" providerId="ADAL" clId="{DB1D578C-7E3B-4FAA-9E5F-30FF7F3EBDD5}" dt="2023-07-06T13:26:19.672" v="297" actId="478"/>
          <ac:spMkLst>
            <pc:docMk/>
            <pc:sldMk cId="3467564374" sldId="308"/>
            <ac:spMk id="7" creationId="{B9752A30-F0E0-988A-12A7-9BE36AF8D576}"/>
          </ac:spMkLst>
        </pc:spChg>
        <pc:spChg chg="add mod">
          <ac:chgData name="Ioanna Matouli (Atlantis Engineering)" userId="ce83a5f9-b684-426f-8712-9fec52aa63a4" providerId="ADAL" clId="{DB1D578C-7E3B-4FAA-9E5F-30FF7F3EBDD5}" dt="2023-07-06T13:26:22.169" v="299" actId="1076"/>
          <ac:spMkLst>
            <pc:docMk/>
            <pc:sldMk cId="3467564374" sldId="308"/>
            <ac:spMk id="13" creationId="{037DD66D-E035-D560-34EE-399D93BEC8F6}"/>
          </ac:spMkLst>
        </pc:spChg>
      </pc:sldChg>
      <pc:sldChg chg="modSp mod">
        <pc:chgData name="Ioanna Matouli (Atlantis Engineering)" userId="ce83a5f9-b684-426f-8712-9fec52aa63a4" providerId="ADAL" clId="{DB1D578C-7E3B-4FAA-9E5F-30FF7F3EBDD5}" dt="2023-07-06T13:32:11.108" v="374" actId="20577"/>
        <pc:sldMkLst>
          <pc:docMk/>
          <pc:sldMk cId="3565224420" sldId="309"/>
        </pc:sldMkLst>
        <pc:spChg chg="mod">
          <ac:chgData name="Ioanna Matouli (Atlantis Engineering)" userId="ce83a5f9-b684-426f-8712-9fec52aa63a4" providerId="ADAL" clId="{DB1D578C-7E3B-4FAA-9E5F-30FF7F3EBDD5}" dt="2023-07-06T13:31:27.197" v="341"/>
          <ac:spMkLst>
            <pc:docMk/>
            <pc:sldMk cId="3565224420" sldId="309"/>
            <ac:spMk id="5" creationId="{D226372D-CAA7-3CC2-3EDA-1336A12F2A5B}"/>
          </ac:spMkLst>
        </pc:spChg>
        <pc:spChg chg="mod">
          <ac:chgData name="Ioanna Matouli (Atlantis Engineering)" userId="ce83a5f9-b684-426f-8712-9fec52aa63a4" providerId="ADAL" clId="{DB1D578C-7E3B-4FAA-9E5F-30FF7F3EBDD5}" dt="2023-07-06T13:32:02.235" v="366" actId="20577"/>
          <ac:spMkLst>
            <pc:docMk/>
            <pc:sldMk cId="3565224420" sldId="309"/>
            <ac:spMk id="11" creationId="{E6F981FA-423D-9656-4D94-A540708DE6A3}"/>
          </ac:spMkLst>
        </pc:spChg>
        <pc:spChg chg="mod">
          <ac:chgData name="Ioanna Matouli (Atlantis Engineering)" userId="ce83a5f9-b684-426f-8712-9fec52aa63a4" providerId="ADAL" clId="{DB1D578C-7E3B-4FAA-9E5F-30FF7F3EBDD5}" dt="2023-07-06T13:32:04.695" v="367"/>
          <ac:spMkLst>
            <pc:docMk/>
            <pc:sldMk cId="3565224420" sldId="309"/>
            <ac:spMk id="19" creationId="{7DCCF755-3197-9476-0CDB-8AF64952DCF0}"/>
          </ac:spMkLst>
        </pc:spChg>
        <pc:spChg chg="mod">
          <ac:chgData name="Ioanna Matouli (Atlantis Engineering)" userId="ce83a5f9-b684-426f-8712-9fec52aa63a4" providerId="ADAL" clId="{DB1D578C-7E3B-4FAA-9E5F-30FF7F3EBDD5}" dt="2023-07-06T13:32:11.108" v="374" actId="20577"/>
          <ac:spMkLst>
            <pc:docMk/>
            <pc:sldMk cId="3565224420" sldId="309"/>
            <ac:spMk id="21" creationId="{838DA24D-C7FA-F7BF-0625-4CE3269FC0E4}"/>
          </ac:spMkLst>
        </pc:spChg>
        <pc:spChg chg="mod">
          <ac:chgData name="Ioanna Matouli (Atlantis Engineering)" userId="ce83a5f9-b684-426f-8712-9fec52aa63a4" providerId="ADAL" clId="{DB1D578C-7E3B-4FAA-9E5F-30FF7F3EBDD5}" dt="2023-07-06T13:31:42.079" v="344"/>
          <ac:spMkLst>
            <pc:docMk/>
            <pc:sldMk cId="3565224420" sldId="309"/>
            <ac:spMk id="23" creationId="{773E665A-80D0-5556-A232-D363CD9D3DE2}"/>
          </ac:spMkLst>
        </pc:spChg>
        <pc:spChg chg="mod">
          <ac:chgData name="Ioanna Matouli (Atlantis Engineering)" userId="ce83a5f9-b684-426f-8712-9fec52aa63a4" providerId="ADAL" clId="{DB1D578C-7E3B-4FAA-9E5F-30FF7F3EBDD5}" dt="2023-07-06T13:31:33.505" v="342"/>
          <ac:spMkLst>
            <pc:docMk/>
            <pc:sldMk cId="3565224420" sldId="309"/>
            <ac:spMk id="25" creationId="{F367A6C3-D351-1138-4DB6-977DA1588D70}"/>
          </ac:spMkLst>
        </pc:spChg>
      </pc:sldChg>
      <pc:sldChg chg="modSp">
        <pc:chgData name="Ioanna Matouli (Atlantis Engineering)" userId="ce83a5f9-b684-426f-8712-9fec52aa63a4" providerId="ADAL" clId="{DB1D578C-7E3B-4FAA-9E5F-30FF7F3EBDD5}" dt="2023-07-06T13:50:26.887" v="416"/>
        <pc:sldMkLst>
          <pc:docMk/>
          <pc:sldMk cId="349883156" sldId="310"/>
        </pc:sldMkLst>
        <pc:spChg chg="mod">
          <ac:chgData name="Ioanna Matouli (Atlantis Engineering)" userId="ce83a5f9-b684-426f-8712-9fec52aa63a4" providerId="ADAL" clId="{DB1D578C-7E3B-4FAA-9E5F-30FF7F3EBDD5}" dt="2023-07-06T13:50:18.050" v="413"/>
          <ac:spMkLst>
            <pc:docMk/>
            <pc:sldMk cId="349883156" sldId="310"/>
            <ac:spMk id="2" creationId="{827C4919-F917-7E8F-15DE-9C5149EACEA5}"/>
          </ac:spMkLst>
        </pc:spChg>
        <pc:spChg chg="mod">
          <ac:chgData name="Ioanna Matouli (Atlantis Engineering)" userId="ce83a5f9-b684-426f-8712-9fec52aa63a4" providerId="ADAL" clId="{DB1D578C-7E3B-4FAA-9E5F-30FF7F3EBDD5}" dt="2023-07-06T13:50:20.596" v="414"/>
          <ac:spMkLst>
            <pc:docMk/>
            <pc:sldMk cId="349883156" sldId="310"/>
            <ac:spMk id="12" creationId="{2375DC06-B741-701E-74D6-6DCBE1DF995A}"/>
          </ac:spMkLst>
        </pc:spChg>
        <pc:spChg chg="mod">
          <ac:chgData name="Ioanna Matouli (Atlantis Engineering)" userId="ce83a5f9-b684-426f-8712-9fec52aa63a4" providerId="ADAL" clId="{DB1D578C-7E3B-4FAA-9E5F-30FF7F3EBDD5}" dt="2023-07-06T13:50:26.887" v="416"/>
          <ac:spMkLst>
            <pc:docMk/>
            <pc:sldMk cId="349883156" sldId="310"/>
            <ac:spMk id="13" creationId="{96FBD936-3703-B7B7-8241-82C781341F2E}"/>
          </ac:spMkLst>
        </pc:spChg>
        <pc:spChg chg="mod">
          <ac:chgData name="Ioanna Matouli (Atlantis Engineering)" userId="ce83a5f9-b684-426f-8712-9fec52aa63a4" providerId="ADAL" clId="{DB1D578C-7E3B-4FAA-9E5F-30FF7F3EBDD5}" dt="2023-07-06T13:50:22.701" v="415"/>
          <ac:spMkLst>
            <pc:docMk/>
            <pc:sldMk cId="349883156" sldId="310"/>
            <ac:spMk id="14" creationId="{16BE7AF2-F595-9F78-FA70-660EE97A86F9}"/>
          </ac:spMkLst>
        </pc:spChg>
      </pc:sldChg>
      <pc:sldChg chg="modSp">
        <pc:chgData name="Ioanna Matouli (Atlantis Engineering)" userId="ce83a5f9-b684-426f-8712-9fec52aa63a4" providerId="ADAL" clId="{DB1D578C-7E3B-4FAA-9E5F-30FF7F3EBDD5}" dt="2023-07-06T13:50:13.568" v="412"/>
        <pc:sldMkLst>
          <pc:docMk/>
          <pc:sldMk cId="1214781939" sldId="311"/>
        </pc:sldMkLst>
        <pc:spChg chg="mod">
          <ac:chgData name="Ioanna Matouli (Atlantis Engineering)" userId="ce83a5f9-b684-426f-8712-9fec52aa63a4" providerId="ADAL" clId="{DB1D578C-7E3B-4FAA-9E5F-30FF7F3EBDD5}" dt="2023-07-06T13:50:13.568" v="412"/>
          <ac:spMkLst>
            <pc:docMk/>
            <pc:sldMk cId="1214781939" sldId="311"/>
            <ac:spMk id="11" creationId="{2154B9C4-E63C-0C86-D8B0-A7514041C7E4}"/>
          </ac:spMkLst>
        </pc:spChg>
      </pc:sldChg>
      <pc:sldChg chg="modSp">
        <pc:chgData name="Ioanna Matouli (Atlantis Engineering)" userId="ce83a5f9-b684-426f-8712-9fec52aa63a4" providerId="ADAL" clId="{DB1D578C-7E3B-4FAA-9E5F-30FF7F3EBDD5}" dt="2023-07-06T13:06:38.266" v="106"/>
        <pc:sldMkLst>
          <pc:docMk/>
          <pc:sldMk cId="2437181193" sldId="312"/>
        </pc:sldMkLst>
        <pc:spChg chg="mod">
          <ac:chgData name="Ioanna Matouli (Atlantis Engineering)" userId="ce83a5f9-b684-426f-8712-9fec52aa63a4" providerId="ADAL" clId="{DB1D578C-7E3B-4FAA-9E5F-30FF7F3EBDD5}" dt="2023-07-06T13:06:38.266" v="106"/>
          <ac:spMkLst>
            <pc:docMk/>
            <pc:sldMk cId="2437181193" sldId="312"/>
            <ac:spMk id="2" creationId="{C0914DE8-3267-AC10-62AC-3B98A4E128E7}"/>
          </ac:spMkLst>
        </pc:spChg>
        <pc:spChg chg="mod">
          <ac:chgData name="Ioanna Matouli (Atlantis Engineering)" userId="ce83a5f9-b684-426f-8712-9fec52aa63a4" providerId="ADAL" clId="{DB1D578C-7E3B-4FAA-9E5F-30FF7F3EBDD5}" dt="2023-07-06T13:06:29.693" v="105"/>
          <ac:spMkLst>
            <pc:docMk/>
            <pc:sldMk cId="2437181193" sldId="312"/>
            <ac:spMk id="7" creationId="{6E20A8C7-EEBF-5D47-D718-F7656D33140D}"/>
          </ac:spMkLst>
        </pc:spChg>
      </pc:sldChg>
      <pc:sldChg chg="modSp">
        <pc:chgData name="Ioanna Matouli (Atlantis Engineering)" userId="ce83a5f9-b684-426f-8712-9fec52aa63a4" providerId="ADAL" clId="{DB1D578C-7E3B-4FAA-9E5F-30FF7F3EBDD5}" dt="2023-07-06T13:07:22.044" v="115"/>
        <pc:sldMkLst>
          <pc:docMk/>
          <pc:sldMk cId="4046656839" sldId="313"/>
        </pc:sldMkLst>
        <pc:spChg chg="mod">
          <ac:chgData name="Ioanna Matouli (Atlantis Engineering)" userId="ce83a5f9-b684-426f-8712-9fec52aa63a4" providerId="ADAL" clId="{DB1D578C-7E3B-4FAA-9E5F-30FF7F3EBDD5}" dt="2023-07-06T13:07:22.044" v="115"/>
          <ac:spMkLst>
            <pc:docMk/>
            <pc:sldMk cId="4046656839" sldId="313"/>
            <ac:spMk id="7" creationId="{C9FF1658-D183-0DC7-3194-B366A56AD1E5}"/>
          </ac:spMkLst>
        </pc:spChg>
      </pc:sldChg>
      <pc:sldChg chg="modSp mod">
        <pc:chgData name="Ioanna Matouli (Atlantis Engineering)" userId="ce83a5f9-b684-426f-8712-9fec52aa63a4" providerId="ADAL" clId="{DB1D578C-7E3B-4FAA-9E5F-30FF7F3EBDD5}" dt="2023-07-06T13:11:43.704" v="172"/>
        <pc:sldMkLst>
          <pc:docMk/>
          <pc:sldMk cId="1481673787" sldId="314"/>
        </pc:sldMkLst>
        <pc:spChg chg="mod">
          <ac:chgData name="Ioanna Matouli (Atlantis Engineering)" userId="ce83a5f9-b684-426f-8712-9fec52aa63a4" providerId="ADAL" clId="{DB1D578C-7E3B-4FAA-9E5F-30FF7F3EBDD5}" dt="2023-07-06T13:11:43.704" v="172"/>
          <ac:spMkLst>
            <pc:docMk/>
            <pc:sldMk cId="1481673787" sldId="314"/>
            <ac:spMk id="5" creationId="{9BCD54C6-D61F-1CEB-2D8F-8565883C995F}"/>
          </ac:spMkLst>
        </pc:spChg>
        <pc:spChg chg="mod">
          <ac:chgData name="Ioanna Matouli (Atlantis Engineering)" userId="ce83a5f9-b684-426f-8712-9fec52aa63a4" providerId="ADAL" clId="{DB1D578C-7E3B-4FAA-9E5F-30FF7F3EBDD5}" dt="2023-07-06T13:11:15.513" v="169" actId="14100"/>
          <ac:spMkLst>
            <pc:docMk/>
            <pc:sldMk cId="1481673787" sldId="314"/>
            <ac:spMk id="10" creationId="{C2FD5F8A-4B54-F92E-57D4-98C4733E5361}"/>
          </ac:spMkLst>
        </pc:spChg>
      </pc:sldChg>
      <pc:sldChg chg="modSp mod">
        <pc:chgData name="Ioanna Matouli (Atlantis Engineering)" userId="ce83a5f9-b684-426f-8712-9fec52aa63a4" providerId="ADAL" clId="{DB1D578C-7E3B-4FAA-9E5F-30FF7F3EBDD5}" dt="2023-07-06T13:14:21.268" v="203" actId="20577"/>
        <pc:sldMkLst>
          <pc:docMk/>
          <pc:sldMk cId="333267771" sldId="315"/>
        </pc:sldMkLst>
        <pc:spChg chg="mod">
          <ac:chgData name="Ioanna Matouli (Atlantis Engineering)" userId="ce83a5f9-b684-426f-8712-9fec52aa63a4" providerId="ADAL" clId="{DB1D578C-7E3B-4FAA-9E5F-30FF7F3EBDD5}" dt="2023-07-06T13:14:21.268" v="203" actId="20577"/>
          <ac:spMkLst>
            <pc:docMk/>
            <pc:sldMk cId="333267771" sldId="315"/>
            <ac:spMk id="2" creationId="{BA0E8F1E-A6C5-1421-E4E7-10733F574120}"/>
          </ac:spMkLst>
        </pc:spChg>
        <pc:spChg chg="mod">
          <ac:chgData name="Ioanna Matouli (Atlantis Engineering)" userId="ce83a5f9-b684-426f-8712-9fec52aa63a4" providerId="ADAL" clId="{DB1D578C-7E3B-4FAA-9E5F-30FF7F3EBDD5}" dt="2023-07-06T13:13:44.240" v="186" actId="14100"/>
          <ac:spMkLst>
            <pc:docMk/>
            <pc:sldMk cId="333267771" sldId="315"/>
            <ac:spMk id="3" creationId="{8516C578-C36F-0AB4-2A91-61707ACF5B3C}"/>
          </ac:spMkLst>
        </pc:spChg>
        <pc:spChg chg="mod">
          <ac:chgData name="Ioanna Matouli (Atlantis Engineering)" userId="ce83a5f9-b684-426f-8712-9fec52aa63a4" providerId="ADAL" clId="{DB1D578C-7E3B-4FAA-9E5F-30FF7F3EBDD5}" dt="2023-07-06T13:14:08.592" v="191" actId="113"/>
          <ac:spMkLst>
            <pc:docMk/>
            <pc:sldMk cId="333267771" sldId="315"/>
            <ac:spMk id="9" creationId="{9FA3DA49-1659-9325-B665-1CE32645E8C0}"/>
          </ac:spMkLst>
        </pc:spChg>
      </pc:sldChg>
      <pc:sldChg chg="delSp modSp mod">
        <pc:chgData name="Ioanna Matouli (Atlantis Engineering)" userId="ce83a5f9-b684-426f-8712-9fec52aa63a4" providerId="ADAL" clId="{DB1D578C-7E3B-4FAA-9E5F-30FF7F3EBDD5}" dt="2023-07-06T13:31:18.146" v="340"/>
        <pc:sldMkLst>
          <pc:docMk/>
          <pc:sldMk cId="975913367" sldId="316"/>
        </pc:sldMkLst>
        <pc:spChg chg="mod">
          <ac:chgData name="Ioanna Matouli (Atlantis Engineering)" userId="ce83a5f9-b684-426f-8712-9fec52aa63a4" providerId="ADAL" clId="{DB1D578C-7E3B-4FAA-9E5F-30FF7F3EBDD5}" dt="2023-07-06T13:31:18.146" v="340"/>
          <ac:spMkLst>
            <pc:docMk/>
            <pc:sldMk cId="975913367" sldId="316"/>
            <ac:spMk id="5" creationId="{753CAEF7-81B3-5135-7AB9-3E2247C341D9}"/>
          </ac:spMkLst>
        </pc:spChg>
        <pc:spChg chg="mod">
          <ac:chgData name="Ioanna Matouli (Atlantis Engineering)" userId="ce83a5f9-b684-426f-8712-9fec52aa63a4" providerId="ADAL" clId="{DB1D578C-7E3B-4FAA-9E5F-30FF7F3EBDD5}" dt="2023-07-06T13:30:36.583" v="338"/>
          <ac:spMkLst>
            <pc:docMk/>
            <pc:sldMk cId="975913367" sldId="316"/>
            <ac:spMk id="10" creationId="{9F93194D-4B65-C614-23F9-AEE2EA0E468A}"/>
          </ac:spMkLst>
        </pc:spChg>
        <pc:spChg chg="mod">
          <ac:chgData name="Ioanna Matouli (Atlantis Engineering)" userId="ce83a5f9-b684-426f-8712-9fec52aa63a4" providerId="ADAL" clId="{DB1D578C-7E3B-4FAA-9E5F-30FF7F3EBDD5}" dt="2023-07-06T13:30:41.465" v="339"/>
          <ac:spMkLst>
            <pc:docMk/>
            <pc:sldMk cId="975913367" sldId="316"/>
            <ac:spMk id="14" creationId="{B520C4A2-2C85-FF68-051E-174E35A95AC3}"/>
          </ac:spMkLst>
        </pc:spChg>
        <pc:picChg chg="del">
          <ac:chgData name="Ioanna Matouli (Atlantis Engineering)" userId="ce83a5f9-b684-426f-8712-9fec52aa63a4" providerId="ADAL" clId="{DB1D578C-7E3B-4FAA-9E5F-30FF7F3EBDD5}" dt="2023-07-06T13:30:33.754" v="337" actId="478"/>
          <ac:picMkLst>
            <pc:docMk/>
            <pc:sldMk cId="975913367" sldId="316"/>
            <ac:picMk id="9" creationId="{7D0BA6D9-C456-1E1E-E930-4CC77FD84B59}"/>
          </ac:picMkLst>
        </pc:picChg>
      </pc:sldChg>
      <pc:sldChg chg="delSp modSp mod">
        <pc:chgData name="Ioanna Matouli (Atlantis Engineering)" userId="ce83a5f9-b684-426f-8712-9fec52aa63a4" providerId="ADAL" clId="{DB1D578C-7E3B-4FAA-9E5F-30FF7F3EBDD5}" dt="2023-07-06T13:15:37.322" v="216" actId="1076"/>
        <pc:sldMkLst>
          <pc:docMk/>
          <pc:sldMk cId="1908657673" sldId="317"/>
        </pc:sldMkLst>
        <pc:spChg chg="mod">
          <ac:chgData name="Ioanna Matouli (Atlantis Engineering)" userId="ce83a5f9-b684-426f-8712-9fec52aa63a4" providerId="ADAL" clId="{DB1D578C-7E3B-4FAA-9E5F-30FF7F3EBDD5}" dt="2023-07-06T13:15:31.464" v="213" actId="113"/>
          <ac:spMkLst>
            <pc:docMk/>
            <pc:sldMk cId="1908657673" sldId="317"/>
            <ac:spMk id="2" creationId="{FFB95C82-A474-0BC4-1FDF-5A785F128825}"/>
          </ac:spMkLst>
        </pc:spChg>
        <pc:spChg chg="mod">
          <ac:chgData name="Ioanna Matouli (Atlantis Engineering)" userId="ce83a5f9-b684-426f-8712-9fec52aa63a4" providerId="ADAL" clId="{DB1D578C-7E3B-4FAA-9E5F-30FF7F3EBDD5}" dt="2023-07-06T13:15:37.322" v="216" actId="1076"/>
          <ac:spMkLst>
            <pc:docMk/>
            <pc:sldMk cId="1908657673" sldId="317"/>
            <ac:spMk id="3" creationId="{1BBD21C7-0C84-BD85-1004-800988917004}"/>
          </ac:spMkLst>
        </pc:spChg>
        <pc:picChg chg="del mod">
          <ac:chgData name="Ioanna Matouli (Atlantis Engineering)" userId="ce83a5f9-b684-426f-8712-9fec52aa63a4" providerId="ADAL" clId="{DB1D578C-7E3B-4FAA-9E5F-30FF7F3EBDD5}" dt="2023-07-06T13:15:34.931" v="215" actId="478"/>
          <ac:picMkLst>
            <pc:docMk/>
            <pc:sldMk cId="1908657673" sldId="317"/>
            <ac:picMk id="11" creationId="{E8A5BA3F-5E30-EEC1-17A7-ADEDB0CB026C}"/>
          </ac:picMkLst>
        </pc:picChg>
      </pc:sldChg>
      <pc:sldChg chg="modSp">
        <pc:chgData name="Ioanna Matouli (Atlantis Engineering)" userId="ce83a5f9-b684-426f-8712-9fec52aa63a4" providerId="ADAL" clId="{DB1D578C-7E3B-4FAA-9E5F-30FF7F3EBDD5}" dt="2023-07-06T13:18:05.095" v="243"/>
        <pc:sldMkLst>
          <pc:docMk/>
          <pc:sldMk cId="1922546086" sldId="318"/>
        </pc:sldMkLst>
        <pc:spChg chg="mod">
          <ac:chgData name="Ioanna Matouli (Atlantis Engineering)" userId="ce83a5f9-b684-426f-8712-9fec52aa63a4" providerId="ADAL" clId="{DB1D578C-7E3B-4FAA-9E5F-30FF7F3EBDD5}" dt="2023-07-06T13:18:01.734" v="242"/>
          <ac:spMkLst>
            <pc:docMk/>
            <pc:sldMk cId="1922546086" sldId="318"/>
            <ac:spMk id="6" creationId="{B6F552FF-D882-6301-3DAE-E05864BCCAC4}"/>
          </ac:spMkLst>
        </pc:spChg>
        <pc:spChg chg="mod">
          <ac:chgData name="Ioanna Matouli (Atlantis Engineering)" userId="ce83a5f9-b684-426f-8712-9fec52aa63a4" providerId="ADAL" clId="{DB1D578C-7E3B-4FAA-9E5F-30FF7F3EBDD5}" dt="2023-07-06T13:18:05.095" v="243"/>
          <ac:spMkLst>
            <pc:docMk/>
            <pc:sldMk cId="1922546086" sldId="318"/>
            <ac:spMk id="10" creationId="{B3F849C5-E7CD-58CE-ADB8-2EAF883398C6}"/>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RO"/>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DE7D4E2-755A-614D-A690-4D37C4659591}" type="datetimeFigureOut">
              <a:rPr lang="en-RO" smtClean="0"/>
              <a:t>07/06/2023</a:t>
            </a:fld>
            <a:endParaRPr lang="en-RO"/>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RO"/>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RO"/>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RO"/>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7E35A84-FC01-BE42-A4C5-B014B88AB751}" type="slidenum">
              <a:rPr lang="en-RO" smtClean="0"/>
              <a:t>‹#›</a:t>
            </a:fld>
            <a:endParaRPr lang="en-RO"/>
          </a:p>
        </p:txBody>
      </p:sp>
    </p:spTree>
    <p:extLst>
      <p:ext uri="{BB962C8B-B14F-4D97-AF65-F5344CB8AC3E}">
        <p14:creationId xmlns:p14="http://schemas.microsoft.com/office/powerpoint/2010/main" val="38108358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RO" dirty="0"/>
          </a:p>
        </p:txBody>
      </p:sp>
      <p:sp>
        <p:nvSpPr>
          <p:cNvPr id="4" name="Slide Number Placeholder 3"/>
          <p:cNvSpPr>
            <a:spLocks noGrp="1"/>
          </p:cNvSpPr>
          <p:nvPr>
            <p:ph type="sldNum" sz="quarter" idx="5"/>
          </p:nvPr>
        </p:nvSpPr>
        <p:spPr/>
        <p:txBody>
          <a:bodyPr/>
          <a:lstStyle/>
          <a:p>
            <a:fld id="{C7E35A84-FC01-BE42-A4C5-B014B88AB751}" type="slidenum">
              <a:rPr lang="en-RO" smtClean="0"/>
              <a:t>10</a:t>
            </a:fld>
            <a:endParaRPr lang="en-RO"/>
          </a:p>
        </p:txBody>
      </p:sp>
    </p:spTree>
    <p:extLst>
      <p:ext uri="{BB962C8B-B14F-4D97-AF65-F5344CB8AC3E}">
        <p14:creationId xmlns:p14="http://schemas.microsoft.com/office/powerpoint/2010/main" val="30376155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RO" dirty="0"/>
          </a:p>
        </p:txBody>
      </p:sp>
      <p:sp>
        <p:nvSpPr>
          <p:cNvPr id="4" name="Slide Number Placeholder 3"/>
          <p:cNvSpPr>
            <a:spLocks noGrp="1"/>
          </p:cNvSpPr>
          <p:nvPr>
            <p:ph type="sldNum" sz="quarter" idx="5"/>
          </p:nvPr>
        </p:nvSpPr>
        <p:spPr/>
        <p:txBody>
          <a:bodyPr/>
          <a:lstStyle/>
          <a:p>
            <a:fld id="{C7E35A84-FC01-BE42-A4C5-B014B88AB751}" type="slidenum">
              <a:rPr lang="en-RO" smtClean="0"/>
              <a:t>16</a:t>
            </a:fld>
            <a:endParaRPr lang="en-RO"/>
          </a:p>
        </p:txBody>
      </p:sp>
    </p:spTree>
    <p:extLst>
      <p:ext uri="{BB962C8B-B14F-4D97-AF65-F5344CB8AC3E}">
        <p14:creationId xmlns:p14="http://schemas.microsoft.com/office/powerpoint/2010/main" val="28844624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RO" dirty="0"/>
          </a:p>
        </p:txBody>
      </p:sp>
      <p:sp>
        <p:nvSpPr>
          <p:cNvPr id="4" name="Slide Number Placeholder 3"/>
          <p:cNvSpPr>
            <a:spLocks noGrp="1"/>
          </p:cNvSpPr>
          <p:nvPr>
            <p:ph type="sldNum" sz="quarter" idx="5"/>
          </p:nvPr>
        </p:nvSpPr>
        <p:spPr/>
        <p:txBody>
          <a:bodyPr/>
          <a:lstStyle/>
          <a:p>
            <a:fld id="{C7E35A84-FC01-BE42-A4C5-B014B88AB751}" type="slidenum">
              <a:rPr lang="en-RO" smtClean="0"/>
              <a:t>21</a:t>
            </a:fld>
            <a:endParaRPr lang="en-RO"/>
          </a:p>
        </p:txBody>
      </p:sp>
    </p:spTree>
    <p:extLst>
      <p:ext uri="{BB962C8B-B14F-4D97-AF65-F5344CB8AC3E}">
        <p14:creationId xmlns:p14="http://schemas.microsoft.com/office/powerpoint/2010/main" val="27118872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06-Jul-23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06-Jul-23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06-Jul-23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06-Jul-23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06-Jul-23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06-Jul-23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06-Jul-23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06-Jul-23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06-Jul-23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06-Jul-23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06-Jul-23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06-Jul-23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svg"/><Relationship Id="rId18" Type="http://schemas.openxmlformats.org/officeDocument/2006/relationships/image" Target="../media/image17.pn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11.png"/><Relationship Id="rId17" Type="http://schemas.openxmlformats.org/officeDocument/2006/relationships/image" Target="../media/image16.svg"/><Relationship Id="rId2" Type="http://schemas.openxmlformats.org/officeDocument/2006/relationships/image" Target="../media/image1.png"/><Relationship Id="rId16"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5" Type="http://schemas.openxmlformats.org/officeDocument/2006/relationships/image" Target="../media/image14.svg"/><Relationship Id="rId10" Type="http://schemas.openxmlformats.org/officeDocument/2006/relationships/image" Target="../media/image9.png"/><Relationship Id="rId19" Type="http://schemas.openxmlformats.org/officeDocument/2006/relationships/image" Target="../media/image18.pn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13.png"/></Relationships>
</file>

<file path=ppt/slides/_rels/slide10.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57.svg"/><Relationship Id="rId3" Type="http://schemas.openxmlformats.org/officeDocument/2006/relationships/image" Target="../media/image61.png"/><Relationship Id="rId7" Type="http://schemas.openxmlformats.org/officeDocument/2006/relationships/image" Target="../media/image24.svg"/><Relationship Id="rId12" Type="http://schemas.openxmlformats.org/officeDocument/2006/relationships/image" Target="../media/image56.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23.png"/><Relationship Id="rId11" Type="http://schemas.openxmlformats.org/officeDocument/2006/relationships/image" Target="../media/image16.svg"/><Relationship Id="rId5" Type="http://schemas.openxmlformats.org/officeDocument/2006/relationships/image" Target="../media/image30.svg"/><Relationship Id="rId10" Type="http://schemas.openxmlformats.org/officeDocument/2006/relationships/image" Target="../media/image15.png"/><Relationship Id="rId4" Type="http://schemas.openxmlformats.org/officeDocument/2006/relationships/image" Target="../media/image29.png"/><Relationship Id="rId9" Type="http://schemas.openxmlformats.org/officeDocument/2006/relationships/image" Target="../media/image17.png"/></Relationships>
</file>

<file path=ppt/slides/_rels/slide11.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5.png"/><Relationship Id="rId7" Type="http://schemas.openxmlformats.org/officeDocument/2006/relationships/image" Target="../media/image17.png"/><Relationship Id="rId2" Type="http://schemas.openxmlformats.org/officeDocument/2006/relationships/slideLayout" Target="../slideLayouts/slideLayout7.xml"/><Relationship Id="rId1" Type="http://schemas.openxmlformats.org/officeDocument/2006/relationships/video" Target="https://www.youtube.com/embed/J_yuGFMM6r0?feature=oembed" TargetMode="External"/><Relationship Id="rId6" Type="http://schemas.openxmlformats.org/officeDocument/2006/relationships/image" Target="../media/image24.svg"/><Relationship Id="rId11" Type="http://schemas.openxmlformats.org/officeDocument/2006/relationships/image" Target="../media/image57.svg"/><Relationship Id="rId5" Type="http://schemas.openxmlformats.org/officeDocument/2006/relationships/image" Target="../media/image23.png"/><Relationship Id="rId10" Type="http://schemas.openxmlformats.org/officeDocument/2006/relationships/image" Target="../media/image56.png"/><Relationship Id="rId4" Type="http://schemas.openxmlformats.org/officeDocument/2006/relationships/image" Target="../media/image6.svg"/><Relationship Id="rId9" Type="http://schemas.openxmlformats.org/officeDocument/2006/relationships/image" Target="../media/image62.jpeg"/></Relationships>
</file>

<file path=ppt/slides/_rels/slide12.xml.rels><?xml version="1.0" encoding="UTF-8" standalone="yes"?>
<Relationships xmlns="http://schemas.openxmlformats.org/package/2006/relationships"><Relationship Id="rId8" Type="http://schemas.openxmlformats.org/officeDocument/2006/relationships/image" Target="../media/image63.jpg"/><Relationship Id="rId3" Type="http://schemas.openxmlformats.org/officeDocument/2006/relationships/image" Target="../media/image6.svg"/><Relationship Id="rId7" Type="http://schemas.openxmlformats.org/officeDocument/2006/relationships/image" Target="../media/image18.png"/><Relationship Id="rId12" Type="http://schemas.openxmlformats.org/officeDocument/2006/relationships/image" Target="../media/image57.sv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image" Target="../media/image56.png"/><Relationship Id="rId5" Type="http://schemas.openxmlformats.org/officeDocument/2006/relationships/image" Target="../media/image24.svg"/><Relationship Id="rId10" Type="http://schemas.openxmlformats.org/officeDocument/2006/relationships/image" Target="../media/image16.svg"/><Relationship Id="rId4" Type="http://schemas.openxmlformats.org/officeDocument/2006/relationships/image" Target="../media/image23.png"/><Relationship Id="rId9" Type="http://schemas.openxmlformats.org/officeDocument/2006/relationships/image" Target="../media/image15.png"/></Relationships>
</file>

<file path=ppt/slides/_rels/slide1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6.svg"/><Relationship Id="rId7" Type="http://schemas.openxmlformats.org/officeDocument/2006/relationships/image" Target="../media/image18.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24.svg"/><Relationship Id="rId10" Type="http://schemas.openxmlformats.org/officeDocument/2006/relationships/image" Target="../media/image64.png"/><Relationship Id="rId4" Type="http://schemas.openxmlformats.org/officeDocument/2006/relationships/image" Target="../media/image23.png"/><Relationship Id="rId9" Type="http://schemas.openxmlformats.org/officeDocument/2006/relationships/image" Target="../media/image16.svg"/></Relationships>
</file>

<file path=ppt/slides/_rels/slide14.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24.svg"/><Relationship Id="rId7" Type="http://schemas.openxmlformats.org/officeDocument/2006/relationships/image" Target="../media/image16.sv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8.png"/><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8" Type="http://schemas.openxmlformats.org/officeDocument/2006/relationships/image" Target="../media/image66.jpeg"/><Relationship Id="rId3" Type="http://schemas.openxmlformats.org/officeDocument/2006/relationships/image" Target="../media/image6.svg"/><Relationship Id="rId7" Type="http://schemas.openxmlformats.org/officeDocument/2006/relationships/image" Target="../media/image18.png"/><Relationship Id="rId12" Type="http://schemas.openxmlformats.org/officeDocument/2006/relationships/image" Target="../media/image57.sv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image" Target="../media/image56.png"/><Relationship Id="rId5" Type="http://schemas.openxmlformats.org/officeDocument/2006/relationships/image" Target="../media/image24.svg"/><Relationship Id="rId10" Type="http://schemas.openxmlformats.org/officeDocument/2006/relationships/image" Target="../media/image68.svg"/><Relationship Id="rId4" Type="http://schemas.openxmlformats.org/officeDocument/2006/relationships/image" Target="../media/image23.png"/><Relationship Id="rId9" Type="http://schemas.openxmlformats.org/officeDocument/2006/relationships/image" Target="../media/image67.png"/></Relationships>
</file>

<file path=ppt/slides/_rels/slide16.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23.png"/><Relationship Id="rId7"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70.svg"/><Relationship Id="rId5" Type="http://schemas.openxmlformats.org/officeDocument/2006/relationships/image" Target="../media/image69.png"/><Relationship Id="rId10" Type="http://schemas.openxmlformats.org/officeDocument/2006/relationships/image" Target="../media/image57.svg"/><Relationship Id="rId4" Type="http://schemas.openxmlformats.org/officeDocument/2006/relationships/image" Target="../media/image24.svg"/><Relationship Id="rId9" Type="http://schemas.openxmlformats.org/officeDocument/2006/relationships/image" Target="../media/image56.png"/></Relationships>
</file>

<file path=ppt/slides/_rels/slide17.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24.svg"/><Relationship Id="rId7" Type="http://schemas.openxmlformats.org/officeDocument/2006/relationships/image" Target="../media/image17.pn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70.svg"/><Relationship Id="rId4" Type="http://schemas.openxmlformats.org/officeDocument/2006/relationships/image" Target="../media/image69.png"/><Relationship Id="rId9" Type="http://schemas.openxmlformats.org/officeDocument/2006/relationships/image" Target="../media/image57.svg"/></Relationships>
</file>

<file path=ppt/slides/_rels/slide18.xml.rels><?xml version="1.0" encoding="UTF-8" standalone="yes"?>
<Relationships xmlns="http://schemas.openxmlformats.org/package/2006/relationships"><Relationship Id="rId8" Type="http://schemas.openxmlformats.org/officeDocument/2006/relationships/image" Target="../media/image71.png"/><Relationship Id="rId13" Type="http://schemas.openxmlformats.org/officeDocument/2006/relationships/image" Target="../media/image30.svg"/><Relationship Id="rId3" Type="http://schemas.openxmlformats.org/officeDocument/2006/relationships/image" Target="../media/image6.svg"/><Relationship Id="rId7" Type="http://schemas.openxmlformats.org/officeDocument/2006/relationships/image" Target="../media/image18.png"/><Relationship Id="rId12" Type="http://schemas.openxmlformats.org/officeDocument/2006/relationships/image" Target="../media/image29.png"/><Relationship Id="rId2" Type="http://schemas.openxmlformats.org/officeDocument/2006/relationships/image" Target="../media/image5.png"/><Relationship Id="rId16" Type="http://schemas.openxmlformats.org/officeDocument/2006/relationships/image" Target="../media/image57.svg"/><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image" Target="../media/image74.svg"/><Relationship Id="rId5" Type="http://schemas.openxmlformats.org/officeDocument/2006/relationships/image" Target="../media/image24.svg"/><Relationship Id="rId15" Type="http://schemas.openxmlformats.org/officeDocument/2006/relationships/image" Target="../media/image56.png"/><Relationship Id="rId10" Type="http://schemas.openxmlformats.org/officeDocument/2006/relationships/image" Target="../media/image73.png"/><Relationship Id="rId4" Type="http://schemas.openxmlformats.org/officeDocument/2006/relationships/image" Target="../media/image23.png"/><Relationship Id="rId9" Type="http://schemas.openxmlformats.org/officeDocument/2006/relationships/image" Target="../media/image72.svg"/><Relationship Id="rId14" Type="http://schemas.openxmlformats.org/officeDocument/2006/relationships/image" Target="../media/image75.png"/></Relationships>
</file>

<file path=ppt/slides/_rels/slide19.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24.svg"/><Relationship Id="rId7" Type="http://schemas.openxmlformats.org/officeDocument/2006/relationships/image" Target="../media/image17.png"/><Relationship Id="rId12" Type="http://schemas.openxmlformats.org/officeDocument/2006/relationships/image" Target="../media/image76.jp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18.png"/><Relationship Id="rId11" Type="http://schemas.openxmlformats.org/officeDocument/2006/relationships/image" Target="../media/image57.svg"/><Relationship Id="rId5" Type="http://schemas.openxmlformats.org/officeDocument/2006/relationships/image" Target="../media/image30.svg"/><Relationship Id="rId10" Type="http://schemas.openxmlformats.org/officeDocument/2006/relationships/image" Target="../media/image56.png"/><Relationship Id="rId4" Type="http://schemas.openxmlformats.org/officeDocument/2006/relationships/image" Target="../media/image29.png"/><Relationship Id="rId9" Type="http://schemas.openxmlformats.org/officeDocument/2006/relationships/image" Target="../media/image16.svg"/></Relationships>
</file>

<file path=ppt/slides/_rels/slide2.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28.svg"/><Relationship Id="rId3" Type="http://schemas.openxmlformats.org/officeDocument/2006/relationships/image" Target="../media/image20.svg"/><Relationship Id="rId7" Type="http://schemas.openxmlformats.org/officeDocument/2006/relationships/image" Target="../media/image24.svg"/><Relationship Id="rId12" Type="http://schemas.openxmlformats.org/officeDocument/2006/relationships/image" Target="../media/image27.pn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23.png"/><Relationship Id="rId11" Type="http://schemas.openxmlformats.org/officeDocument/2006/relationships/image" Target="../media/image10.svg"/><Relationship Id="rId5" Type="http://schemas.openxmlformats.org/officeDocument/2006/relationships/image" Target="../media/image22.svg"/><Relationship Id="rId15" Type="http://schemas.openxmlformats.org/officeDocument/2006/relationships/image" Target="../media/image18.png"/><Relationship Id="rId10" Type="http://schemas.openxmlformats.org/officeDocument/2006/relationships/image" Target="../media/image9.png"/><Relationship Id="rId4" Type="http://schemas.openxmlformats.org/officeDocument/2006/relationships/image" Target="../media/image21.png"/><Relationship Id="rId9" Type="http://schemas.openxmlformats.org/officeDocument/2006/relationships/image" Target="../media/image26.svg"/><Relationship Id="rId14" Type="http://schemas.openxmlformats.org/officeDocument/2006/relationships/image" Target="../media/image17.png"/></Relationships>
</file>

<file path=ppt/slides/_rels/slide20.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24.svg"/><Relationship Id="rId7" Type="http://schemas.openxmlformats.org/officeDocument/2006/relationships/image" Target="../media/image17.pn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30.svg"/><Relationship Id="rId10" Type="http://schemas.openxmlformats.org/officeDocument/2006/relationships/image" Target="../media/image77.png"/><Relationship Id="rId4" Type="http://schemas.openxmlformats.org/officeDocument/2006/relationships/image" Target="../media/image29.png"/><Relationship Id="rId9" Type="http://schemas.openxmlformats.org/officeDocument/2006/relationships/image" Target="../media/image16.svg"/></Relationships>
</file>

<file path=ppt/slides/_rels/slide21.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80.jpeg"/><Relationship Id="rId3" Type="http://schemas.openxmlformats.org/officeDocument/2006/relationships/image" Target="../media/image5.png"/><Relationship Id="rId7" Type="http://schemas.openxmlformats.org/officeDocument/2006/relationships/image" Target="../media/image17.png"/><Relationship Id="rId12" Type="http://schemas.openxmlformats.org/officeDocument/2006/relationships/image" Target="../media/image79.sv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24.svg"/><Relationship Id="rId11" Type="http://schemas.openxmlformats.org/officeDocument/2006/relationships/image" Target="../media/image78.png"/><Relationship Id="rId5" Type="http://schemas.openxmlformats.org/officeDocument/2006/relationships/image" Target="../media/image23.png"/><Relationship Id="rId10" Type="http://schemas.openxmlformats.org/officeDocument/2006/relationships/image" Target="../media/image30.svg"/><Relationship Id="rId4" Type="http://schemas.openxmlformats.org/officeDocument/2006/relationships/image" Target="../media/image6.svg"/><Relationship Id="rId9" Type="http://schemas.openxmlformats.org/officeDocument/2006/relationships/image" Target="../media/image29.png"/></Relationships>
</file>

<file path=ppt/slides/_rels/slide22.xml.rels><?xml version="1.0" encoding="UTF-8" standalone="yes"?>
<Relationships xmlns="http://schemas.openxmlformats.org/package/2006/relationships"><Relationship Id="rId8" Type="http://schemas.openxmlformats.org/officeDocument/2006/relationships/image" Target="../media/image71.png"/><Relationship Id="rId13" Type="http://schemas.openxmlformats.org/officeDocument/2006/relationships/image" Target="../media/image30.svg"/><Relationship Id="rId3" Type="http://schemas.openxmlformats.org/officeDocument/2006/relationships/image" Target="../media/image6.svg"/><Relationship Id="rId7" Type="http://schemas.openxmlformats.org/officeDocument/2006/relationships/image" Target="../media/image18.png"/><Relationship Id="rId12" Type="http://schemas.openxmlformats.org/officeDocument/2006/relationships/image" Target="../media/image29.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image" Target="../media/image74.svg"/><Relationship Id="rId5" Type="http://schemas.openxmlformats.org/officeDocument/2006/relationships/image" Target="../media/image24.svg"/><Relationship Id="rId15" Type="http://schemas.openxmlformats.org/officeDocument/2006/relationships/image" Target="../media/image57.svg"/><Relationship Id="rId10" Type="http://schemas.openxmlformats.org/officeDocument/2006/relationships/image" Target="../media/image73.png"/><Relationship Id="rId4" Type="http://schemas.openxmlformats.org/officeDocument/2006/relationships/image" Target="../media/image23.png"/><Relationship Id="rId9" Type="http://schemas.openxmlformats.org/officeDocument/2006/relationships/image" Target="../media/image72.svg"/><Relationship Id="rId14" Type="http://schemas.openxmlformats.org/officeDocument/2006/relationships/image" Target="../media/image56.png"/></Relationships>
</file>

<file path=ppt/slides/_rels/slide23.xml.rels><?xml version="1.0" encoding="UTF-8" standalone="yes"?>
<Relationships xmlns="http://schemas.openxmlformats.org/package/2006/relationships"><Relationship Id="rId8" Type="http://schemas.openxmlformats.org/officeDocument/2006/relationships/image" Target="../media/image73.png"/><Relationship Id="rId13" Type="http://schemas.openxmlformats.org/officeDocument/2006/relationships/image" Target="../media/image57.svg"/><Relationship Id="rId3" Type="http://schemas.openxmlformats.org/officeDocument/2006/relationships/image" Target="../media/image6.svg"/><Relationship Id="rId7" Type="http://schemas.openxmlformats.org/officeDocument/2006/relationships/image" Target="../media/image72.svg"/><Relationship Id="rId12" Type="http://schemas.openxmlformats.org/officeDocument/2006/relationships/image" Target="../media/image56.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71.png"/><Relationship Id="rId11" Type="http://schemas.openxmlformats.org/officeDocument/2006/relationships/image" Target="../media/image30.svg"/><Relationship Id="rId5" Type="http://schemas.openxmlformats.org/officeDocument/2006/relationships/image" Target="../media/image18.png"/><Relationship Id="rId10" Type="http://schemas.openxmlformats.org/officeDocument/2006/relationships/image" Target="../media/image29.png"/><Relationship Id="rId4" Type="http://schemas.openxmlformats.org/officeDocument/2006/relationships/image" Target="../media/image17.png"/><Relationship Id="rId9" Type="http://schemas.openxmlformats.org/officeDocument/2006/relationships/image" Target="../media/image74.svg"/></Relationships>
</file>

<file path=ppt/slides/_rels/slide2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23.png"/><Relationship Id="rId7" Type="http://schemas.openxmlformats.org/officeDocument/2006/relationships/image" Target="../media/image17.pn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82.svg"/><Relationship Id="rId11" Type="http://schemas.openxmlformats.org/officeDocument/2006/relationships/image" Target="../media/image57.svg"/><Relationship Id="rId5" Type="http://schemas.openxmlformats.org/officeDocument/2006/relationships/image" Target="../media/image81.png"/><Relationship Id="rId10" Type="http://schemas.openxmlformats.org/officeDocument/2006/relationships/image" Target="../media/image56.png"/><Relationship Id="rId4" Type="http://schemas.openxmlformats.org/officeDocument/2006/relationships/image" Target="../media/image24.svg"/><Relationship Id="rId9" Type="http://schemas.openxmlformats.org/officeDocument/2006/relationships/image" Target="../media/image16.svg"/></Relationships>
</file>

<file path=ppt/slides/_rels/slide25.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93.png"/><Relationship Id="rId18" Type="http://schemas.openxmlformats.org/officeDocument/2006/relationships/image" Target="../media/image24.svg"/><Relationship Id="rId3" Type="http://schemas.openxmlformats.org/officeDocument/2006/relationships/image" Target="../media/image84.svg"/><Relationship Id="rId21" Type="http://schemas.openxmlformats.org/officeDocument/2006/relationships/image" Target="../media/image15.png"/><Relationship Id="rId7" Type="http://schemas.openxmlformats.org/officeDocument/2006/relationships/image" Target="../media/image88.svg"/><Relationship Id="rId12" Type="http://schemas.openxmlformats.org/officeDocument/2006/relationships/image" Target="../media/image92.svg"/><Relationship Id="rId17" Type="http://schemas.openxmlformats.org/officeDocument/2006/relationships/image" Target="../media/image23.png"/><Relationship Id="rId2" Type="http://schemas.openxmlformats.org/officeDocument/2006/relationships/image" Target="../media/image83.png"/><Relationship Id="rId16" Type="http://schemas.openxmlformats.org/officeDocument/2006/relationships/image" Target="../media/image57.svg"/><Relationship Id="rId20" Type="http://schemas.openxmlformats.org/officeDocument/2006/relationships/image" Target="../media/image30.svg"/><Relationship Id="rId1" Type="http://schemas.openxmlformats.org/officeDocument/2006/relationships/slideLayout" Target="../slideLayouts/slideLayout7.xml"/><Relationship Id="rId6" Type="http://schemas.openxmlformats.org/officeDocument/2006/relationships/image" Target="../media/image87.png"/><Relationship Id="rId11" Type="http://schemas.openxmlformats.org/officeDocument/2006/relationships/image" Target="../media/image91.png"/><Relationship Id="rId5" Type="http://schemas.openxmlformats.org/officeDocument/2006/relationships/image" Target="../media/image86.svg"/><Relationship Id="rId15" Type="http://schemas.openxmlformats.org/officeDocument/2006/relationships/image" Target="../media/image56.png"/><Relationship Id="rId23" Type="http://schemas.openxmlformats.org/officeDocument/2006/relationships/image" Target="../media/image18.png"/><Relationship Id="rId10" Type="http://schemas.openxmlformats.org/officeDocument/2006/relationships/image" Target="../media/image90.svg"/><Relationship Id="rId19" Type="http://schemas.openxmlformats.org/officeDocument/2006/relationships/image" Target="../media/image29.png"/><Relationship Id="rId4" Type="http://schemas.openxmlformats.org/officeDocument/2006/relationships/image" Target="../media/image85.png"/><Relationship Id="rId9" Type="http://schemas.openxmlformats.org/officeDocument/2006/relationships/image" Target="../media/image89.png"/><Relationship Id="rId14" Type="http://schemas.openxmlformats.org/officeDocument/2006/relationships/image" Target="../media/image94.svg"/><Relationship Id="rId22" Type="http://schemas.openxmlformats.org/officeDocument/2006/relationships/image" Target="../media/image16.svg"/></Relationships>
</file>

<file path=ppt/slides/_rels/slide26.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93.png"/><Relationship Id="rId18" Type="http://schemas.openxmlformats.org/officeDocument/2006/relationships/image" Target="../media/image24.svg"/><Relationship Id="rId3" Type="http://schemas.openxmlformats.org/officeDocument/2006/relationships/image" Target="../media/image84.svg"/><Relationship Id="rId21" Type="http://schemas.openxmlformats.org/officeDocument/2006/relationships/image" Target="../media/image15.png"/><Relationship Id="rId7" Type="http://schemas.openxmlformats.org/officeDocument/2006/relationships/image" Target="../media/image88.svg"/><Relationship Id="rId12" Type="http://schemas.openxmlformats.org/officeDocument/2006/relationships/image" Target="../media/image92.svg"/><Relationship Id="rId17" Type="http://schemas.openxmlformats.org/officeDocument/2006/relationships/image" Target="../media/image23.png"/><Relationship Id="rId2" Type="http://schemas.openxmlformats.org/officeDocument/2006/relationships/image" Target="../media/image83.png"/><Relationship Id="rId16" Type="http://schemas.openxmlformats.org/officeDocument/2006/relationships/image" Target="../media/image57.svg"/><Relationship Id="rId20" Type="http://schemas.openxmlformats.org/officeDocument/2006/relationships/image" Target="../media/image30.svg"/><Relationship Id="rId1" Type="http://schemas.openxmlformats.org/officeDocument/2006/relationships/slideLayout" Target="../slideLayouts/slideLayout7.xml"/><Relationship Id="rId6" Type="http://schemas.openxmlformats.org/officeDocument/2006/relationships/image" Target="../media/image87.png"/><Relationship Id="rId11" Type="http://schemas.openxmlformats.org/officeDocument/2006/relationships/image" Target="../media/image91.png"/><Relationship Id="rId5" Type="http://schemas.openxmlformats.org/officeDocument/2006/relationships/image" Target="../media/image86.svg"/><Relationship Id="rId15" Type="http://schemas.openxmlformats.org/officeDocument/2006/relationships/image" Target="../media/image56.png"/><Relationship Id="rId23" Type="http://schemas.openxmlformats.org/officeDocument/2006/relationships/image" Target="../media/image18.png"/><Relationship Id="rId10" Type="http://schemas.openxmlformats.org/officeDocument/2006/relationships/image" Target="../media/image90.svg"/><Relationship Id="rId19" Type="http://schemas.openxmlformats.org/officeDocument/2006/relationships/image" Target="../media/image29.png"/><Relationship Id="rId4" Type="http://schemas.openxmlformats.org/officeDocument/2006/relationships/image" Target="../media/image85.png"/><Relationship Id="rId9" Type="http://schemas.openxmlformats.org/officeDocument/2006/relationships/image" Target="../media/image89.png"/><Relationship Id="rId14" Type="http://schemas.openxmlformats.org/officeDocument/2006/relationships/image" Target="../media/image94.svg"/><Relationship Id="rId22" Type="http://schemas.openxmlformats.org/officeDocument/2006/relationships/image" Target="../media/image16.svg"/></Relationships>
</file>

<file path=ppt/slides/_rels/slide27.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93.png"/><Relationship Id="rId18" Type="http://schemas.openxmlformats.org/officeDocument/2006/relationships/image" Target="../media/image24.svg"/><Relationship Id="rId3" Type="http://schemas.openxmlformats.org/officeDocument/2006/relationships/image" Target="../media/image84.svg"/><Relationship Id="rId21" Type="http://schemas.openxmlformats.org/officeDocument/2006/relationships/image" Target="../media/image15.png"/><Relationship Id="rId7" Type="http://schemas.openxmlformats.org/officeDocument/2006/relationships/image" Target="../media/image88.svg"/><Relationship Id="rId12" Type="http://schemas.openxmlformats.org/officeDocument/2006/relationships/image" Target="../media/image92.svg"/><Relationship Id="rId17" Type="http://schemas.openxmlformats.org/officeDocument/2006/relationships/image" Target="../media/image23.png"/><Relationship Id="rId2" Type="http://schemas.openxmlformats.org/officeDocument/2006/relationships/image" Target="../media/image83.png"/><Relationship Id="rId16" Type="http://schemas.openxmlformats.org/officeDocument/2006/relationships/image" Target="../media/image57.svg"/><Relationship Id="rId20" Type="http://schemas.openxmlformats.org/officeDocument/2006/relationships/image" Target="../media/image30.svg"/><Relationship Id="rId1" Type="http://schemas.openxmlformats.org/officeDocument/2006/relationships/slideLayout" Target="../slideLayouts/slideLayout7.xml"/><Relationship Id="rId6" Type="http://schemas.openxmlformats.org/officeDocument/2006/relationships/image" Target="../media/image87.png"/><Relationship Id="rId11" Type="http://schemas.openxmlformats.org/officeDocument/2006/relationships/image" Target="../media/image91.png"/><Relationship Id="rId5" Type="http://schemas.openxmlformats.org/officeDocument/2006/relationships/image" Target="../media/image86.svg"/><Relationship Id="rId15" Type="http://schemas.openxmlformats.org/officeDocument/2006/relationships/image" Target="../media/image56.png"/><Relationship Id="rId23" Type="http://schemas.openxmlformats.org/officeDocument/2006/relationships/image" Target="../media/image18.png"/><Relationship Id="rId10" Type="http://schemas.openxmlformats.org/officeDocument/2006/relationships/image" Target="../media/image90.svg"/><Relationship Id="rId19" Type="http://schemas.openxmlformats.org/officeDocument/2006/relationships/image" Target="../media/image29.png"/><Relationship Id="rId4" Type="http://schemas.openxmlformats.org/officeDocument/2006/relationships/image" Target="../media/image85.png"/><Relationship Id="rId9" Type="http://schemas.openxmlformats.org/officeDocument/2006/relationships/image" Target="../media/image89.png"/><Relationship Id="rId14" Type="http://schemas.openxmlformats.org/officeDocument/2006/relationships/image" Target="../media/image94.svg"/><Relationship Id="rId22" Type="http://schemas.openxmlformats.org/officeDocument/2006/relationships/image" Target="../media/image16.svg"/></Relationships>
</file>

<file path=ppt/slides/_rels/slide28.xml.rels><?xml version="1.0" encoding="UTF-8" standalone="yes"?>
<Relationships xmlns="http://schemas.openxmlformats.org/package/2006/relationships"><Relationship Id="rId8" Type="http://schemas.openxmlformats.org/officeDocument/2006/relationships/image" Target="../media/image95.jpeg"/><Relationship Id="rId3" Type="http://schemas.openxmlformats.org/officeDocument/2006/relationships/image" Target="../media/image6.svg"/><Relationship Id="rId7" Type="http://schemas.openxmlformats.org/officeDocument/2006/relationships/image" Target="../media/image18.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24.svg"/><Relationship Id="rId10" Type="http://schemas.openxmlformats.org/officeDocument/2006/relationships/image" Target="../media/image97.svg"/><Relationship Id="rId4" Type="http://schemas.openxmlformats.org/officeDocument/2006/relationships/image" Target="../media/image23.png"/><Relationship Id="rId9" Type="http://schemas.openxmlformats.org/officeDocument/2006/relationships/image" Target="../media/image96.png"/></Relationships>
</file>

<file path=ppt/slides/_rels/slide29.xml.rels><?xml version="1.0" encoding="UTF-8" standalone="yes"?>
<Relationships xmlns="http://schemas.openxmlformats.org/package/2006/relationships"><Relationship Id="rId8" Type="http://schemas.openxmlformats.org/officeDocument/2006/relationships/image" Target="../media/image82.svg"/><Relationship Id="rId3" Type="http://schemas.openxmlformats.org/officeDocument/2006/relationships/image" Target="../media/image18.png"/><Relationship Id="rId7" Type="http://schemas.openxmlformats.org/officeDocument/2006/relationships/image" Target="../media/image81.png"/><Relationship Id="rId12" Type="http://schemas.openxmlformats.org/officeDocument/2006/relationships/image" Target="../media/image16.svg"/><Relationship Id="rId2" Type="http://schemas.openxmlformats.org/officeDocument/2006/relationships/image" Target="../media/image98.jpeg"/><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image" Target="../media/image15.png"/><Relationship Id="rId5" Type="http://schemas.openxmlformats.org/officeDocument/2006/relationships/image" Target="../media/image24.svg"/><Relationship Id="rId10" Type="http://schemas.openxmlformats.org/officeDocument/2006/relationships/image" Target="../media/image57.svg"/><Relationship Id="rId4" Type="http://schemas.openxmlformats.org/officeDocument/2006/relationships/image" Target="../media/image23.png"/><Relationship Id="rId9" Type="http://schemas.openxmlformats.org/officeDocument/2006/relationships/image" Target="../media/image56.png"/></Relationships>
</file>

<file path=ppt/slides/_rels/slide3.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18.png"/><Relationship Id="rId3" Type="http://schemas.openxmlformats.org/officeDocument/2006/relationships/image" Target="../media/image6.svg"/><Relationship Id="rId7" Type="http://schemas.openxmlformats.org/officeDocument/2006/relationships/image" Target="../media/image30.svg"/><Relationship Id="rId12" Type="http://schemas.openxmlformats.org/officeDocument/2006/relationships/image" Target="../media/image20.svg"/><Relationship Id="rId17" Type="http://schemas.openxmlformats.org/officeDocument/2006/relationships/image" Target="../media/image16.svg"/><Relationship Id="rId2" Type="http://schemas.openxmlformats.org/officeDocument/2006/relationships/image" Target="../media/image5.png"/><Relationship Id="rId16"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29.png"/><Relationship Id="rId11" Type="http://schemas.openxmlformats.org/officeDocument/2006/relationships/image" Target="../media/image19.png"/><Relationship Id="rId5" Type="http://schemas.openxmlformats.org/officeDocument/2006/relationships/image" Target="../media/image8.svg"/><Relationship Id="rId15" Type="http://schemas.openxmlformats.org/officeDocument/2006/relationships/image" Target="../media/image14.svg"/><Relationship Id="rId10" Type="http://schemas.openxmlformats.org/officeDocument/2006/relationships/image" Target="../media/image17.png"/><Relationship Id="rId4" Type="http://schemas.openxmlformats.org/officeDocument/2006/relationships/image" Target="../media/image7.png"/><Relationship Id="rId9" Type="http://schemas.openxmlformats.org/officeDocument/2006/relationships/image" Target="../media/image32.svg"/><Relationship Id="rId14" Type="http://schemas.openxmlformats.org/officeDocument/2006/relationships/image" Target="../media/image13.png"/></Relationships>
</file>

<file path=ppt/slides/_rels/slide30.xml.rels><?xml version="1.0" encoding="UTF-8" standalone="yes"?>
<Relationships xmlns="http://schemas.openxmlformats.org/package/2006/relationships"><Relationship Id="rId8" Type="http://schemas.openxmlformats.org/officeDocument/2006/relationships/image" Target="../media/image101.png"/><Relationship Id="rId3" Type="http://schemas.openxmlformats.org/officeDocument/2006/relationships/image" Target="../media/image100.svg"/><Relationship Id="rId7" Type="http://schemas.openxmlformats.org/officeDocument/2006/relationships/image" Target="../media/image24.svg"/><Relationship Id="rId2" Type="http://schemas.openxmlformats.org/officeDocument/2006/relationships/image" Target="../media/image99.pn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17.png"/><Relationship Id="rId4" Type="http://schemas.openxmlformats.org/officeDocument/2006/relationships/image" Target="../media/image18.png"/><Relationship Id="rId9" Type="http://schemas.openxmlformats.org/officeDocument/2006/relationships/image" Target="../media/image102.svg"/></Relationships>
</file>

<file path=ppt/slides/_rels/slide31.xml.rels><?xml version="1.0" encoding="UTF-8" standalone="yes"?>
<Relationships xmlns="http://schemas.openxmlformats.org/package/2006/relationships"><Relationship Id="rId8" Type="http://schemas.openxmlformats.org/officeDocument/2006/relationships/image" Target="../media/image103.png"/><Relationship Id="rId3" Type="http://schemas.openxmlformats.org/officeDocument/2006/relationships/image" Target="../media/image6.svg"/><Relationship Id="rId7" Type="http://schemas.openxmlformats.org/officeDocument/2006/relationships/image" Target="../media/image18.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image" Target="../media/image57.svg"/><Relationship Id="rId5" Type="http://schemas.openxmlformats.org/officeDocument/2006/relationships/image" Target="../media/image24.svg"/><Relationship Id="rId10" Type="http://schemas.openxmlformats.org/officeDocument/2006/relationships/image" Target="../media/image56.png"/><Relationship Id="rId4" Type="http://schemas.openxmlformats.org/officeDocument/2006/relationships/image" Target="../media/image23.png"/><Relationship Id="rId9" Type="http://schemas.openxmlformats.org/officeDocument/2006/relationships/image" Target="../media/image104.svg"/></Relationships>
</file>

<file path=ppt/slides/_rels/slide32.xml.rels><?xml version="1.0" encoding="UTF-8" standalone="yes"?>
<Relationships xmlns="http://schemas.openxmlformats.org/package/2006/relationships"><Relationship Id="rId8" Type="http://schemas.openxmlformats.org/officeDocument/2006/relationships/image" Target="../media/image107.svg"/><Relationship Id="rId3" Type="http://schemas.openxmlformats.org/officeDocument/2006/relationships/image" Target="../media/image24.svg"/><Relationship Id="rId7" Type="http://schemas.openxmlformats.org/officeDocument/2006/relationships/image" Target="../media/image106.png"/><Relationship Id="rId12" Type="http://schemas.openxmlformats.org/officeDocument/2006/relationships/image" Target="../media/image57.sv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105.jpeg"/><Relationship Id="rId11" Type="http://schemas.openxmlformats.org/officeDocument/2006/relationships/image" Target="../media/image56.png"/><Relationship Id="rId5" Type="http://schemas.openxmlformats.org/officeDocument/2006/relationships/image" Target="../media/image18.png"/><Relationship Id="rId10" Type="http://schemas.openxmlformats.org/officeDocument/2006/relationships/image" Target="../media/image16.svg"/><Relationship Id="rId4" Type="http://schemas.openxmlformats.org/officeDocument/2006/relationships/image" Target="../media/image17.png"/><Relationship Id="rId9" Type="http://schemas.openxmlformats.org/officeDocument/2006/relationships/image" Target="../media/image15.png"/></Relationships>
</file>

<file path=ppt/slides/_rels/slide33.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93.png"/><Relationship Id="rId18" Type="http://schemas.openxmlformats.org/officeDocument/2006/relationships/image" Target="../media/image24.svg"/><Relationship Id="rId3" Type="http://schemas.openxmlformats.org/officeDocument/2006/relationships/image" Target="../media/image84.svg"/><Relationship Id="rId21" Type="http://schemas.openxmlformats.org/officeDocument/2006/relationships/image" Target="../media/image15.png"/><Relationship Id="rId7" Type="http://schemas.openxmlformats.org/officeDocument/2006/relationships/image" Target="../media/image88.svg"/><Relationship Id="rId12" Type="http://schemas.openxmlformats.org/officeDocument/2006/relationships/image" Target="../media/image92.svg"/><Relationship Id="rId17" Type="http://schemas.openxmlformats.org/officeDocument/2006/relationships/image" Target="../media/image23.png"/><Relationship Id="rId2" Type="http://schemas.openxmlformats.org/officeDocument/2006/relationships/image" Target="../media/image83.png"/><Relationship Id="rId16" Type="http://schemas.openxmlformats.org/officeDocument/2006/relationships/image" Target="../media/image57.svg"/><Relationship Id="rId20" Type="http://schemas.openxmlformats.org/officeDocument/2006/relationships/image" Target="../media/image30.svg"/><Relationship Id="rId1" Type="http://schemas.openxmlformats.org/officeDocument/2006/relationships/slideLayout" Target="../slideLayouts/slideLayout7.xml"/><Relationship Id="rId6" Type="http://schemas.openxmlformats.org/officeDocument/2006/relationships/image" Target="../media/image87.png"/><Relationship Id="rId11" Type="http://schemas.openxmlformats.org/officeDocument/2006/relationships/image" Target="../media/image91.png"/><Relationship Id="rId5" Type="http://schemas.openxmlformats.org/officeDocument/2006/relationships/image" Target="../media/image86.svg"/><Relationship Id="rId15" Type="http://schemas.openxmlformats.org/officeDocument/2006/relationships/image" Target="../media/image56.png"/><Relationship Id="rId23" Type="http://schemas.openxmlformats.org/officeDocument/2006/relationships/image" Target="../media/image18.png"/><Relationship Id="rId10" Type="http://schemas.openxmlformats.org/officeDocument/2006/relationships/image" Target="../media/image90.svg"/><Relationship Id="rId19" Type="http://schemas.openxmlformats.org/officeDocument/2006/relationships/image" Target="../media/image29.png"/><Relationship Id="rId4" Type="http://schemas.openxmlformats.org/officeDocument/2006/relationships/image" Target="../media/image85.png"/><Relationship Id="rId9" Type="http://schemas.openxmlformats.org/officeDocument/2006/relationships/image" Target="../media/image89.png"/><Relationship Id="rId14" Type="http://schemas.openxmlformats.org/officeDocument/2006/relationships/image" Target="../media/image94.svg"/><Relationship Id="rId22" Type="http://schemas.openxmlformats.org/officeDocument/2006/relationships/image" Target="../media/image16.svg"/></Relationships>
</file>

<file path=ppt/slides/_rels/slide34.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93.png"/><Relationship Id="rId18" Type="http://schemas.openxmlformats.org/officeDocument/2006/relationships/image" Target="../media/image24.svg"/><Relationship Id="rId3" Type="http://schemas.openxmlformats.org/officeDocument/2006/relationships/image" Target="../media/image84.svg"/><Relationship Id="rId21" Type="http://schemas.openxmlformats.org/officeDocument/2006/relationships/image" Target="../media/image15.png"/><Relationship Id="rId7" Type="http://schemas.openxmlformats.org/officeDocument/2006/relationships/image" Target="../media/image88.svg"/><Relationship Id="rId12" Type="http://schemas.openxmlformats.org/officeDocument/2006/relationships/image" Target="../media/image92.svg"/><Relationship Id="rId17" Type="http://schemas.openxmlformats.org/officeDocument/2006/relationships/image" Target="../media/image23.png"/><Relationship Id="rId2" Type="http://schemas.openxmlformats.org/officeDocument/2006/relationships/image" Target="../media/image83.png"/><Relationship Id="rId16" Type="http://schemas.openxmlformats.org/officeDocument/2006/relationships/image" Target="../media/image57.svg"/><Relationship Id="rId20" Type="http://schemas.openxmlformats.org/officeDocument/2006/relationships/image" Target="../media/image30.svg"/><Relationship Id="rId1" Type="http://schemas.openxmlformats.org/officeDocument/2006/relationships/slideLayout" Target="../slideLayouts/slideLayout7.xml"/><Relationship Id="rId6" Type="http://schemas.openxmlformats.org/officeDocument/2006/relationships/image" Target="../media/image87.png"/><Relationship Id="rId11" Type="http://schemas.openxmlformats.org/officeDocument/2006/relationships/image" Target="../media/image91.png"/><Relationship Id="rId5" Type="http://schemas.openxmlformats.org/officeDocument/2006/relationships/image" Target="../media/image86.svg"/><Relationship Id="rId15" Type="http://schemas.openxmlformats.org/officeDocument/2006/relationships/image" Target="../media/image56.png"/><Relationship Id="rId23" Type="http://schemas.openxmlformats.org/officeDocument/2006/relationships/image" Target="../media/image18.png"/><Relationship Id="rId10" Type="http://schemas.openxmlformats.org/officeDocument/2006/relationships/image" Target="../media/image90.svg"/><Relationship Id="rId19" Type="http://schemas.openxmlformats.org/officeDocument/2006/relationships/image" Target="../media/image29.png"/><Relationship Id="rId4" Type="http://schemas.openxmlformats.org/officeDocument/2006/relationships/image" Target="../media/image85.png"/><Relationship Id="rId9" Type="http://schemas.openxmlformats.org/officeDocument/2006/relationships/image" Target="../media/image89.png"/><Relationship Id="rId14" Type="http://schemas.openxmlformats.org/officeDocument/2006/relationships/image" Target="../media/image94.svg"/><Relationship Id="rId22" Type="http://schemas.openxmlformats.org/officeDocument/2006/relationships/image" Target="../media/image16.svg"/></Relationships>
</file>

<file path=ppt/slides/_rels/slide35.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106.png"/><Relationship Id="rId3" Type="http://schemas.openxmlformats.org/officeDocument/2006/relationships/image" Target="../media/image6.svg"/><Relationship Id="rId7" Type="http://schemas.openxmlformats.org/officeDocument/2006/relationships/image" Target="../media/image18.png"/><Relationship Id="rId12" Type="http://schemas.openxmlformats.org/officeDocument/2006/relationships/image" Target="../media/image108.jpe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image" Target="../media/image79.svg"/><Relationship Id="rId5" Type="http://schemas.openxmlformats.org/officeDocument/2006/relationships/image" Target="../media/image24.svg"/><Relationship Id="rId10" Type="http://schemas.openxmlformats.org/officeDocument/2006/relationships/image" Target="../media/image78.png"/><Relationship Id="rId4" Type="http://schemas.openxmlformats.org/officeDocument/2006/relationships/image" Target="../media/image23.png"/><Relationship Id="rId9" Type="http://schemas.openxmlformats.org/officeDocument/2006/relationships/image" Target="../media/image30.svg"/><Relationship Id="rId14" Type="http://schemas.openxmlformats.org/officeDocument/2006/relationships/image" Target="../media/image107.svg"/></Relationships>
</file>

<file path=ppt/slides/_rels/slide36.xml.rels><?xml version="1.0" encoding="UTF-8" standalone="yes"?>
<Relationships xmlns="http://schemas.openxmlformats.org/package/2006/relationships"><Relationship Id="rId8" Type="http://schemas.openxmlformats.org/officeDocument/2006/relationships/image" Target="../media/image109.jpeg"/><Relationship Id="rId3" Type="http://schemas.openxmlformats.org/officeDocument/2006/relationships/image" Target="../media/image6.svg"/><Relationship Id="rId7" Type="http://schemas.openxmlformats.org/officeDocument/2006/relationships/image" Target="../media/image18.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24.svg"/><Relationship Id="rId10" Type="http://schemas.openxmlformats.org/officeDocument/2006/relationships/image" Target="../media/image16.svg"/><Relationship Id="rId4" Type="http://schemas.openxmlformats.org/officeDocument/2006/relationships/image" Target="../media/image23.png"/><Relationship Id="rId9" Type="http://schemas.openxmlformats.org/officeDocument/2006/relationships/image" Target="../media/image15.png"/></Relationships>
</file>

<file path=ppt/slides/_rels/slide37.xml.rels><?xml version="1.0" encoding="UTF-8" standalone="yes"?>
<Relationships xmlns="http://schemas.openxmlformats.org/package/2006/relationships"><Relationship Id="rId8" Type="http://schemas.openxmlformats.org/officeDocument/2006/relationships/image" Target="../media/image110.png"/><Relationship Id="rId3" Type="http://schemas.openxmlformats.org/officeDocument/2006/relationships/image" Target="../media/image24.svg"/><Relationship Id="rId7" Type="http://schemas.openxmlformats.org/officeDocument/2006/relationships/image" Target="../media/image16.sv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8.png"/><Relationship Id="rId4" Type="http://schemas.openxmlformats.org/officeDocument/2006/relationships/image" Target="../media/image17.png"/></Relationships>
</file>

<file path=ppt/slides/_rels/slide38.xml.rels><?xml version="1.0" encoding="UTF-8" standalone="yes"?>
<Relationships xmlns="http://schemas.openxmlformats.org/package/2006/relationships"><Relationship Id="rId8" Type="http://schemas.openxmlformats.org/officeDocument/2006/relationships/image" Target="../media/image111.png"/><Relationship Id="rId3" Type="http://schemas.openxmlformats.org/officeDocument/2006/relationships/image" Target="../media/image24.svg"/><Relationship Id="rId7" Type="http://schemas.openxmlformats.org/officeDocument/2006/relationships/image" Target="../media/image16.sv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15.png"/><Relationship Id="rId11" Type="http://schemas.openxmlformats.org/officeDocument/2006/relationships/image" Target="../media/image57.svg"/><Relationship Id="rId5" Type="http://schemas.openxmlformats.org/officeDocument/2006/relationships/image" Target="../media/image18.png"/><Relationship Id="rId10" Type="http://schemas.openxmlformats.org/officeDocument/2006/relationships/image" Target="../media/image56.png"/><Relationship Id="rId4" Type="http://schemas.openxmlformats.org/officeDocument/2006/relationships/image" Target="../media/image17.png"/><Relationship Id="rId9" Type="http://schemas.openxmlformats.org/officeDocument/2006/relationships/image" Target="../media/image112.svg"/></Relationships>
</file>

<file path=ppt/slides/_rels/slide39.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93.png"/><Relationship Id="rId18" Type="http://schemas.openxmlformats.org/officeDocument/2006/relationships/image" Target="../media/image24.svg"/><Relationship Id="rId3" Type="http://schemas.openxmlformats.org/officeDocument/2006/relationships/image" Target="../media/image84.svg"/><Relationship Id="rId21" Type="http://schemas.openxmlformats.org/officeDocument/2006/relationships/image" Target="../media/image15.png"/><Relationship Id="rId7" Type="http://schemas.openxmlformats.org/officeDocument/2006/relationships/image" Target="../media/image88.svg"/><Relationship Id="rId12" Type="http://schemas.openxmlformats.org/officeDocument/2006/relationships/image" Target="../media/image92.svg"/><Relationship Id="rId17" Type="http://schemas.openxmlformats.org/officeDocument/2006/relationships/image" Target="../media/image23.png"/><Relationship Id="rId2" Type="http://schemas.openxmlformats.org/officeDocument/2006/relationships/image" Target="../media/image83.png"/><Relationship Id="rId16" Type="http://schemas.openxmlformats.org/officeDocument/2006/relationships/image" Target="../media/image57.svg"/><Relationship Id="rId20" Type="http://schemas.openxmlformats.org/officeDocument/2006/relationships/image" Target="../media/image30.svg"/><Relationship Id="rId1" Type="http://schemas.openxmlformats.org/officeDocument/2006/relationships/slideLayout" Target="../slideLayouts/slideLayout7.xml"/><Relationship Id="rId6" Type="http://schemas.openxmlformats.org/officeDocument/2006/relationships/image" Target="../media/image87.png"/><Relationship Id="rId11" Type="http://schemas.openxmlformats.org/officeDocument/2006/relationships/image" Target="../media/image91.png"/><Relationship Id="rId5" Type="http://schemas.openxmlformats.org/officeDocument/2006/relationships/image" Target="../media/image86.svg"/><Relationship Id="rId15" Type="http://schemas.openxmlformats.org/officeDocument/2006/relationships/image" Target="../media/image56.png"/><Relationship Id="rId23" Type="http://schemas.openxmlformats.org/officeDocument/2006/relationships/image" Target="../media/image18.png"/><Relationship Id="rId10" Type="http://schemas.openxmlformats.org/officeDocument/2006/relationships/image" Target="../media/image90.svg"/><Relationship Id="rId19" Type="http://schemas.openxmlformats.org/officeDocument/2006/relationships/image" Target="../media/image29.png"/><Relationship Id="rId4" Type="http://schemas.openxmlformats.org/officeDocument/2006/relationships/image" Target="../media/image85.png"/><Relationship Id="rId9" Type="http://schemas.openxmlformats.org/officeDocument/2006/relationships/image" Target="../media/image89.png"/><Relationship Id="rId14" Type="http://schemas.openxmlformats.org/officeDocument/2006/relationships/image" Target="../media/image94.svg"/><Relationship Id="rId22" Type="http://schemas.openxmlformats.org/officeDocument/2006/relationships/image" Target="../media/image16.svg"/></Relationships>
</file>

<file path=ppt/slides/_rels/slide4.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30.svg"/><Relationship Id="rId18" Type="http://schemas.openxmlformats.org/officeDocument/2006/relationships/image" Target="../media/image17.png"/><Relationship Id="rId26" Type="http://schemas.openxmlformats.org/officeDocument/2006/relationships/image" Target="../media/image46.png"/><Relationship Id="rId3" Type="http://schemas.openxmlformats.org/officeDocument/2006/relationships/image" Target="../media/image34.svg"/><Relationship Id="rId21" Type="http://schemas.openxmlformats.org/officeDocument/2006/relationships/image" Target="../media/image41.png"/><Relationship Id="rId7" Type="http://schemas.openxmlformats.org/officeDocument/2006/relationships/image" Target="../media/image36.svg"/><Relationship Id="rId12" Type="http://schemas.openxmlformats.org/officeDocument/2006/relationships/image" Target="../media/image29.png"/><Relationship Id="rId17" Type="http://schemas.openxmlformats.org/officeDocument/2006/relationships/image" Target="../media/image32.svg"/><Relationship Id="rId25" Type="http://schemas.openxmlformats.org/officeDocument/2006/relationships/image" Target="../media/image45.png"/><Relationship Id="rId2" Type="http://schemas.openxmlformats.org/officeDocument/2006/relationships/image" Target="../media/image33.png"/><Relationship Id="rId16" Type="http://schemas.openxmlformats.org/officeDocument/2006/relationships/image" Target="../media/image31.png"/><Relationship Id="rId20" Type="http://schemas.openxmlformats.org/officeDocument/2006/relationships/image" Target="../media/image40.jpeg"/><Relationship Id="rId1" Type="http://schemas.openxmlformats.org/officeDocument/2006/relationships/slideLayout" Target="../slideLayouts/slideLayout7.xml"/><Relationship Id="rId6" Type="http://schemas.openxmlformats.org/officeDocument/2006/relationships/image" Target="../media/image35.png"/><Relationship Id="rId11" Type="http://schemas.openxmlformats.org/officeDocument/2006/relationships/image" Target="../media/image8.svg"/><Relationship Id="rId24" Type="http://schemas.openxmlformats.org/officeDocument/2006/relationships/image" Target="../media/image44.png"/><Relationship Id="rId5" Type="http://schemas.openxmlformats.org/officeDocument/2006/relationships/image" Target="../media/image2.svg"/><Relationship Id="rId15" Type="http://schemas.openxmlformats.org/officeDocument/2006/relationships/image" Target="../media/image38.svg"/><Relationship Id="rId23" Type="http://schemas.openxmlformats.org/officeDocument/2006/relationships/image" Target="../media/image43.png"/><Relationship Id="rId10" Type="http://schemas.openxmlformats.org/officeDocument/2006/relationships/image" Target="../media/image7.png"/><Relationship Id="rId19" Type="http://schemas.openxmlformats.org/officeDocument/2006/relationships/image" Target="../media/image39.png"/><Relationship Id="rId4" Type="http://schemas.openxmlformats.org/officeDocument/2006/relationships/image" Target="../media/image1.png"/><Relationship Id="rId9" Type="http://schemas.openxmlformats.org/officeDocument/2006/relationships/image" Target="../media/image6.svg"/><Relationship Id="rId14" Type="http://schemas.openxmlformats.org/officeDocument/2006/relationships/image" Target="../media/image37.png"/><Relationship Id="rId22" Type="http://schemas.openxmlformats.org/officeDocument/2006/relationships/image" Target="../media/image42.png"/><Relationship Id="rId27" Type="http://schemas.openxmlformats.org/officeDocument/2006/relationships/image" Target="../media/image18.png"/></Relationships>
</file>

<file path=ppt/slides/_rels/slide40.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93.png"/><Relationship Id="rId18" Type="http://schemas.openxmlformats.org/officeDocument/2006/relationships/image" Target="../media/image24.svg"/><Relationship Id="rId3" Type="http://schemas.openxmlformats.org/officeDocument/2006/relationships/image" Target="../media/image84.svg"/><Relationship Id="rId21" Type="http://schemas.openxmlformats.org/officeDocument/2006/relationships/image" Target="../media/image15.png"/><Relationship Id="rId7" Type="http://schemas.openxmlformats.org/officeDocument/2006/relationships/image" Target="../media/image88.svg"/><Relationship Id="rId12" Type="http://schemas.openxmlformats.org/officeDocument/2006/relationships/image" Target="../media/image92.svg"/><Relationship Id="rId17" Type="http://schemas.openxmlformats.org/officeDocument/2006/relationships/image" Target="../media/image23.png"/><Relationship Id="rId2" Type="http://schemas.openxmlformats.org/officeDocument/2006/relationships/image" Target="../media/image83.png"/><Relationship Id="rId16" Type="http://schemas.openxmlformats.org/officeDocument/2006/relationships/image" Target="../media/image57.svg"/><Relationship Id="rId20" Type="http://schemas.openxmlformats.org/officeDocument/2006/relationships/image" Target="../media/image30.svg"/><Relationship Id="rId1" Type="http://schemas.openxmlformats.org/officeDocument/2006/relationships/slideLayout" Target="../slideLayouts/slideLayout7.xml"/><Relationship Id="rId6" Type="http://schemas.openxmlformats.org/officeDocument/2006/relationships/image" Target="../media/image87.png"/><Relationship Id="rId11" Type="http://schemas.openxmlformats.org/officeDocument/2006/relationships/image" Target="../media/image91.png"/><Relationship Id="rId5" Type="http://schemas.openxmlformats.org/officeDocument/2006/relationships/image" Target="../media/image86.svg"/><Relationship Id="rId15" Type="http://schemas.openxmlformats.org/officeDocument/2006/relationships/image" Target="../media/image56.png"/><Relationship Id="rId23" Type="http://schemas.openxmlformats.org/officeDocument/2006/relationships/image" Target="../media/image18.png"/><Relationship Id="rId10" Type="http://schemas.openxmlformats.org/officeDocument/2006/relationships/image" Target="../media/image90.svg"/><Relationship Id="rId19" Type="http://schemas.openxmlformats.org/officeDocument/2006/relationships/image" Target="../media/image29.png"/><Relationship Id="rId4" Type="http://schemas.openxmlformats.org/officeDocument/2006/relationships/image" Target="../media/image85.png"/><Relationship Id="rId9" Type="http://schemas.openxmlformats.org/officeDocument/2006/relationships/image" Target="../media/image89.png"/><Relationship Id="rId14" Type="http://schemas.openxmlformats.org/officeDocument/2006/relationships/image" Target="../media/image94.svg"/><Relationship Id="rId22" Type="http://schemas.openxmlformats.org/officeDocument/2006/relationships/image" Target="../media/image16.svg"/></Relationships>
</file>

<file path=ppt/slides/_rels/slide41.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93.png"/><Relationship Id="rId18" Type="http://schemas.openxmlformats.org/officeDocument/2006/relationships/image" Target="../media/image24.svg"/><Relationship Id="rId3" Type="http://schemas.openxmlformats.org/officeDocument/2006/relationships/image" Target="../media/image84.svg"/><Relationship Id="rId21" Type="http://schemas.openxmlformats.org/officeDocument/2006/relationships/image" Target="../media/image15.png"/><Relationship Id="rId7" Type="http://schemas.openxmlformats.org/officeDocument/2006/relationships/image" Target="../media/image88.svg"/><Relationship Id="rId12" Type="http://schemas.openxmlformats.org/officeDocument/2006/relationships/image" Target="../media/image92.svg"/><Relationship Id="rId17" Type="http://schemas.openxmlformats.org/officeDocument/2006/relationships/image" Target="../media/image23.png"/><Relationship Id="rId2" Type="http://schemas.openxmlformats.org/officeDocument/2006/relationships/image" Target="../media/image83.png"/><Relationship Id="rId16" Type="http://schemas.openxmlformats.org/officeDocument/2006/relationships/image" Target="../media/image57.svg"/><Relationship Id="rId20" Type="http://schemas.openxmlformats.org/officeDocument/2006/relationships/image" Target="../media/image30.svg"/><Relationship Id="rId1" Type="http://schemas.openxmlformats.org/officeDocument/2006/relationships/slideLayout" Target="../slideLayouts/slideLayout7.xml"/><Relationship Id="rId6" Type="http://schemas.openxmlformats.org/officeDocument/2006/relationships/image" Target="../media/image87.png"/><Relationship Id="rId11" Type="http://schemas.openxmlformats.org/officeDocument/2006/relationships/image" Target="../media/image91.png"/><Relationship Id="rId5" Type="http://schemas.openxmlformats.org/officeDocument/2006/relationships/image" Target="../media/image86.svg"/><Relationship Id="rId15" Type="http://schemas.openxmlformats.org/officeDocument/2006/relationships/image" Target="../media/image56.png"/><Relationship Id="rId23" Type="http://schemas.openxmlformats.org/officeDocument/2006/relationships/image" Target="../media/image18.png"/><Relationship Id="rId10" Type="http://schemas.openxmlformats.org/officeDocument/2006/relationships/image" Target="../media/image90.svg"/><Relationship Id="rId19" Type="http://schemas.openxmlformats.org/officeDocument/2006/relationships/image" Target="../media/image29.png"/><Relationship Id="rId4" Type="http://schemas.openxmlformats.org/officeDocument/2006/relationships/image" Target="../media/image85.png"/><Relationship Id="rId9" Type="http://schemas.openxmlformats.org/officeDocument/2006/relationships/image" Target="../media/image89.png"/><Relationship Id="rId14" Type="http://schemas.openxmlformats.org/officeDocument/2006/relationships/image" Target="../media/image94.svg"/><Relationship Id="rId22" Type="http://schemas.openxmlformats.org/officeDocument/2006/relationships/image" Target="../media/image16.svg"/></Relationships>
</file>

<file path=ppt/slides/_rels/slide42.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93.png"/><Relationship Id="rId18" Type="http://schemas.openxmlformats.org/officeDocument/2006/relationships/image" Target="../media/image24.svg"/><Relationship Id="rId3" Type="http://schemas.openxmlformats.org/officeDocument/2006/relationships/image" Target="../media/image84.svg"/><Relationship Id="rId21" Type="http://schemas.openxmlformats.org/officeDocument/2006/relationships/image" Target="../media/image15.png"/><Relationship Id="rId7" Type="http://schemas.openxmlformats.org/officeDocument/2006/relationships/image" Target="../media/image88.svg"/><Relationship Id="rId12" Type="http://schemas.openxmlformats.org/officeDocument/2006/relationships/image" Target="../media/image92.svg"/><Relationship Id="rId17" Type="http://schemas.openxmlformats.org/officeDocument/2006/relationships/image" Target="../media/image23.png"/><Relationship Id="rId2" Type="http://schemas.openxmlformats.org/officeDocument/2006/relationships/image" Target="../media/image83.png"/><Relationship Id="rId16" Type="http://schemas.openxmlformats.org/officeDocument/2006/relationships/image" Target="../media/image57.svg"/><Relationship Id="rId20" Type="http://schemas.openxmlformats.org/officeDocument/2006/relationships/image" Target="../media/image30.svg"/><Relationship Id="rId1" Type="http://schemas.openxmlformats.org/officeDocument/2006/relationships/slideLayout" Target="../slideLayouts/slideLayout7.xml"/><Relationship Id="rId6" Type="http://schemas.openxmlformats.org/officeDocument/2006/relationships/image" Target="../media/image87.png"/><Relationship Id="rId11" Type="http://schemas.openxmlformats.org/officeDocument/2006/relationships/image" Target="../media/image91.png"/><Relationship Id="rId24" Type="http://schemas.openxmlformats.org/officeDocument/2006/relationships/image" Target="../media/image113.jpeg"/><Relationship Id="rId5" Type="http://schemas.openxmlformats.org/officeDocument/2006/relationships/image" Target="../media/image86.svg"/><Relationship Id="rId15" Type="http://schemas.openxmlformats.org/officeDocument/2006/relationships/image" Target="../media/image56.png"/><Relationship Id="rId23" Type="http://schemas.openxmlformats.org/officeDocument/2006/relationships/image" Target="../media/image18.png"/><Relationship Id="rId10" Type="http://schemas.openxmlformats.org/officeDocument/2006/relationships/image" Target="../media/image90.svg"/><Relationship Id="rId19" Type="http://schemas.openxmlformats.org/officeDocument/2006/relationships/image" Target="../media/image29.png"/><Relationship Id="rId4" Type="http://schemas.openxmlformats.org/officeDocument/2006/relationships/image" Target="../media/image85.png"/><Relationship Id="rId9" Type="http://schemas.openxmlformats.org/officeDocument/2006/relationships/image" Target="../media/image89.png"/><Relationship Id="rId14" Type="http://schemas.openxmlformats.org/officeDocument/2006/relationships/image" Target="../media/image94.svg"/><Relationship Id="rId22" Type="http://schemas.openxmlformats.org/officeDocument/2006/relationships/image" Target="../media/image16.svg"/></Relationships>
</file>

<file path=ppt/slides/_rels/slide43.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93.png"/><Relationship Id="rId18" Type="http://schemas.openxmlformats.org/officeDocument/2006/relationships/image" Target="../media/image24.svg"/><Relationship Id="rId3" Type="http://schemas.openxmlformats.org/officeDocument/2006/relationships/image" Target="../media/image84.svg"/><Relationship Id="rId21" Type="http://schemas.openxmlformats.org/officeDocument/2006/relationships/image" Target="../media/image15.png"/><Relationship Id="rId7" Type="http://schemas.openxmlformats.org/officeDocument/2006/relationships/image" Target="../media/image88.svg"/><Relationship Id="rId12" Type="http://schemas.openxmlformats.org/officeDocument/2006/relationships/image" Target="../media/image92.svg"/><Relationship Id="rId17" Type="http://schemas.openxmlformats.org/officeDocument/2006/relationships/image" Target="../media/image23.png"/><Relationship Id="rId2" Type="http://schemas.openxmlformats.org/officeDocument/2006/relationships/image" Target="../media/image83.png"/><Relationship Id="rId16" Type="http://schemas.openxmlformats.org/officeDocument/2006/relationships/image" Target="../media/image57.svg"/><Relationship Id="rId20" Type="http://schemas.openxmlformats.org/officeDocument/2006/relationships/image" Target="../media/image30.svg"/><Relationship Id="rId1" Type="http://schemas.openxmlformats.org/officeDocument/2006/relationships/slideLayout" Target="../slideLayouts/slideLayout7.xml"/><Relationship Id="rId6" Type="http://schemas.openxmlformats.org/officeDocument/2006/relationships/image" Target="../media/image87.png"/><Relationship Id="rId11" Type="http://schemas.openxmlformats.org/officeDocument/2006/relationships/image" Target="../media/image91.png"/><Relationship Id="rId5" Type="http://schemas.openxmlformats.org/officeDocument/2006/relationships/image" Target="../media/image86.svg"/><Relationship Id="rId15" Type="http://schemas.openxmlformats.org/officeDocument/2006/relationships/image" Target="../media/image56.png"/><Relationship Id="rId23" Type="http://schemas.openxmlformats.org/officeDocument/2006/relationships/image" Target="../media/image18.png"/><Relationship Id="rId10" Type="http://schemas.openxmlformats.org/officeDocument/2006/relationships/image" Target="../media/image90.svg"/><Relationship Id="rId19" Type="http://schemas.openxmlformats.org/officeDocument/2006/relationships/image" Target="../media/image29.png"/><Relationship Id="rId4" Type="http://schemas.openxmlformats.org/officeDocument/2006/relationships/image" Target="../media/image85.png"/><Relationship Id="rId9" Type="http://schemas.openxmlformats.org/officeDocument/2006/relationships/image" Target="../media/image89.png"/><Relationship Id="rId14" Type="http://schemas.openxmlformats.org/officeDocument/2006/relationships/image" Target="../media/image94.svg"/><Relationship Id="rId22" Type="http://schemas.openxmlformats.org/officeDocument/2006/relationships/image" Target="../media/image16.svg"/></Relationships>
</file>

<file path=ppt/slides/_rels/slide44.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114.jpeg"/><Relationship Id="rId3" Type="http://schemas.openxmlformats.org/officeDocument/2006/relationships/image" Target="../media/image17.png"/><Relationship Id="rId7" Type="http://schemas.openxmlformats.org/officeDocument/2006/relationships/image" Target="../media/image24.svg"/><Relationship Id="rId12" Type="http://schemas.openxmlformats.org/officeDocument/2006/relationships/image" Target="../media/image18.png"/><Relationship Id="rId2" Type="http://schemas.openxmlformats.org/officeDocument/2006/relationships/slideLayout" Target="../slideLayouts/slideLayout7.xml"/><Relationship Id="rId1" Type="http://schemas.openxmlformats.org/officeDocument/2006/relationships/video" Target="https://www.youtube.com/embed/LS3XGUZzLuI?feature=oembed" TargetMode="External"/><Relationship Id="rId6" Type="http://schemas.openxmlformats.org/officeDocument/2006/relationships/image" Target="../media/image23.png"/><Relationship Id="rId11" Type="http://schemas.openxmlformats.org/officeDocument/2006/relationships/image" Target="../media/image16.svg"/><Relationship Id="rId5" Type="http://schemas.openxmlformats.org/officeDocument/2006/relationships/image" Target="../media/image57.svg"/><Relationship Id="rId10" Type="http://schemas.openxmlformats.org/officeDocument/2006/relationships/image" Target="../media/image15.png"/><Relationship Id="rId4" Type="http://schemas.openxmlformats.org/officeDocument/2006/relationships/image" Target="../media/image56.png"/><Relationship Id="rId9" Type="http://schemas.openxmlformats.org/officeDocument/2006/relationships/image" Target="../media/image30.svg"/></Relationships>
</file>

<file path=ppt/slides/_rels/slide45.xml.rels><?xml version="1.0" encoding="UTF-8" standalone="yes"?>
<Relationships xmlns="http://schemas.openxmlformats.org/package/2006/relationships"><Relationship Id="rId8" Type="http://schemas.openxmlformats.org/officeDocument/2006/relationships/image" Target="../media/image30.svg"/><Relationship Id="rId13" Type="http://schemas.openxmlformats.org/officeDocument/2006/relationships/image" Target="../media/image116.svg"/><Relationship Id="rId3" Type="http://schemas.openxmlformats.org/officeDocument/2006/relationships/image" Target="../media/image56.png"/><Relationship Id="rId7" Type="http://schemas.openxmlformats.org/officeDocument/2006/relationships/image" Target="../media/image29.png"/><Relationship Id="rId12" Type="http://schemas.openxmlformats.org/officeDocument/2006/relationships/image" Target="../media/image115.pn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24.svg"/><Relationship Id="rId11" Type="http://schemas.openxmlformats.org/officeDocument/2006/relationships/image" Target="../media/image18.png"/><Relationship Id="rId5" Type="http://schemas.openxmlformats.org/officeDocument/2006/relationships/image" Target="../media/image23.png"/><Relationship Id="rId15" Type="http://schemas.openxmlformats.org/officeDocument/2006/relationships/image" Target="../media/image118.svg"/><Relationship Id="rId10" Type="http://schemas.openxmlformats.org/officeDocument/2006/relationships/image" Target="../media/image16.svg"/><Relationship Id="rId4" Type="http://schemas.openxmlformats.org/officeDocument/2006/relationships/image" Target="../media/image57.svg"/><Relationship Id="rId9" Type="http://schemas.openxmlformats.org/officeDocument/2006/relationships/image" Target="../media/image15.png"/><Relationship Id="rId14" Type="http://schemas.openxmlformats.org/officeDocument/2006/relationships/image" Target="../media/image117.png"/></Relationships>
</file>

<file path=ppt/slides/_rels/slide46.xml.rels><?xml version="1.0" encoding="UTF-8" standalone="yes"?>
<Relationships xmlns="http://schemas.openxmlformats.org/package/2006/relationships"><Relationship Id="rId8" Type="http://schemas.openxmlformats.org/officeDocument/2006/relationships/image" Target="../media/image121.png"/><Relationship Id="rId13" Type="http://schemas.openxmlformats.org/officeDocument/2006/relationships/image" Target="../media/image16.svg"/><Relationship Id="rId3" Type="http://schemas.openxmlformats.org/officeDocument/2006/relationships/image" Target="../media/image120.svg"/><Relationship Id="rId7" Type="http://schemas.openxmlformats.org/officeDocument/2006/relationships/image" Target="../media/image8.svg"/><Relationship Id="rId12" Type="http://schemas.openxmlformats.org/officeDocument/2006/relationships/image" Target="../media/image15.png"/><Relationship Id="rId2" Type="http://schemas.openxmlformats.org/officeDocument/2006/relationships/image" Target="../media/image119.pn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8.png"/><Relationship Id="rId5" Type="http://schemas.openxmlformats.org/officeDocument/2006/relationships/image" Target="../media/image22.svg"/><Relationship Id="rId10" Type="http://schemas.openxmlformats.org/officeDocument/2006/relationships/image" Target="../media/image17.png"/><Relationship Id="rId4" Type="http://schemas.openxmlformats.org/officeDocument/2006/relationships/image" Target="../media/image21.png"/><Relationship Id="rId9" Type="http://schemas.openxmlformats.org/officeDocument/2006/relationships/image" Target="../media/image122.svg"/></Relationships>
</file>

<file path=ppt/slides/_rels/slide47.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8.svg"/><Relationship Id="rId18" Type="http://schemas.openxmlformats.org/officeDocument/2006/relationships/image" Target="../media/image131.png"/><Relationship Id="rId3" Type="http://schemas.openxmlformats.org/officeDocument/2006/relationships/image" Target="../media/image2.svg"/><Relationship Id="rId21" Type="http://schemas.openxmlformats.org/officeDocument/2006/relationships/image" Target="../media/image134.svg"/><Relationship Id="rId7" Type="http://schemas.openxmlformats.org/officeDocument/2006/relationships/image" Target="../media/image6.svg"/><Relationship Id="rId12" Type="http://schemas.openxmlformats.org/officeDocument/2006/relationships/image" Target="../media/image7.png"/><Relationship Id="rId17" Type="http://schemas.openxmlformats.org/officeDocument/2006/relationships/image" Target="../media/image130.svg"/><Relationship Id="rId2" Type="http://schemas.openxmlformats.org/officeDocument/2006/relationships/image" Target="../media/image1.png"/><Relationship Id="rId16" Type="http://schemas.openxmlformats.org/officeDocument/2006/relationships/image" Target="../media/image129.png"/><Relationship Id="rId20" Type="http://schemas.openxmlformats.org/officeDocument/2006/relationships/image" Target="../media/image133.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26.svg"/><Relationship Id="rId5" Type="http://schemas.openxmlformats.org/officeDocument/2006/relationships/image" Target="../media/image124.svg"/><Relationship Id="rId15" Type="http://schemas.openxmlformats.org/officeDocument/2006/relationships/image" Target="../media/image128.svg"/><Relationship Id="rId10" Type="http://schemas.openxmlformats.org/officeDocument/2006/relationships/image" Target="../media/image125.png"/><Relationship Id="rId19" Type="http://schemas.openxmlformats.org/officeDocument/2006/relationships/image" Target="../media/image132.svg"/><Relationship Id="rId4" Type="http://schemas.openxmlformats.org/officeDocument/2006/relationships/image" Target="../media/image123.png"/><Relationship Id="rId9" Type="http://schemas.openxmlformats.org/officeDocument/2006/relationships/image" Target="../media/image4.svg"/><Relationship Id="rId14" Type="http://schemas.openxmlformats.org/officeDocument/2006/relationships/image" Target="../media/image127.png"/><Relationship Id="rId22" Type="http://schemas.openxmlformats.org/officeDocument/2006/relationships/image" Target="../media/image18.png"/></Relationships>
</file>

<file path=ppt/slides/_rels/slide5.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30.svg"/><Relationship Id="rId3" Type="http://schemas.openxmlformats.org/officeDocument/2006/relationships/image" Target="../media/image20.svg"/><Relationship Id="rId7" Type="http://schemas.openxmlformats.org/officeDocument/2006/relationships/image" Target="../media/image48.svg"/><Relationship Id="rId12" Type="http://schemas.openxmlformats.org/officeDocument/2006/relationships/image" Target="../media/image29.png"/><Relationship Id="rId17" Type="http://schemas.openxmlformats.org/officeDocument/2006/relationships/image" Target="../media/image18.png"/><Relationship Id="rId2" Type="http://schemas.openxmlformats.org/officeDocument/2006/relationships/image" Target="../media/image19.png"/><Relationship Id="rId16"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47.png"/><Relationship Id="rId11" Type="http://schemas.openxmlformats.org/officeDocument/2006/relationships/image" Target="../media/image24.svg"/><Relationship Id="rId5" Type="http://schemas.openxmlformats.org/officeDocument/2006/relationships/image" Target="../media/image22.svg"/><Relationship Id="rId15" Type="http://schemas.openxmlformats.org/officeDocument/2006/relationships/image" Target="../media/image52.svg"/><Relationship Id="rId10" Type="http://schemas.openxmlformats.org/officeDocument/2006/relationships/image" Target="../media/image23.png"/><Relationship Id="rId4" Type="http://schemas.openxmlformats.org/officeDocument/2006/relationships/image" Target="../media/image21.png"/><Relationship Id="rId9" Type="http://schemas.openxmlformats.org/officeDocument/2006/relationships/image" Target="../media/image50.svg"/><Relationship Id="rId14" Type="http://schemas.openxmlformats.org/officeDocument/2006/relationships/image" Target="../media/image51.png"/></Relationships>
</file>

<file path=ppt/slides/_rels/slide6.xml.rels><?xml version="1.0" encoding="UTF-8" standalone="yes"?>
<Relationships xmlns="http://schemas.openxmlformats.org/package/2006/relationships"><Relationship Id="rId8" Type="http://schemas.openxmlformats.org/officeDocument/2006/relationships/image" Target="../media/image55.jpeg"/><Relationship Id="rId3" Type="http://schemas.openxmlformats.org/officeDocument/2006/relationships/image" Target="../media/image54.svg"/><Relationship Id="rId7" Type="http://schemas.openxmlformats.org/officeDocument/2006/relationships/image" Target="../media/image18.png"/><Relationship Id="rId2" Type="http://schemas.openxmlformats.org/officeDocument/2006/relationships/image" Target="../media/image53.pn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24.svg"/><Relationship Id="rId10" Type="http://schemas.openxmlformats.org/officeDocument/2006/relationships/image" Target="../media/image57.svg"/><Relationship Id="rId4" Type="http://schemas.openxmlformats.org/officeDocument/2006/relationships/image" Target="../media/image23.png"/><Relationship Id="rId9" Type="http://schemas.openxmlformats.org/officeDocument/2006/relationships/image" Target="../media/image56.png"/></Relationships>
</file>

<file path=ppt/slides/_rels/slide7.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4.svg"/><Relationship Id="rId7" Type="http://schemas.openxmlformats.org/officeDocument/2006/relationships/image" Target="../media/image18.png"/><Relationship Id="rId2" Type="http://schemas.openxmlformats.org/officeDocument/2006/relationships/image" Target="../media/image53.pn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24.svg"/><Relationship Id="rId10" Type="http://schemas.openxmlformats.org/officeDocument/2006/relationships/image" Target="../media/image58.jpg"/><Relationship Id="rId4" Type="http://schemas.openxmlformats.org/officeDocument/2006/relationships/image" Target="../media/image23.png"/><Relationship Id="rId9" Type="http://schemas.openxmlformats.org/officeDocument/2006/relationships/image" Target="../media/image57.svg"/></Relationships>
</file>

<file path=ppt/slides/_rels/slide8.xml.rels><?xml version="1.0" encoding="UTF-8" standalone="yes"?>
<Relationships xmlns="http://schemas.openxmlformats.org/package/2006/relationships"><Relationship Id="rId8" Type="http://schemas.openxmlformats.org/officeDocument/2006/relationships/image" Target="../media/image59.jpg"/><Relationship Id="rId3" Type="http://schemas.openxmlformats.org/officeDocument/2006/relationships/image" Target="../media/image54.svg"/><Relationship Id="rId7" Type="http://schemas.openxmlformats.org/officeDocument/2006/relationships/image" Target="../media/image18.png"/><Relationship Id="rId2" Type="http://schemas.openxmlformats.org/officeDocument/2006/relationships/image" Target="../media/image53.pn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24.svg"/><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4.svg"/><Relationship Id="rId7" Type="http://schemas.openxmlformats.org/officeDocument/2006/relationships/image" Target="../media/image18.png"/><Relationship Id="rId2" Type="http://schemas.openxmlformats.org/officeDocument/2006/relationships/image" Target="../media/image53.pn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24.svg"/><Relationship Id="rId10" Type="http://schemas.openxmlformats.org/officeDocument/2006/relationships/image" Target="../media/image60.png"/><Relationship Id="rId4" Type="http://schemas.openxmlformats.org/officeDocument/2006/relationships/image" Target="../media/image23.png"/><Relationship Id="rId9" Type="http://schemas.openxmlformats.org/officeDocument/2006/relationships/image" Target="../media/image57.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852805">
            <a:off x="7671988" y="-2007864"/>
            <a:ext cx="5364129" cy="5364129"/>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167879">
            <a:off x="15048952" y="6594634"/>
            <a:ext cx="5721823" cy="5669807"/>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4196164">
            <a:off x="-4478873" y="6861709"/>
            <a:ext cx="11622266" cy="12388074"/>
          </a:xfrm>
          <a:prstGeom prst="rect">
            <a:avLst/>
          </a:prstGeom>
        </p:spPr>
      </p:pic>
      <p:pic>
        <p:nvPicPr>
          <p:cNvPr id="5" name="Picture 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546191" y="-1794241"/>
            <a:ext cx="3334026" cy="3588482"/>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3878502" y="8579500"/>
            <a:ext cx="2556197" cy="2751289"/>
          </a:xfrm>
          <a:prstGeom prst="rect">
            <a:avLst/>
          </a:prstGeom>
        </p:spPr>
      </p:pic>
      <p:pic>
        <p:nvPicPr>
          <p:cNvPr id="7" name="Picture 7"/>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1185502">
            <a:off x="-3202910" y="120674"/>
            <a:ext cx="4352147" cy="4346443"/>
          </a:xfrm>
          <a:prstGeom prst="rect">
            <a:avLst/>
          </a:prstGeom>
        </p:spPr>
      </p:pic>
      <p:pic>
        <p:nvPicPr>
          <p:cNvPr id="8" name="Picture 8"/>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7379619">
            <a:off x="3992986" y="9104884"/>
            <a:ext cx="5810576" cy="5802961"/>
          </a:xfrm>
          <a:prstGeom prst="rect">
            <a:avLst/>
          </a:prstGeom>
        </p:spPr>
      </p:pic>
      <p:pic>
        <p:nvPicPr>
          <p:cNvPr id="9" name="Picture 9"/>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6632729">
            <a:off x="16143270" y="-2037213"/>
            <a:ext cx="4881157" cy="4874760"/>
          </a:xfrm>
          <a:prstGeom prst="rect">
            <a:avLst/>
          </a:prstGeom>
        </p:spPr>
      </p:pic>
      <p:grpSp>
        <p:nvGrpSpPr>
          <p:cNvPr id="10" name="Group 10"/>
          <p:cNvGrpSpPr/>
          <p:nvPr/>
        </p:nvGrpSpPr>
        <p:grpSpPr>
          <a:xfrm>
            <a:off x="14984413" y="400167"/>
            <a:ext cx="2900572" cy="807705"/>
            <a:chOff x="0" y="0"/>
            <a:chExt cx="3867430" cy="1076939"/>
          </a:xfrm>
        </p:grpSpPr>
        <p:pic>
          <p:nvPicPr>
            <p:cNvPr id="11" name="Picture 11"/>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0" y="0"/>
              <a:ext cx="3867430" cy="618789"/>
            </a:xfrm>
            <a:prstGeom prst="rect">
              <a:avLst/>
            </a:prstGeom>
          </p:spPr>
        </p:pic>
        <p:pic>
          <p:nvPicPr>
            <p:cNvPr id="12" name="Picture 12"/>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0" y="458151"/>
              <a:ext cx="3867430" cy="618789"/>
            </a:xfrm>
            <a:prstGeom prst="rect">
              <a:avLst/>
            </a:prstGeom>
          </p:spPr>
        </p:pic>
      </p:grpSp>
      <p:pic>
        <p:nvPicPr>
          <p:cNvPr id="13" name="Picture 13"/>
          <p:cNvPicPr>
            <a:picLocks noChangeAspect="1"/>
          </p:cNvPicPr>
          <p:nvPr/>
        </p:nvPicPr>
        <p:blipFill>
          <a:blip r:embed="rId18"/>
          <a:srcRect/>
          <a:stretch>
            <a:fillRect/>
          </a:stretch>
        </p:blipFill>
        <p:spPr>
          <a:xfrm>
            <a:off x="243213" y="715612"/>
            <a:ext cx="7274007" cy="7274007"/>
          </a:xfrm>
          <a:prstGeom prst="rect">
            <a:avLst/>
          </a:prstGeom>
        </p:spPr>
      </p:pic>
      <p:pic>
        <p:nvPicPr>
          <p:cNvPr id="14" name="Picture 14"/>
          <p:cNvPicPr>
            <a:picLocks noChangeAspect="1"/>
          </p:cNvPicPr>
          <p:nvPr/>
        </p:nvPicPr>
        <p:blipFill>
          <a:blip r:embed="rId19"/>
          <a:srcRect/>
          <a:stretch>
            <a:fillRect/>
          </a:stretch>
        </p:blipFill>
        <p:spPr>
          <a:xfrm>
            <a:off x="7752212" y="9258300"/>
            <a:ext cx="3710720" cy="779251"/>
          </a:xfrm>
          <a:prstGeom prst="rect">
            <a:avLst/>
          </a:prstGeom>
        </p:spPr>
      </p:pic>
      <p:sp>
        <p:nvSpPr>
          <p:cNvPr id="15" name="TextBox 15"/>
          <p:cNvSpPr txBox="1"/>
          <p:nvPr/>
        </p:nvSpPr>
        <p:spPr>
          <a:xfrm>
            <a:off x="7752212" y="3645911"/>
            <a:ext cx="9010597" cy="4010713"/>
          </a:xfrm>
          <a:prstGeom prst="rect">
            <a:avLst/>
          </a:prstGeom>
        </p:spPr>
        <p:txBody>
          <a:bodyPr lIns="0" tIns="0" rIns="0" bIns="0" rtlCol="0" anchor="t">
            <a:spAutoFit/>
          </a:bodyPr>
          <a:lstStyle/>
          <a:p>
            <a:pPr>
              <a:lnSpc>
                <a:spcPts val="6300"/>
              </a:lnSpc>
            </a:pPr>
            <a:r>
              <a:rPr lang="el-GR" sz="4500" dirty="0">
                <a:solidFill>
                  <a:srgbClr val="000000"/>
                </a:solidFill>
                <a:latin typeface="Abhaya Libre Regular"/>
              </a:rPr>
              <a:t>Προώθηση της Περιφερειακής Ανάπτυξης μέσω της ενίσχυσης των δυνατοτήτων του συστήματος Επαγγελματικής Εκπαίδευσης και Κατάρτισης (ΕΕΚ)</a:t>
            </a:r>
            <a:endParaRPr lang="en-US" sz="4500" dirty="0">
              <a:solidFill>
                <a:srgbClr val="000000"/>
              </a:solidFill>
              <a:latin typeface="Abhaya Libre Regula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DC61A8B-C497-8803-E7D0-2DDA709BE5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76401" y="1564159"/>
            <a:ext cx="10058400" cy="7158681"/>
          </a:xfrm>
          <a:prstGeom prst="rect">
            <a:avLst/>
          </a:prstGeom>
        </p:spPr>
      </p:pic>
      <p:sp>
        <p:nvSpPr>
          <p:cNvPr id="3" name="TextBox 2">
            <a:extLst>
              <a:ext uri="{FF2B5EF4-FFF2-40B4-BE49-F238E27FC236}">
                <a16:creationId xmlns:a16="http://schemas.microsoft.com/office/drawing/2014/main" id="{1FAB6F67-2AC8-A46D-FDE1-18965A6D3D94}"/>
              </a:ext>
            </a:extLst>
          </p:cNvPr>
          <p:cNvSpPr txBox="1"/>
          <p:nvPr/>
        </p:nvSpPr>
        <p:spPr>
          <a:xfrm>
            <a:off x="11201400" y="2476500"/>
            <a:ext cx="6629400" cy="1938992"/>
          </a:xfrm>
          <a:prstGeom prst="rect">
            <a:avLst/>
          </a:prstGeom>
          <a:noFill/>
        </p:spPr>
        <p:txBody>
          <a:bodyPr wrap="square" rtlCol="0">
            <a:spAutoFit/>
          </a:bodyPr>
          <a:lstStyle/>
          <a:p>
            <a:r>
              <a:rPr lang="el-GR" sz="2400" dirty="0"/>
              <a:t>Προβλέψεις για τη μεταβαλλόμενη επαγγελματική διάρθρωση της απασχόλησης στις συνδεδεμένες χώρες της ΕΕ28+3, αριθμοί απασχολουμένων· Σύγκριση 2016 και 2030 
</a:t>
            </a:r>
            <a:endParaRPr lang="en-RO" sz="2400" dirty="0"/>
          </a:p>
        </p:txBody>
      </p:sp>
      <p:pic>
        <p:nvPicPr>
          <p:cNvPr id="4" name="Picture 8">
            <a:extLst>
              <a:ext uri="{FF2B5EF4-FFF2-40B4-BE49-F238E27FC236}">
                <a16:creationId xmlns:a16="http://schemas.microsoft.com/office/drawing/2014/main" id="{0A991A8A-09A5-A984-A9CB-4CB73A16215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185502">
            <a:off x="13103354" y="5751185"/>
            <a:ext cx="4352147" cy="4346443"/>
          </a:xfrm>
          <a:prstGeom prst="rect">
            <a:avLst/>
          </a:prstGeom>
        </p:spPr>
      </p:pic>
      <p:pic>
        <p:nvPicPr>
          <p:cNvPr id="5" name="Picture 7">
            <a:extLst>
              <a:ext uri="{FF2B5EF4-FFF2-40B4-BE49-F238E27FC236}">
                <a16:creationId xmlns:a16="http://schemas.microsoft.com/office/drawing/2014/main" id="{1A349695-5779-8061-5C01-1500E518791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0" y="-1490547"/>
            <a:ext cx="3334026" cy="3588482"/>
          </a:xfrm>
          <a:prstGeom prst="rect">
            <a:avLst/>
          </a:prstGeom>
        </p:spPr>
      </p:pic>
      <p:pic>
        <p:nvPicPr>
          <p:cNvPr id="6" name="Picture 5">
            <a:extLst>
              <a:ext uri="{FF2B5EF4-FFF2-40B4-BE49-F238E27FC236}">
                <a16:creationId xmlns:a16="http://schemas.microsoft.com/office/drawing/2014/main" id="{D5AE61B4-46A7-DF75-728A-7B93CEAB43C7}"/>
              </a:ext>
            </a:extLst>
          </p:cNvPr>
          <p:cNvPicPr>
            <a:picLocks noChangeAspect="1"/>
          </p:cNvPicPr>
          <p:nvPr/>
        </p:nvPicPr>
        <p:blipFill>
          <a:blip r:embed="rId8"/>
          <a:srcRect/>
          <a:stretch>
            <a:fillRect/>
          </a:stretch>
        </p:blipFill>
        <p:spPr>
          <a:xfrm>
            <a:off x="7288640" y="9105900"/>
            <a:ext cx="3710720" cy="779251"/>
          </a:xfrm>
          <a:prstGeom prst="rect">
            <a:avLst/>
          </a:prstGeom>
        </p:spPr>
      </p:pic>
      <p:pic>
        <p:nvPicPr>
          <p:cNvPr id="7" name="Picture 4">
            <a:extLst>
              <a:ext uri="{FF2B5EF4-FFF2-40B4-BE49-F238E27FC236}">
                <a16:creationId xmlns:a16="http://schemas.microsoft.com/office/drawing/2014/main" id="{D832631C-A0C3-5715-D375-5ACB2AC2765F}"/>
              </a:ext>
            </a:extLst>
          </p:cNvPr>
          <p:cNvPicPr>
            <a:picLocks noChangeAspect="1"/>
          </p:cNvPicPr>
          <p:nvPr/>
        </p:nvPicPr>
        <p:blipFill>
          <a:blip r:embed="rId9"/>
          <a:srcRect/>
          <a:stretch>
            <a:fillRect/>
          </a:stretch>
        </p:blipFill>
        <p:spPr>
          <a:xfrm>
            <a:off x="16418708" y="0"/>
            <a:ext cx="1869292" cy="1869292"/>
          </a:xfrm>
          <a:prstGeom prst="rect">
            <a:avLst/>
          </a:prstGeom>
        </p:spPr>
      </p:pic>
      <p:grpSp>
        <p:nvGrpSpPr>
          <p:cNvPr id="8" name="Group 36">
            <a:extLst>
              <a:ext uri="{FF2B5EF4-FFF2-40B4-BE49-F238E27FC236}">
                <a16:creationId xmlns:a16="http://schemas.microsoft.com/office/drawing/2014/main" id="{F418AE98-5441-F287-2E00-7856906A0209}"/>
              </a:ext>
            </a:extLst>
          </p:cNvPr>
          <p:cNvGrpSpPr/>
          <p:nvPr/>
        </p:nvGrpSpPr>
        <p:grpSpPr>
          <a:xfrm>
            <a:off x="-533400" y="8953500"/>
            <a:ext cx="2900572" cy="807705"/>
            <a:chOff x="0" y="0"/>
            <a:chExt cx="3867430" cy="1076939"/>
          </a:xfrm>
        </p:grpSpPr>
        <p:pic>
          <p:nvPicPr>
            <p:cNvPr id="9" name="Picture 37">
              <a:extLst>
                <a:ext uri="{FF2B5EF4-FFF2-40B4-BE49-F238E27FC236}">
                  <a16:creationId xmlns:a16="http://schemas.microsoft.com/office/drawing/2014/main" id="{EAF70142-9D98-06AF-19DD-86DCB23077C4}"/>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0" y="0"/>
              <a:ext cx="3867430" cy="618789"/>
            </a:xfrm>
            <a:prstGeom prst="rect">
              <a:avLst/>
            </a:prstGeom>
          </p:spPr>
        </p:pic>
        <p:pic>
          <p:nvPicPr>
            <p:cNvPr id="10" name="Picture 38">
              <a:extLst>
                <a:ext uri="{FF2B5EF4-FFF2-40B4-BE49-F238E27FC236}">
                  <a16:creationId xmlns:a16="http://schemas.microsoft.com/office/drawing/2014/main" id="{9FFE0E70-052D-B375-CC7F-6F33D8653884}"/>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0" y="458151"/>
              <a:ext cx="3867430" cy="618789"/>
            </a:xfrm>
            <a:prstGeom prst="rect">
              <a:avLst/>
            </a:prstGeom>
          </p:spPr>
        </p:pic>
      </p:grpSp>
      <p:pic>
        <p:nvPicPr>
          <p:cNvPr id="11" name="Picture 32">
            <a:extLst>
              <a:ext uri="{FF2B5EF4-FFF2-40B4-BE49-F238E27FC236}">
                <a16:creationId xmlns:a16="http://schemas.microsoft.com/office/drawing/2014/main" id="{53E89D4B-19B3-F174-2D27-86FD606F26D5}"/>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1852805">
            <a:off x="6330350" y="-3385150"/>
            <a:ext cx="5364129" cy="5364129"/>
          </a:xfrm>
          <a:prstGeom prst="rect">
            <a:avLst/>
          </a:prstGeom>
        </p:spPr>
      </p:pic>
    </p:spTree>
    <p:extLst>
      <p:ext uri="{BB962C8B-B14F-4D97-AF65-F5344CB8AC3E}">
        <p14:creationId xmlns:p14="http://schemas.microsoft.com/office/powerpoint/2010/main" val="33112643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4196164">
            <a:off x="-6311071" y="9974892"/>
            <a:ext cx="8717938" cy="9292376"/>
          </a:xfrm>
          <a:prstGeom prst="rect">
            <a:avLst/>
          </a:prstGeom>
        </p:spPr>
      </p:pic>
      <p:pic>
        <p:nvPicPr>
          <p:cNvPr id="3" name="Picture 3"/>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836636">
            <a:off x="0" y="-2006961"/>
            <a:ext cx="3334026" cy="3588482"/>
          </a:xfrm>
          <a:prstGeom prst="rect">
            <a:avLst/>
          </a:prstGeom>
        </p:spPr>
      </p:pic>
      <p:pic>
        <p:nvPicPr>
          <p:cNvPr id="4" name="Picture 4"/>
          <p:cNvPicPr>
            <a:picLocks noChangeAspect="1"/>
          </p:cNvPicPr>
          <p:nvPr/>
        </p:nvPicPr>
        <p:blipFill>
          <a:blip r:embed="rId7"/>
          <a:srcRect/>
          <a:stretch>
            <a:fillRect/>
          </a:stretch>
        </p:blipFill>
        <p:spPr>
          <a:xfrm>
            <a:off x="16418708" y="0"/>
            <a:ext cx="1869292" cy="1869292"/>
          </a:xfrm>
          <a:prstGeom prst="rect">
            <a:avLst/>
          </a:prstGeom>
        </p:spPr>
      </p:pic>
      <p:pic>
        <p:nvPicPr>
          <p:cNvPr id="5" name="Picture 5"/>
          <p:cNvPicPr>
            <a:picLocks noChangeAspect="1"/>
          </p:cNvPicPr>
          <p:nvPr/>
        </p:nvPicPr>
        <p:blipFill>
          <a:blip r:embed="rId8"/>
          <a:srcRect/>
          <a:stretch>
            <a:fillRect/>
          </a:stretch>
        </p:blipFill>
        <p:spPr>
          <a:xfrm>
            <a:off x="7870030" y="9245916"/>
            <a:ext cx="3710720" cy="779251"/>
          </a:xfrm>
          <a:prstGeom prst="rect">
            <a:avLst/>
          </a:prstGeom>
        </p:spPr>
      </p:pic>
      <p:sp>
        <p:nvSpPr>
          <p:cNvPr id="9" name="TextBox 9"/>
          <p:cNvSpPr txBox="1"/>
          <p:nvPr/>
        </p:nvSpPr>
        <p:spPr>
          <a:xfrm>
            <a:off x="1447800" y="1109811"/>
            <a:ext cx="14706600" cy="1419619"/>
          </a:xfrm>
          <a:prstGeom prst="rect">
            <a:avLst/>
          </a:prstGeom>
        </p:spPr>
        <p:txBody>
          <a:bodyPr wrap="square" lIns="0" tIns="0" rIns="0" bIns="0" rtlCol="0" anchor="t">
            <a:spAutoFit/>
          </a:bodyPr>
          <a:lstStyle/>
          <a:p>
            <a:pPr>
              <a:lnSpc>
                <a:spcPts val="5449"/>
              </a:lnSpc>
            </a:pPr>
            <a:r>
              <a:rPr lang="el-GR" sz="5400" spc="-48" dirty="0">
                <a:solidFill>
                  <a:srgbClr val="000000"/>
                </a:solidFill>
                <a:latin typeface="Abhaya Libre Regular"/>
              </a:rPr>
              <a:t>Δεξιότητες σχήματος Τ
</a:t>
            </a:r>
            <a:endParaRPr lang="en-US" sz="5400" dirty="0">
              <a:solidFill>
                <a:srgbClr val="000000"/>
              </a:solidFill>
              <a:latin typeface="Abhaya Libre Regular"/>
            </a:endParaRPr>
          </a:p>
        </p:txBody>
      </p:sp>
      <p:pic>
        <p:nvPicPr>
          <p:cNvPr id="8" name="Online Media 7" descr="What is a T Shaped Talent?">
            <a:hlinkClick r:id="" action="ppaction://media"/>
            <a:extLst>
              <a:ext uri="{FF2B5EF4-FFF2-40B4-BE49-F238E27FC236}">
                <a16:creationId xmlns:a16="http://schemas.microsoft.com/office/drawing/2014/main" id="{3D0DA42B-2DB3-A7AA-7A2F-F6A2634697E2}"/>
              </a:ext>
            </a:extLst>
          </p:cNvPr>
          <p:cNvPicPr>
            <a:picLocks noRot="1" noChangeAspect="1"/>
          </p:cNvPicPr>
          <p:nvPr>
            <a:videoFile r:link="rId1"/>
          </p:nvPr>
        </p:nvPicPr>
        <p:blipFill>
          <a:blip r:embed="rId9"/>
          <a:stretch>
            <a:fillRect/>
          </a:stretch>
        </p:blipFill>
        <p:spPr>
          <a:xfrm>
            <a:off x="2971800" y="1869292"/>
            <a:ext cx="12801600" cy="7232905"/>
          </a:xfrm>
          <a:prstGeom prst="rect">
            <a:avLst/>
          </a:prstGeom>
        </p:spPr>
      </p:pic>
      <p:sp>
        <p:nvSpPr>
          <p:cNvPr id="13" name="TextBox 12">
            <a:extLst>
              <a:ext uri="{FF2B5EF4-FFF2-40B4-BE49-F238E27FC236}">
                <a16:creationId xmlns:a16="http://schemas.microsoft.com/office/drawing/2014/main" id="{96C397DD-0CA6-181E-B2E3-FF4C63FF0535}"/>
              </a:ext>
            </a:extLst>
          </p:cNvPr>
          <p:cNvSpPr txBox="1"/>
          <p:nvPr/>
        </p:nvSpPr>
        <p:spPr>
          <a:xfrm>
            <a:off x="9733411" y="9102197"/>
            <a:ext cx="7640052" cy="369332"/>
          </a:xfrm>
          <a:prstGeom prst="rect">
            <a:avLst/>
          </a:prstGeom>
          <a:noFill/>
        </p:spPr>
        <p:txBody>
          <a:bodyPr wrap="square">
            <a:spAutoFit/>
          </a:bodyPr>
          <a:lstStyle/>
          <a:p>
            <a:pPr algn="ctr"/>
            <a:r>
              <a:rPr lang="en-RO" dirty="0"/>
              <a:t>https://www.youtube.com/watch?v=J_yuGFMM6r0</a:t>
            </a:r>
          </a:p>
        </p:txBody>
      </p:sp>
      <p:pic>
        <p:nvPicPr>
          <p:cNvPr id="6" name="Picture 32">
            <a:extLst>
              <a:ext uri="{FF2B5EF4-FFF2-40B4-BE49-F238E27FC236}">
                <a16:creationId xmlns:a16="http://schemas.microsoft.com/office/drawing/2014/main" id="{613B7A64-E665-F100-1642-06D8FF4D0F81}"/>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1852805">
            <a:off x="6330350" y="-3385150"/>
            <a:ext cx="5364129" cy="5364129"/>
          </a:xfrm>
          <a:prstGeom prst="rect">
            <a:avLst/>
          </a:prstGeom>
        </p:spPr>
      </p:pic>
    </p:spTree>
    <p:extLst>
      <p:ext uri="{BB962C8B-B14F-4D97-AF65-F5344CB8AC3E}">
        <p14:creationId xmlns:p14="http://schemas.microsoft.com/office/powerpoint/2010/main" val="2180418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196164">
            <a:off x="-6311071" y="9974892"/>
            <a:ext cx="8717938" cy="9292376"/>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836636">
            <a:off x="0" y="-2006961"/>
            <a:ext cx="3334026" cy="3588482"/>
          </a:xfrm>
          <a:prstGeom prst="rect">
            <a:avLst/>
          </a:prstGeom>
        </p:spPr>
      </p:pic>
      <p:pic>
        <p:nvPicPr>
          <p:cNvPr id="4" name="Picture 4"/>
          <p:cNvPicPr>
            <a:picLocks noChangeAspect="1"/>
          </p:cNvPicPr>
          <p:nvPr/>
        </p:nvPicPr>
        <p:blipFill>
          <a:blip r:embed="rId6"/>
          <a:srcRect/>
          <a:stretch>
            <a:fillRect/>
          </a:stretch>
        </p:blipFill>
        <p:spPr>
          <a:xfrm>
            <a:off x="16418708" y="0"/>
            <a:ext cx="1869292" cy="1869292"/>
          </a:xfrm>
          <a:prstGeom prst="rect">
            <a:avLst/>
          </a:prstGeom>
        </p:spPr>
      </p:pic>
      <p:pic>
        <p:nvPicPr>
          <p:cNvPr id="5" name="Picture 5"/>
          <p:cNvPicPr>
            <a:picLocks noChangeAspect="1"/>
          </p:cNvPicPr>
          <p:nvPr/>
        </p:nvPicPr>
        <p:blipFill>
          <a:blip r:embed="rId7"/>
          <a:srcRect/>
          <a:stretch>
            <a:fillRect/>
          </a:stretch>
        </p:blipFill>
        <p:spPr>
          <a:xfrm>
            <a:off x="7870030" y="9245916"/>
            <a:ext cx="3710720" cy="779251"/>
          </a:xfrm>
          <a:prstGeom prst="rect">
            <a:avLst/>
          </a:prstGeom>
        </p:spPr>
      </p:pic>
      <p:sp>
        <p:nvSpPr>
          <p:cNvPr id="9" name="TextBox 9"/>
          <p:cNvSpPr txBox="1"/>
          <p:nvPr/>
        </p:nvSpPr>
        <p:spPr>
          <a:xfrm>
            <a:off x="1447800" y="1109811"/>
            <a:ext cx="14706600" cy="1419619"/>
          </a:xfrm>
          <a:prstGeom prst="rect">
            <a:avLst/>
          </a:prstGeom>
        </p:spPr>
        <p:txBody>
          <a:bodyPr wrap="square" lIns="0" tIns="0" rIns="0" bIns="0" rtlCol="0" anchor="t">
            <a:spAutoFit/>
          </a:bodyPr>
          <a:lstStyle/>
          <a:p>
            <a:pPr>
              <a:lnSpc>
                <a:spcPts val="5449"/>
              </a:lnSpc>
            </a:pPr>
            <a:r>
              <a:rPr lang="el-GR" sz="5400" spc="-48" dirty="0">
                <a:solidFill>
                  <a:srgbClr val="000000"/>
                </a:solidFill>
                <a:latin typeface="Abhaya Libre Regular"/>
              </a:rPr>
              <a:t>Δεξιότητες σχήματος Τ
</a:t>
            </a:r>
            <a:endParaRPr lang="en-US" sz="5400" dirty="0">
              <a:solidFill>
                <a:srgbClr val="000000"/>
              </a:solidFill>
              <a:latin typeface="Abhaya Libre Regular"/>
            </a:endParaRPr>
          </a:p>
        </p:txBody>
      </p:sp>
      <p:pic>
        <p:nvPicPr>
          <p:cNvPr id="11" name="Picture 10">
            <a:extLst>
              <a:ext uri="{FF2B5EF4-FFF2-40B4-BE49-F238E27FC236}">
                <a16:creationId xmlns:a16="http://schemas.microsoft.com/office/drawing/2014/main" id="{86537830-F460-79F6-6EBD-6642381E00D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511589" y="3467100"/>
            <a:ext cx="7772400" cy="3095501"/>
          </a:xfrm>
          <a:prstGeom prst="rect">
            <a:avLst/>
          </a:prstGeom>
        </p:spPr>
      </p:pic>
      <p:sp>
        <p:nvSpPr>
          <p:cNvPr id="12" name="TextBox 9">
            <a:extLst>
              <a:ext uri="{FF2B5EF4-FFF2-40B4-BE49-F238E27FC236}">
                <a16:creationId xmlns:a16="http://schemas.microsoft.com/office/drawing/2014/main" id="{8C08ECAC-1909-B53D-8649-EC1E2F633D85}"/>
              </a:ext>
            </a:extLst>
          </p:cNvPr>
          <p:cNvSpPr txBox="1"/>
          <p:nvPr/>
        </p:nvSpPr>
        <p:spPr>
          <a:xfrm>
            <a:off x="609599" y="2228531"/>
            <a:ext cx="9901989" cy="6278642"/>
          </a:xfrm>
          <a:prstGeom prst="rect">
            <a:avLst/>
          </a:prstGeom>
        </p:spPr>
        <p:txBody>
          <a:bodyPr wrap="square" lIns="0" tIns="0" rIns="0" bIns="0" rtlCol="0" anchor="t">
            <a:spAutoFit/>
          </a:bodyPr>
          <a:lstStyle/>
          <a:p>
            <a:pPr algn="just"/>
            <a:r>
              <a:rPr lang="el-GR" sz="2400" dirty="0">
                <a:solidFill>
                  <a:srgbClr val="374151"/>
                </a:solidFill>
                <a:latin typeface="Söhne"/>
              </a:rPr>
              <a:t>Οι δεξιότητες σχήματος Τ είναι ένα σύνολο δεξιοτήτων που συγκεντρώνουν ένα μείγμα βαθιάς εμπειρογνωμοσύνης σε έναν ή περισσότερους συγκεκριμένους τομείς και ευρείας γνώσης σε πολλούς διαφορετικούς τομείς. Το σχήμα "T" απεικονίζει την αλληλεπίδραση μεταξύ αυτών των δύο τύπων δεξιοτήτων, με την κάθετη ράβδο του T να αντιπροσωπεύει βαθιά τεχνογνωσία σε μια συγκεκριμένη περιοχή και την οριζόντια ράβδο να αντιπροσωπεύει ευρεία γνώση σε πολλαπλά πεδία.
Είναι ιδιαίτερα πολύτιμες επειδή επιτρέπουν στα άτομα να συνδυάσουν την τεχνική τους εμπειρογνωμοσύνη με μια ευρεία κατανόηση του πλαισίου στο οποίο εργάζονται. Για παράδειγμα, ένας επαγγελματίας ΕΕΚ με δεξιότητες σχήματος Τ μπορεί να έχει βαθιά εμπειρία σε έναν τομέα, όπως οι ψηφιακές δεξιότητες, αλλά και να έχει ευρεία κατανόηση των κοινωνικών, οικονομικών και πολιτικών παραγόντων που επηρεάζουν την υιοθέτηση νέων τεχνολογιών.
Οι δεξιότητες σχήματος Τ μπορούν να βοηθήσουν τους υπεύθυνους λήψης αποφάσεων να δουν τη μεγαλύτερη εικόνα και να λάβουν τεκμηριωμένες αποφάσεις που λαμβάνουν υπόψη το ευρύτερο πλαίσιο.
</a:t>
            </a:r>
            <a:endParaRPr lang="en-GB" sz="2400" b="0" i="0" dirty="0">
              <a:solidFill>
                <a:srgbClr val="374151"/>
              </a:solidFill>
              <a:effectLst/>
              <a:latin typeface="Söhne"/>
            </a:endParaRPr>
          </a:p>
        </p:txBody>
      </p:sp>
      <p:grpSp>
        <p:nvGrpSpPr>
          <p:cNvPr id="6" name="Group 36">
            <a:extLst>
              <a:ext uri="{FF2B5EF4-FFF2-40B4-BE49-F238E27FC236}">
                <a16:creationId xmlns:a16="http://schemas.microsoft.com/office/drawing/2014/main" id="{B79BE860-9C86-3B30-9C8C-ACAC24B1928A}"/>
              </a:ext>
            </a:extLst>
          </p:cNvPr>
          <p:cNvGrpSpPr/>
          <p:nvPr/>
        </p:nvGrpSpPr>
        <p:grpSpPr>
          <a:xfrm>
            <a:off x="16032355" y="8528841"/>
            <a:ext cx="2900572" cy="807705"/>
            <a:chOff x="0" y="0"/>
            <a:chExt cx="3867430" cy="1076939"/>
          </a:xfrm>
        </p:grpSpPr>
        <p:pic>
          <p:nvPicPr>
            <p:cNvPr id="7" name="Picture 37">
              <a:extLst>
                <a:ext uri="{FF2B5EF4-FFF2-40B4-BE49-F238E27FC236}">
                  <a16:creationId xmlns:a16="http://schemas.microsoft.com/office/drawing/2014/main" id="{105BB48F-B47D-ABA1-179C-C357C881C657}"/>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0" y="0"/>
              <a:ext cx="3867430" cy="618789"/>
            </a:xfrm>
            <a:prstGeom prst="rect">
              <a:avLst/>
            </a:prstGeom>
          </p:spPr>
        </p:pic>
        <p:pic>
          <p:nvPicPr>
            <p:cNvPr id="8" name="Picture 38">
              <a:extLst>
                <a:ext uri="{FF2B5EF4-FFF2-40B4-BE49-F238E27FC236}">
                  <a16:creationId xmlns:a16="http://schemas.microsoft.com/office/drawing/2014/main" id="{674D1D2E-080A-A5E5-F48F-B222C542BBC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0" y="458151"/>
              <a:ext cx="3867430" cy="618789"/>
            </a:xfrm>
            <a:prstGeom prst="rect">
              <a:avLst/>
            </a:prstGeom>
          </p:spPr>
        </p:pic>
      </p:grpSp>
      <p:pic>
        <p:nvPicPr>
          <p:cNvPr id="10" name="Picture 32">
            <a:extLst>
              <a:ext uri="{FF2B5EF4-FFF2-40B4-BE49-F238E27FC236}">
                <a16:creationId xmlns:a16="http://schemas.microsoft.com/office/drawing/2014/main" id="{3B97B223-576A-54E1-956B-EE411ECD260C}"/>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1852805">
            <a:off x="6330350" y="-3385150"/>
            <a:ext cx="5364129" cy="5364129"/>
          </a:xfrm>
          <a:prstGeom prst="rect">
            <a:avLst/>
          </a:prstGeom>
        </p:spPr>
      </p:pic>
    </p:spTree>
    <p:extLst>
      <p:ext uri="{BB962C8B-B14F-4D97-AF65-F5344CB8AC3E}">
        <p14:creationId xmlns:p14="http://schemas.microsoft.com/office/powerpoint/2010/main" val="17332750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196164">
            <a:off x="-6311071" y="9974892"/>
            <a:ext cx="8717938" cy="9292376"/>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836636">
            <a:off x="0" y="-2006961"/>
            <a:ext cx="3334026" cy="3588482"/>
          </a:xfrm>
          <a:prstGeom prst="rect">
            <a:avLst/>
          </a:prstGeom>
        </p:spPr>
      </p:pic>
      <p:pic>
        <p:nvPicPr>
          <p:cNvPr id="4" name="Picture 4"/>
          <p:cNvPicPr>
            <a:picLocks noChangeAspect="1"/>
          </p:cNvPicPr>
          <p:nvPr/>
        </p:nvPicPr>
        <p:blipFill>
          <a:blip r:embed="rId6"/>
          <a:srcRect/>
          <a:stretch>
            <a:fillRect/>
          </a:stretch>
        </p:blipFill>
        <p:spPr>
          <a:xfrm>
            <a:off x="16418708" y="0"/>
            <a:ext cx="1869292" cy="1869292"/>
          </a:xfrm>
          <a:prstGeom prst="rect">
            <a:avLst/>
          </a:prstGeom>
        </p:spPr>
      </p:pic>
      <p:pic>
        <p:nvPicPr>
          <p:cNvPr id="5" name="Picture 5"/>
          <p:cNvPicPr>
            <a:picLocks noChangeAspect="1"/>
          </p:cNvPicPr>
          <p:nvPr/>
        </p:nvPicPr>
        <p:blipFill>
          <a:blip r:embed="rId7"/>
          <a:srcRect/>
          <a:stretch>
            <a:fillRect/>
          </a:stretch>
        </p:blipFill>
        <p:spPr>
          <a:xfrm>
            <a:off x="7870030" y="9245916"/>
            <a:ext cx="3710720" cy="779251"/>
          </a:xfrm>
          <a:prstGeom prst="rect">
            <a:avLst/>
          </a:prstGeom>
        </p:spPr>
      </p:pic>
      <p:sp>
        <p:nvSpPr>
          <p:cNvPr id="9" name="TextBox 9"/>
          <p:cNvSpPr txBox="1"/>
          <p:nvPr/>
        </p:nvSpPr>
        <p:spPr>
          <a:xfrm>
            <a:off x="1180058" y="945214"/>
            <a:ext cx="16714805" cy="1419619"/>
          </a:xfrm>
          <a:prstGeom prst="rect">
            <a:avLst/>
          </a:prstGeom>
        </p:spPr>
        <p:txBody>
          <a:bodyPr wrap="square" lIns="0" tIns="0" rIns="0" bIns="0" rtlCol="0" anchor="t">
            <a:spAutoFit/>
          </a:bodyPr>
          <a:lstStyle/>
          <a:p>
            <a:pPr>
              <a:lnSpc>
                <a:spcPts val="5449"/>
              </a:lnSpc>
            </a:pPr>
            <a:r>
              <a:rPr lang="el-GR" sz="4400" spc="-48" dirty="0">
                <a:solidFill>
                  <a:srgbClr val="000000"/>
                </a:solidFill>
                <a:latin typeface="Abhaya Libre Regular"/>
              </a:rPr>
              <a:t>Τι είναι στην πραγματικότητα οι δεξιότητες σχήματος Τ;
</a:t>
            </a:r>
            <a:endParaRPr lang="en-US" sz="4400" dirty="0">
              <a:solidFill>
                <a:srgbClr val="000000"/>
              </a:solidFill>
              <a:latin typeface="Abhaya Libre Regular"/>
            </a:endParaRPr>
          </a:p>
        </p:txBody>
      </p:sp>
      <p:sp>
        <p:nvSpPr>
          <p:cNvPr id="12" name="TextBox 9">
            <a:extLst>
              <a:ext uri="{FF2B5EF4-FFF2-40B4-BE49-F238E27FC236}">
                <a16:creationId xmlns:a16="http://schemas.microsoft.com/office/drawing/2014/main" id="{8C08ECAC-1909-B53D-8649-EC1E2F633D85}"/>
              </a:ext>
            </a:extLst>
          </p:cNvPr>
          <p:cNvSpPr txBox="1"/>
          <p:nvPr/>
        </p:nvSpPr>
        <p:spPr>
          <a:xfrm>
            <a:off x="3916914" y="6229706"/>
            <a:ext cx="13563600" cy="3016210"/>
          </a:xfrm>
          <a:prstGeom prst="rect">
            <a:avLst/>
          </a:prstGeom>
        </p:spPr>
        <p:txBody>
          <a:bodyPr wrap="square" lIns="0" tIns="0" rIns="0" bIns="0" rtlCol="0" anchor="t">
            <a:spAutoFit/>
          </a:bodyPr>
          <a:lstStyle/>
          <a:p>
            <a:pPr marL="342900" indent="-342900" algn="just">
              <a:buFont typeface="System Font Regular"/>
              <a:buChar char="-"/>
            </a:pPr>
            <a:r>
              <a:rPr lang="el-GR" sz="2800" dirty="0">
                <a:solidFill>
                  <a:srgbClr val="374151"/>
                </a:solidFill>
                <a:latin typeface="Söhne"/>
              </a:rPr>
              <a:t>Ομαδική εργασία.
Η επικοινωνία είναι απαραίτητη σε κάθε ομάδα. Για να μάθετε περισσότερα, δείτε το μάθημά μας εδώ. </a:t>
            </a:r>
            <a:endParaRPr lang="en-GB" sz="2800" b="0" i="0" dirty="0">
              <a:solidFill>
                <a:srgbClr val="374151"/>
              </a:solidFill>
              <a:effectLst/>
              <a:latin typeface="Söhne"/>
            </a:endParaRPr>
          </a:p>
          <a:p>
            <a:pPr marL="342900" indent="-342900" algn="just">
              <a:buFont typeface="System Font Regular"/>
              <a:buChar char="-"/>
            </a:pPr>
            <a:r>
              <a:rPr lang="el-GR" sz="2800" dirty="0">
                <a:solidFill>
                  <a:srgbClr val="374151"/>
                </a:solidFill>
                <a:latin typeface="Söhne"/>
              </a:rPr>
              <a:t>Διαχείριση χρόνου. Για να μάθετε περισσότερα, μπορείτε να παρακολουθήσετε το εκπαιδευτικό μας πρόγραμμα διαχείρισης χρόνου. 
Βασικές δεξιότητες πληροφορικής. 
Ανοχή και ανοιχτό μυαλό.	</a:t>
            </a:r>
            <a:endParaRPr lang="en-GB" sz="2800" b="0" i="0" dirty="0">
              <a:solidFill>
                <a:srgbClr val="374151"/>
              </a:solidFill>
              <a:effectLst/>
              <a:latin typeface="Söhne"/>
            </a:endParaRPr>
          </a:p>
        </p:txBody>
      </p:sp>
      <p:grpSp>
        <p:nvGrpSpPr>
          <p:cNvPr id="7" name="Group 36">
            <a:extLst>
              <a:ext uri="{FF2B5EF4-FFF2-40B4-BE49-F238E27FC236}">
                <a16:creationId xmlns:a16="http://schemas.microsoft.com/office/drawing/2014/main" id="{DC85C076-648C-49FB-E485-E452243D3501}"/>
              </a:ext>
            </a:extLst>
          </p:cNvPr>
          <p:cNvGrpSpPr/>
          <p:nvPr/>
        </p:nvGrpSpPr>
        <p:grpSpPr>
          <a:xfrm>
            <a:off x="-681327" y="8924839"/>
            <a:ext cx="2900572" cy="807705"/>
            <a:chOff x="0" y="0"/>
            <a:chExt cx="3867430" cy="1076939"/>
          </a:xfrm>
        </p:grpSpPr>
        <p:pic>
          <p:nvPicPr>
            <p:cNvPr id="8" name="Picture 37">
              <a:extLst>
                <a:ext uri="{FF2B5EF4-FFF2-40B4-BE49-F238E27FC236}">
                  <a16:creationId xmlns:a16="http://schemas.microsoft.com/office/drawing/2014/main" id="{E87A87E8-FB54-A225-878E-CC831A6F765C}"/>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0" y="0"/>
              <a:ext cx="3867430" cy="618789"/>
            </a:xfrm>
            <a:prstGeom prst="rect">
              <a:avLst/>
            </a:prstGeom>
          </p:spPr>
        </p:pic>
        <p:pic>
          <p:nvPicPr>
            <p:cNvPr id="10" name="Picture 38">
              <a:extLst>
                <a:ext uri="{FF2B5EF4-FFF2-40B4-BE49-F238E27FC236}">
                  <a16:creationId xmlns:a16="http://schemas.microsoft.com/office/drawing/2014/main" id="{C7F27C79-CFE7-900B-A0D6-FEFBCDD32B23}"/>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0" y="458151"/>
              <a:ext cx="3867430" cy="618789"/>
            </a:xfrm>
            <a:prstGeom prst="rect">
              <a:avLst/>
            </a:prstGeom>
          </p:spPr>
        </p:pic>
      </p:grpSp>
      <p:pic>
        <p:nvPicPr>
          <p:cNvPr id="13" name="Picture 12">
            <a:extLst>
              <a:ext uri="{FF2B5EF4-FFF2-40B4-BE49-F238E27FC236}">
                <a16:creationId xmlns:a16="http://schemas.microsoft.com/office/drawing/2014/main" id="{B6DE69A1-5DE7-0262-67CD-7F1DE294501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896600" y="1869292"/>
            <a:ext cx="6934200" cy="3900488"/>
          </a:xfrm>
          <a:prstGeom prst="rect">
            <a:avLst/>
          </a:prstGeom>
        </p:spPr>
      </p:pic>
      <p:sp>
        <p:nvSpPr>
          <p:cNvPr id="14" name="TextBox 9">
            <a:extLst>
              <a:ext uri="{FF2B5EF4-FFF2-40B4-BE49-F238E27FC236}">
                <a16:creationId xmlns:a16="http://schemas.microsoft.com/office/drawing/2014/main" id="{A173D1E7-7491-174F-4480-D227C7521950}"/>
              </a:ext>
            </a:extLst>
          </p:cNvPr>
          <p:cNvSpPr txBox="1"/>
          <p:nvPr/>
        </p:nvSpPr>
        <p:spPr>
          <a:xfrm>
            <a:off x="768959" y="1869292"/>
            <a:ext cx="9734504" cy="4062651"/>
          </a:xfrm>
          <a:prstGeom prst="rect">
            <a:avLst/>
          </a:prstGeom>
        </p:spPr>
        <p:txBody>
          <a:bodyPr wrap="square" lIns="0" tIns="0" rIns="0" bIns="0" rtlCol="0" anchor="t">
            <a:spAutoFit/>
          </a:bodyPr>
          <a:lstStyle/>
          <a:p>
            <a:pPr marL="457200" indent="-457200" algn="just">
              <a:buFont typeface="Arial" panose="020B0604020202020204" pitchFamily="34" charset="0"/>
              <a:buChar char="•"/>
            </a:pPr>
            <a:r>
              <a:rPr lang="el-GR" sz="2400" dirty="0">
                <a:solidFill>
                  <a:srgbClr val="374151"/>
                </a:solidFill>
                <a:latin typeface="Söhne"/>
              </a:rPr>
              <a:t>Οι υπάλληλοι σχήματος Τ είναι εξαιρετικά πολύτιμοι για οποιαδήποτε εταιρεία. Παραδείγματα δεξιοτήτων που είναι εμφανείς σε πολλούς ανθρώπους σχήματος Τ περιλαμβάνουν:
Μια ευρεία γνώση για ένα συγκεκριμένο θέμα</a:t>
            </a:r>
            <a:r>
              <a:rPr lang="en-GB" sz="2400" b="0" i="0" dirty="0">
                <a:solidFill>
                  <a:srgbClr val="374151"/>
                </a:solidFill>
                <a:effectLst/>
                <a:latin typeface="Söhne"/>
              </a:rPr>
              <a:t>. </a:t>
            </a:r>
          </a:p>
          <a:p>
            <a:pPr marL="342900" indent="-342900" algn="just">
              <a:buFont typeface="Arial" panose="020B0604020202020204" pitchFamily="34" charset="0"/>
              <a:buChar char="•"/>
            </a:pPr>
            <a:r>
              <a:rPr lang="el-GR" sz="2400" dirty="0">
                <a:solidFill>
                  <a:srgbClr val="374151"/>
                </a:solidFill>
                <a:latin typeface="Söhne"/>
              </a:rPr>
              <a:t>Ένα ευρύτερο πλαίσιο για το εξειδικευμένο σύνολο δεξιοτήτων σας. 
Βασικές γνώσεις για το πώς λειτουργούν οι άνθρωποι και η κοινωνία</a:t>
            </a:r>
            <a:r>
              <a:rPr lang="en-GB" sz="2400" b="0" i="0" dirty="0">
                <a:solidFill>
                  <a:srgbClr val="374151"/>
                </a:solidFill>
                <a:effectLst/>
                <a:latin typeface="Söhne"/>
              </a:rPr>
              <a:t>.</a:t>
            </a:r>
          </a:p>
          <a:p>
            <a:pPr marL="342900" indent="-342900" algn="just">
              <a:buFont typeface="Arial" panose="020B0604020202020204" pitchFamily="34" charset="0"/>
              <a:buChar char="•"/>
            </a:pPr>
            <a:r>
              <a:rPr lang="el-GR" sz="2400" dirty="0">
                <a:solidFill>
                  <a:srgbClr val="374151"/>
                </a:solidFill>
                <a:latin typeface="Söhne"/>
              </a:rPr>
              <a:t>Κατανόηση του κλάδου στον οποίο εργάζεστε.
Βασικές γνώσεις για το πώς λειτουργεί ο επιχειρηματικός κόσμος.
Μαλακές (οριζόντιες) δεξιότητες – μερικές φορές αναφέρονται ως «διαπροσωπικές» ή «υποκειμενικές» δεξιότητες. Αυτά είναι υποκειμενικά και πιο δύσκολο να μετρηθούν - για παράδειγμα: </a:t>
            </a:r>
            <a:endParaRPr lang="en-GB" sz="2400" b="0" i="0" dirty="0">
              <a:solidFill>
                <a:srgbClr val="374151"/>
              </a:solidFill>
              <a:effectLst/>
              <a:latin typeface="Söhne"/>
            </a:endParaRPr>
          </a:p>
        </p:txBody>
      </p:sp>
    </p:spTree>
    <p:extLst>
      <p:ext uri="{BB962C8B-B14F-4D97-AF65-F5344CB8AC3E}">
        <p14:creationId xmlns:p14="http://schemas.microsoft.com/office/powerpoint/2010/main" val="17459581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3A1DD5C8-EF01-244B-AA57-161612365F2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836636">
            <a:off x="0" y="-2006961"/>
            <a:ext cx="3334026" cy="3588482"/>
          </a:xfrm>
          <a:prstGeom prst="rect">
            <a:avLst/>
          </a:prstGeom>
        </p:spPr>
      </p:pic>
      <p:pic>
        <p:nvPicPr>
          <p:cNvPr id="3" name="Picture 4">
            <a:extLst>
              <a:ext uri="{FF2B5EF4-FFF2-40B4-BE49-F238E27FC236}">
                <a16:creationId xmlns:a16="http://schemas.microsoft.com/office/drawing/2014/main" id="{5024F924-18C6-6B8B-7BF3-C4E942D68C24}"/>
              </a:ext>
            </a:extLst>
          </p:cNvPr>
          <p:cNvPicPr>
            <a:picLocks noChangeAspect="1"/>
          </p:cNvPicPr>
          <p:nvPr/>
        </p:nvPicPr>
        <p:blipFill>
          <a:blip r:embed="rId4"/>
          <a:srcRect/>
          <a:stretch>
            <a:fillRect/>
          </a:stretch>
        </p:blipFill>
        <p:spPr>
          <a:xfrm>
            <a:off x="16418708" y="0"/>
            <a:ext cx="1869292" cy="1869292"/>
          </a:xfrm>
          <a:prstGeom prst="rect">
            <a:avLst/>
          </a:prstGeom>
        </p:spPr>
      </p:pic>
      <p:pic>
        <p:nvPicPr>
          <p:cNvPr id="4" name="Picture 5">
            <a:extLst>
              <a:ext uri="{FF2B5EF4-FFF2-40B4-BE49-F238E27FC236}">
                <a16:creationId xmlns:a16="http://schemas.microsoft.com/office/drawing/2014/main" id="{A2A1A885-14CE-1C2F-E894-92B6A83C8E35}"/>
              </a:ext>
            </a:extLst>
          </p:cNvPr>
          <p:cNvPicPr>
            <a:picLocks noChangeAspect="1"/>
          </p:cNvPicPr>
          <p:nvPr/>
        </p:nvPicPr>
        <p:blipFill>
          <a:blip r:embed="rId5"/>
          <a:srcRect/>
          <a:stretch>
            <a:fillRect/>
          </a:stretch>
        </p:blipFill>
        <p:spPr>
          <a:xfrm>
            <a:off x="7870030" y="9245916"/>
            <a:ext cx="3710720" cy="779251"/>
          </a:xfrm>
          <a:prstGeom prst="rect">
            <a:avLst/>
          </a:prstGeom>
        </p:spPr>
      </p:pic>
      <p:sp>
        <p:nvSpPr>
          <p:cNvPr id="5" name="TextBox 9">
            <a:extLst>
              <a:ext uri="{FF2B5EF4-FFF2-40B4-BE49-F238E27FC236}">
                <a16:creationId xmlns:a16="http://schemas.microsoft.com/office/drawing/2014/main" id="{9BCD54C6-D61F-1CEB-2D8F-8565883C995F}"/>
              </a:ext>
            </a:extLst>
          </p:cNvPr>
          <p:cNvSpPr txBox="1"/>
          <p:nvPr/>
        </p:nvSpPr>
        <p:spPr>
          <a:xfrm>
            <a:off x="7010400" y="2496670"/>
            <a:ext cx="8548678" cy="5909310"/>
          </a:xfrm>
          <a:prstGeom prst="rect">
            <a:avLst/>
          </a:prstGeom>
        </p:spPr>
        <p:txBody>
          <a:bodyPr wrap="square" lIns="0" tIns="0" rIns="0" bIns="0" rtlCol="0" anchor="t">
            <a:spAutoFit/>
          </a:bodyPr>
          <a:lstStyle/>
          <a:p>
            <a:pPr marL="342900" indent="-342900" algn="just">
              <a:buFont typeface="Arial" panose="020B0604020202020204" pitchFamily="34" charset="0"/>
              <a:buChar char="•"/>
            </a:pPr>
            <a:r>
              <a:rPr lang="el-GR" sz="2400" dirty="0">
                <a:solidFill>
                  <a:srgbClr val="374151"/>
                </a:solidFill>
                <a:latin typeface="Söhne"/>
              </a:rPr>
              <a:t>Οι δεξιότητες βάθους αναφέρονται στην εμπειρία του ατόμου σε έναν συγκεκριμένο τομέα. Αυτές είναι οι τεχνικές δεξιότητες και γνώσεις που έχει ένα άτομο σε μια συγκεκριμένη περιοχή. Για παράδειγμα, ένας μηχανικός που έχει σε βάθος γνώση της επιστήμης των υπολογιστών, της ηλεκτρολογίας και του προγραμματισμού λογισμικού.
Οι δεξιότητες εύρους αναφέρονται στην ικανότητα του ατόμου να συνεργάζεται και να επικοινωνεί με ανθρώπους από διαφορετικούς κλάδους και υπόβαθρα. Αυτό περιλαμβάνει μαλακές δεξιότητες όπως η επικοινωνία, η συνεργασία, η δημιουργικότητα, η ηγεσία και η συναισθηματική νοημοσύνη. Για παράδειγμα, ένα άτομο που έχει ευρύτερες δεξιότητες στη διαχείριση έργων μπορεί να έχει υπόβαθρο στη μηχανική, αλλά διαθέτει επίσης ισχυρές δεξιότητες επικοινωνίας και συνεργασίας που του επιτρέπουν να συνεργάζεται αποτελεσματικά με διατμηματικές ομάδες.</a:t>
            </a:r>
            <a:endParaRPr lang="en-GB" sz="2400" b="0" i="0" dirty="0">
              <a:solidFill>
                <a:srgbClr val="374151"/>
              </a:solidFill>
              <a:effectLst/>
              <a:latin typeface="Söhne"/>
            </a:endParaRPr>
          </a:p>
        </p:txBody>
      </p:sp>
      <p:grpSp>
        <p:nvGrpSpPr>
          <p:cNvPr id="6" name="Group 36">
            <a:extLst>
              <a:ext uri="{FF2B5EF4-FFF2-40B4-BE49-F238E27FC236}">
                <a16:creationId xmlns:a16="http://schemas.microsoft.com/office/drawing/2014/main" id="{953E5FC3-7C89-4A37-3D60-6DA5FA0FF405}"/>
              </a:ext>
            </a:extLst>
          </p:cNvPr>
          <p:cNvGrpSpPr/>
          <p:nvPr/>
        </p:nvGrpSpPr>
        <p:grpSpPr>
          <a:xfrm>
            <a:off x="304800" y="8959978"/>
            <a:ext cx="2900572" cy="807705"/>
            <a:chOff x="0" y="0"/>
            <a:chExt cx="3867430" cy="1076939"/>
          </a:xfrm>
        </p:grpSpPr>
        <p:pic>
          <p:nvPicPr>
            <p:cNvPr id="7" name="Picture 37">
              <a:extLst>
                <a:ext uri="{FF2B5EF4-FFF2-40B4-BE49-F238E27FC236}">
                  <a16:creationId xmlns:a16="http://schemas.microsoft.com/office/drawing/2014/main" id="{E10C9800-9C95-E80A-1379-FC94D1698F1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0" y="0"/>
              <a:ext cx="3867430" cy="618789"/>
            </a:xfrm>
            <a:prstGeom prst="rect">
              <a:avLst/>
            </a:prstGeom>
          </p:spPr>
        </p:pic>
        <p:pic>
          <p:nvPicPr>
            <p:cNvPr id="8" name="Picture 38">
              <a:extLst>
                <a:ext uri="{FF2B5EF4-FFF2-40B4-BE49-F238E27FC236}">
                  <a16:creationId xmlns:a16="http://schemas.microsoft.com/office/drawing/2014/main" id="{EB6D8162-0351-F65E-CA0F-030B5F44E61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0" y="458151"/>
              <a:ext cx="3867430" cy="618789"/>
            </a:xfrm>
            <a:prstGeom prst="rect">
              <a:avLst/>
            </a:prstGeom>
          </p:spPr>
        </p:pic>
      </p:grpSp>
      <p:sp>
        <p:nvSpPr>
          <p:cNvPr id="10" name="TextBox 9">
            <a:extLst>
              <a:ext uri="{FF2B5EF4-FFF2-40B4-BE49-F238E27FC236}">
                <a16:creationId xmlns:a16="http://schemas.microsoft.com/office/drawing/2014/main" id="{C2FD5F8A-4B54-F92E-57D4-98C4733E5361}"/>
              </a:ext>
            </a:extLst>
          </p:cNvPr>
          <p:cNvSpPr txBox="1"/>
          <p:nvPr/>
        </p:nvSpPr>
        <p:spPr>
          <a:xfrm>
            <a:off x="1905000" y="923760"/>
            <a:ext cx="14173200" cy="1754326"/>
          </a:xfrm>
          <a:prstGeom prst="rect">
            <a:avLst/>
          </a:prstGeom>
          <a:noFill/>
        </p:spPr>
        <p:txBody>
          <a:bodyPr wrap="square">
            <a:spAutoFit/>
          </a:bodyPr>
          <a:lstStyle/>
          <a:p>
            <a:pPr algn="just"/>
            <a:r>
              <a:rPr lang="el-GR" sz="3600" dirty="0">
                <a:solidFill>
                  <a:srgbClr val="374151"/>
                </a:solidFill>
                <a:latin typeface="Söhne"/>
              </a:rPr>
              <a:t>Οι δεξιότητες σχήματος Τ μπορούν να χωριστούν σε δύο κατηγορίες: δεξιότητες βάθους και δεξιότητες εύρους.
</a:t>
            </a:r>
            <a:endParaRPr lang="en-GB" sz="3600" b="0" i="0" dirty="0">
              <a:solidFill>
                <a:srgbClr val="374151"/>
              </a:solidFill>
              <a:effectLst/>
              <a:latin typeface="Söhne"/>
            </a:endParaRPr>
          </a:p>
        </p:txBody>
      </p:sp>
      <p:pic>
        <p:nvPicPr>
          <p:cNvPr id="12" name="Picture 11">
            <a:extLst>
              <a:ext uri="{FF2B5EF4-FFF2-40B4-BE49-F238E27FC236}">
                <a16:creationId xmlns:a16="http://schemas.microsoft.com/office/drawing/2014/main" id="{C45B2309-1360-426B-8B11-ED6A872541B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43000" y="2562048"/>
            <a:ext cx="5283200" cy="5499100"/>
          </a:xfrm>
          <a:prstGeom prst="rect">
            <a:avLst/>
          </a:prstGeom>
        </p:spPr>
      </p:pic>
    </p:spTree>
    <p:extLst>
      <p:ext uri="{BB962C8B-B14F-4D97-AF65-F5344CB8AC3E}">
        <p14:creationId xmlns:p14="http://schemas.microsoft.com/office/powerpoint/2010/main" val="14816737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196164">
            <a:off x="-6311071" y="9974892"/>
            <a:ext cx="8717938" cy="9292376"/>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836636">
            <a:off x="0" y="-2006961"/>
            <a:ext cx="3334026" cy="3588482"/>
          </a:xfrm>
          <a:prstGeom prst="rect">
            <a:avLst/>
          </a:prstGeom>
        </p:spPr>
      </p:pic>
      <p:pic>
        <p:nvPicPr>
          <p:cNvPr id="4" name="Picture 4"/>
          <p:cNvPicPr>
            <a:picLocks noChangeAspect="1"/>
          </p:cNvPicPr>
          <p:nvPr/>
        </p:nvPicPr>
        <p:blipFill>
          <a:blip r:embed="rId6"/>
          <a:srcRect/>
          <a:stretch>
            <a:fillRect/>
          </a:stretch>
        </p:blipFill>
        <p:spPr>
          <a:xfrm>
            <a:off x="16418708" y="0"/>
            <a:ext cx="1869292" cy="1869292"/>
          </a:xfrm>
          <a:prstGeom prst="rect">
            <a:avLst/>
          </a:prstGeom>
        </p:spPr>
      </p:pic>
      <p:pic>
        <p:nvPicPr>
          <p:cNvPr id="5" name="Picture 5"/>
          <p:cNvPicPr>
            <a:picLocks noChangeAspect="1"/>
          </p:cNvPicPr>
          <p:nvPr/>
        </p:nvPicPr>
        <p:blipFill>
          <a:blip r:embed="rId7"/>
          <a:srcRect/>
          <a:stretch>
            <a:fillRect/>
          </a:stretch>
        </p:blipFill>
        <p:spPr>
          <a:xfrm>
            <a:off x="7870030" y="9245916"/>
            <a:ext cx="3710720" cy="779251"/>
          </a:xfrm>
          <a:prstGeom prst="rect">
            <a:avLst/>
          </a:prstGeom>
        </p:spPr>
      </p:pic>
      <p:sp>
        <p:nvSpPr>
          <p:cNvPr id="9" name="TextBox 9"/>
          <p:cNvSpPr txBox="1"/>
          <p:nvPr/>
        </p:nvSpPr>
        <p:spPr>
          <a:xfrm>
            <a:off x="1712108" y="2750367"/>
            <a:ext cx="14706600" cy="1419619"/>
          </a:xfrm>
          <a:prstGeom prst="rect">
            <a:avLst/>
          </a:prstGeom>
        </p:spPr>
        <p:txBody>
          <a:bodyPr wrap="square" lIns="0" tIns="0" rIns="0" bIns="0" rtlCol="0" anchor="t">
            <a:spAutoFit/>
          </a:bodyPr>
          <a:lstStyle/>
          <a:p>
            <a:pPr>
              <a:lnSpc>
                <a:spcPts val="5449"/>
              </a:lnSpc>
            </a:pPr>
            <a:r>
              <a:rPr lang="el-GR" sz="5400" spc="-48" dirty="0">
                <a:solidFill>
                  <a:srgbClr val="000000"/>
                </a:solidFill>
                <a:latin typeface="Abhaya Libre Regular"/>
              </a:rPr>
              <a:t>Πλεονεκτήματα του να γίνεις άτομο σχήματος Τ
</a:t>
            </a:r>
            <a:endParaRPr lang="en-US" sz="5400" spc="-48" dirty="0">
              <a:solidFill>
                <a:srgbClr val="000000"/>
              </a:solidFill>
              <a:latin typeface="Abhaya Libre Regular"/>
            </a:endParaRPr>
          </a:p>
        </p:txBody>
      </p:sp>
      <p:sp>
        <p:nvSpPr>
          <p:cNvPr id="12" name="TextBox 9">
            <a:extLst>
              <a:ext uri="{FF2B5EF4-FFF2-40B4-BE49-F238E27FC236}">
                <a16:creationId xmlns:a16="http://schemas.microsoft.com/office/drawing/2014/main" id="{8C08ECAC-1909-B53D-8649-EC1E2F633D85}"/>
              </a:ext>
            </a:extLst>
          </p:cNvPr>
          <p:cNvSpPr txBox="1"/>
          <p:nvPr/>
        </p:nvSpPr>
        <p:spPr>
          <a:xfrm>
            <a:off x="1752600" y="3635395"/>
            <a:ext cx="9828150" cy="3447098"/>
          </a:xfrm>
          <a:prstGeom prst="rect">
            <a:avLst/>
          </a:prstGeom>
        </p:spPr>
        <p:txBody>
          <a:bodyPr wrap="square" lIns="0" tIns="0" rIns="0" bIns="0" rtlCol="0" anchor="t">
            <a:spAutoFit/>
          </a:bodyPr>
          <a:lstStyle/>
          <a:p>
            <a:pPr algn="just"/>
            <a:r>
              <a:rPr lang="el-GR" sz="2800" dirty="0">
                <a:solidFill>
                  <a:srgbClr val="303030"/>
                </a:solidFill>
                <a:latin typeface="Acumin Pro"/>
              </a:rPr>
              <a:t>Η ύπαρξη ατόμων σχήματος Τ είναι ευρέως κατανοητή ως πολύ επωφελής όχι μόνο σε ατομικό επίπεδο - ίσως ως διευθυντής - αλλά και σε ολόκληρη την εταιρεία. Οι βασικές δεξιότητες και η ικανότητα γρήγορης μάθησης είναι μόνο μερικοί λόγοι για τους οποίους οι εργαζόμενοι σε σχήμα Τ υπερέχουν στις κύριες ευθύνες τους, αλλά εκτελούν και άλλα καθήκοντα σε όλη την επιχείρηση αποτελεσματικά. Έτσι, συμβάλλουν στην ανάπτυξη της ομάδας.
</a:t>
            </a:r>
            <a:endParaRPr lang="en-GB" sz="2800" b="0" i="0" dirty="0">
              <a:solidFill>
                <a:srgbClr val="374151"/>
              </a:solidFill>
              <a:effectLst/>
              <a:latin typeface="Söhne"/>
            </a:endParaRPr>
          </a:p>
        </p:txBody>
      </p:sp>
      <p:pic>
        <p:nvPicPr>
          <p:cNvPr id="2050" name="Picture 2" descr="Free Teamwork Cooperation photo and picture">
            <a:extLst>
              <a:ext uri="{FF2B5EF4-FFF2-40B4-BE49-F238E27FC236}">
                <a16:creationId xmlns:a16="http://schemas.microsoft.com/office/drawing/2014/main" id="{98248EAD-F5BD-E445-DE98-3BBE14D16F2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283926" y="5226878"/>
            <a:ext cx="4134782" cy="260577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3">
            <a:extLst>
              <a:ext uri="{FF2B5EF4-FFF2-40B4-BE49-F238E27FC236}">
                <a16:creationId xmlns:a16="http://schemas.microsoft.com/office/drawing/2014/main" id="{C1318AC5-C8E3-EDD6-6770-51406652DBA3}"/>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869292" y="6951261"/>
            <a:ext cx="1712413" cy="1712413"/>
          </a:xfrm>
          <a:prstGeom prst="rect">
            <a:avLst/>
          </a:prstGeom>
        </p:spPr>
      </p:pic>
      <p:pic>
        <p:nvPicPr>
          <p:cNvPr id="8" name="Picture 32">
            <a:extLst>
              <a:ext uri="{FF2B5EF4-FFF2-40B4-BE49-F238E27FC236}">
                <a16:creationId xmlns:a16="http://schemas.microsoft.com/office/drawing/2014/main" id="{60406E98-8AB8-5204-9387-510D174C391C}"/>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1852805">
            <a:off x="7924882" y="387760"/>
            <a:ext cx="1933090" cy="1933090"/>
          </a:xfrm>
          <a:prstGeom prst="rect">
            <a:avLst/>
          </a:prstGeom>
        </p:spPr>
      </p:pic>
    </p:spTree>
    <p:extLst>
      <p:ext uri="{BB962C8B-B14F-4D97-AF65-F5344CB8AC3E}">
        <p14:creationId xmlns:p14="http://schemas.microsoft.com/office/powerpoint/2010/main" val="17939017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9">
            <a:extLst>
              <a:ext uri="{FF2B5EF4-FFF2-40B4-BE49-F238E27FC236}">
                <a16:creationId xmlns:a16="http://schemas.microsoft.com/office/drawing/2014/main" id="{EA6D5234-94BC-1367-A963-F2866F9DDBD5}"/>
              </a:ext>
            </a:extLst>
          </p:cNvPr>
          <p:cNvSpPr txBox="1"/>
          <p:nvPr/>
        </p:nvSpPr>
        <p:spPr>
          <a:xfrm>
            <a:off x="2514600" y="3086100"/>
            <a:ext cx="13904108" cy="5416868"/>
          </a:xfrm>
          <a:prstGeom prst="rect">
            <a:avLst/>
          </a:prstGeom>
        </p:spPr>
        <p:txBody>
          <a:bodyPr wrap="square" lIns="0" tIns="0" rIns="0" bIns="0" rtlCol="0" anchor="t">
            <a:spAutoFit/>
          </a:bodyPr>
          <a:lstStyle/>
          <a:p>
            <a:pPr algn="just">
              <a:buFont typeface="Arial" panose="020B0604020202020204" pitchFamily="34" charset="0"/>
              <a:buChar char="•"/>
            </a:pPr>
            <a:r>
              <a:rPr lang="en-GB" sz="3200" b="1" i="0" dirty="0">
                <a:solidFill>
                  <a:srgbClr val="303030"/>
                </a:solidFill>
                <a:effectLst/>
                <a:latin typeface="Acumin Pro"/>
              </a:rPr>
              <a:t>  </a:t>
            </a:r>
            <a:r>
              <a:rPr lang="el-GR" sz="3200" b="1" dirty="0">
                <a:solidFill>
                  <a:srgbClr val="303030"/>
                </a:solidFill>
                <a:latin typeface="Acumin Pro"/>
              </a:rPr>
              <a:t>Βασικές δεξιότητες</a:t>
            </a:r>
            <a:r>
              <a:rPr lang="el-GR" sz="3200" dirty="0">
                <a:solidFill>
                  <a:srgbClr val="303030"/>
                </a:solidFill>
                <a:latin typeface="Acumin Pro"/>
              </a:rPr>
              <a:t>. Οι εργαζόμενοι σε σχήμα Τ υπερέχουν στις κύριες ευθύνες τους στο πλαίσιο του εργασιακού τους ρόλου. Αυτό σημαίνει επίσης ότι είναι μεγάλοι πόροι. Η βαθιά τεχνογνωσία που θα επιδείξει ένας υπάλληλος σχήματος Τ για να προωθήσει τη συζήτηση και να ενθαρρύνει την κίνηση είναι αναμφίβολα ένα τεράστιο όφελος για τον οργανισμό στο σύνολό του.
</a:t>
            </a:r>
            <a:r>
              <a:rPr lang="en-GB" sz="3200" b="1" i="0" dirty="0">
                <a:solidFill>
                  <a:srgbClr val="303030"/>
                </a:solidFill>
                <a:effectLst/>
                <a:latin typeface="Acumin Pro"/>
              </a:rPr>
              <a:t>  </a:t>
            </a:r>
            <a:r>
              <a:rPr lang="el-GR" sz="3200" b="1" dirty="0">
                <a:solidFill>
                  <a:srgbClr val="303030"/>
                </a:solidFill>
                <a:latin typeface="Acumin Pro"/>
              </a:rPr>
              <a:t>Καλύτερη επικοινωνία. </a:t>
            </a:r>
            <a:r>
              <a:rPr lang="el-GR" sz="3200" dirty="0">
                <a:solidFill>
                  <a:srgbClr val="303030"/>
                </a:solidFill>
                <a:latin typeface="Acumin Pro"/>
              </a:rPr>
              <a:t>Σε μεγάλο βαθμό λόγω των διαπροσωπικών δεξιοτήτων τους, είναι σε θέση να συμπάσχουν με τους ανθρώπους και να κατανοούν τις ανάγκες τους - σε όλη την ομάδα ως σύνολο. </a:t>
            </a:r>
            <a:endParaRPr lang="en-GB" sz="3200" i="0" dirty="0">
              <a:solidFill>
                <a:srgbClr val="303030"/>
              </a:solidFill>
              <a:effectLst/>
              <a:latin typeface="Acumin Pro"/>
            </a:endParaRPr>
          </a:p>
          <a:p>
            <a:pPr algn="just">
              <a:buFont typeface="Arial" panose="020B0604020202020204" pitchFamily="34" charset="0"/>
              <a:buChar char="•"/>
            </a:pPr>
            <a:r>
              <a:rPr lang="en-GB" sz="3200" b="1" i="0" dirty="0">
                <a:solidFill>
                  <a:srgbClr val="303030"/>
                </a:solidFill>
                <a:effectLst/>
                <a:latin typeface="Acumin Pro"/>
              </a:rPr>
              <a:t>  </a:t>
            </a:r>
            <a:r>
              <a:rPr lang="el-GR" sz="3200" b="1" dirty="0">
                <a:solidFill>
                  <a:srgbClr val="303030"/>
                </a:solidFill>
                <a:latin typeface="Acumin Pro"/>
              </a:rPr>
              <a:t>Καλύτερες δεξιότητες συνεργασίας. </a:t>
            </a:r>
            <a:r>
              <a:rPr lang="el-GR" sz="3200" dirty="0">
                <a:solidFill>
                  <a:srgbClr val="303030"/>
                </a:solidFill>
                <a:latin typeface="Acumin Pro"/>
              </a:rPr>
              <a:t>Αυτό συμβαδίζει με την ικανότητα καλής επικοινωνίας σε ολόκληρη την εταιρεία, καθώς μπορούν να συζητήσουν θέματα και να εργαστούν καλά σε ολόκληρο τον οργανισμό. </a:t>
            </a:r>
            <a:endParaRPr lang="en-GB" sz="3200" i="0" dirty="0">
              <a:solidFill>
                <a:srgbClr val="303030"/>
              </a:solidFill>
              <a:effectLst/>
              <a:latin typeface="Acumin Pro"/>
            </a:endParaRPr>
          </a:p>
        </p:txBody>
      </p:sp>
      <p:sp>
        <p:nvSpPr>
          <p:cNvPr id="3" name="TextBox 9">
            <a:extLst>
              <a:ext uri="{FF2B5EF4-FFF2-40B4-BE49-F238E27FC236}">
                <a16:creationId xmlns:a16="http://schemas.microsoft.com/office/drawing/2014/main" id="{AC135F85-6D95-9980-36BD-3E39AF58202D}"/>
              </a:ext>
            </a:extLst>
          </p:cNvPr>
          <p:cNvSpPr txBox="1"/>
          <p:nvPr/>
        </p:nvSpPr>
        <p:spPr>
          <a:xfrm>
            <a:off x="2646754" y="1154894"/>
            <a:ext cx="14706600" cy="2112117"/>
          </a:xfrm>
          <a:prstGeom prst="rect">
            <a:avLst/>
          </a:prstGeom>
        </p:spPr>
        <p:txBody>
          <a:bodyPr wrap="square" lIns="0" tIns="0" rIns="0" bIns="0" rtlCol="0" anchor="t">
            <a:spAutoFit/>
          </a:bodyPr>
          <a:lstStyle/>
          <a:p>
            <a:pPr>
              <a:lnSpc>
                <a:spcPts val="5449"/>
              </a:lnSpc>
            </a:pPr>
            <a:r>
              <a:rPr lang="el-GR" sz="5400" spc="-48" dirty="0">
                <a:solidFill>
                  <a:srgbClr val="000000"/>
                </a:solidFill>
                <a:latin typeface="Abhaya Libre Regular"/>
              </a:rPr>
              <a:t>Τα άτομα σχήματος Τ προσφέρουν αυτά τα πλεονεκτήματα:
</a:t>
            </a:r>
            <a:endParaRPr lang="en-US" sz="5400" spc="-48" dirty="0">
              <a:solidFill>
                <a:srgbClr val="000000"/>
              </a:solidFill>
              <a:latin typeface="Abhaya Libre Regular"/>
            </a:endParaRPr>
          </a:p>
        </p:txBody>
      </p:sp>
      <p:pic>
        <p:nvPicPr>
          <p:cNvPr id="4" name="Picture 7">
            <a:extLst>
              <a:ext uri="{FF2B5EF4-FFF2-40B4-BE49-F238E27FC236}">
                <a16:creationId xmlns:a16="http://schemas.microsoft.com/office/drawing/2014/main" id="{B0AA9E8E-2872-8D7D-3B8A-D163ACB7700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1490547"/>
            <a:ext cx="3334026" cy="3588482"/>
          </a:xfrm>
          <a:prstGeom prst="rect">
            <a:avLst/>
          </a:prstGeom>
        </p:spPr>
      </p:pic>
      <p:pic>
        <p:nvPicPr>
          <p:cNvPr id="5" name="Picture 21">
            <a:extLst>
              <a:ext uri="{FF2B5EF4-FFF2-40B4-BE49-F238E27FC236}">
                <a16:creationId xmlns:a16="http://schemas.microsoft.com/office/drawing/2014/main" id="{11B4C4AB-8665-452C-7580-C9722CAAA59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5697200" y="8023134"/>
            <a:ext cx="2217944" cy="2217944"/>
          </a:xfrm>
          <a:prstGeom prst="rect">
            <a:avLst/>
          </a:prstGeom>
        </p:spPr>
      </p:pic>
      <p:pic>
        <p:nvPicPr>
          <p:cNvPr id="8" name="Picture 5">
            <a:extLst>
              <a:ext uri="{FF2B5EF4-FFF2-40B4-BE49-F238E27FC236}">
                <a16:creationId xmlns:a16="http://schemas.microsoft.com/office/drawing/2014/main" id="{E32BBDD9-84FD-0DD8-976D-C6CE208CD9F8}"/>
              </a:ext>
            </a:extLst>
          </p:cNvPr>
          <p:cNvPicPr>
            <a:picLocks noChangeAspect="1"/>
          </p:cNvPicPr>
          <p:nvPr/>
        </p:nvPicPr>
        <p:blipFill>
          <a:blip r:embed="rId7"/>
          <a:srcRect/>
          <a:stretch>
            <a:fillRect/>
          </a:stretch>
        </p:blipFill>
        <p:spPr>
          <a:xfrm>
            <a:off x="7250540" y="9215625"/>
            <a:ext cx="3710720" cy="779251"/>
          </a:xfrm>
          <a:prstGeom prst="rect">
            <a:avLst/>
          </a:prstGeom>
        </p:spPr>
      </p:pic>
      <p:pic>
        <p:nvPicPr>
          <p:cNvPr id="9" name="Picture 4">
            <a:extLst>
              <a:ext uri="{FF2B5EF4-FFF2-40B4-BE49-F238E27FC236}">
                <a16:creationId xmlns:a16="http://schemas.microsoft.com/office/drawing/2014/main" id="{DC72DD62-CCF6-9E4B-23BD-ACAF1FD5ADF3}"/>
              </a:ext>
            </a:extLst>
          </p:cNvPr>
          <p:cNvPicPr>
            <a:picLocks noChangeAspect="1"/>
          </p:cNvPicPr>
          <p:nvPr/>
        </p:nvPicPr>
        <p:blipFill>
          <a:blip r:embed="rId8"/>
          <a:srcRect/>
          <a:stretch>
            <a:fillRect/>
          </a:stretch>
        </p:blipFill>
        <p:spPr>
          <a:xfrm>
            <a:off x="16418708" y="0"/>
            <a:ext cx="1869292" cy="1869292"/>
          </a:xfrm>
          <a:prstGeom prst="rect">
            <a:avLst/>
          </a:prstGeom>
        </p:spPr>
      </p:pic>
      <p:pic>
        <p:nvPicPr>
          <p:cNvPr id="10" name="Picture 32">
            <a:extLst>
              <a:ext uri="{FF2B5EF4-FFF2-40B4-BE49-F238E27FC236}">
                <a16:creationId xmlns:a16="http://schemas.microsoft.com/office/drawing/2014/main" id="{B3409274-DD35-DD3F-C495-420117AC3337}"/>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1852805">
            <a:off x="6330350" y="-3385150"/>
            <a:ext cx="5364129" cy="5364129"/>
          </a:xfrm>
          <a:prstGeom prst="rect">
            <a:avLst/>
          </a:prstGeom>
        </p:spPr>
      </p:pic>
    </p:spTree>
    <p:extLst>
      <p:ext uri="{BB962C8B-B14F-4D97-AF65-F5344CB8AC3E}">
        <p14:creationId xmlns:p14="http://schemas.microsoft.com/office/powerpoint/2010/main" val="9933604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9">
            <a:extLst>
              <a:ext uri="{FF2B5EF4-FFF2-40B4-BE49-F238E27FC236}">
                <a16:creationId xmlns:a16="http://schemas.microsoft.com/office/drawing/2014/main" id="{BA0E8F1E-A6C5-1421-E4E7-10733F574120}"/>
              </a:ext>
            </a:extLst>
          </p:cNvPr>
          <p:cNvSpPr txBox="1"/>
          <p:nvPr/>
        </p:nvSpPr>
        <p:spPr>
          <a:xfrm>
            <a:off x="1143000" y="3086100"/>
            <a:ext cx="15925800" cy="1477328"/>
          </a:xfrm>
          <a:prstGeom prst="rect">
            <a:avLst/>
          </a:prstGeom>
        </p:spPr>
        <p:txBody>
          <a:bodyPr wrap="square" lIns="0" tIns="0" rIns="0" bIns="0" rtlCol="0" anchor="t">
            <a:spAutoFit/>
          </a:bodyPr>
          <a:lstStyle/>
          <a:p>
            <a:pPr algn="just">
              <a:buFont typeface="Arial" panose="020B0604020202020204" pitchFamily="34" charset="0"/>
              <a:buChar char="•"/>
            </a:pPr>
            <a:r>
              <a:rPr lang="el-GR" sz="3200" b="1" dirty="0">
                <a:solidFill>
                  <a:srgbClr val="303030"/>
                </a:solidFill>
                <a:latin typeface="Acumin Pro"/>
              </a:rPr>
              <a:t>Ευελιξία. </a:t>
            </a:r>
            <a:r>
              <a:rPr lang="el-GR" sz="3200" dirty="0">
                <a:solidFill>
                  <a:srgbClr val="303030"/>
                </a:solidFill>
                <a:latin typeface="Acumin Pro"/>
              </a:rPr>
              <a:t>Είναι αρκετά ευέλικτοι για να αναλάβουν νέα καθήκοντα παράλληλα με τον φόρτο εργασίας τους χωρίς συμβιβασμούς στην ποιότητα της εργασίας - επιτυγχάνοντας τους άμεσους στόχους τους, βοηθώντας παράλληλα την εταιρεία. </a:t>
            </a:r>
            <a:endParaRPr lang="en-GB" sz="3200" b="0" i="0" dirty="0">
              <a:solidFill>
                <a:srgbClr val="303030"/>
              </a:solidFill>
              <a:effectLst/>
              <a:latin typeface="Acumin Pro"/>
            </a:endParaRPr>
          </a:p>
        </p:txBody>
      </p:sp>
      <p:sp>
        <p:nvSpPr>
          <p:cNvPr id="3" name="TextBox 9">
            <a:extLst>
              <a:ext uri="{FF2B5EF4-FFF2-40B4-BE49-F238E27FC236}">
                <a16:creationId xmlns:a16="http://schemas.microsoft.com/office/drawing/2014/main" id="{8516C578-C36F-0AB4-2A91-61707ACF5B3C}"/>
              </a:ext>
            </a:extLst>
          </p:cNvPr>
          <p:cNvSpPr txBox="1"/>
          <p:nvPr/>
        </p:nvSpPr>
        <p:spPr>
          <a:xfrm>
            <a:off x="2667000" y="1004257"/>
            <a:ext cx="14478000" cy="2112117"/>
          </a:xfrm>
          <a:prstGeom prst="rect">
            <a:avLst/>
          </a:prstGeom>
        </p:spPr>
        <p:txBody>
          <a:bodyPr wrap="square" lIns="0" tIns="0" rIns="0" bIns="0" rtlCol="0" anchor="t">
            <a:spAutoFit/>
          </a:bodyPr>
          <a:lstStyle/>
          <a:p>
            <a:pPr>
              <a:lnSpc>
                <a:spcPts val="5449"/>
              </a:lnSpc>
            </a:pPr>
            <a:r>
              <a:rPr lang="el-GR" sz="5400" spc="-48" dirty="0">
                <a:solidFill>
                  <a:srgbClr val="000000"/>
                </a:solidFill>
                <a:latin typeface="Abhaya Libre Regular"/>
              </a:rPr>
              <a:t>Τα άτομα σχήματος Τ προσφέρουν αυτά τα πλεονεκτήματα:
</a:t>
            </a:r>
            <a:endParaRPr lang="en-US" sz="5400" spc="-48" dirty="0">
              <a:solidFill>
                <a:srgbClr val="000000"/>
              </a:solidFill>
              <a:latin typeface="Abhaya Libre Regular"/>
            </a:endParaRPr>
          </a:p>
        </p:txBody>
      </p:sp>
      <p:pic>
        <p:nvPicPr>
          <p:cNvPr id="4" name="Picture 7">
            <a:extLst>
              <a:ext uri="{FF2B5EF4-FFF2-40B4-BE49-F238E27FC236}">
                <a16:creationId xmlns:a16="http://schemas.microsoft.com/office/drawing/2014/main" id="{283DF60C-A087-DEF9-9412-B89306A4C56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1490547"/>
            <a:ext cx="3334026" cy="3588482"/>
          </a:xfrm>
          <a:prstGeom prst="rect">
            <a:avLst/>
          </a:prstGeom>
        </p:spPr>
      </p:pic>
      <p:pic>
        <p:nvPicPr>
          <p:cNvPr id="5" name="Picture 21">
            <a:extLst>
              <a:ext uri="{FF2B5EF4-FFF2-40B4-BE49-F238E27FC236}">
                <a16:creationId xmlns:a16="http://schemas.microsoft.com/office/drawing/2014/main" id="{ECF4D3E0-883F-946A-CDA5-0B9CE532AB9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5392400" y="7277100"/>
            <a:ext cx="2217944" cy="2217944"/>
          </a:xfrm>
          <a:prstGeom prst="rect">
            <a:avLst/>
          </a:prstGeom>
        </p:spPr>
      </p:pic>
      <p:pic>
        <p:nvPicPr>
          <p:cNvPr id="6" name="Picture 5">
            <a:extLst>
              <a:ext uri="{FF2B5EF4-FFF2-40B4-BE49-F238E27FC236}">
                <a16:creationId xmlns:a16="http://schemas.microsoft.com/office/drawing/2014/main" id="{BDA03951-459C-6A38-3D37-C73ECA1B3466}"/>
              </a:ext>
            </a:extLst>
          </p:cNvPr>
          <p:cNvPicPr>
            <a:picLocks noChangeAspect="1"/>
          </p:cNvPicPr>
          <p:nvPr/>
        </p:nvPicPr>
        <p:blipFill>
          <a:blip r:embed="rId6"/>
          <a:srcRect/>
          <a:stretch>
            <a:fillRect/>
          </a:stretch>
        </p:blipFill>
        <p:spPr>
          <a:xfrm>
            <a:off x="7250540" y="9215625"/>
            <a:ext cx="3710720" cy="779251"/>
          </a:xfrm>
          <a:prstGeom prst="rect">
            <a:avLst/>
          </a:prstGeom>
        </p:spPr>
      </p:pic>
      <p:pic>
        <p:nvPicPr>
          <p:cNvPr id="7" name="Picture 4">
            <a:extLst>
              <a:ext uri="{FF2B5EF4-FFF2-40B4-BE49-F238E27FC236}">
                <a16:creationId xmlns:a16="http://schemas.microsoft.com/office/drawing/2014/main" id="{C3C4CA85-AF02-CC69-A0F0-27AC32FC5988}"/>
              </a:ext>
            </a:extLst>
          </p:cNvPr>
          <p:cNvPicPr>
            <a:picLocks noChangeAspect="1"/>
          </p:cNvPicPr>
          <p:nvPr/>
        </p:nvPicPr>
        <p:blipFill>
          <a:blip r:embed="rId7"/>
          <a:srcRect/>
          <a:stretch>
            <a:fillRect/>
          </a:stretch>
        </p:blipFill>
        <p:spPr>
          <a:xfrm>
            <a:off x="16418708" y="0"/>
            <a:ext cx="1869292" cy="1869292"/>
          </a:xfrm>
          <a:prstGeom prst="rect">
            <a:avLst/>
          </a:prstGeom>
        </p:spPr>
      </p:pic>
      <p:pic>
        <p:nvPicPr>
          <p:cNvPr id="8" name="Picture 32">
            <a:extLst>
              <a:ext uri="{FF2B5EF4-FFF2-40B4-BE49-F238E27FC236}">
                <a16:creationId xmlns:a16="http://schemas.microsoft.com/office/drawing/2014/main" id="{C81A3C8D-34F7-44FA-AF78-0C2E4D74E437}"/>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852805">
            <a:off x="6330350" y="-3385150"/>
            <a:ext cx="5364129" cy="5364129"/>
          </a:xfrm>
          <a:prstGeom prst="rect">
            <a:avLst/>
          </a:prstGeom>
        </p:spPr>
      </p:pic>
      <p:sp>
        <p:nvSpPr>
          <p:cNvPr id="9" name="TextBox 8">
            <a:extLst>
              <a:ext uri="{FF2B5EF4-FFF2-40B4-BE49-F238E27FC236}">
                <a16:creationId xmlns:a16="http://schemas.microsoft.com/office/drawing/2014/main" id="{9FA3DA49-1659-9325-B665-1CE32645E8C0}"/>
              </a:ext>
            </a:extLst>
          </p:cNvPr>
          <p:cNvSpPr txBox="1"/>
          <p:nvPr/>
        </p:nvSpPr>
        <p:spPr>
          <a:xfrm>
            <a:off x="990600" y="4945475"/>
            <a:ext cx="13868400" cy="3539430"/>
          </a:xfrm>
          <a:prstGeom prst="rect">
            <a:avLst/>
          </a:prstGeom>
          <a:noFill/>
        </p:spPr>
        <p:txBody>
          <a:bodyPr wrap="square" rtlCol="0">
            <a:spAutoFit/>
          </a:bodyPr>
          <a:lstStyle/>
          <a:p>
            <a:pPr marL="95250" indent="-79375" algn="just">
              <a:buFont typeface="Arial" panose="020B0604020202020204" pitchFamily="34" charset="0"/>
              <a:buChar char="•"/>
            </a:pPr>
            <a:r>
              <a:rPr lang="en-GB" sz="3200" b="1" dirty="0">
                <a:solidFill>
                  <a:srgbClr val="303030"/>
                </a:solidFill>
                <a:latin typeface="Acumin Pro"/>
              </a:rPr>
              <a:t>  </a:t>
            </a:r>
            <a:r>
              <a:rPr lang="el-GR" sz="3200" b="1" dirty="0">
                <a:solidFill>
                  <a:srgbClr val="303030"/>
                </a:solidFill>
                <a:latin typeface="Acumin Pro"/>
              </a:rPr>
              <a:t>Βλέπουν ολόκληρη την εικόνα. </a:t>
            </a:r>
            <a:r>
              <a:rPr lang="el-GR" sz="3200" dirty="0">
                <a:solidFill>
                  <a:srgbClr val="303030"/>
                </a:solidFill>
                <a:latin typeface="Acumin Pro"/>
              </a:rPr>
              <a:t>Εκείνοι που διαθέτουν ένα πολύ συγκεκριμένο σύνολο δεξιοτήτων (υπάλληλοι σχήματος Ι) έχουν μεγάλη αξία. Ωστόσο, μπορεί συχνά να αποκτήσουν τη συνήθεια της όρασης σήραγγας - να εμβαθύνουν στη δική τους θεματική περιοχή και να παραμελήσουν άλλους σημαντικούς τομείς. Οι εργαζόμενοι σε σχήμα Τ, από την άλλη πλευρά, είναι σε θέση να εφαρμόσουν τις εξειδικευμένες γνώσεις τους και την επιθυμία τους να μάθουν σε άλλους τομείς και έργα στα οποία μπορεί να εργάζονται</a:t>
            </a:r>
            <a:endParaRPr lang="en-RO" sz="3200" dirty="0">
              <a:solidFill>
                <a:srgbClr val="303030"/>
              </a:solidFill>
              <a:latin typeface="Acumin Pro"/>
            </a:endParaRPr>
          </a:p>
        </p:txBody>
      </p:sp>
    </p:spTree>
    <p:extLst>
      <p:ext uri="{BB962C8B-B14F-4D97-AF65-F5344CB8AC3E}">
        <p14:creationId xmlns:p14="http://schemas.microsoft.com/office/powerpoint/2010/main" val="3332677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196164">
            <a:off x="-5974143" y="8370333"/>
            <a:ext cx="10675280" cy="11378690"/>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836636">
            <a:off x="0" y="-2006961"/>
            <a:ext cx="3334026" cy="3588482"/>
          </a:xfrm>
          <a:prstGeom prst="rect">
            <a:avLst/>
          </a:prstGeom>
        </p:spPr>
      </p:pic>
      <p:pic>
        <p:nvPicPr>
          <p:cNvPr id="4" name="Picture 4"/>
          <p:cNvPicPr>
            <a:picLocks noChangeAspect="1"/>
          </p:cNvPicPr>
          <p:nvPr/>
        </p:nvPicPr>
        <p:blipFill>
          <a:blip r:embed="rId6"/>
          <a:srcRect/>
          <a:stretch>
            <a:fillRect/>
          </a:stretch>
        </p:blipFill>
        <p:spPr>
          <a:xfrm>
            <a:off x="16418708" y="0"/>
            <a:ext cx="1869292" cy="1869292"/>
          </a:xfrm>
          <a:prstGeom prst="rect">
            <a:avLst/>
          </a:prstGeom>
        </p:spPr>
      </p:pic>
      <p:pic>
        <p:nvPicPr>
          <p:cNvPr id="5" name="Picture 5"/>
          <p:cNvPicPr>
            <a:picLocks noChangeAspect="1"/>
          </p:cNvPicPr>
          <p:nvPr/>
        </p:nvPicPr>
        <p:blipFill>
          <a:blip r:embed="rId7"/>
          <a:srcRect/>
          <a:stretch>
            <a:fillRect/>
          </a:stretch>
        </p:blipFill>
        <p:spPr>
          <a:xfrm>
            <a:off x="7870030" y="9245916"/>
            <a:ext cx="3710720" cy="779251"/>
          </a:xfrm>
          <a:prstGeom prst="rect">
            <a:avLst/>
          </a:prstGeom>
        </p:spPr>
      </p:pic>
      <p:sp>
        <p:nvSpPr>
          <p:cNvPr id="6" name="TextBox 6"/>
          <p:cNvSpPr txBox="1"/>
          <p:nvPr/>
        </p:nvSpPr>
        <p:spPr>
          <a:xfrm>
            <a:off x="4015353" y="1556615"/>
            <a:ext cx="10490301" cy="765979"/>
          </a:xfrm>
          <a:prstGeom prst="rect">
            <a:avLst/>
          </a:prstGeom>
        </p:spPr>
        <p:txBody>
          <a:bodyPr wrap="square" lIns="0" tIns="0" rIns="0" bIns="0" rtlCol="0" anchor="t">
            <a:spAutoFit/>
          </a:bodyPr>
          <a:lstStyle/>
          <a:p>
            <a:pPr algn="ctr">
              <a:lnSpc>
                <a:spcPts val="5449"/>
              </a:lnSpc>
            </a:pPr>
            <a:r>
              <a:rPr lang="el-GR" sz="6410" dirty="0">
                <a:solidFill>
                  <a:srgbClr val="000000"/>
                </a:solidFill>
                <a:latin typeface="Abhaya Libre Regular"/>
              </a:rPr>
              <a:t>Πώς να γίνετε σχήμα Τ</a:t>
            </a:r>
            <a:r>
              <a:rPr lang="en-US" sz="6410" dirty="0">
                <a:solidFill>
                  <a:srgbClr val="000000"/>
                </a:solidFill>
                <a:latin typeface="Abhaya Libre Regular"/>
              </a:rPr>
              <a:t>?</a:t>
            </a:r>
          </a:p>
        </p:txBody>
      </p:sp>
      <p:pic>
        <p:nvPicPr>
          <p:cNvPr id="8" name="Picture 8"/>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441558" y="137575"/>
            <a:ext cx="1980734" cy="2057110"/>
          </a:xfrm>
          <a:prstGeom prst="rect">
            <a:avLst/>
          </a:prstGeom>
        </p:spPr>
      </p:pic>
      <p:sp>
        <p:nvSpPr>
          <p:cNvPr id="10" name="TextBox 10"/>
          <p:cNvSpPr txBox="1"/>
          <p:nvPr/>
        </p:nvSpPr>
        <p:spPr>
          <a:xfrm>
            <a:off x="2112211" y="2500896"/>
            <a:ext cx="11146589" cy="2601866"/>
          </a:xfrm>
          <a:prstGeom prst="rect">
            <a:avLst/>
          </a:prstGeom>
        </p:spPr>
        <p:txBody>
          <a:bodyPr wrap="square" lIns="0" tIns="0" rIns="0" bIns="0" rtlCol="0" anchor="t">
            <a:spAutoFit/>
          </a:bodyPr>
          <a:lstStyle/>
          <a:p>
            <a:pPr algn="just">
              <a:lnSpc>
                <a:spcPts val="3359"/>
              </a:lnSpc>
            </a:pPr>
            <a:r>
              <a:rPr lang="el-GR" sz="2800" dirty="0">
                <a:solidFill>
                  <a:srgbClr val="333333"/>
                </a:solidFill>
                <a:latin typeface="McKinsey Sans"/>
              </a:rPr>
              <a:t>Η πρώτη ερώτηση που πρέπει να απαντήσετε όταν ξεκινάτε το ταξίδι σας σε σχήμα Τ είναι: Ποιες δεξιότητες πρέπει να αναπτύξω; Τι πρέπει να μάθω; 
Δεν υπάρχει συγκεκριμένη απάντηση. Όλα εξαρτώνται από τους στόχους και τις αξίες που έχετε ορίσει. Ωστόσο, μπορείτε να δημιουργήσετε ένα γενικό πλαίσιο.
</a:t>
            </a:r>
            <a:endParaRPr lang="en-GB" sz="2800" b="0" i="0" dirty="0">
              <a:solidFill>
                <a:srgbClr val="333333"/>
              </a:solidFill>
              <a:effectLst/>
              <a:latin typeface="McKinsey Sans"/>
            </a:endParaRPr>
          </a:p>
        </p:txBody>
      </p:sp>
      <p:pic>
        <p:nvPicPr>
          <p:cNvPr id="13" name="Picture 13"/>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765712" y="6470555"/>
            <a:ext cx="2019756" cy="1938966"/>
          </a:xfrm>
          <a:prstGeom prst="rect">
            <a:avLst/>
          </a:prstGeom>
        </p:spPr>
      </p:pic>
      <p:pic>
        <p:nvPicPr>
          <p:cNvPr id="22" name="Picture 22"/>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9614497">
            <a:off x="17215841" y="8047725"/>
            <a:ext cx="4352147" cy="4346443"/>
          </a:xfrm>
          <a:prstGeom prst="rect">
            <a:avLst/>
          </a:prstGeom>
        </p:spPr>
      </p:pic>
      <p:pic>
        <p:nvPicPr>
          <p:cNvPr id="23" name="Picture 22">
            <a:extLst>
              <a:ext uri="{FF2B5EF4-FFF2-40B4-BE49-F238E27FC236}">
                <a16:creationId xmlns:a16="http://schemas.microsoft.com/office/drawing/2014/main" id="{32A781B8-76B2-9CE1-4289-62A13463C02F}"/>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407852" y="4757742"/>
            <a:ext cx="4682831" cy="3068845"/>
          </a:xfrm>
          <a:prstGeom prst="rect">
            <a:avLst/>
          </a:prstGeom>
        </p:spPr>
      </p:pic>
      <p:pic>
        <p:nvPicPr>
          <p:cNvPr id="7" name="Picture 32">
            <a:extLst>
              <a:ext uri="{FF2B5EF4-FFF2-40B4-BE49-F238E27FC236}">
                <a16:creationId xmlns:a16="http://schemas.microsoft.com/office/drawing/2014/main" id="{0C2C2E01-9355-DE48-ACAC-4C43C4277EBC}"/>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rot="1852805">
            <a:off x="6330350" y="-3385150"/>
            <a:ext cx="5364129" cy="5364129"/>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1">
            <a:extLst>
              <a:ext uri="{FF2B5EF4-FFF2-40B4-BE49-F238E27FC236}">
                <a16:creationId xmlns:a16="http://schemas.microsoft.com/office/drawing/2014/main" id="{D5B153F2-0665-B66C-69CE-52292285FAAD}"/>
              </a:ext>
            </a:extLst>
          </p:cNvPr>
          <p:cNvSpPr txBox="1"/>
          <p:nvPr/>
        </p:nvSpPr>
        <p:spPr>
          <a:xfrm>
            <a:off x="7402940" y="2596651"/>
            <a:ext cx="10490302" cy="2588337"/>
          </a:xfrm>
          <a:prstGeom prst="rect">
            <a:avLst/>
          </a:prstGeom>
        </p:spPr>
        <p:txBody>
          <a:bodyPr wrap="square" lIns="0" tIns="0" rIns="0" bIns="0" rtlCol="0" anchor="t">
            <a:spAutoFit/>
          </a:bodyPr>
          <a:lstStyle/>
          <a:p>
            <a:pPr algn="just">
              <a:lnSpc>
                <a:spcPts val="3359"/>
              </a:lnSpc>
            </a:pPr>
            <a:r>
              <a:rPr lang="el-GR" sz="2400" dirty="0">
                <a:solidFill>
                  <a:srgbClr val="333333"/>
                </a:solidFill>
                <a:latin typeface="McKinsey Sans"/>
              </a:rPr>
              <a:t>Πρώτον, πρέπει να αξιολογήσετε ποιες δεξιότητες και γνώσεις έχετε ήδη και πρέπει να αξιολογήσετε την ικανότητά σας σε κάθε τομέα. Μπορείτε να το κάνετε αυτό σε ένα υπολογιστικό φύλλο όπου γράφετε όλες τις δεξιότητες και τις γνώσεις που μπορείτε να σκεφτείτε και, στη συνέχεια, βαθμολογείτε το καθένα σε κλίμακα 0-5. Δείτε πώς μπορείτε να σκεφτείτε κάθε επίπεδο:
</a:t>
            </a:r>
            <a:endParaRPr lang="en-GB" sz="2800" dirty="0">
              <a:solidFill>
                <a:srgbClr val="333333"/>
              </a:solidFill>
              <a:latin typeface="McKinsey Sans"/>
            </a:endParaRPr>
          </a:p>
        </p:txBody>
      </p:sp>
      <p:sp>
        <p:nvSpPr>
          <p:cNvPr id="3" name="TextBox 6">
            <a:extLst>
              <a:ext uri="{FF2B5EF4-FFF2-40B4-BE49-F238E27FC236}">
                <a16:creationId xmlns:a16="http://schemas.microsoft.com/office/drawing/2014/main" id="{5F29D07D-6F31-9356-6127-C2516CE7D7F5}"/>
              </a:ext>
            </a:extLst>
          </p:cNvPr>
          <p:cNvSpPr txBox="1"/>
          <p:nvPr/>
        </p:nvSpPr>
        <p:spPr>
          <a:xfrm>
            <a:off x="3898849" y="788270"/>
            <a:ext cx="10490301" cy="2150973"/>
          </a:xfrm>
          <a:prstGeom prst="rect">
            <a:avLst/>
          </a:prstGeom>
        </p:spPr>
        <p:txBody>
          <a:bodyPr wrap="square" lIns="0" tIns="0" rIns="0" bIns="0" rtlCol="0" anchor="t">
            <a:spAutoFit/>
          </a:bodyPr>
          <a:lstStyle/>
          <a:p>
            <a:pPr algn="ctr">
              <a:lnSpc>
                <a:spcPts val="5449"/>
              </a:lnSpc>
            </a:pPr>
            <a:r>
              <a:rPr lang="el-GR" sz="6410" dirty="0">
                <a:solidFill>
                  <a:srgbClr val="000000"/>
                </a:solidFill>
                <a:latin typeface="Abhaya Libre Regular"/>
              </a:rPr>
              <a:t>Επίπεδα για να γίνουν σχήματος Τ
</a:t>
            </a:r>
            <a:endParaRPr lang="en-US" sz="6410" dirty="0">
              <a:solidFill>
                <a:srgbClr val="000000"/>
              </a:solidFill>
              <a:latin typeface="Abhaya Libre Regular"/>
            </a:endParaRPr>
          </a:p>
        </p:txBody>
      </p:sp>
      <p:pic>
        <p:nvPicPr>
          <p:cNvPr id="4" name="Picture 3">
            <a:extLst>
              <a:ext uri="{FF2B5EF4-FFF2-40B4-BE49-F238E27FC236}">
                <a16:creationId xmlns:a16="http://schemas.microsoft.com/office/drawing/2014/main" id="{699A49E7-5D70-AF81-8AE5-F8FBB36790D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836636">
            <a:off x="1" y="-1496688"/>
            <a:ext cx="3334026" cy="3588482"/>
          </a:xfrm>
          <a:prstGeom prst="rect">
            <a:avLst/>
          </a:prstGeom>
        </p:spPr>
      </p:pic>
      <p:pic>
        <p:nvPicPr>
          <p:cNvPr id="5" name="Picture 8">
            <a:extLst>
              <a:ext uri="{FF2B5EF4-FFF2-40B4-BE49-F238E27FC236}">
                <a16:creationId xmlns:a16="http://schemas.microsoft.com/office/drawing/2014/main" id="{DEE78B99-CA65-B905-A188-290286943F6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185502">
            <a:off x="14322554" y="7960987"/>
            <a:ext cx="4352147" cy="4346443"/>
          </a:xfrm>
          <a:prstGeom prst="rect">
            <a:avLst/>
          </a:prstGeom>
        </p:spPr>
      </p:pic>
      <p:pic>
        <p:nvPicPr>
          <p:cNvPr id="6" name="Picture 5">
            <a:extLst>
              <a:ext uri="{FF2B5EF4-FFF2-40B4-BE49-F238E27FC236}">
                <a16:creationId xmlns:a16="http://schemas.microsoft.com/office/drawing/2014/main" id="{CA2888C3-3468-7219-BCF0-402B77124708}"/>
              </a:ext>
            </a:extLst>
          </p:cNvPr>
          <p:cNvPicPr>
            <a:picLocks noChangeAspect="1"/>
          </p:cNvPicPr>
          <p:nvPr/>
        </p:nvPicPr>
        <p:blipFill>
          <a:blip r:embed="rId6"/>
          <a:srcRect/>
          <a:stretch>
            <a:fillRect/>
          </a:stretch>
        </p:blipFill>
        <p:spPr>
          <a:xfrm>
            <a:off x="7402940" y="9182100"/>
            <a:ext cx="3710720" cy="779251"/>
          </a:xfrm>
          <a:prstGeom prst="rect">
            <a:avLst/>
          </a:prstGeom>
        </p:spPr>
      </p:pic>
      <p:pic>
        <p:nvPicPr>
          <p:cNvPr id="7" name="Picture 4">
            <a:extLst>
              <a:ext uri="{FF2B5EF4-FFF2-40B4-BE49-F238E27FC236}">
                <a16:creationId xmlns:a16="http://schemas.microsoft.com/office/drawing/2014/main" id="{A76E79E9-ECB5-DAC1-B671-DAC76D9DC115}"/>
              </a:ext>
            </a:extLst>
          </p:cNvPr>
          <p:cNvPicPr>
            <a:picLocks noChangeAspect="1"/>
          </p:cNvPicPr>
          <p:nvPr/>
        </p:nvPicPr>
        <p:blipFill>
          <a:blip r:embed="rId7"/>
          <a:srcRect/>
          <a:stretch>
            <a:fillRect/>
          </a:stretch>
        </p:blipFill>
        <p:spPr>
          <a:xfrm>
            <a:off x="16418708" y="0"/>
            <a:ext cx="1869292" cy="1869292"/>
          </a:xfrm>
          <a:prstGeom prst="rect">
            <a:avLst/>
          </a:prstGeom>
        </p:spPr>
      </p:pic>
      <p:grpSp>
        <p:nvGrpSpPr>
          <p:cNvPr id="8" name="Group 36">
            <a:extLst>
              <a:ext uri="{FF2B5EF4-FFF2-40B4-BE49-F238E27FC236}">
                <a16:creationId xmlns:a16="http://schemas.microsoft.com/office/drawing/2014/main" id="{9E340BB0-2872-0242-FA0C-E4BE0441A476}"/>
              </a:ext>
            </a:extLst>
          </p:cNvPr>
          <p:cNvGrpSpPr/>
          <p:nvPr/>
        </p:nvGrpSpPr>
        <p:grpSpPr>
          <a:xfrm>
            <a:off x="-845096" y="8795670"/>
            <a:ext cx="2900572" cy="807705"/>
            <a:chOff x="0" y="0"/>
            <a:chExt cx="3867430" cy="1076939"/>
          </a:xfrm>
        </p:grpSpPr>
        <p:pic>
          <p:nvPicPr>
            <p:cNvPr id="9" name="Picture 37">
              <a:extLst>
                <a:ext uri="{FF2B5EF4-FFF2-40B4-BE49-F238E27FC236}">
                  <a16:creationId xmlns:a16="http://schemas.microsoft.com/office/drawing/2014/main" id="{7687832C-6A77-E131-2968-BE03359D683E}"/>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0" y="0"/>
              <a:ext cx="3867430" cy="618789"/>
            </a:xfrm>
            <a:prstGeom prst="rect">
              <a:avLst/>
            </a:prstGeom>
          </p:spPr>
        </p:pic>
        <p:pic>
          <p:nvPicPr>
            <p:cNvPr id="10" name="Picture 38">
              <a:extLst>
                <a:ext uri="{FF2B5EF4-FFF2-40B4-BE49-F238E27FC236}">
                  <a16:creationId xmlns:a16="http://schemas.microsoft.com/office/drawing/2014/main" id="{B6A0A2BC-F87B-FD04-F19C-1E66BAC640BF}"/>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0" y="458151"/>
              <a:ext cx="3867430" cy="618789"/>
            </a:xfrm>
            <a:prstGeom prst="rect">
              <a:avLst/>
            </a:prstGeom>
          </p:spPr>
        </p:pic>
      </p:grpSp>
      <p:pic>
        <p:nvPicPr>
          <p:cNvPr id="11" name="Picture 32">
            <a:extLst>
              <a:ext uri="{FF2B5EF4-FFF2-40B4-BE49-F238E27FC236}">
                <a16:creationId xmlns:a16="http://schemas.microsoft.com/office/drawing/2014/main" id="{D1935A57-94C4-891E-B0C5-6D18E3C82210}"/>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1852805">
            <a:off x="6330350" y="-3385150"/>
            <a:ext cx="5364129" cy="5364129"/>
          </a:xfrm>
          <a:prstGeom prst="rect">
            <a:avLst/>
          </a:prstGeom>
        </p:spPr>
      </p:pic>
      <p:pic>
        <p:nvPicPr>
          <p:cNvPr id="13" name="Picture 12">
            <a:extLst>
              <a:ext uri="{FF2B5EF4-FFF2-40B4-BE49-F238E27FC236}">
                <a16:creationId xmlns:a16="http://schemas.microsoft.com/office/drawing/2014/main" id="{AB91E707-0178-DE6C-AE0A-C88AA333FB36}"/>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62000" y="2726322"/>
            <a:ext cx="6477001" cy="3788778"/>
          </a:xfrm>
          <a:prstGeom prst="rect">
            <a:avLst/>
          </a:prstGeom>
        </p:spPr>
      </p:pic>
      <p:sp>
        <p:nvSpPr>
          <p:cNvPr id="15" name="TextBox 14">
            <a:extLst>
              <a:ext uri="{FF2B5EF4-FFF2-40B4-BE49-F238E27FC236}">
                <a16:creationId xmlns:a16="http://schemas.microsoft.com/office/drawing/2014/main" id="{A4FF40B9-681B-3052-2EFD-F636312DB46F}"/>
              </a:ext>
            </a:extLst>
          </p:cNvPr>
          <p:cNvSpPr txBox="1"/>
          <p:nvPr/>
        </p:nvSpPr>
        <p:spPr>
          <a:xfrm>
            <a:off x="7365218" y="4396667"/>
            <a:ext cx="10528023" cy="3566233"/>
          </a:xfrm>
          <a:prstGeom prst="rect">
            <a:avLst/>
          </a:prstGeom>
          <a:noFill/>
        </p:spPr>
        <p:txBody>
          <a:bodyPr wrap="square">
            <a:spAutoFit/>
          </a:bodyPr>
          <a:lstStyle/>
          <a:p>
            <a:pPr algn="just">
              <a:lnSpc>
                <a:spcPts val="3359"/>
              </a:lnSpc>
            </a:pPr>
            <a:endParaRPr lang="en-GB" sz="2800" dirty="0">
              <a:solidFill>
                <a:srgbClr val="333333"/>
              </a:solidFill>
              <a:latin typeface="McKinsey Sans"/>
            </a:endParaRPr>
          </a:p>
          <a:p>
            <a:pPr algn="just">
              <a:lnSpc>
                <a:spcPts val="3359"/>
              </a:lnSpc>
              <a:buFont typeface="Arial" panose="020B0604020202020204" pitchFamily="34" charset="0"/>
              <a:buChar char="•"/>
            </a:pPr>
            <a:r>
              <a:rPr lang="el-GR" sz="2800" dirty="0">
                <a:solidFill>
                  <a:srgbClr val="333333"/>
                </a:solidFill>
                <a:latin typeface="McKinsey Sans"/>
              </a:rPr>
              <a:t> 0 – Δεν γνωρίζετε (σχεδόν) τίποτα εκτός από το όνομα της περιοχής. Θέλετε να το μάθετε, αλλά δεν το έχετε εξασκήσει ή μελετήσει.
 1 - Είσαι αρχάριος. Έχετε αρχίσει να μαθαίνετε, αλλά δεν ξέρετε πώς να κάνετε τίποτα ακόμα. Αν θέλετε να το θέσετε σε όρους κολλεγίου, βρίσκεστε στις πρώτες εβδομάδες ενός μαθήματος 101.
 2 – You’re an advanced beginner. You can do a few things on your own, but you still need lots of guidance and formulas</a:t>
            </a:r>
            <a:endParaRPr lang="en-GB" sz="2800" dirty="0">
              <a:solidFill>
                <a:srgbClr val="333333"/>
              </a:solidFill>
              <a:latin typeface="McKinsey Sans"/>
            </a:endParaRPr>
          </a:p>
        </p:txBody>
      </p:sp>
    </p:spTree>
    <p:extLst>
      <p:ext uri="{BB962C8B-B14F-4D97-AF65-F5344CB8AC3E}">
        <p14:creationId xmlns:p14="http://schemas.microsoft.com/office/powerpoint/2010/main" val="12731487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
        <p:cNvGrpSpPr/>
        <p:nvPr/>
      </p:nvGrpSpPr>
      <p:grpSpPr>
        <a:xfrm>
          <a:off x="0" y="0"/>
          <a:ext cx="0" cy="0"/>
          <a:chOff x="0" y="0"/>
          <a:chExt cx="0" cy="0"/>
        </a:xfrm>
      </p:grpSpPr>
      <p:grpSp>
        <p:nvGrpSpPr>
          <p:cNvPr id="2" name="Group 2"/>
          <p:cNvGrpSpPr/>
          <p:nvPr/>
        </p:nvGrpSpPr>
        <p:grpSpPr>
          <a:xfrm>
            <a:off x="0" y="3698262"/>
            <a:ext cx="19062365" cy="3086100"/>
            <a:chOff x="0" y="0"/>
            <a:chExt cx="5020540" cy="812800"/>
          </a:xfrm>
        </p:grpSpPr>
        <p:sp>
          <p:nvSpPr>
            <p:cNvPr id="3" name="Freeform 3"/>
            <p:cNvSpPr/>
            <p:nvPr/>
          </p:nvSpPr>
          <p:spPr>
            <a:xfrm>
              <a:off x="0" y="0"/>
              <a:ext cx="5020540" cy="812800"/>
            </a:xfrm>
            <a:custGeom>
              <a:avLst/>
              <a:gdLst/>
              <a:ahLst/>
              <a:cxnLst/>
              <a:rect l="l" t="t" r="r" b="b"/>
              <a:pathLst>
                <a:path w="5020540" h="812800">
                  <a:moveTo>
                    <a:pt x="0" y="0"/>
                  </a:moveTo>
                  <a:lnTo>
                    <a:pt x="5020540" y="0"/>
                  </a:lnTo>
                  <a:lnTo>
                    <a:pt x="5020540" y="812800"/>
                  </a:lnTo>
                  <a:lnTo>
                    <a:pt x="0" y="812800"/>
                  </a:lnTo>
                  <a:close/>
                </a:path>
              </a:pathLst>
            </a:custGeom>
            <a:solidFill>
              <a:srgbClr val="D0E9E5"/>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8947194">
            <a:off x="6660949" y="7604935"/>
            <a:ext cx="5364129" cy="5364129"/>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9632120">
            <a:off x="-2431639" y="-1705919"/>
            <a:ext cx="5721823" cy="5669807"/>
          </a:xfrm>
          <a:prstGeom prst="rect">
            <a:avLst/>
          </a:prstGeom>
        </p:spPr>
      </p:pic>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8571149">
            <a:off x="-2523144" y="7570662"/>
            <a:ext cx="6836042" cy="6773896"/>
          </a:xfrm>
          <a:prstGeom prst="rect">
            <a:avLst/>
          </a:prstGeom>
        </p:spPr>
      </p:pic>
      <p:pic>
        <p:nvPicPr>
          <p:cNvPr id="8"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0800000">
            <a:off x="15156600" y="8264626"/>
            <a:ext cx="3334026" cy="3588482"/>
          </a:xfrm>
          <a:prstGeom prst="rect">
            <a:avLst/>
          </a:prstGeom>
        </p:spPr>
      </p:pic>
      <p:pic>
        <p:nvPicPr>
          <p:cNvPr id="9" name="Picture 9"/>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0800000">
            <a:off x="1904437" y="-772267"/>
            <a:ext cx="2556197" cy="2751289"/>
          </a:xfrm>
          <a:prstGeom prst="rect">
            <a:avLst/>
          </a:prstGeom>
        </p:spPr>
      </p:pic>
      <p:pic>
        <p:nvPicPr>
          <p:cNvPr id="10" name="Picture 10"/>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9614497">
            <a:off x="17189899" y="6091404"/>
            <a:ext cx="4352147" cy="4346443"/>
          </a:xfrm>
          <a:prstGeom prst="rect">
            <a:avLst/>
          </a:prstGeom>
        </p:spPr>
      </p:pic>
      <p:pic>
        <p:nvPicPr>
          <p:cNvPr id="11" name="Picture 11"/>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3420380">
            <a:off x="5570971" y="-4349323"/>
            <a:ext cx="5810576" cy="5802961"/>
          </a:xfrm>
          <a:prstGeom prst="rect">
            <a:avLst/>
          </a:prstGeom>
        </p:spPr>
      </p:pic>
      <p:pic>
        <p:nvPicPr>
          <p:cNvPr id="12" name="Picture 12"/>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4167270">
            <a:off x="-3176552" y="4860538"/>
            <a:ext cx="4881157" cy="4874760"/>
          </a:xfrm>
          <a:prstGeom prst="rect">
            <a:avLst/>
          </a:prstGeom>
        </p:spPr>
      </p:pic>
      <p:grpSp>
        <p:nvGrpSpPr>
          <p:cNvPr id="13" name="Group 13"/>
          <p:cNvGrpSpPr/>
          <p:nvPr/>
        </p:nvGrpSpPr>
        <p:grpSpPr>
          <a:xfrm rot="-10800000">
            <a:off x="1170764" y="8531326"/>
            <a:ext cx="2900572" cy="807705"/>
            <a:chOff x="0" y="0"/>
            <a:chExt cx="3867430" cy="1076939"/>
          </a:xfrm>
        </p:grpSpPr>
        <p:pic>
          <p:nvPicPr>
            <p:cNvPr id="14" name="Picture 14"/>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0" y="0"/>
              <a:ext cx="3867430" cy="618789"/>
            </a:xfrm>
            <a:prstGeom prst="rect">
              <a:avLst/>
            </a:prstGeom>
          </p:spPr>
        </p:pic>
        <p:pic>
          <p:nvPicPr>
            <p:cNvPr id="15" name="Picture 15"/>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0" y="458151"/>
              <a:ext cx="3867430" cy="618789"/>
            </a:xfrm>
            <a:prstGeom prst="rect">
              <a:avLst/>
            </a:prstGeom>
          </p:spPr>
        </p:pic>
      </p:grpSp>
      <p:sp>
        <p:nvSpPr>
          <p:cNvPr id="16" name="TextBox 16"/>
          <p:cNvSpPr txBox="1"/>
          <p:nvPr/>
        </p:nvSpPr>
        <p:spPr>
          <a:xfrm>
            <a:off x="1414622" y="3607119"/>
            <a:ext cx="16840200" cy="6313267"/>
          </a:xfrm>
          <a:prstGeom prst="rect">
            <a:avLst/>
          </a:prstGeom>
        </p:spPr>
        <p:txBody>
          <a:bodyPr wrap="square" lIns="0" tIns="0" rIns="0" bIns="0" rtlCol="0" anchor="t">
            <a:spAutoFit/>
          </a:bodyPr>
          <a:lstStyle/>
          <a:p>
            <a:pPr algn="ctr">
              <a:lnSpc>
                <a:spcPts val="12599"/>
              </a:lnSpc>
            </a:pPr>
            <a:r>
              <a:rPr lang="el-GR" sz="6600" dirty="0">
                <a:solidFill>
                  <a:srgbClr val="04989E"/>
                </a:solidFill>
                <a:latin typeface="Abhaya Libre Regular"/>
              </a:rPr>
              <a:t>Ανάπτυξη έξυπνων δεξιοτήτων: δεξιότητες σχήματος Τ, έξυπνη σκέψη λύσεων, έξυπνος σχεδιασμός
</a:t>
            </a:r>
            <a:endParaRPr lang="en-US" sz="6600" dirty="0">
              <a:solidFill>
                <a:srgbClr val="04989E"/>
              </a:solidFill>
              <a:latin typeface="Abhaya Libre Regular"/>
            </a:endParaRPr>
          </a:p>
        </p:txBody>
      </p:sp>
      <p:pic>
        <p:nvPicPr>
          <p:cNvPr id="17" name="Picture 17"/>
          <p:cNvPicPr>
            <a:picLocks noChangeAspect="1"/>
          </p:cNvPicPr>
          <p:nvPr/>
        </p:nvPicPr>
        <p:blipFill>
          <a:blip r:embed="rId14"/>
          <a:srcRect/>
          <a:stretch>
            <a:fillRect/>
          </a:stretch>
        </p:blipFill>
        <p:spPr>
          <a:xfrm>
            <a:off x="16418708" y="0"/>
            <a:ext cx="1869292" cy="1869292"/>
          </a:xfrm>
          <a:prstGeom prst="rect">
            <a:avLst/>
          </a:prstGeom>
        </p:spPr>
      </p:pic>
      <p:pic>
        <p:nvPicPr>
          <p:cNvPr id="18" name="Picture 18"/>
          <p:cNvPicPr>
            <a:picLocks noChangeAspect="1"/>
          </p:cNvPicPr>
          <p:nvPr/>
        </p:nvPicPr>
        <p:blipFill>
          <a:blip r:embed="rId15"/>
          <a:srcRect/>
          <a:stretch>
            <a:fillRect/>
          </a:stretch>
        </p:blipFill>
        <p:spPr>
          <a:xfrm>
            <a:off x="7758608" y="9258300"/>
            <a:ext cx="3710720" cy="779251"/>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1">
            <a:extLst>
              <a:ext uri="{FF2B5EF4-FFF2-40B4-BE49-F238E27FC236}">
                <a16:creationId xmlns:a16="http://schemas.microsoft.com/office/drawing/2014/main" id="{FFB95C82-A474-0BC4-1FDF-5A785F128825}"/>
              </a:ext>
            </a:extLst>
          </p:cNvPr>
          <p:cNvSpPr txBox="1"/>
          <p:nvPr/>
        </p:nvSpPr>
        <p:spPr>
          <a:xfrm>
            <a:off x="5131959" y="4258647"/>
            <a:ext cx="11963401" cy="3473900"/>
          </a:xfrm>
          <a:prstGeom prst="rect">
            <a:avLst/>
          </a:prstGeom>
        </p:spPr>
        <p:txBody>
          <a:bodyPr wrap="square" lIns="0" tIns="0" rIns="0" bIns="0" rtlCol="0" anchor="t">
            <a:spAutoFit/>
          </a:bodyPr>
          <a:lstStyle/>
          <a:p>
            <a:pPr algn="just">
              <a:lnSpc>
                <a:spcPts val="3359"/>
              </a:lnSpc>
              <a:buFont typeface="Arial" panose="020B0604020202020204" pitchFamily="34" charset="0"/>
              <a:buChar char="•"/>
            </a:pPr>
            <a:r>
              <a:rPr lang="en-GB" sz="2800" dirty="0">
                <a:solidFill>
                  <a:srgbClr val="333333"/>
                </a:solidFill>
                <a:latin typeface="McKinsey Sans"/>
              </a:rPr>
              <a:t> </a:t>
            </a:r>
            <a:r>
              <a:rPr lang="el-GR" sz="2800" dirty="0">
                <a:solidFill>
                  <a:srgbClr val="333333"/>
                </a:solidFill>
                <a:latin typeface="McKinsey Sans"/>
              </a:rPr>
              <a:t>3 - Είστε πλέον ικανοί. Έχετε ξεπεράσει το εισαγωγικό υλικό και υπολογίζετε πού να εφαρμόσετε τους διαφορετικούς κανόνες που έχετε μάθει.
 4 - Είστε ικανοί. Μπορείτε να κάνετε πράγματα που οι περισσότεροι άνθρωποι δεν μπορούν καν να σκεφτούν να κάνουν. Δεν είστε τέλειοι και πρέπει ακόμα να σκεφτείτε τι να κάνετε σε ορισμένες καταστάσεις. Αλλά είσαι πραγματικά καλός.
 5 - Είστε ειδικός. Λειτουργείτε χρησιμοποιώντας τη διαίσθηση πάνω απ 'όλα, και σε έναν εξωτερικό παρατηρητή, η απόδοσή σας μοιάζει με μαγεία.
</a:t>
            </a:r>
            <a:endParaRPr lang="en-GB" sz="2800" dirty="0">
              <a:solidFill>
                <a:srgbClr val="333333"/>
              </a:solidFill>
              <a:latin typeface="McKinsey Sans"/>
            </a:endParaRPr>
          </a:p>
        </p:txBody>
      </p:sp>
      <p:sp>
        <p:nvSpPr>
          <p:cNvPr id="3" name="TextBox 6">
            <a:extLst>
              <a:ext uri="{FF2B5EF4-FFF2-40B4-BE49-F238E27FC236}">
                <a16:creationId xmlns:a16="http://schemas.microsoft.com/office/drawing/2014/main" id="{1BBD21C7-0C84-BD85-1004-800988917004}"/>
              </a:ext>
            </a:extLst>
          </p:cNvPr>
          <p:cNvSpPr txBox="1"/>
          <p:nvPr/>
        </p:nvSpPr>
        <p:spPr>
          <a:xfrm>
            <a:off x="4604983" y="819197"/>
            <a:ext cx="10490301" cy="2150973"/>
          </a:xfrm>
          <a:prstGeom prst="rect">
            <a:avLst/>
          </a:prstGeom>
        </p:spPr>
        <p:txBody>
          <a:bodyPr wrap="square" lIns="0" tIns="0" rIns="0" bIns="0" rtlCol="0" anchor="t">
            <a:spAutoFit/>
          </a:bodyPr>
          <a:lstStyle/>
          <a:p>
            <a:pPr algn="ctr">
              <a:lnSpc>
                <a:spcPts val="5449"/>
              </a:lnSpc>
            </a:pPr>
            <a:r>
              <a:rPr lang="el-GR" sz="6410" dirty="0">
                <a:solidFill>
                  <a:srgbClr val="000000"/>
                </a:solidFill>
                <a:latin typeface="Abhaya Libre Regular"/>
              </a:rPr>
              <a:t>Επίπεδα για να γίνουν σχήματος Τ
</a:t>
            </a:r>
            <a:endParaRPr lang="en-US" sz="6410" dirty="0">
              <a:solidFill>
                <a:srgbClr val="000000"/>
              </a:solidFill>
              <a:latin typeface="Abhaya Libre Regular"/>
            </a:endParaRPr>
          </a:p>
        </p:txBody>
      </p:sp>
      <p:pic>
        <p:nvPicPr>
          <p:cNvPr id="4" name="Picture 3">
            <a:extLst>
              <a:ext uri="{FF2B5EF4-FFF2-40B4-BE49-F238E27FC236}">
                <a16:creationId xmlns:a16="http://schemas.microsoft.com/office/drawing/2014/main" id="{314997E7-935F-6C4A-11B1-C9DEA9325C2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836636">
            <a:off x="1" y="-1496688"/>
            <a:ext cx="3334026" cy="3588482"/>
          </a:xfrm>
          <a:prstGeom prst="rect">
            <a:avLst/>
          </a:prstGeom>
        </p:spPr>
      </p:pic>
      <p:pic>
        <p:nvPicPr>
          <p:cNvPr id="5" name="Picture 8">
            <a:extLst>
              <a:ext uri="{FF2B5EF4-FFF2-40B4-BE49-F238E27FC236}">
                <a16:creationId xmlns:a16="http://schemas.microsoft.com/office/drawing/2014/main" id="{7F17DB2D-C10E-61AF-1F5B-5886DA345164}"/>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185502">
            <a:off x="14237383" y="7181115"/>
            <a:ext cx="2586967" cy="2583577"/>
          </a:xfrm>
          <a:prstGeom prst="rect">
            <a:avLst/>
          </a:prstGeom>
        </p:spPr>
      </p:pic>
      <p:pic>
        <p:nvPicPr>
          <p:cNvPr id="6" name="Picture 5">
            <a:extLst>
              <a:ext uri="{FF2B5EF4-FFF2-40B4-BE49-F238E27FC236}">
                <a16:creationId xmlns:a16="http://schemas.microsoft.com/office/drawing/2014/main" id="{31561F00-2633-2A27-F216-2477535E9A51}"/>
              </a:ext>
            </a:extLst>
          </p:cNvPr>
          <p:cNvPicPr>
            <a:picLocks noChangeAspect="1"/>
          </p:cNvPicPr>
          <p:nvPr/>
        </p:nvPicPr>
        <p:blipFill>
          <a:blip r:embed="rId6"/>
          <a:srcRect/>
          <a:stretch>
            <a:fillRect/>
          </a:stretch>
        </p:blipFill>
        <p:spPr>
          <a:xfrm>
            <a:off x="7402940" y="9182100"/>
            <a:ext cx="3710720" cy="779251"/>
          </a:xfrm>
          <a:prstGeom prst="rect">
            <a:avLst/>
          </a:prstGeom>
        </p:spPr>
      </p:pic>
      <p:pic>
        <p:nvPicPr>
          <p:cNvPr id="7" name="Picture 4">
            <a:extLst>
              <a:ext uri="{FF2B5EF4-FFF2-40B4-BE49-F238E27FC236}">
                <a16:creationId xmlns:a16="http://schemas.microsoft.com/office/drawing/2014/main" id="{7F0EFBE1-7AD3-4818-C6FF-B83DAA295B43}"/>
              </a:ext>
            </a:extLst>
          </p:cNvPr>
          <p:cNvPicPr>
            <a:picLocks noChangeAspect="1"/>
          </p:cNvPicPr>
          <p:nvPr/>
        </p:nvPicPr>
        <p:blipFill>
          <a:blip r:embed="rId7"/>
          <a:srcRect/>
          <a:stretch>
            <a:fillRect/>
          </a:stretch>
        </p:blipFill>
        <p:spPr>
          <a:xfrm>
            <a:off x="16418708" y="0"/>
            <a:ext cx="1869292" cy="1869292"/>
          </a:xfrm>
          <a:prstGeom prst="rect">
            <a:avLst/>
          </a:prstGeom>
        </p:spPr>
      </p:pic>
      <p:grpSp>
        <p:nvGrpSpPr>
          <p:cNvPr id="8" name="Group 36">
            <a:extLst>
              <a:ext uri="{FF2B5EF4-FFF2-40B4-BE49-F238E27FC236}">
                <a16:creationId xmlns:a16="http://schemas.microsoft.com/office/drawing/2014/main" id="{CC22EB87-1F00-E53D-B0BE-4AE173966942}"/>
              </a:ext>
            </a:extLst>
          </p:cNvPr>
          <p:cNvGrpSpPr/>
          <p:nvPr/>
        </p:nvGrpSpPr>
        <p:grpSpPr>
          <a:xfrm>
            <a:off x="85161" y="8764020"/>
            <a:ext cx="2900572" cy="807705"/>
            <a:chOff x="0" y="0"/>
            <a:chExt cx="3867430" cy="1076939"/>
          </a:xfrm>
        </p:grpSpPr>
        <p:pic>
          <p:nvPicPr>
            <p:cNvPr id="9" name="Picture 37">
              <a:extLst>
                <a:ext uri="{FF2B5EF4-FFF2-40B4-BE49-F238E27FC236}">
                  <a16:creationId xmlns:a16="http://schemas.microsoft.com/office/drawing/2014/main" id="{A6F4284A-84AB-16F6-36D0-EF629C50947D}"/>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0" y="0"/>
              <a:ext cx="3867430" cy="618789"/>
            </a:xfrm>
            <a:prstGeom prst="rect">
              <a:avLst/>
            </a:prstGeom>
          </p:spPr>
        </p:pic>
        <p:pic>
          <p:nvPicPr>
            <p:cNvPr id="10" name="Picture 38">
              <a:extLst>
                <a:ext uri="{FF2B5EF4-FFF2-40B4-BE49-F238E27FC236}">
                  <a16:creationId xmlns:a16="http://schemas.microsoft.com/office/drawing/2014/main" id="{08C26C6A-B13B-F5D8-D96E-77847D94A3F3}"/>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0" y="458151"/>
              <a:ext cx="3867430" cy="618789"/>
            </a:xfrm>
            <a:prstGeom prst="rect">
              <a:avLst/>
            </a:prstGeom>
          </p:spPr>
        </p:pic>
      </p:grpSp>
      <p:pic>
        <p:nvPicPr>
          <p:cNvPr id="13" name="Picture 12">
            <a:extLst>
              <a:ext uri="{FF2B5EF4-FFF2-40B4-BE49-F238E27FC236}">
                <a16:creationId xmlns:a16="http://schemas.microsoft.com/office/drawing/2014/main" id="{23531BF5-DFE5-7825-4D9A-E6172E48BCF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366483" y="4369987"/>
            <a:ext cx="3238500" cy="3176919"/>
          </a:xfrm>
          <a:prstGeom prst="rect">
            <a:avLst/>
          </a:prstGeom>
        </p:spPr>
      </p:pic>
    </p:spTree>
    <p:extLst>
      <p:ext uri="{BB962C8B-B14F-4D97-AF65-F5344CB8AC3E}">
        <p14:creationId xmlns:p14="http://schemas.microsoft.com/office/powerpoint/2010/main" val="19086576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4196164">
            <a:off x="404230" y="8614041"/>
            <a:ext cx="1260875" cy="1343956"/>
          </a:xfrm>
          <a:prstGeom prst="rect">
            <a:avLst/>
          </a:prstGeom>
        </p:spPr>
      </p:pic>
      <p:pic>
        <p:nvPicPr>
          <p:cNvPr id="3" name="Picture 3"/>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836636">
            <a:off x="0" y="-2006961"/>
            <a:ext cx="3334026" cy="3588482"/>
          </a:xfrm>
          <a:prstGeom prst="rect">
            <a:avLst/>
          </a:prstGeom>
        </p:spPr>
      </p:pic>
      <p:pic>
        <p:nvPicPr>
          <p:cNvPr id="4" name="Picture 4"/>
          <p:cNvPicPr>
            <a:picLocks noChangeAspect="1"/>
          </p:cNvPicPr>
          <p:nvPr/>
        </p:nvPicPr>
        <p:blipFill>
          <a:blip r:embed="rId7"/>
          <a:srcRect/>
          <a:stretch>
            <a:fillRect/>
          </a:stretch>
        </p:blipFill>
        <p:spPr>
          <a:xfrm>
            <a:off x="16418708" y="0"/>
            <a:ext cx="1869292" cy="1869292"/>
          </a:xfrm>
          <a:prstGeom prst="rect">
            <a:avLst/>
          </a:prstGeom>
        </p:spPr>
      </p:pic>
      <p:pic>
        <p:nvPicPr>
          <p:cNvPr id="5" name="Picture 5"/>
          <p:cNvPicPr>
            <a:picLocks noChangeAspect="1"/>
          </p:cNvPicPr>
          <p:nvPr/>
        </p:nvPicPr>
        <p:blipFill>
          <a:blip r:embed="rId8"/>
          <a:srcRect/>
          <a:stretch>
            <a:fillRect/>
          </a:stretch>
        </p:blipFill>
        <p:spPr>
          <a:xfrm>
            <a:off x="7870030" y="9245916"/>
            <a:ext cx="3710720" cy="779251"/>
          </a:xfrm>
          <a:prstGeom prst="rect">
            <a:avLst/>
          </a:prstGeom>
        </p:spPr>
      </p:pic>
      <p:pic>
        <p:nvPicPr>
          <p:cNvPr id="6" name="Picture 6"/>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9614497">
            <a:off x="16085383" y="8090175"/>
            <a:ext cx="1708997" cy="1706757"/>
          </a:xfrm>
          <a:prstGeom prst="rect">
            <a:avLst/>
          </a:prstGeom>
        </p:spPr>
      </p:pic>
      <p:grpSp>
        <p:nvGrpSpPr>
          <p:cNvPr id="7" name="Group 7"/>
          <p:cNvGrpSpPr>
            <a:grpSpLocks noChangeAspect="1"/>
          </p:cNvGrpSpPr>
          <p:nvPr/>
        </p:nvGrpSpPr>
        <p:grpSpPr>
          <a:xfrm>
            <a:off x="9725390" y="1333500"/>
            <a:ext cx="7214492" cy="3761002"/>
            <a:chOff x="-2540" y="75152"/>
            <a:chExt cx="2377441" cy="2647159"/>
          </a:xfrm>
        </p:grpSpPr>
        <p:sp>
          <p:nvSpPr>
            <p:cNvPr id="8" name="Freeform 8"/>
            <p:cNvSpPr/>
            <p:nvPr/>
          </p:nvSpPr>
          <p:spPr>
            <a:xfrm>
              <a:off x="-2540" y="75152"/>
              <a:ext cx="2377441" cy="2647159"/>
            </a:xfrm>
            <a:custGeom>
              <a:avLst/>
              <a:gdLst/>
              <a:ahLst/>
              <a:cxnLst/>
              <a:rect l="l" t="t" r="r" b="b"/>
              <a:pathLst>
                <a:path w="2377441" h="2009140">
                  <a:moveTo>
                    <a:pt x="2376170" y="1778000"/>
                  </a:moveTo>
                  <a:cubicBezTo>
                    <a:pt x="2374900" y="1276350"/>
                    <a:pt x="2359660" y="598170"/>
                    <a:pt x="2359660" y="97790"/>
                  </a:cubicBezTo>
                  <a:cubicBezTo>
                    <a:pt x="2359660" y="90170"/>
                    <a:pt x="2360930" y="82550"/>
                    <a:pt x="2360930" y="76200"/>
                  </a:cubicBezTo>
                  <a:cubicBezTo>
                    <a:pt x="2359660" y="74930"/>
                    <a:pt x="2358390" y="74930"/>
                    <a:pt x="2357120" y="73660"/>
                  </a:cubicBezTo>
                  <a:cubicBezTo>
                    <a:pt x="2357120" y="73660"/>
                    <a:pt x="2355850" y="74930"/>
                    <a:pt x="2355850" y="76200"/>
                  </a:cubicBezTo>
                  <a:cubicBezTo>
                    <a:pt x="2353310" y="82550"/>
                    <a:pt x="2348230" y="82550"/>
                    <a:pt x="2343150" y="82550"/>
                  </a:cubicBezTo>
                  <a:cubicBezTo>
                    <a:pt x="2336800" y="81280"/>
                    <a:pt x="2330450" y="74930"/>
                    <a:pt x="2322830" y="77470"/>
                  </a:cubicBezTo>
                  <a:cubicBezTo>
                    <a:pt x="2320290" y="78740"/>
                    <a:pt x="2315210" y="76200"/>
                    <a:pt x="2313940" y="73660"/>
                  </a:cubicBezTo>
                  <a:cubicBezTo>
                    <a:pt x="2310130" y="68580"/>
                    <a:pt x="2305050" y="68580"/>
                    <a:pt x="2299970" y="71120"/>
                  </a:cubicBezTo>
                  <a:cubicBezTo>
                    <a:pt x="2297430" y="72390"/>
                    <a:pt x="2294890" y="71120"/>
                    <a:pt x="2292350" y="71120"/>
                  </a:cubicBezTo>
                  <a:cubicBezTo>
                    <a:pt x="2288540" y="71120"/>
                    <a:pt x="2283460" y="69850"/>
                    <a:pt x="2279650" y="68580"/>
                  </a:cubicBezTo>
                  <a:cubicBezTo>
                    <a:pt x="2278380" y="68580"/>
                    <a:pt x="2275840" y="67310"/>
                    <a:pt x="2274570" y="67310"/>
                  </a:cubicBezTo>
                  <a:cubicBezTo>
                    <a:pt x="2270760" y="66040"/>
                    <a:pt x="2266950" y="62230"/>
                    <a:pt x="2263140" y="67310"/>
                  </a:cubicBezTo>
                  <a:cubicBezTo>
                    <a:pt x="2263140" y="67310"/>
                    <a:pt x="2260600" y="67310"/>
                    <a:pt x="2259330" y="66040"/>
                  </a:cubicBezTo>
                  <a:cubicBezTo>
                    <a:pt x="2258060" y="63500"/>
                    <a:pt x="2256790" y="59690"/>
                    <a:pt x="2255520" y="57150"/>
                  </a:cubicBezTo>
                  <a:cubicBezTo>
                    <a:pt x="2252980" y="53340"/>
                    <a:pt x="2252980" y="46990"/>
                    <a:pt x="2249170" y="44450"/>
                  </a:cubicBezTo>
                  <a:cubicBezTo>
                    <a:pt x="2246630" y="43180"/>
                    <a:pt x="2245360" y="41910"/>
                    <a:pt x="2244090" y="39370"/>
                  </a:cubicBezTo>
                  <a:cubicBezTo>
                    <a:pt x="2244090" y="38100"/>
                    <a:pt x="2241550" y="36830"/>
                    <a:pt x="2241550" y="35560"/>
                  </a:cubicBezTo>
                  <a:lnTo>
                    <a:pt x="2237740" y="31750"/>
                  </a:lnTo>
                  <a:cubicBezTo>
                    <a:pt x="2236470" y="29210"/>
                    <a:pt x="2235200" y="25400"/>
                    <a:pt x="2232660" y="24130"/>
                  </a:cubicBezTo>
                  <a:cubicBezTo>
                    <a:pt x="2227580" y="20320"/>
                    <a:pt x="2226310" y="15240"/>
                    <a:pt x="2228850" y="8890"/>
                  </a:cubicBezTo>
                  <a:cubicBezTo>
                    <a:pt x="2225040" y="7620"/>
                    <a:pt x="2222500" y="5080"/>
                    <a:pt x="2218690" y="5080"/>
                  </a:cubicBezTo>
                  <a:cubicBezTo>
                    <a:pt x="2203450" y="6350"/>
                    <a:pt x="2186940" y="8890"/>
                    <a:pt x="2171700" y="10160"/>
                  </a:cubicBezTo>
                  <a:cubicBezTo>
                    <a:pt x="2169160" y="10160"/>
                    <a:pt x="2165350" y="11430"/>
                    <a:pt x="2164080" y="12700"/>
                  </a:cubicBezTo>
                  <a:cubicBezTo>
                    <a:pt x="2153920" y="19050"/>
                    <a:pt x="2143760" y="13970"/>
                    <a:pt x="2133600" y="12700"/>
                  </a:cubicBezTo>
                  <a:cubicBezTo>
                    <a:pt x="2125980" y="12700"/>
                    <a:pt x="2118360" y="8890"/>
                    <a:pt x="2110740" y="7620"/>
                  </a:cubicBezTo>
                  <a:cubicBezTo>
                    <a:pt x="2101850" y="6350"/>
                    <a:pt x="2094230" y="7620"/>
                    <a:pt x="2085340" y="6350"/>
                  </a:cubicBezTo>
                  <a:cubicBezTo>
                    <a:pt x="2084070" y="6350"/>
                    <a:pt x="2082800" y="5080"/>
                    <a:pt x="2081530" y="3810"/>
                  </a:cubicBezTo>
                  <a:cubicBezTo>
                    <a:pt x="2078990" y="0"/>
                    <a:pt x="2073910" y="1270"/>
                    <a:pt x="2071370" y="2540"/>
                  </a:cubicBezTo>
                  <a:cubicBezTo>
                    <a:pt x="2067560" y="5080"/>
                    <a:pt x="2066290" y="8890"/>
                    <a:pt x="2063750" y="12700"/>
                  </a:cubicBezTo>
                  <a:cubicBezTo>
                    <a:pt x="2057400" y="13970"/>
                    <a:pt x="2048510" y="15240"/>
                    <a:pt x="2042160" y="19050"/>
                  </a:cubicBezTo>
                  <a:cubicBezTo>
                    <a:pt x="2037080" y="21590"/>
                    <a:pt x="2034540" y="22860"/>
                    <a:pt x="2030730" y="20320"/>
                  </a:cubicBezTo>
                  <a:lnTo>
                    <a:pt x="2029460" y="21590"/>
                  </a:lnTo>
                  <a:cubicBezTo>
                    <a:pt x="2032000" y="24130"/>
                    <a:pt x="2033270" y="27940"/>
                    <a:pt x="2035810" y="30480"/>
                  </a:cubicBezTo>
                  <a:cubicBezTo>
                    <a:pt x="2032000" y="31750"/>
                    <a:pt x="2026920" y="34290"/>
                    <a:pt x="2024380" y="33020"/>
                  </a:cubicBezTo>
                  <a:cubicBezTo>
                    <a:pt x="2018030" y="31750"/>
                    <a:pt x="2015490" y="34290"/>
                    <a:pt x="2010410" y="36830"/>
                  </a:cubicBezTo>
                  <a:cubicBezTo>
                    <a:pt x="2005330" y="40640"/>
                    <a:pt x="1998980" y="43180"/>
                    <a:pt x="1993900" y="45720"/>
                  </a:cubicBezTo>
                  <a:cubicBezTo>
                    <a:pt x="1992630" y="45720"/>
                    <a:pt x="1991360" y="45720"/>
                    <a:pt x="1990090" y="44450"/>
                  </a:cubicBezTo>
                  <a:cubicBezTo>
                    <a:pt x="1988820" y="44450"/>
                    <a:pt x="1987550" y="43180"/>
                    <a:pt x="1987550" y="43180"/>
                  </a:cubicBezTo>
                  <a:cubicBezTo>
                    <a:pt x="1981200" y="45720"/>
                    <a:pt x="1974850" y="48260"/>
                    <a:pt x="1968500" y="45720"/>
                  </a:cubicBezTo>
                  <a:cubicBezTo>
                    <a:pt x="1967230" y="45720"/>
                    <a:pt x="1967230" y="46990"/>
                    <a:pt x="1965960" y="46990"/>
                  </a:cubicBezTo>
                  <a:cubicBezTo>
                    <a:pt x="1958340" y="49530"/>
                    <a:pt x="1953260" y="58420"/>
                    <a:pt x="1943100" y="58420"/>
                  </a:cubicBezTo>
                  <a:cubicBezTo>
                    <a:pt x="1935480" y="58420"/>
                    <a:pt x="1927860" y="64770"/>
                    <a:pt x="1920240" y="64770"/>
                  </a:cubicBezTo>
                  <a:cubicBezTo>
                    <a:pt x="1911350" y="66040"/>
                    <a:pt x="1903730" y="68580"/>
                    <a:pt x="1896110" y="72390"/>
                  </a:cubicBezTo>
                  <a:cubicBezTo>
                    <a:pt x="1893570" y="73660"/>
                    <a:pt x="1891030" y="73660"/>
                    <a:pt x="1889760" y="73660"/>
                  </a:cubicBezTo>
                  <a:cubicBezTo>
                    <a:pt x="1883410" y="71120"/>
                    <a:pt x="1879600" y="74930"/>
                    <a:pt x="1877060" y="78740"/>
                  </a:cubicBezTo>
                  <a:cubicBezTo>
                    <a:pt x="1870710" y="87630"/>
                    <a:pt x="1860550" y="90170"/>
                    <a:pt x="1851660" y="92710"/>
                  </a:cubicBezTo>
                  <a:cubicBezTo>
                    <a:pt x="1840230" y="95250"/>
                    <a:pt x="1828800" y="96520"/>
                    <a:pt x="1817370" y="97790"/>
                  </a:cubicBezTo>
                  <a:cubicBezTo>
                    <a:pt x="1816100" y="97790"/>
                    <a:pt x="1814830" y="101600"/>
                    <a:pt x="1812290" y="102870"/>
                  </a:cubicBezTo>
                  <a:cubicBezTo>
                    <a:pt x="1811020" y="102870"/>
                    <a:pt x="1809750" y="101600"/>
                    <a:pt x="1809750" y="101600"/>
                  </a:cubicBezTo>
                  <a:cubicBezTo>
                    <a:pt x="1803400" y="109220"/>
                    <a:pt x="1799590" y="120650"/>
                    <a:pt x="1786890" y="119380"/>
                  </a:cubicBezTo>
                  <a:lnTo>
                    <a:pt x="1785620" y="119380"/>
                  </a:lnTo>
                  <a:cubicBezTo>
                    <a:pt x="1775460" y="125730"/>
                    <a:pt x="1765300" y="123190"/>
                    <a:pt x="1756410" y="120650"/>
                  </a:cubicBezTo>
                  <a:cubicBezTo>
                    <a:pt x="1753870" y="120650"/>
                    <a:pt x="1750060" y="118110"/>
                    <a:pt x="1748790" y="115570"/>
                  </a:cubicBezTo>
                  <a:cubicBezTo>
                    <a:pt x="1744980" y="107950"/>
                    <a:pt x="1734820" y="105410"/>
                    <a:pt x="1727200" y="107950"/>
                  </a:cubicBezTo>
                  <a:cubicBezTo>
                    <a:pt x="1720850" y="110490"/>
                    <a:pt x="1714500" y="111760"/>
                    <a:pt x="1708150" y="114300"/>
                  </a:cubicBezTo>
                  <a:cubicBezTo>
                    <a:pt x="1697990" y="116840"/>
                    <a:pt x="1689100" y="118110"/>
                    <a:pt x="1678940" y="113030"/>
                  </a:cubicBezTo>
                  <a:cubicBezTo>
                    <a:pt x="1668780" y="107950"/>
                    <a:pt x="1661160" y="111760"/>
                    <a:pt x="1656080" y="123190"/>
                  </a:cubicBezTo>
                  <a:cubicBezTo>
                    <a:pt x="1652270" y="130810"/>
                    <a:pt x="1642109" y="132080"/>
                    <a:pt x="1635759" y="125730"/>
                  </a:cubicBezTo>
                  <a:cubicBezTo>
                    <a:pt x="1631949" y="121920"/>
                    <a:pt x="1629409" y="123190"/>
                    <a:pt x="1625599" y="125730"/>
                  </a:cubicBezTo>
                  <a:lnTo>
                    <a:pt x="1617979" y="133350"/>
                  </a:lnTo>
                  <a:cubicBezTo>
                    <a:pt x="1616709" y="134620"/>
                    <a:pt x="1614169" y="134620"/>
                    <a:pt x="1612899" y="134620"/>
                  </a:cubicBezTo>
                  <a:lnTo>
                    <a:pt x="1605279" y="134620"/>
                  </a:lnTo>
                  <a:cubicBezTo>
                    <a:pt x="1600199" y="134620"/>
                    <a:pt x="1595119" y="133350"/>
                    <a:pt x="1590040" y="132080"/>
                  </a:cubicBezTo>
                  <a:cubicBezTo>
                    <a:pt x="1583690" y="130810"/>
                    <a:pt x="1578609" y="127000"/>
                    <a:pt x="1572259" y="125730"/>
                  </a:cubicBezTo>
                  <a:cubicBezTo>
                    <a:pt x="1562099" y="124460"/>
                    <a:pt x="1559559" y="115570"/>
                    <a:pt x="1555749" y="109220"/>
                  </a:cubicBezTo>
                  <a:cubicBezTo>
                    <a:pt x="1553209" y="105410"/>
                    <a:pt x="1548129" y="100330"/>
                    <a:pt x="1543049" y="101600"/>
                  </a:cubicBezTo>
                  <a:cubicBezTo>
                    <a:pt x="1537969" y="104140"/>
                    <a:pt x="1532889" y="101600"/>
                    <a:pt x="1529079" y="100330"/>
                  </a:cubicBezTo>
                  <a:cubicBezTo>
                    <a:pt x="1527809" y="100330"/>
                    <a:pt x="1525269" y="99060"/>
                    <a:pt x="1523999" y="99060"/>
                  </a:cubicBezTo>
                  <a:cubicBezTo>
                    <a:pt x="1515109" y="96520"/>
                    <a:pt x="1508759" y="101600"/>
                    <a:pt x="1502409" y="107950"/>
                  </a:cubicBezTo>
                  <a:lnTo>
                    <a:pt x="1497329" y="113030"/>
                  </a:lnTo>
                  <a:cubicBezTo>
                    <a:pt x="1496059" y="114300"/>
                    <a:pt x="1496059" y="116840"/>
                    <a:pt x="1494790" y="118110"/>
                  </a:cubicBezTo>
                  <a:cubicBezTo>
                    <a:pt x="1487170" y="124460"/>
                    <a:pt x="1479550" y="121920"/>
                    <a:pt x="1470659" y="118110"/>
                  </a:cubicBezTo>
                  <a:cubicBezTo>
                    <a:pt x="1463040" y="114300"/>
                    <a:pt x="1454149" y="118110"/>
                    <a:pt x="1451609" y="125730"/>
                  </a:cubicBezTo>
                  <a:cubicBezTo>
                    <a:pt x="1450340" y="130810"/>
                    <a:pt x="1449070" y="134620"/>
                    <a:pt x="1442720" y="137160"/>
                  </a:cubicBezTo>
                  <a:cubicBezTo>
                    <a:pt x="1436370" y="140970"/>
                    <a:pt x="1428750" y="143510"/>
                    <a:pt x="1427480" y="152400"/>
                  </a:cubicBezTo>
                  <a:cubicBezTo>
                    <a:pt x="1427480" y="153670"/>
                    <a:pt x="1426210" y="154940"/>
                    <a:pt x="1424940" y="154940"/>
                  </a:cubicBezTo>
                  <a:cubicBezTo>
                    <a:pt x="1421130" y="156210"/>
                    <a:pt x="1418590" y="157480"/>
                    <a:pt x="1414780" y="158750"/>
                  </a:cubicBezTo>
                  <a:lnTo>
                    <a:pt x="1403350" y="158750"/>
                  </a:lnTo>
                  <a:cubicBezTo>
                    <a:pt x="1395730" y="157480"/>
                    <a:pt x="1388110" y="154940"/>
                    <a:pt x="1380490" y="153670"/>
                  </a:cubicBezTo>
                  <a:cubicBezTo>
                    <a:pt x="1371600" y="152400"/>
                    <a:pt x="1363979" y="157480"/>
                    <a:pt x="1355090" y="158750"/>
                  </a:cubicBezTo>
                  <a:lnTo>
                    <a:pt x="1353820" y="160020"/>
                  </a:lnTo>
                  <a:cubicBezTo>
                    <a:pt x="1351280" y="163830"/>
                    <a:pt x="1347470" y="162560"/>
                    <a:pt x="1344930" y="160020"/>
                  </a:cubicBezTo>
                  <a:cubicBezTo>
                    <a:pt x="1339850" y="154940"/>
                    <a:pt x="1330960" y="153670"/>
                    <a:pt x="1324610" y="156210"/>
                  </a:cubicBezTo>
                  <a:cubicBezTo>
                    <a:pt x="1316990" y="160020"/>
                    <a:pt x="1309370" y="162560"/>
                    <a:pt x="1301750" y="165100"/>
                  </a:cubicBezTo>
                  <a:cubicBezTo>
                    <a:pt x="1299210" y="165100"/>
                    <a:pt x="1296670" y="163830"/>
                    <a:pt x="1295400" y="163830"/>
                  </a:cubicBezTo>
                  <a:cubicBezTo>
                    <a:pt x="1292860" y="163830"/>
                    <a:pt x="1289050" y="162560"/>
                    <a:pt x="1287780" y="163830"/>
                  </a:cubicBezTo>
                  <a:cubicBezTo>
                    <a:pt x="1277620" y="171450"/>
                    <a:pt x="1267460" y="168910"/>
                    <a:pt x="1258570" y="163830"/>
                  </a:cubicBezTo>
                  <a:cubicBezTo>
                    <a:pt x="1253490" y="161290"/>
                    <a:pt x="1245870" y="158750"/>
                    <a:pt x="1243330" y="151130"/>
                  </a:cubicBezTo>
                  <a:cubicBezTo>
                    <a:pt x="1242060" y="146050"/>
                    <a:pt x="1236980" y="140970"/>
                    <a:pt x="1233170" y="137160"/>
                  </a:cubicBezTo>
                  <a:cubicBezTo>
                    <a:pt x="1226820" y="130810"/>
                    <a:pt x="1220470" y="121920"/>
                    <a:pt x="1209040" y="121920"/>
                  </a:cubicBezTo>
                  <a:cubicBezTo>
                    <a:pt x="1206500" y="121920"/>
                    <a:pt x="1203959" y="116840"/>
                    <a:pt x="1202690" y="118110"/>
                  </a:cubicBezTo>
                  <a:cubicBezTo>
                    <a:pt x="1197609" y="119380"/>
                    <a:pt x="1197609" y="116840"/>
                    <a:pt x="1195070" y="114300"/>
                  </a:cubicBezTo>
                  <a:cubicBezTo>
                    <a:pt x="1192530" y="111760"/>
                    <a:pt x="1188720" y="109220"/>
                    <a:pt x="1186180" y="105410"/>
                  </a:cubicBezTo>
                  <a:cubicBezTo>
                    <a:pt x="1182370" y="100330"/>
                    <a:pt x="1178560" y="93980"/>
                    <a:pt x="1174750" y="88900"/>
                  </a:cubicBezTo>
                  <a:cubicBezTo>
                    <a:pt x="1170940" y="83820"/>
                    <a:pt x="1168400" y="77470"/>
                    <a:pt x="1164590" y="72390"/>
                  </a:cubicBezTo>
                  <a:cubicBezTo>
                    <a:pt x="1163320" y="71120"/>
                    <a:pt x="1159509" y="69850"/>
                    <a:pt x="1158240" y="71120"/>
                  </a:cubicBezTo>
                  <a:lnTo>
                    <a:pt x="1143000" y="78740"/>
                  </a:lnTo>
                  <a:cubicBezTo>
                    <a:pt x="1140460" y="80010"/>
                    <a:pt x="1139190" y="82550"/>
                    <a:pt x="1137920" y="85090"/>
                  </a:cubicBezTo>
                  <a:lnTo>
                    <a:pt x="1136650" y="83820"/>
                  </a:lnTo>
                  <a:cubicBezTo>
                    <a:pt x="1137920" y="80010"/>
                    <a:pt x="1139190" y="76200"/>
                    <a:pt x="1140460" y="74930"/>
                  </a:cubicBezTo>
                  <a:lnTo>
                    <a:pt x="1125220" y="71120"/>
                  </a:lnTo>
                  <a:cubicBezTo>
                    <a:pt x="1121410" y="69850"/>
                    <a:pt x="1115060" y="69850"/>
                    <a:pt x="1112520" y="69850"/>
                  </a:cubicBezTo>
                  <a:lnTo>
                    <a:pt x="1092200" y="69850"/>
                  </a:lnTo>
                  <a:cubicBezTo>
                    <a:pt x="1084580" y="69850"/>
                    <a:pt x="1078230" y="68580"/>
                    <a:pt x="1070610" y="69850"/>
                  </a:cubicBezTo>
                  <a:cubicBezTo>
                    <a:pt x="1065530" y="71120"/>
                    <a:pt x="1061720" y="68580"/>
                    <a:pt x="1057910" y="66040"/>
                  </a:cubicBezTo>
                  <a:cubicBezTo>
                    <a:pt x="1047750" y="58420"/>
                    <a:pt x="1037590" y="49530"/>
                    <a:pt x="1023620" y="53340"/>
                  </a:cubicBezTo>
                  <a:cubicBezTo>
                    <a:pt x="1022350" y="53340"/>
                    <a:pt x="1019810" y="52070"/>
                    <a:pt x="1018540" y="50800"/>
                  </a:cubicBezTo>
                  <a:cubicBezTo>
                    <a:pt x="1014730" y="49530"/>
                    <a:pt x="1012190" y="46990"/>
                    <a:pt x="1007110" y="44450"/>
                  </a:cubicBezTo>
                  <a:cubicBezTo>
                    <a:pt x="1007110" y="48260"/>
                    <a:pt x="1007110" y="49530"/>
                    <a:pt x="1008380" y="52070"/>
                  </a:cubicBezTo>
                  <a:cubicBezTo>
                    <a:pt x="1005840" y="54610"/>
                    <a:pt x="1004570" y="53340"/>
                    <a:pt x="1003300" y="52070"/>
                  </a:cubicBezTo>
                  <a:cubicBezTo>
                    <a:pt x="1002030" y="53340"/>
                    <a:pt x="1000760" y="55880"/>
                    <a:pt x="999490" y="55880"/>
                  </a:cubicBezTo>
                  <a:cubicBezTo>
                    <a:pt x="993140" y="58420"/>
                    <a:pt x="986790" y="59690"/>
                    <a:pt x="980440" y="62230"/>
                  </a:cubicBezTo>
                  <a:cubicBezTo>
                    <a:pt x="977900" y="63500"/>
                    <a:pt x="975360" y="64770"/>
                    <a:pt x="974090" y="66040"/>
                  </a:cubicBezTo>
                  <a:cubicBezTo>
                    <a:pt x="969010" y="69850"/>
                    <a:pt x="965200" y="76200"/>
                    <a:pt x="956310" y="74930"/>
                  </a:cubicBezTo>
                  <a:cubicBezTo>
                    <a:pt x="955040" y="74930"/>
                    <a:pt x="952500" y="77470"/>
                    <a:pt x="949960" y="77470"/>
                  </a:cubicBezTo>
                  <a:cubicBezTo>
                    <a:pt x="947420" y="78740"/>
                    <a:pt x="943610" y="78740"/>
                    <a:pt x="941070" y="80010"/>
                  </a:cubicBezTo>
                  <a:lnTo>
                    <a:pt x="938530" y="80010"/>
                  </a:lnTo>
                  <a:cubicBezTo>
                    <a:pt x="930910" y="82550"/>
                    <a:pt x="924560" y="85090"/>
                    <a:pt x="916940" y="86360"/>
                  </a:cubicBezTo>
                  <a:lnTo>
                    <a:pt x="911860" y="86360"/>
                  </a:lnTo>
                  <a:cubicBezTo>
                    <a:pt x="905510" y="86360"/>
                    <a:pt x="900430" y="85090"/>
                    <a:pt x="894080" y="85090"/>
                  </a:cubicBezTo>
                  <a:cubicBezTo>
                    <a:pt x="887730" y="85090"/>
                    <a:pt x="881380" y="87630"/>
                    <a:pt x="875030" y="87630"/>
                  </a:cubicBezTo>
                  <a:cubicBezTo>
                    <a:pt x="867410" y="87630"/>
                    <a:pt x="858520" y="87630"/>
                    <a:pt x="852170" y="82550"/>
                  </a:cubicBezTo>
                  <a:cubicBezTo>
                    <a:pt x="850900" y="81280"/>
                    <a:pt x="847090" y="81280"/>
                    <a:pt x="844550" y="82550"/>
                  </a:cubicBezTo>
                  <a:cubicBezTo>
                    <a:pt x="835660" y="83820"/>
                    <a:pt x="826770" y="85090"/>
                    <a:pt x="819150" y="87630"/>
                  </a:cubicBezTo>
                  <a:cubicBezTo>
                    <a:pt x="811530" y="90170"/>
                    <a:pt x="807720" y="87630"/>
                    <a:pt x="805180" y="81280"/>
                  </a:cubicBezTo>
                  <a:cubicBezTo>
                    <a:pt x="803910" y="78740"/>
                    <a:pt x="801370" y="76200"/>
                    <a:pt x="798830" y="73660"/>
                  </a:cubicBezTo>
                  <a:cubicBezTo>
                    <a:pt x="795020" y="71120"/>
                    <a:pt x="791210" y="67310"/>
                    <a:pt x="787400" y="67310"/>
                  </a:cubicBezTo>
                  <a:cubicBezTo>
                    <a:pt x="778510" y="67310"/>
                    <a:pt x="773430" y="62230"/>
                    <a:pt x="767080" y="58420"/>
                  </a:cubicBezTo>
                  <a:cubicBezTo>
                    <a:pt x="756920" y="52070"/>
                    <a:pt x="748030" y="44450"/>
                    <a:pt x="735330" y="45720"/>
                  </a:cubicBezTo>
                  <a:lnTo>
                    <a:pt x="735330" y="39370"/>
                  </a:lnTo>
                  <a:cubicBezTo>
                    <a:pt x="737870" y="39370"/>
                    <a:pt x="740410" y="39370"/>
                    <a:pt x="742950" y="38100"/>
                  </a:cubicBezTo>
                  <a:cubicBezTo>
                    <a:pt x="739140" y="35560"/>
                    <a:pt x="739140" y="31750"/>
                    <a:pt x="736600" y="29210"/>
                  </a:cubicBezTo>
                  <a:cubicBezTo>
                    <a:pt x="731520" y="25400"/>
                    <a:pt x="726440" y="24130"/>
                    <a:pt x="721360" y="21590"/>
                  </a:cubicBezTo>
                  <a:cubicBezTo>
                    <a:pt x="717550" y="20320"/>
                    <a:pt x="712470" y="20320"/>
                    <a:pt x="715010" y="26670"/>
                  </a:cubicBezTo>
                  <a:cubicBezTo>
                    <a:pt x="708660" y="27940"/>
                    <a:pt x="703580" y="27940"/>
                    <a:pt x="701040" y="30480"/>
                  </a:cubicBezTo>
                  <a:cubicBezTo>
                    <a:pt x="695960" y="34290"/>
                    <a:pt x="690880" y="31750"/>
                    <a:pt x="687070" y="29210"/>
                  </a:cubicBezTo>
                  <a:cubicBezTo>
                    <a:pt x="684530" y="27940"/>
                    <a:pt x="681990" y="26670"/>
                    <a:pt x="679450" y="27940"/>
                  </a:cubicBezTo>
                  <a:cubicBezTo>
                    <a:pt x="664210" y="35560"/>
                    <a:pt x="648970" y="31750"/>
                    <a:pt x="633730" y="31750"/>
                  </a:cubicBezTo>
                  <a:cubicBezTo>
                    <a:pt x="631190" y="31750"/>
                    <a:pt x="628650" y="30480"/>
                    <a:pt x="624840" y="30480"/>
                  </a:cubicBezTo>
                  <a:cubicBezTo>
                    <a:pt x="619760" y="29210"/>
                    <a:pt x="615950" y="26670"/>
                    <a:pt x="610870" y="25400"/>
                  </a:cubicBezTo>
                  <a:cubicBezTo>
                    <a:pt x="605790" y="24130"/>
                    <a:pt x="599440" y="22860"/>
                    <a:pt x="594360" y="21590"/>
                  </a:cubicBezTo>
                  <a:lnTo>
                    <a:pt x="590550" y="21590"/>
                  </a:lnTo>
                  <a:cubicBezTo>
                    <a:pt x="581660" y="21590"/>
                    <a:pt x="572770" y="22860"/>
                    <a:pt x="565150" y="22860"/>
                  </a:cubicBezTo>
                  <a:cubicBezTo>
                    <a:pt x="558800" y="22860"/>
                    <a:pt x="552450" y="20320"/>
                    <a:pt x="544830" y="19050"/>
                  </a:cubicBezTo>
                  <a:cubicBezTo>
                    <a:pt x="543560" y="8890"/>
                    <a:pt x="533400" y="11430"/>
                    <a:pt x="527050" y="6350"/>
                  </a:cubicBezTo>
                  <a:cubicBezTo>
                    <a:pt x="525780" y="5080"/>
                    <a:pt x="523240" y="6350"/>
                    <a:pt x="521970" y="6350"/>
                  </a:cubicBezTo>
                  <a:cubicBezTo>
                    <a:pt x="514350" y="5080"/>
                    <a:pt x="509270" y="8890"/>
                    <a:pt x="506730" y="15240"/>
                  </a:cubicBezTo>
                  <a:cubicBezTo>
                    <a:pt x="502920" y="21590"/>
                    <a:pt x="492760" y="24130"/>
                    <a:pt x="496570" y="34290"/>
                  </a:cubicBezTo>
                  <a:cubicBezTo>
                    <a:pt x="497840" y="35560"/>
                    <a:pt x="500380" y="36830"/>
                    <a:pt x="501650" y="39370"/>
                  </a:cubicBezTo>
                  <a:cubicBezTo>
                    <a:pt x="501650" y="43180"/>
                    <a:pt x="500380" y="45720"/>
                    <a:pt x="496570" y="44450"/>
                  </a:cubicBezTo>
                  <a:cubicBezTo>
                    <a:pt x="495300" y="44450"/>
                    <a:pt x="494030" y="46990"/>
                    <a:pt x="492760" y="48260"/>
                  </a:cubicBezTo>
                  <a:cubicBezTo>
                    <a:pt x="491490" y="49530"/>
                    <a:pt x="491490" y="52070"/>
                    <a:pt x="490220" y="52070"/>
                  </a:cubicBezTo>
                  <a:cubicBezTo>
                    <a:pt x="482600" y="54610"/>
                    <a:pt x="477520" y="60960"/>
                    <a:pt x="468630" y="59690"/>
                  </a:cubicBezTo>
                  <a:lnTo>
                    <a:pt x="466090" y="59690"/>
                  </a:lnTo>
                  <a:cubicBezTo>
                    <a:pt x="458470" y="66040"/>
                    <a:pt x="450850" y="64770"/>
                    <a:pt x="441960" y="63500"/>
                  </a:cubicBezTo>
                  <a:cubicBezTo>
                    <a:pt x="438150" y="62230"/>
                    <a:pt x="433070" y="63500"/>
                    <a:pt x="427990" y="63500"/>
                  </a:cubicBezTo>
                  <a:cubicBezTo>
                    <a:pt x="424180" y="63500"/>
                    <a:pt x="420370" y="63500"/>
                    <a:pt x="416560" y="60960"/>
                  </a:cubicBezTo>
                  <a:cubicBezTo>
                    <a:pt x="411480" y="58420"/>
                    <a:pt x="406400" y="54610"/>
                    <a:pt x="401320" y="52070"/>
                  </a:cubicBezTo>
                  <a:cubicBezTo>
                    <a:pt x="396240" y="49530"/>
                    <a:pt x="389890" y="49530"/>
                    <a:pt x="389890" y="40640"/>
                  </a:cubicBezTo>
                  <a:cubicBezTo>
                    <a:pt x="389890" y="39370"/>
                    <a:pt x="387350" y="38100"/>
                    <a:pt x="387350" y="36830"/>
                  </a:cubicBezTo>
                  <a:cubicBezTo>
                    <a:pt x="378460" y="44450"/>
                    <a:pt x="370840" y="50800"/>
                    <a:pt x="363220" y="57150"/>
                  </a:cubicBezTo>
                  <a:cubicBezTo>
                    <a:pt x="359410" y="60960"/>
                    <a:pt x="354330" y="66040"/>
                    <a:pt x="356870" y="72390"/>
                  </a:cubicBezTo>
                  <a:cubicBezTo>
                    <a:pt x="356870" y="73660"/>
                    <a:pt x="355600" y="74930"/>
                    <a:pt x="355600" y="76200"/>
                  </a:cubicBezTo>
                  <a:cubicBezTo>
                    <a:pt x="354330" y="78740"/>
                    <a:pt x="353060" y="81280"/>
                    <a:pt x="350520" y="82550"/>
                  </a:cubicBezTo>
                  <a:cubicBezTo>
                    <a:pt x="347980" y="86360"/>
                    <a:pt x="345440" y="90170"/>
                    <a:pt x="342900" y="95250"/>
                  </a:cubicBezTo>
                  <a:lnTo>
                    <a:pt x="335280" y="102870"/>
                  </a:lnTo>
                  <a:cubicBezTo>
                    <a:pt x="332740" y="106680"/>
                    <a:pt x="330200" y="110490"/>
                    <a:pt x="326390" y="113030"/>
                  </a:cubicBezTo>
                  <a:cubicBezTo>
                    <a:pt x="317500" y="120650"/>
                    <a:pt x="308610" y="128270"/>
                    <a:pt x="298450" y="135890"/>
                  </a:cubicBezTo>
                  <a:cubicBezTo>
                    <a:pt x="293370" y="140970"/>
                    <a:pt x="287020" y="144780"/>
                    <a:pt x="281940" y="149860"/>
                  </a:cubicBezTo>
                  <a:cubicBezTo>
                    <a:pt x="273050" y="157480"/>
                    <a:pt x="262890" y="163830"/>
                    <a:pt x="257810" y="175260"/>
                  </a:cubicBezTo>
                  <a:cubicBezTo>
                    <a:pt x="257810" y="176530"/>
                    <a:pt x="255270" y="177800"/>
                    <a:pt x="254000" y="179070"/>
                  </a:cubicBezTo>
                  <a:cubicBezTo>
                    <a:pt x="247650" y="184150"/>
                    <a:pt x="237490" y="184150"/>
                    <a:pt x="237490" y="194310"/>
                  </a:cubicBezTo>
                  <a:cubicBezTo>
                    <a:pt x="227330" y="194310"/>
                    <a:pt x="222250" y="201930"/>
                    <a:pt x="217170" y="208280"/>
                  </a:cubicBezTo>
                  <a:cubicBezTo>
                    <a:pt x="213360" y="213360"/>
                    <a:pt x="209550" y="219710"/>
                    <a:pt x="204470" y="223520"/>
                  </a:cubicBezTo>
                  <a:cubicBezTo>
                    <a:pt x="199390" y="226060"/>
                    <a:pt x="193040" y="224790"/>
                    <a:pt x="186690" y="224790"/>
                  </a:cubicBezTo>
                  <a:cubicBezTo>
                    <a:pt x="184150" y="224790"/>
                    <a:pt x="181610" y="224790"/>
                    <a:pt x="181610" y="226060"/>
                  </a:cubicBezTo>
                  <a:cubicBezTo>
                    <a:pt x="176530" y="231140"/>
                    <a:pt x="170180" y="234950"/>
                    <a:pt x="166370" y="241300"/>
                  </a:cubicBezTo>
                  <a:cubicBezTo>
                    <a:pt x="162560" y="247650"/>
                    <a:pt x="158750" y="251460"/>
                    <a:pt x="152400" y="252730"/>
                  </a:cubicBezTo>
                  <a:cubicBezTo>
                    <a:pt x="146050" y="254000"/>
                    <a:pt x="139700" y="260350"/>
                    <a:pt x="130810" y="256540"/>
                  </a:cubicBezTo>
                  <a:cubicBezTo>
                    <a:pt x="123190" y="254000"/>
                    <a:pt x="114300" y="256540"/>
                    <a:pt x="109220" y="251460"/>
                  </a:cubicBezTo>
                  <a:cubicBezTo>
                    <a:pt x="99060" y="252730"/>
                    <a:pt x="91440" y="255270"/>
                    <a:pt x="82550" y="256540"/>
                  </a:cubicBezTo>
                  <a:cubicBezTo>
                    <a:pt x="72390" y="259080"/>
                    <a:pt x="60960" y="257810"/>
                    <a:pt x="52070" y="265430"/>
                  </a:cubicBezTo>
                  <a:cubicBezTo>
                    <a:pt x="44450" y="271780"/>
                    <a:pt x="38100" y="278130"/>
                    <a:pt x="26670" y="276860"/>
                  </a:cubicBezTo>
                  <a:cubicBezTo>
                    <a:pt x="27940" y="284480"/>
                    <a:pt x="29210" y="290830"/>
                    <a:pt x="30480" y="298450"/>
                  </a:cubicBezTo>
                  <a:cubicBezTo>
                    <a:pt x="33020" y="318770"/>
                    <a:pt x="35560" y="339090"/>
                    <a:pt x="36830" y="359410"/>
                  </a:cubicBezTo>
                  <a:cubicBezTo>
                    <a:pt x="40640" y="384810"/>
                    <a:pt x="41910" y="408940"/>
                    <a:pt x="39370" y="433070"/>
                  </a:cubicBezTo>
                  <a:cubicBezTo>
                    <a:pt x="36830" y="467360"/>
                    <a:pt x="25400" y="1640840"/>
                    <a:pt x="13970" y="1672590"/>
                  </a:cubicBezTo>
                  <a:lnTo>
                    <a:pt x="2540" y="1699260"/>
                  </a:lnTo>
                  <a:cubicBezTo>
                    <a:pt x="0" y="1705610"/>
                    <a:pt x="3810" y="1709420"/>
                    <a:pt x="10160" y="1710690"/>
                  </a:cubicBezTo>
                  <a:cubicBezTo>
                    <a:pt x="17780" y="1711960"/>
                    <a:pt x="20320" y="1717040"/>
                    <a:pt x="22860" y="1723390"/>
                  </a:cubicBezTo>
                  <a:cubicBezTo>
                    <a:pt x="25400" y="1733550"/>
                    <a:pt x="21590" y="1743710"/>
                    <a:pt x="26670" y="1753870"/>
                  </a:cubicBezTo>
                  <a:cubicBezTo>
                    <a:pt x="29210" y="1758950"/>
                    <a:pt x="26670" y="1767840"/>
                    <a:pt x="25400" y="1775460"/>
                  </a:cubicBezTo>
                  <a:cubicBezTo>
                    <a:pt x="24130" y="1785620"/>
                    <a:pt x="26670" y="1795780"/>
                    <a:pt x="30480" y="1804670"/>
                  </a:cubicBezTo>
                  <a:cubicBezTo>
                    <a:pt x="39370" y="1819910"/>
                    <a:pt x="40640" y="1837690"/>
                    <a:pt x="40640" y="1854200"/>
                  </a:cubicBezTo>
                  <a:cubicBezTo>
                    <a:pt x="40640" y="1858010"/>
                    <a:pt x="41910" y="1861820"/>
                    <a:pt x="43180" y="1864360"/>
                  </a:cubicBezTo>
                  <a:cubicBezTo>
                    <a:pt x="45720" y="1866900"/>
                    <a:pt x="50800" y="1869440"/>
                    <a:pt x="55880" y="1870710"/>
                  </a:cubicBezTo>
                  <a:lnTo>
                    <a:pt x="86360" y="1885950"/>
                  </a:lnTo>
                  <a:cubicBezTo>
                    <a:pt x="100330" y="1893570"/>
                    <a:pt x="111760" y="1892300"/>
                    <a:pt x="124460" y="1883410"/>
                  </a:cubicBezTo>
                  <a:cubicBezTo>
                    <a:pt x="125730" y="1882140"/>
                    <a:pt x="129540" y="1880870"/>
                    <a:pt x="130810" y="1880870"/>
                  </a:cubicBezTo>
                  <a:cubicBezTo>
                    <a:pt x="139700" y="1882140"/>
                    <a:pt x="148590" y="1882140"/>
                    <a:pt x="156210" y="1889760"/>
                  </a:cubicBezTo>
                  <a:cubicBezTo>
                    <a:pt x="165100" y="1897380"/>
                    <a:pt x="177800" y="1902460"/>
                    <a:pt x="187960" y="1908810"/>
                  </a:cubicBezTo>
                  <a:cubicBezTo>
                    <a:pt x="194310" y="1912620"/>
                    <a:pt x="201930" y="1917700"/>
                    <a:pt x="205740" y="1922780"/>
                  </a:cubicBezTo>
                  <a:cubicBezTo>
                    <a:pt x="208280" y="1925320"/>
                    <a:pt x="210820" y="1927860"/>
                    <a:pt x="213360" y="1929130"/>
                  </a:cubicBezTo>
                  <a:cubicBezTo>
                    <a:pt x="227330" y="1934210"/>
                    <a:pt x="234950" y="1946910"/>
                    <a:pt x="243840" y="1957070"/>
                  </a:cubicBezTo>
                  <a:cubicBezTo>
                    <a:pt x="251460" y="1965960"/>
                    <a:pt x="261620" y="1971040"/>
                    <a:pt x="273050" y="1972310"/>
                  </a:cubicBezTo>
                  <a:cubicBezTo>
                    <a:pt x="285750" y="1974850"/>
                    <a:pt x="298450" y="1976120"/>
                    <a:pt x="311150" y="1978660"/>
                  </a:cubicBezTo>
                  <a:cubicBezTo>
                    <a:pt x="316230" y="1979930"/>
                    <a:pt x="322580" y="1981200"/>
                    <a:pt x="327660" y="1983740"/>
                  </a:cubicBezTo>
                  <a:cubicBezTo>
                    <a:pt x="334010" y="1986280"/>
                    <a:pt x="340360" y="1986280"/>
                    <a:pt x="345440" y="1990090"/>
                  </a:cubicBezTo>
                  <a:cubicBezTo>
                    <a:pt x="353060" y="1996440"/>
                    <a:pt x="360680" y="2000250"/>
                    <a:pt x="370840" y="1997710"/>
                  </a:cubicBezTo>
                  <a:cubicBezTo>
                    <a:pt x="374650" y="1996440"/>
                    <a:pt x="379730" y="1998980"/>
                    <a:pt x="383540" y="2000250"/>
                  </a:cubicBezTo>
                  <a:cubicBezTo>
                    <a:pt x="384810" y="2000250"/>
                    <a:pt x="386080" y="2001520"/>
                    <a:pt x="387350" y="2001520"/>
                  </a:cubicBezTo>
                  <a:cubicBezTo>
                    <a:pt x="401320" y="2002790"/>
                    <a:pt x="414020" y="2000250"/>
                    <a:pt x="426720" y="1997710"/>
                  </a:cubicBezTo>
                  <a:cubicBezTo>
                    <a:pt x="431800" y="1996440"/>
                    <a:pt x="436880" y="1995170"/>
                    <a:pt x="441960" y="1992630"/>
                  </a:cubicBezTo>
                  <a:cubicBezTo>
                    <a:pt x="455930" y="1986280"/>
                    <a:pt x="469900" y="1979930"/>
                    <a:pt x="482600" y="1972310"/>
                  </a:cubicBezTo>
                  <a:cubicBezTo>
                    <a:pt x="491490" y="1967230"/>
                    <a:pt x="500380" y="1962150"/>
                    <a:pt x="510540" y="1967230"/>
                  </a:cubicBezTo>
                  <a:lnTo>
                    <a:pt x="515620" y="1967230"/>
                  </a:lnTo>
                  <a:cubicBezTo>
                    <a:pt x="524510" y="1967230"/>
                    <a:pt x="533400" y="1965960"/>
                    <a:pt x="541020" y="1964690"/>
                  </a:cubicBezTo>
                  <a:cubicBezTo>
                    <a:pt x="542290" y="1964690"/>
                    <a:pt x="544830" y="1964690"/>
                    <a:pt x="544830" y="1963420"/>
                  </a:cubicBezTo>
                  <a:cubicBezTo>
                    <a:pt x="548640" y="1958340"/>
                    <a:pt x="554990" y="1958340"/>
                    <a:pt x="561340" y="1957070"/>
                  </a:cubicBezTo>
                  <a:cubicBezTo>
                    <a:pt x="571500" y="1955800"/>
                    <a:pt x="581660" y="1955800"/>
                    <a:pt x="589280" y="1949450"/>
                  </a:cubicBezTo>
                  <a:cubicBezTo>
                    <a:pt x="596900" y="1944370"/>
                    <a:pt x="604520" y="1943100"/>
                    <a:pt x="613410" y="1941830"/>
                  </a:cubicBezTo>
                  <a:cubicBezTo>
                    <a:pt x="614680" y="1941830"/>
                    <a:pt x="617220" y="1940560"/>
                    <a:pt x="618490" y="1940560"/>
                  </a:cubicBezTo>
                  <a:cubicBezTo>
                    <a:pt x="624840" y="1939290"/>
                    <a:pt x="631190" y="1935480"/>
                    <a:pt x="636270" y="1936750"/>
                  </a:cubicBezTo>
                  <a:cubicBezTo>
                    <a:pt x="647700" y="1939290"/>
                    <a:pt x="652780" y="1935480"/>
                    <a:pt x="660400" y="1925320"/>
                  </a:cubicBezTo>
                  <a:cubicBezTo>
                    <a:pt x="661670" y="1922780"/>
                    <a:pt x="665480" y="1921510"/>
                    <a:pt x="668020" y="1920240"/>
                  </a:cubicBezTo>
                  <a:cubicBezTo>
                    <a:pt x="674370" y="1918970"/>
                    <a:pt x="680720" y="1920240"/>
                    <a:pt x="687070" y="1918970"/>
                  </a:cubicBezTo>
                  <a:cubicBezTo>
                    <a:pt x="690880" y="1918970"/>
                    <a:pt x="694690" y="1915160"/>
                    <a:pt x="697230" y="1915160"/>
                  </a:cubicBezTo>
                  <a:cubicBezTo>
                    <a:pt x="707390" y="1916430"/>
                    <a:pt x="718820" y="1912620"/>
                    <a:pt x="727710" y="1918970"/>
                  </a:cubicBezTo>
                  <a:cubicBezTo>
                    <a:pt x="728980" y="1920240"/>
                    <a:pt x="731520" y="1920240"/>
                    <a:pt x="734060" y="1920240"/>
                  </a:cubicBezTo>
                  <a:cubicBezTo>
                    <a:pt x="750570" y="1921510"/>
                    <a:pt x="764540" y="1926590"/>
                    <a:pt x="775970" y="1936750"/>
                  </a:cubicBezTo>
                  <a:cubicBezTo>
                    <a:pt x="779780" y="1940560"/>
                    <a:pt x="784860" y="1943100"/>
                    <a:pt x="788670" y="1945640"/>
                  </a:cubicBezTo>
                  <a:cubicBezTo>
                    <a:pt x="792480" y="1948180"/>
                    <a:pt x="797560" y="1948180"/>
                    <a:pt x="801370" y="1949450"/>
                  </a:cubicBezTo>
                  <a:cubicBezTo>
                    <a:pt x="805180" y="1950720"/>
                    <a:pt x="807720" y="1951990"/>
                    <a:pt x="811530" y="1951990"/>
                  </a:cubicBezTo>
                  <a:cubicBezTo>
                    <a:pt x="817880" y="1951990"/>
                    <a:pt x="822960" y="1954530"/>
                    <a:pt x="826770" y="1959610"/>
                  </a:cubicBezTo>
                  <a:cubicBezTo>
                    <a:pt x="828040" y="1960880"/>
                    <a:pt x="829310" y="1962150"/>
                    <a:pt x="830580" y="1964690"/>
                  </a:cubicBezTo>
                  <a:cubicBezTo>
                    <a:pt x="829310" y="1968500"/>
                    <a:pt x="836930" y="1978660"/>
                    <a:pt x="842010" y="1978660"/>
                  </a:cubicBezTo>
                  <a:cubicBezTo>
                    <a:pt x="850900" y="1978660"/>
                    <a:pt x="859790" y="1981200"/>
                    <a:pt x="867410" y="1987550"/>
                  </a:cubicBezTo>
                  <a:cubicBezTo>
                    <a:pt x="868680" y="1988820"/>
                    <a:pt x="871220" y="1988820"/>
                    <a:pt x="873760" y="1987550"/>
                  </a:cubicBezTo>
                  <a:cubicBezTo>
                    <a:pt x="877570" y="1986280"/>
                    <a:pt x="880110" y="1986280"/>
                    <a:pt x="882650" y="1990090"/>
                  </a:cubicBezTo>
                  <a:cubicBezTo>
                    <a:pt x="883920" y="1991360"/>
                    <a:pt x="889000" y="1991360"/>
                    <a:pt x="891540" y="1991360"/>
                  </a:cubicBezTo>
                  <a:cubicBezTo>
                    <a:pt x="897890" y="1991360"/>
                    <a:pt x="905510" y="1990090"/>
                    <a:pt x="911860" y="1991360"/>
                  </a:cubicBezTo>
                  <a:cubicBezTo>
                    <a:pt x="923290" y="1992630"/>
                    <a:pt x="933450" y="1993900"/>
                    <a:pt x="944880" y="1996440"/>
                  </a:cubicBezTo>
                  <a:cubicBezTo>
                    <a:pt x="947420" y="1996440"/>
                    <a:pt x="949960" y="1997710"/>
                    <a:pt x="951230" y="1998980"/>
                  </a:cubicBezTo>
                  <a:cubicBezTo>
                    <a:pt x="953770" y="2005330"/>
                    <a:pt x="960120" y="2005330"/>
                    <a:pt x="963930" y="2006600"/>
                  </a:cubicBezTo>
                  <a:cubicBezTo>
                    <a:pt x="967740" y="2007870"/>
                    <a:pt x="972820" y="2009140"/>
                    <a:pt x="975360" y="2009140"/>
                  </a:cubicBezTo>
                  <a:cubicBezTo>
                    <a:pt x="976630" y="2007870"/>
                    <a:pt x="979170" y="2006600"/>
                    <a:pt x="981710" y="2004060"/>
                  </a:cubicBezTo>
                  <a:cubicBezTo>
                    <a:pt x="976630" y="2004060"/>
                    <a:pt x="974090" y="2005330"/>
                    <a:pt x="971550" y="2005330"/>
                  </a:cubicBezTo>
                  <a:cubicBezTo>
                    <a:pt x="976630" y="1998980"/>
                    <a:pt x="981710" y="1997710"/>
                    <a:pt x="988060" y="2001520"/>
                  </a:cubicBezTo>
                  <a:cubicBezTo>
                    <a:pt x="995680" y="2007870"/>
                    <a:pt x="1002030" y="2007870"/>
                    <a:pt x="1010920" y="2001520"/>
                  </a:cubicBezTo>
                  <a:lnTo>
                    <a:pt x="1018540" y="1997710"/>
                  </a:lnTo>
                  <a:lnTo>
                    <a:pt x="1018540" y="1991360"/>
                  </a:lnTo>
                  <a:cubicBezTo>
                    <a:pt x="1022350" y="1992630"/>
                    <a:pt x="1026160" y="1995170"/>
                    <a:pt x="1028700" y="1995170"/>
                  </a:cubicBezTo>
                  <a:cubicBezTo>
                    <a:pt x="1036320" y="1991360"/>
                    <a:pt x="1043940" y="1987550"/>
                    <a:pt x="1050290" y="1982470"/>
                  </a:cubicBezTo>
                  <a:cubicBezTo>
                    <a:pt x="1057910" y="1977390"/>
                    <a:pt x="1064260" y="1971040"/>
                    <a:pt x="1070610" y="1965960"/>
                  </a:cubicBezTo>
                  <a:cubicBezTo>
                    <a:pt x="1071880" y="1965960"/>
                    <a:pt x="1071880" y="1964690"/>
                    <a:pt x="1073150" y="1964690"/>
                  </a:cubicBezTo>
                  <a:cubicBezTo>
                    <a:pt x="1082040" y="1962150"/>
                    <a:pt x="1089660" y="1960880"/>
                    <a:pt x="1098550" y="1958340"/>
                  </a:cubicBezTo>
                  <a:cubicBezTo>
                    <a:pt x="1103630" y="1957070"/>
                    <a:pt x="1107440" y="1954530"/>
                    <a:pt x="1112520" y="1953260"/>
                  </a:cubicBezTo>
                  <a:cubicBezTo>
                    <a:pt x="1116330" y="1951990"/>
                    <a:pt x="1118870" y="1951990"/>
                    <a:pt x="1122680" y="1950720"/>
                  </a:cubicBezTo>
                  <a:lnTo>
                    <a:pt x="1135380" y="1950720"/>
                  </a:lnTo>
                  <a:cubicBezTo>
                    <a:pt x="1137920" y="1950720"/>
                    <a:pt x="1141730" y="1950720"/>
                    <a:pt x="1144270" y="1949450"/>
                  </a:cubicBezTo>
                  <a:cubicBezTo>
                    <a:pt x="1145540" y="1946910"/>
                    <a:pt x="1148080" y="1943100"/>
                    <a:pt x="1149350" y="1943100"/>
                  </a:cubicBezTo>
                  <a:cubicBezTo>
                    <a:pt x="1153160" y="1943100"/>
                    <a:pt x="1155700" y="1945640"/>
                    <a:pt x="1159510" y="1946910"/>
                  </a:cubicBezTo>
                  <a:cubicBezTo>
                    <a:pt x="1160780" y="1946910"/>
                    <a:pt x="1160780" y="1948180"/>
                    <a:pt x="1160780" y="1949450"/>
                  </a:cubicBezTo>
                  <a:cubicBezTo>
                    <a:pt x="1165860" y="1954530"/>
                    <a:pt x="1169670" y="1960880"/>
                    <a:pt x="1174750" y="1965960"/>
                  </a:cubicBezTo>
                  <a:cubicBezTo>
                    <a:pt x="1181100" y="1972310"/>
                    <a:pt x="1187450" y="1972310"/>
                    <a:pt x="1191260" y="1968500"/>
                  </a:cubicBezTo>
                  <a:cubicBezTo>
                    <a:pt x="1197610" y="1963420"/>
                    <a:pt x="1202690" y="1959610"/>
                    <a:pt x="1211580" y="1962150"/>
                  </a:cubicBezTo>
                  <a:cubicBezTo>
                    <a:pt x="1212850" y="1962150"/>
                    <a:pt x="1215390" y="1963420"/>
                    <a:pt x="1216660" y="1962150"/>
                  </a:cubicBezTo>
                  <a:cubicBezTo>
                    <a:pt x="1223010" y="1959610"/>
                    <a:pt x="1230630" y="1957070"/>
                    <a:pt x="1236980" y="1953260"/>
                  </a:cubicBezTo>
                  <a:cubicBezTo>
                    <a:pt x="1240790" y="1951990"/>
                    <a:pt x="1245870" y="1951990"/>
                    <a:pt x="1247140" y="1949450"/>
                  </a:cubicBezTo>
                  <a:cubicBezTo>
                    <a:pt x="1250950" y="1941830"/>
                    <a:pt x="1257300" y="1938020"/>
                    <a:pt x="1263650" y="1932940"/>
                  </a:cubicBezTo>
                  <a:cubicBezTo>
                    <a:pt x="1267460" y="1929130"/>
                    <a:pt x="1271270" y="1924050"/>
                    <a:pt x="1275080" y="1922780"/>
                  </a:cubicBezTo>
                  <a:cubicBezTo>
                    <a:pt x="1283970" y="1920240"/>
                    <a:pt x="1290320" y="1912620"/>
                    <a:pt x="1297940" y="1907540"/>
                  </a:cubicBezTo>
                  <a:cubicBezTo>
                    <a:pt x="1304290" y="1903730"/>
                    <a:pt x="1308100" y="1896110"/>
                    <a:pt x="1314450" y="1894840"/>
                  </a:cubicBezTo>
                  <a:cubicBezTo>
                    <a:pt x="1324610" y="1892300"/>
                    <a:pt x="1332230" y="1885950"/>
                    <a:pt x="1341120" y="1879600"/>
                  </a:cubicBezTo>
                  <a:cubicBezTo>
                    <a:pt x="1346200" y="1875790"/>
                    <a:pt x="1352550" y="1873250"/>
                    <a:pt x="1358900" y="1874520"/>
                  </a:cubicBezTo>
                  <a:cubicBezTo>
                    <a:pt x="1362710" y="1875790"/>
                    <a:pt x="1367790" y="1874520"/>
                    <a:pt x="1370330" y="1873250"/>
                  </a:cubicBezTo>
                  <a:cubicBezTo>
                    <a:pt x="1375410" y="1870710"/>
                    <a:pt x="1380490" y="1866900"/>
                    <a:pt x="1385570" y="1864360"/>
                  </a:cubicBezTo>
                  <a:cubicBezTo>
                    <a:pt x="1389380" y="1861820"/>
                    <a:pt x="1393190" y="1859280"/>
                    <a:pt x="1397000" y="1859280"/>
                  </a:cubicBezTo>
                  <a:cubicBezTo>
                    <a:pt x="1409700" y="1858010"/>
                    <a:pt x="1419860" y="1855470"/>
                    <a:pt x="1426210" y="1842770"/>
                  </a:cubicBezTo>
                  <a:cubicBezTo>
                    <a:pt x="1428750" y="1837690"/>
                    <a:pt x="1441450" y="1831340"/>
                    <a:pt x="1446530" y="1833880"/>
                  </a:cubicBezTo>
                  <a:cubicBezTo>
                    <a:pt x="1455420" y="1837690"/>
                    <a:pt x="1461770" y="1835150"/>
                    <a:pt x="1466850" y="1827530"/>
                  </a:cubicBezTo>
                  <a:cubicBezTo>
                    <a:pt x="1470660" y="1823720"/>
                    <a:pt x="1475740" y="1824990"/>
                    <a:pt x="1479550" y="1827530"/>
                  </a:cubicBezTo>
                  <a:cubicBezTo>
                    <a:pt x="1482090" y="1830070"/>
                    <a:pt x="1484630" y="1831340"/>
                    <a:pt x="1487170" y="1831340"/>
                  </a:cubicBezTo>
                  <a:cubicBezTo>
                    <a:pt x="1496060" y="1832610"/>
                    <a:pt x="1506220" y="1831340"/>
                    <a:pt x="1515110" y="1832610"/>
                  </a:cubicBezTo>
                  <a:cubicBezTo>
                    <a:pt x="1522730" y="1833880"/>
                    <a:pt x="1530350" y="1831340"/>
                    <a:pt x="1535430" y="1826260"/>
                  </a:cubicBezTo>
                  <a:cubicBezTo>
                    <a:pt x="1540510" y="1821180"/>
                    <a:pt x="1544320" y="1821180"/>
                    <a:pt x="1551940" y="1823720"/>
                  </a:cubicBezTo>
                  <a:cubicBezTo>
                    <a:pt x="1558290" y="1826260"/>
                    <a:pt x="1563370" y="1832610"/>
                    <a:pt x="1572260" y="1831340"/>
                  </a:cubicBezTo>
                  <a:cubicBezTo>
                    <a:pt x="1579880" y="1830070"/>
                    <a:pt x="1588770" y="1833880"/>
                    <a:pt x="1597660" y="1830070"/>
                  </a:cubicBezTo>
                  <a:lnTo>
                    <a:pt x="1602740" y="1830070"/>
                  </a:lnTo>
                  <a:cubicBezTo>
                    <a:pt x="1610360" y="1832610"/>
                    <a:pt x="1617980" y="1833880"/>
                    <a:pt x="1624330" y="1840230"/>
                  </a:cubicBezTo>
                  <a:cubicBezTo>
                    <a:pt x="1631950" y="1846580"/>
                    <a:pt x="1633220" y="1799590"/>
                    <a:pt x="1640840" y="1804670"/>
                  </a:cubicBezTo>
                  <a:cubicBezTo>
                    <a:pt x="1652270" y="1812290"/>
                    <a:pt x="1649730" y="1804670"/>
                    <a:pt x="1661160" y="1811020"/>
                  </a:cubicBezTo>
                  <a:cubicBezTo>
                    <a:pt x="1670050" y="1814830"/>
                    <a:pt x="1666240" y="1800860"/>
                    <a:pt x="1676400" y="1803400"/>
                  </a:cubicBezTo>
                  <a:cubicBezTo>
                    <a:pt x="1677670" y="1803400"/>
                    <a:pt x="1692910" y="1813560"/>
                    <a:pt x="1692910" y="1812290"/>
                  </a:cubicBezTo>
                  <a:cubicBezTo>
                    <a:pt x="1699260" y="1808480"/>
                    <a:pt x="1705610" y="1770380"/>
                    <a:pt x="1711960" y="1771650"/>
                  </a:cubicBezTo>
                  <a:cubicBezTo>
                    <a:pt x="1724660" y="1775460"/>
                    <a:pt x="1736090" y="1772920"/>
                    <a:pt x="1747520" y="1767840"/>
                  </a:cubicBezTo>
                  <a:cubicBezTo>
                    <a:pt x="1753870" y="1765300"/>
                    <a:pt x="1764030" y="1756410"/>
                    <a:pt x="1769110" y="1760220"/>
                  </a:cubicBezTo>
                  <a:cubicBezTo>
                    <a:pt x="1778000" y="1766570"/>
                    <a:pt x="1786890" y="1769110"/>
                    <a:pt x="1797050" y="1770380"/>
                  </a:cubicBezTo>
                  <a:cubicBezTo>
                    <a:pt x="1798320" y="1770380"/>
                    <a:pt x="1799590" y="1771650"/>
                    <a:pt x="1800860" y="1772920"/>
                  </a:cubicBezTo>
                  <a:cubicBezTo>
                    <a:pt x="1804670" y="1778000"/>
                    <a:pt x="1822450" y="1764030"/>
                    <a:pt x="1826260" y="1769110"/>
                  </a:cubicBezTo>
                  <a:cubicBezTo>
                    <a:pt x="1831340" y="1776730"/>
                    <a:pt x="1836420" y="1784350"/>
                    <a:pt x="1841500" y="1790700"/>
                  </a:cubicBezTo>
                  <a:cubicBezTo>
                    <a:pt x="1844040" y="1793240"/>
                    <a:pt x="1847850" y="1794510"/>
                    <a:pt x="1849120" y="1797050"/>
                  </a:cubicBezTo>
                  <a:cubicBezTo>
                    <a:pt x="1850390" y="1803400"/>
                    <a:pt x="1852930" y="1805940"/>
                    <a:pt x="1859280" y="1805940"/>
                  </a:cubicBezTo>
                  <a:cubicBezTo>
                    <a:pt x="1863090" y="1805940"/>
                    <a:pt x="1866900" y="1807210"/>
                    <a:pt x="1869440" y="1809750"/>
                  </a:cubicBezTo>
                  <a:cubicBezTo>
                    <a:pt x="1875790" y="1813560"/>
                    <a:pt x="1880870" y="1817370"/>
                    <a:pt x="1885950" y="1821180"/>
                  </a:cubicBezTo>
                  <a:cubicBezTo>
                    <a:pt x="1892300" y="1824990"/>
                    <a:pt x="1898650" y="1828800"/>
                    <a:pt x="1901190" y="1835150"/>
                  </a:cubicBezTo>
                  <a:cubicBezTo>
                    <a:pt x="1902460" y="1837690"/>
                    <a:pt x="1903730" y="1838960"/>
                    <a:pt x="1905000" y="1840230"/>
                  </a:cubicBezTo>
                  <a:cubicBezTo>
                    <a:pt x="1910080" y="1845310"/>
                    <a:pt x="1915160" y="1849120"/>
                    <a:pt x="1920240" y="1854200"/>
                  </a:cubicBezTo>
                  <a:cubicBezTo>
                    <a:pt x="1927860" y="1860550"/>
                    <a:pt x="1934210" y="1868170"/>
                    <a:pt x="1941830" y="1874520"/>
                  </a:cubicBezTo>
                  <a:cubicBezTo>
                    <a:pt x="1944370" y="1875790"/>
                    <a:pt x="1946910" y="1878330"/>
                    <a:pt x="1949450" y="1879600"/>
                  </a:cubicBezTo>
                  <a:cubicBezTo>
                    <a:pt x="1954530" y="1882140"/>
                    <a:pt x="1959610" y="1884680"/>
                    <a:pt x="1963420" y="1888490"/>
                  </a:cubicBezTo>
                  <a:cubicBezTo>
                    <a:pt x="1967230" y="1892300"/>
                    <a:pt x="1985010" y="1869440"/>
                    <a:pt x="1987550" y="1874520"/>
                  </a:cubicBezTo>
                  <a:cubicBezTo>
                    <a:pt x="1987550" y="1875790"/>
                    <a:pt x="1988820" y="1875790"/>
                    <a:pt x="1990090" y="1875790"/>
                  </a:cubicBezTo>
                  <a:cubicBezTo>
                    <a:pt x="1997710" y="1882140"/>
                    <a:pt x="2005330" y="1879600"/>
                    <a:pt x="2012950" y="1877060"/>
                  </a:cubicBezTo>
                  <a:cubicBezTo>
                    <a:pt x="2015490" y="1875790"/>
                    <a:pt x="2018030" y="1874520"/>
                    <a:pt x="2019300" y="1875790"/>
                  </a:cubicBezTo>
                  <a:cubicBezTo>
                    <a:pt x="2028190" y="1879600"/>
                    <a:pt x="2034540" y="1888490"/>
                    <a:pt x="2045970" y="1889760"/>
                  </a:cubicBezTo>
                  <a:cubicBezTo>
                    <a:pt x="2045970" y="1889760"/>
                    <a:pt x="2047240" y="1889760"/>
                    <a:pt x="2047240" y="1891030"/>
                  </a:cubicBezTo>
                  <a:cubicBezTo>
                    <a:pt x="2049780" y="1898650"/>
                    <a:pt x="2057400" y="1898650"/>
                    <a:pt x="2063750" y="1899920"/>
                  </a:cubicBezTo>
                  <a:cubicBezTo>
                    <a:pt x="2067560" y="1899920"/>
                    <a:pt x="2071370" y="1901190"/>
                    <a:pt x="2073910" y="1902460"/>
                  </a:cubicBezTo>
                  <a:cubicBezTo>
                    <a:pt x="2081530" y="1906270"/>
                    <a:pt x="2089150" y="1911350"/>
                    <a:pt x="2098040" y="1913890"/>
                  </a:cubicBezTo>
                  <a:cubicBezTo>
                    <a:pt x="2109470" y="1917700"/>
                    <a:pt x="2120900" y="1920240"/>
                    <a:pt x="2129790" y="1926590"/>
                  </a:cubicBezTo>
                  <a:cubicBezTo>
                    <a:pt x="2131060" y="1926590"/>
                    <a:pt x="2132330" y="1926590"/>
                    <a:pt x="2132330" y="1927860"/>
                  </a:cubicBezTo>
                  <a:cubicBezTo>
                    <a:pt x="2136140" y="1930400"/>
                    <a:pt x="2142490" y="1931670"/>
                    <a:pt x="2145030" y="1935480"/>
                  </a:cubicBezTo>
                  <a:cubicBezTo>
                    <a:pt x="2148840" y="1943100"/>
                    <a:pt x="2159000" y="1941830"/>
                    <a:pt x="2164080" y="1948180"/>
                  </a:cubicBezTo>
                  <a:lnTo>
                    <a:pt x="2165350" y="1948180"/>
                  </a:lnTo>
                  <a:cubicBezTo>
                    <a:pt x="2170430" y="1948180"/>
                    <a:pt x="2175510" y="1949450"/>
                    <a:pt x="2181860" y="1949450"/>
                  </a:cubicBezTo>
                  <a:cubicBezTo>
                    <a:pt x="2184400" y="1948180"/>
                    <a:pt x="2188210" y="1945640"/>
                    <a:pt x="2190750" y="1945640"/>
                  </a:cubicBezTo>
                  <a:cubicBezTo>
                    <a:pt x="2202180" y="1949450"/>
                    <a:pt x="2213610" y="1949450"/>
                    <a:pt x="2221230" y="1939290"/>
                  </a:cubicBezTo>
                  <a:cubicBezTo>
                    <a:pt x="2222500" y="1938020"/>
                    <a:pt x="2225040" y="1938020"/>
                    <a:pt x="2227580" y="1938020"/>
                  </a:cubicBezTo>
                  <a:lnTo>
                    <a:pt x="2237740" y="1938020"/>
                  </a:lnTo>
                  <a:cubicBezTo>
                    <a:pt x="2249170" y="1935480"/>
                    <a:pt x="2259330" y="1932940"/>
                    <a:pt x="2270760" y="1931670"/>
                  </a:cubicBezTo>
                  <a:cubicBezTo>
                    <a:pt x="2275840" y="1930400"/>
                    <a:pt x="2282190" y="1932940"/>
                    <a:pt x="2287270" y="1934210"/>
                  </a:cubicBezTo>
                  <a:cubicBezTo>
                    <a:pt x="2292350" y="1935480"/>
                    <a:pt x="2297430" y="1935480"/>
                    <a:pt x="2302510" y="1935480"/>
                  </a:cubicBezTo>
                  <a:cubicBezTo>
                    <a:pt x="2308860" y="1935480"/>
                    <a:pt x="2313940" y="1932940"/>
                    <a:pt x="2320290" y="1932940"/>
                  </a:cubicBezTo>
                  <a:cubicBezTo>
                    <a:pt x="2325370" y="1931670"/>
                    <a:pt x="2331720" y="1931670"/>
                    <a:pt x="2336800" y="1930400"/>
                  </a:cubicBezTo>
                  <a:cubicBezTo>
                    <a:pt x="2348230" y="1927860"/>
                    <a:pt x="2358390" y="1925320"/>
                    <a:pt x="2369820" y="1924050"/>
                  </a:cubicBezTo>
                  <a:cubicBezTo>
                    <a:pt x="2377440" y="1880870"/>
                    <a:pt x="2376170" y="1830070"/>
                    <a:pt x="2376170" y="1778000"/>
                  </a:cubicBezTo>
                  <a:close/>
                </a:path>
              </a:pathLst>
            </a:custGeom>
            <a:solidFill>
              <a:srgbClr val="000000">
                <a:alpha val="0"/>
              </a:srgbClr>
            </a:solidFill>
            <a:ln w="12700">
              <a:solidFill>
                <a:srgbClr val="000000"/>
              </a:solidFill>
            </a:ln>
          </p:spPr>
          <p:txBody>
            <a:bodyPr/>
            <a:lstStyle/>
            <a:p>
              <a:pPr algn="ctr"/>
              <a:endParaRPr lang="en-GB" sz="5400" dirty="0"/>
            </a:p>
            <a:p>
              <a:pPr algn="ctr"/>
              <a:r>
                <a:rPr lang="el-GR" sz="3200" dirty="0"/>
                <a:t>Αξιολογήστε τις τρέχουσες δεξιότητές σας: 
Ξεκινήστε προσδιορίζοντας τις τρέχουσες δεξιότητές σας και βαθμολογήστε τις δεξιότητές σας σε μια κλίμακα (0-5)
</a:t>
              </a:r>
              <a:endParaRPr lang="en-RO" sz="4000" dirty="0"/>
            </a:p>
          </p:txBody>
        </p:sp>
      </p:grpSp>
      <p:sp>
        <p:nvSpPr>
          <p:cNvPr id="9" name="TextBox 9"/>
          <p:cNvSpPr txBox="1"/>
          <p:nvPr/>
        </p:nvSpPr>
        <p:spPr>
          <a:xfrm>
            <a:off x="4673499" y="743344"/>
            <a:ext cx="8280738" cy="770736"/>
          </a:xfrm>
          <a:prstGeom prst="rect">
            <a:avLst/>
          </a:prstGeom>
        </p:spPr>
        <p:txBody>
          <a:bodyPr lIns="0" tIns="0" rIns="0" bIns="0" rtlCol="0" anchor="t">
            <a:spAutoFit/>
          </a:bodyPr>
          <a:lstStyle/>
          <a:p>
            <a:pPr algn="ctr">
              <a:lnSpc>
                <a:spcPts val="5449"/>
              </a:lnSpc>
            </a:pPr>
            <a:r>
              <a:rPr lang="el-GR" sz="6410" dirty="0">
                <a:solidFill>
                  <a:srgbClr val="000000"/>
                </a:solidFill>
                <a:latin typeface="Abhaya Libre Regular"/>
              </a:rPr>
              <a:t>Δραστηριότητα</a:t>
            </a:r>
            <a:endParaRPr lang="en-US" sz="6410" dirty="0">
              <a:solidFill>
                <a:srgbClr val="000000"/>
              </a:solidFill>
              <a:latin typeface="Abhaya Libre Regular"/>
            </a:endParaRPr>
          </a:p>
        </p:txBody>
      </p:sp>
      <p:grpSp>
        <p:nvGrpSpPr>
          <p:cNvPr id="10" name="Group 10"/>
          <p:cNvGrpSpPr/>
          <p:nvPr/>
        </p:nvGrpSpPr>
        <p:grpSpPr>
          <a:xfrm>
            <a:off x="583188" y="1364419"/>
            <a:ext cx="8640664" cy="5212253"/>
            <a:chOff x="29273" y="48749"/>
            <a:chExt cx="10208956" cy="4011197"/>
          </a:xfrm>
        </p:grpSpPr>
        <p:sp>
          <p:nvSpPr>
            <p:cNvPr id="11" name="TextBox 11"/>
            <p:cNvSpPr txBox="1"/>
            <p:nvPr/>
          </p:nvSpPr>
          <p:spPr>
            <a:xfrm>
              <a:off x="29273" y="1723956"/>
              <a:ext cx="9783703" cy="2335990"/>
            </a:xfrm>
            <a:prstGeom prst="rect">
              <a:avLst/>
            </a:prstGeom>
          </p:spPr>
          <p:txBody>
            <a:bodyPr lIns="0" tIns="0" rIns="0" bIns="0" rtlCol="0" anchor="t">
              <a:spAutoFit/>
            </a:bodyPr>
            <a:lstStyle/>
            <a:p>
              <a:pPr algn="just">
                <a:lnSpc>
                  <a:spcPts val="3359"/>
                </a:lnSpc>
              </a:pPr>
              <a:r>
                <a:rPr lang="el-GR" sz="2400" dirty="0">
                  <a:solidFill>
                    <a:srgbClr val="374151"/>
                  </a:solidFill>
                  <a:latin typeface="Söhne"/>
                </a:rPr>
                <a:t>Η ανάγκη για ανάπτυξη έξυπνων δεξιοτήτων αυξάνεται στην τρέχουσα αγορά εργασίας λόγω της ταχέως μεταβαλλόμενης τεχνολογίας και των απαιτήσεων της αγοράς. Οι εργοδότες αναζητούν άτομα που έχουν ένα μοναδικό συνδυασμό τεχνικών δεξιοτήτων και μεταβιβάσιμων δεξιοτήτων, όπως η επίλυση προβλημάτων, η κριτική σκέψη και η επικοινωνία.
</a:t>
              </a:r>
              <a:endParaRPr lang="en-US" sz="2400" spc="-36" dirty="0">
                <a:solidFill>
                  <a:srgbClr val="000000"/>
                </a:solidFill>
                <a:latin typeface="Abhaya Libre Regular"/>
              </a:endParaRPr>
            </a:p>
          </p:txBody>
        </p:sp>
        <p:pic>
          <p:nvPicPr>
            <p:cNvPr id="12" name="Picture 12"/>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401174" y="48749"/>
              <a:ext cx="2384746" cy="1300688"/>
            </a:xfrm>
            <a:prstGeom prst="rect">
              <a:avLst/>
            </a:prstGeom>
          </p:spPr>
        </p:pic>
        <p:sp>
          <p:nvSpPr>
            <p:cNvPr id="13" name="TextBox 13"/>
            <p:cNvSpPr txBox="1"/>
            <p:nvPr/>
          </p:nvSpPr>
          <p:spPr>
            <a:xfrm>
              <a:off x="4622296" y="410435"/>
              <a:ext cx="5615933" cy="693790"/>
            </a:xfrm>
            <a:prstGeom prst="rect">
              <a:avLst/>
            </a:prstGeom>
          </p:spPr>
          <p:txBody>
            <a:bodyPr lIns="0" tIns="0" rIns="0" bIns="0" rtlCol="0" anchor="t">
              <a:spAutoFit/>
            </a:bodyPr>
            <a:lstStyle/>
            <a:p>
              <a:pPr algn="just">
                <a:lnSpc>
                  <a:spcPts val="3359"/>
                </a:lnSpc>
              </a:pPr>
              <a:r>
                <a:rPr lang="el-GR" sz="3600" spc="-36" dirty="0">
                  <a:solidFill>
                    <a:srgbClr val="000000"/>
                  </a:solidFill>
                  <a:latin typeface="Abhaya Libre Regular"/>
                </a:rPr>
                <a:t>Σύνοψη δεξιοτήτων
</a:t>
              </a:r>
              <a:endParaRPr lang="en-US" sz="3600" spc="-36" dirty="0">
                <a:solidFill>
                  <a:srgbClr val="000000"/>
                </a:solidFill>
                <a:latin typeface="Abhaya Libre Regular"/>
              </a:endParaRPr>
            </a:p>
          </p:txBody>
        </p:sp>
      </p:grpSp>
      <p:pic>
        <p:nvPicPr>
          <p:cNvPr id="7172" name="Picture 4" descr="Free Algebra Analyse photo and picture">
            <a:extLst>
              <a:ext uri="{FF2B5EF4-FFF2-40B4-BE49-F238E27FC236}">
                <a16:creationId xmlns:a16="http://schemas.microsoft.com/office/drawing/2014/main" id="{508C86C3-09E7-73E7-1E0C-18C56F1580A6}"/>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048119" y="6427888"/>
            <a:ext cx="5461893" cy="3032908"/>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1">
            <a:extLst>
              <a:ext uri="{FF2B5EF4-FFF2-40B4-BE49-F238E27FC236}">
                <a16:creationId xmlns:a16="http://schemas.microsoft.com/office/drawing/2014/main" id="{4B8E4D31-0921-08C9-C4FE-079EB72CBB87}"/>
              </a:ext>
            </a:extLst>
          </p:cNvPr>
          <p:cNvSpPr txBox="1"/>
          <p:nvPr/>
        </p:nvSpPr>
        <p:spPr>
          <a:xfrm>
            <a:off x="8382000" y="5908107"/>
            <a:ext cx="8280738" cy="3035446"/>
          </a:xfrm>
          <a:prstGeom prst="rect">
            <a:avLst/>
          </a:prstGeom>
        </p:spPr>
        <p:txBody>
          <a:bodyPr lIns="0" tIns="0" rIns="0" bIns="0" rtlCol="0" anchor="t">
            <a:spAutoFit/>
          </a:bodyPr>
          <a:lstStyle/>
          <a:p>
            <a:pPr algn="just">
              <a:lnSpc>
                <a:spcPts val="3359"/>
              </a:lnSpc>
            </a:pPr>
            <a:r>
              <a:rPr lang="el-GR" sz="2400" dirty="0"/>
              <a:t>Συνολικά, το μοντέλο σχήματος Τ ενθαρρύνει τα άτομα να αναπτύξουν ένα ευρύ φάσμα δεξιοτήτων και γνώσεων, ενώ παράλληλα εμβαθύνουν σε συγκεκριμένους τομείς. Αυτό μπορεί να σας κάνει έναν πιο ευέλικτο και προσαρμόσιμο επαγγελματία, καλύτερα εξοπλισμένο για να χειριστεί τις προκλήσεις του σύγχρονου χώρου εργασίας.
</a:t>
            </a:r>
            <a:endParaRPr lang="en-US" sz="2400" spc="-36" dirty="0">
              <a:solidFill>
                <a:srgbClr val="000000"/>
              </a:solidFill>
              <a:latin typeface="Abhaya Libre Regular"/>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196164">
            <a:off x="-6018967" y="8400891"/>
            <a:ext cx="10675280" cy="11378690"/>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836636">
            <a:off x="0" y="-2006961"/>
            <a:ext cx="3334026" cy="3588482"/>
          </a:xfrm>
          <a:prstGeom prst="rect">
            <a:avLst/>
          </a:prstGeom>
        </p:spPr>
      </p:pic>
      <p:pic>
        <p:nvPicPr>
          <p:cNvPr id="4" name="Picture 4"/>
          <p:cNvPicPr>
            <a:picLocks noChangeAspect="1"/>
          </p:cNvPicPr>
          <p:nvPr/>
        </p:nvPicPr>
        <p:blipFill>
          <a:blip r:embed="rId6"/>
          <a:srcRect/>
          <a:stretch>
            <a:fillRect/>
          </a:stretch>
        </p:blipFill>
        <p:spPr>
          <a:xfrm>
            <a:off x="16373884" y="30558"/>
            <a:ext cx="1869292" cy="1869292"/>
          </a:xfrm>
          <a:prstGeom prst="rect">
            <a:avLst/>
          </a:prstGeom>
        </p:spPr>
      </p:pic>
      <p:pic>
        <p:nvPicPr>
          <p:cNvPr id="5" name="Picture 5"/>
          <p:cNvPicPr>
            <a:picLocks noChangeAspect="1"/>
          </p:cNvPicPr>
          <p:nvPr/>
        </p:nvPicPr>
        <p:blipFill>
          <a:blip r:embed="rId7"/>
          <a:srcRect/>
          <a:stretch>
            <a:fillRect/>
          </a:stretch>
        </p:blipFill>
        <p:spPr>
          <a:xfrm>
            <a:off x="7825206" y="9276474"/>
            <a:ext cx="3710720" cy="779251"/>
          </a:xfrm>
          <a:prstGeom prst="rect">
            <a:avLst/>
          </a:prstGeom>
        </p:spPr>
      </p:pic>
      <p:sp>
        <p:nvSpPr>
          <p:cNvPr id="6" name="TextBox 6"/>
          <p:cNvSpPr txBox="1"/>
          <p:nvPr/>
        </p:nvSpPr>
        <p:spPr>
          <a:xfrm>
            <a:off x="3429000" y="1363226"/>
            <a:ext cx="10490301" cy="2150973"/>
          </a:xfrm>
          <a:prstGeom prst="rect">
            <a:avLst/>
          </a:prstGeom>
        </p:spPr>
        <p:txBody>
          <a:bodyPr wrap="square" lIns="0" tIns="0" rIns="0" bIns="0" rtlCol="0" anchor="t">
            <a:spAutoFit/>
          </a:bodyPr>
          <a:lstStyle/>
          <a:p>
            <a:pPr algn="ctr">
              <a:lnSpc>
                <a:spcPts val="5449"/>
              </a:lnSpc>
            </a:pPr>
            <a:r>
              <a:rPr lang="el-GR" sz="6410" dirty="0">
                <a:solidFill>
                  <a:srgbClr val="000000"/>
                </a:solidFill>
                <a:latin typeface="Abhaya Libre Regular"/>
              </a:rPr>
              <a:t>Ο νέος (σε σχήμα τ) εαυτός σας
</a:t>
            </a:r>
            <a:endParaRPr lang="en-US" sz="6410" dirty="0">
              <a:solidFill>
                <a:srgbClr val="000000"/>
              </a:solidFill>
              <a:latin typeface="Abhaya Libre Regular"/>
            </a:endParaRPr>
          </a:p>
        </p:txBody>
      </p:sp>
      <p:pic>
        <p:nvPicPr>
          <p:cNvPr id="8" name="Picture 8"/>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99934" y="267413"/>
            <a:ext cx="1980734" cy="2057110"/>
          </a:xfrm>
          <a:prstGeom prst="rect">
            <a:avLst/>
          </a:prstGeom>
        </p:spPr>
      </p:pic>
      <p:sp>
        <p:nvSpPr>
          <p:cNvPr id="10" name="TextBox 10"/>
          <p:cNvSpPr txBox="1"/>
          <p:nvPr/>
        </p:nvSpPr>
        <p:spPr>
          <a:xfrm>
            <a:off x="1667013" y="3201645"/>
            <a:ext cx="14173200" cy="5170646"/>
          </a:xfrm>
          <a:prstGeom prst="rect">
            <a:avLst/>
          </a:prstGeom>
        </p:spPr>
        <p:txBody>
          <a:bodyPr wrap="square" lIns="0" tIns="0" rIns="0" bIns="0" rtlCol="0" anchor="t">
            <a:spAutoFit/>
          </a:bodyPr>
          <a:lstStyle/>
          <a:p>
            <a:pPr algn="just"/>
            <a:r>
              <a:rPr lang="el-GR" sz="2800" dirty="0">
                <a:solidFill>
                  <a:srgbClr val="333333"/>
                </a:solidFill>
                <a:latin typeface="Georgia" panose="02040502050405020303" pitchFamily="18" charset="0"/>
              </a:rPr>
              <a:t>Μόλις κάνετε αυτήν την αυτοαξιολόγηση, πρέπει να προσδιορίσετε:
 Όπου θέλετε να βελτιώσετε τις γνώσεις/ικανότητές σας.
   	   1. Προσδιορίστε τομείς όπου θέλετε να βελτιώσετε τις δεξιότητες ή τις γνώσεις σας. Αυτό μπορεί να είναι στον τρέχοντα τομέα εξειδίκευσής σας ή σε νέους τομείς που θέλετε να εξερευνήσετε. Επικεντρωθείτε στην ανάπτυξη μιας ευρείας κατανόησης αυτών των περιοχών, και όχι μόνο ρηχής γνώσης.
	2. Όπου αισθάνεστε άνετα συντήρηση.
      Εξετάστε τις δεξιότητες και τις γνώσεις που έχετε ήδη και αισθάνεστε άνετα. Αυτοί μπορεί να είναι οι τομείς εξειδίκευσής σας που θέλετε να διατηρήσετε και να εμβαθύνετε. Θα πρέπει να συνεχίσετε να αναπτύσσετε αυτές τις δεξιότητες, ενώ παράλληλα εξερευνάτε νέους τομείς.
</a:t>
            </a:r>
            <a:endParaRPr lang="en-GB" sz="2800" b="0" i="0" dirty="0">
              <a:solidFill>
                <a:srgbClr val="333333"/>
              </a:solidFill>
              <a:effectLst/>
              <a:latin typeface="Georgia" panose="02040502050405020303" pitchFamily="18" charset="0"/>
            </a:endParaRPr>
          </a:p>
        </p:txBody>
      </p:sp>
      <p:pic>
        <p:nvPicPr>
          <p:cNvPr id="13" name="Picture 13"/>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5973218" y="2159763"/>
            <a:ext cx="2019756" cy="1938966"/>
          </a:xfrm>
          <a:prstGeom prst="rect">
            <a:avLst/>
          </a:prstGeom>
        </p:spPr>
      </p:pic>
      <p:pic>
        <p:nvPicPr>
          <p:cNvPr id="22" name="Picture 22"/>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9614497">
            <a:off x="17171017" y="8078283"/>
            <a:ext cx="4352147" cy="4346443"/>
          </a:xfrm>
          <a:prstGeom prst="rect">
            <a:avLst/>
          </a:prstGeom>
        </p:spPr>
      </p:pic>
      <p:pic>
        <p:nvPicPr>
          <p:cNvPr id="14" name="Picture 32">
            <a:extLst>
              <a:ext uri="{FF2B5EF4-FFF2-40B4-BE49-F238E27FC236}">
                <a16:creationId xmlns:a16="http://schemas.microsoft.com/office/drawing/2014/main" id="{27A70D5E-10F5-497E-9ED5-9B97B9924931}"/>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1852805">
            <a:off x="6330349" y="-3158835"/>
            <a:ext cx="5364129" cy="5364129"/>
          </a:xfrm>
          <a:prstGeom prst="rect">
            <a:avLst/>
          </a:prstGeom>
        </p:spPr>
      </p:pic>
    </p:spTree>
    <p:extLst>
      <p:ext uri="{BB962C8B-B14F-4D97-AF65-F5344CB8AC3E}">
        <p14:creationId xmlns:p14="http://schemas.microsoft.com/office/powerpoint/2010/main" val="327240229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173161C8-BF75-BA97-BECA-5301052BB52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196164">
            <a:off x="-6018967" y="8400891"/>
            <a:ext cx="10675280" cy="11378690"/>
          </a:xfrm>
          <a:prstGeom prst="rect">
            <a:avLst/>
          </a:prstGeom>
        </p:spPr>
      </p:pic>
      <p:pic>
        <p:nvPicPr>
          <p:cNvPr id="3" name="Picture 4">
            <a:extLst>
              <a:ext uri="{FF2B5EF4-FFF2-40B4-BE49-F238E27FC236}">
                <a16:creationId xmlns:a16="http://schemas.microsoft.com/office/drawing/2014/main" id="{057E7851-72D4-99C2-102D-3BCB00D5DA3F}"/>
              </a:ext>
            </a:extLst>
          </p:cNvPr>
          <p:cNvPicPr>
            <a:picLocks noChangeAspect="1"/>
          </p:cNvPicPr>
          <p:nvPr/>
        </p:nvPicPr>
        <p:blipFill>
          <a:blip r:embed="rId4"/>
          <a:srcRect/>
          <a:stretch>
            <a:fillRect/>
          </a:stretch>
        </p:blipFill>
        <p:spPr>
          <a:xfrm>
            <a:off x="16373884" y="30558"/>
            <a:ext cx="1869292" cy="1869292"/>
          </a:xfrm>
          <a:prstGeom prst="rect">
            <a:avLst/>
          </a:prstGeom>
        </p:spPr>
      </p:pic>
      <p:pic>
        <p:nvPicPr>
          <p:cNvPr id="4" name="Picture 5">
            <a:extLst>
              <a:ext uri="{FF2B5EF4-FFF2-40B4-BE49-F238E27FC236}">
                <a16:creationId xmlns:a16="http://schemas.microsoft.com/office/drawing/2014/main" id="{23D856F5-106A-BE81-0DFB-8A336F4D3AB4}"/>
              </a:ext>
            </a:extLst>
          </p:cNvPr>
          <p:cNvPicPr>
            <a:picLocks noChangeAspect="1"/>
          </p:cNvPicPr>
          <p:nvPr/>
        </p:nvPicPr>
        <p:blipFill>
          <a:blip r:embed="rId5"/>
          <a:srcRect/>
          <a:stretch>
            <a:fillRect/>
          </a:stretch>
        </p:blipFill>
        <p:spPr>
          <a:xfrm>
            <a:off x="7825206" y="9276474"/>
            <a:ext cx="3710720" cy="779251"/>
          </a:xfrm>
          <a:prstGeom prst="rect">
            <a:avLst/>
          </a:prstGeom>
        </p:spPr>
      </p:pic>
      <p:pic>
        <p:nvPicPr>
          <p:cNvPr id="5" name="Picture 8">
            <a:extLst>
              <a:ext uri="{FF2B5EF4-FFF2-40B4-BE49-F238E27FC236}">
                <a16:creationId xmlns:a16="http://schemas.microsoft.com/office/drawing/2014/main" id="{7B986654-597D-FEFB-5CB4-5E45BD57FE1A}"/>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99934" y="267413"/>
            <a:ext cx="1980734" cy="2057110"/>
          </a:xfrm>
          <a:prstGeom prst="rect">
            <a:avLst/>
          </a:prstGeom>
        </p:spPr>
      </p:pic>
      <p:sp>
        <p:nvSpPr>
          <p:cNvPr id="6" name="TextBox 10">
            <a:extLst>
              <a:ext uri="{FF2B5EF4-FFF2-40B4-BE49-F238E27FC236}">
                <a16:creationId xmlns:a16="http://schemas.microsoft.com/office/drawing/2014/main" id="{B6F552FF-D882-6301-3DAE-E05864BCCAC4}"/>
              </a:ext>
            </a:extLst>
          </p:cNvPr>
          <p:cNvSpPr txBox="1"/>
          <p:nvPr/>
        </p:nvSpPr>
        <p:spPr>
          <a:xfrm>
            <a:off x="1676400" y="2909897"/>
            <a:ext cx="14173200" cy="5170646"/>
          </a:xfrm>
          <a:prstGeom prst="rect">
            <a:avLst/>
          </a:prstGeom>
        </p:spPr>
        <p:txBody>
          <a:bodyPr wrap="square" lIns="0" tIns="0" rIns="0" bIns="0" rtlCol="0" anchor="t">
            <a:spAutoFit/>
          </a:bodyPr>
          <a:lstStyle/>
          <a:p>
            <a:pPr algn="just"/>
            <a:endParaRPr lang="en-GB" sz="2800" b="0" i="0" dirty="0">
              <a:solidFill>
                <a:srgbClr val="333333"/>
              </a:solidFill>
              <a:effectLst/>
              <a:latin typeface="Georgia" panose="02040502050405020303" pitchFamily="18" charset="0"/>
            </a:endParaRPr>
          </a:p>
          <a:p>
            <a:pPr algn="just"/>
            <a:r>
              <a:rPr lang="en-GB" sz="2800" b="0" i="0" dirty="0">
                <a:solidFill>
                  <a:srgbClr val="333333"/>
                </a:solidFill>
                <a:effectLst/>
                <a:latin typeface="Georgia" panose="02040502050405020303" pitchFamily="18" charset="0"/>
              </a:rPr>
              <a:t>3. </a:t>
            </a:r>
            <a:r>
              <a:rPr lang="el-GR" sz="2800" dirty="0">
                <a:solidFill>
                  <a:srgbClr val="333333"/>
                </a:solidFill>
                <a:latin typeface="Georgia" panose="02040502050405020303" pitchFamily="18" charset="0"/>
              </a:rPr>
              <a:t>Τι θέλετε να προσθέσετε.
      Προσδιορίστε νέες δεξιότητες ή περιοχές γνώσεων που θέλετε να προσθέσετε στο προφίλ σας σε σχήμα Τ. Αυτές μπορεί να είναι συμπληρωματικές δεξιότητες που ενισχύουν την υπάρχουσα εμπειρία σας ή νέους τομείς που θέλετε να εξερευνήσετε. Αυτό μπορεί να σας βοηθήσει να διευρύνετε την προοπτική σας και να γίνετε πιο ευέλικτοι.
4. Όπου θέλετε να πάτε βαθιά.
     Εξετάστε σε ποιους τομείς θέλετε να ειδικευτείτε και να εμβαθύνετε τις γνώσεις σας. Αυτό μπορεί να είναι μια συγκεκριμένη πτυχή του τρέχοντος τομέα σας ή μια νέα περιοχή στην οποία θέλετε να γίνετε ειδικός. Πηγαίνοντας βαθιά σε μια συγκεκριμένη περιοχή μπορεί να σας βοηθήσει να ξεχωρίσετε και να γίνετε πολύτιμος πόρος για τους άλλους.
</a:t>
            </a:r>
            <a:endParaRPr lang="en-GB" sz="2800" b="0" i="0" dirty="0">
              <a:solidFill>
                <a:srgbClr val="333333"/>
              </a:solidFill>
              <a:effectLst/>
              <a:latin typeface="Georgia" panose="02040502050405020303" pitchFamily="18" charset="0"/>
            </a:endParaRPr>
          </a:p>
        </p:txBody>
      </p:sp>
      <p:pic>
        <p:nvPicPr>
          <p:cNvPr id="7" name="Picture 13">
            <a:extLst>
              <a:ext uri="{FF2B5EF4-FFF2-40B4-BE49-F238E27FC236}">
                <a16:creationId xmlns:a16="http://schemas.microsoft.com/office/drawing/2014/main" id="{767A8379-70DD-6197-5589-19FCACFD5014}"/>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5973218" y="2159763"/>
            <a:ext cx="2019756" cy="1938966"/>
          </a:xfrm>
          <a:prstGeom prst="rect">
            <a:avLst/>
          </a:prstGeom>
        </p:spPr>
      </p:pic>
      <p:pic>
        <p:nvPicPr>
          <p:cNvPr id="8" name="Picture 22">
            <a:extLst>
              <a:ext uri="{FF2B5EF4-FFF2-40B4-BE49-F238E27FC236}">
                <a16:creationId xmlns:a16="http://schemas.microsoft.com/office/drawing/2014/main" id="{E2C30CF7-9429-40A7-4817-0FAE44CC69BA}"/>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9614497">
            <a:off x="17171017" y="8078283"/>
            <a:ext cx="4352147" cy="4346443"/>
          </a:xfrm>
          <a:prstGeom prst="rect">
            <a:avLst/>
          </a:prstGeom>
        </p:spPr>
      </p:pic>
      <p:pic>
        <p:nvPicPr>
          <p:cNvPr id="9" name="Picture 32">
            <a:extLst>
              <a:ext uri="{FF2B5EF4-FFF2-40B4-BE49-F238E27FC236}">
                <a16:creationId xmlns:a16="http://schemas.microsoft.com/office/drawing/2014/main" id="{833D7225-FA58-974F-69B3-FBD5CABDF669}"/>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1852805">
            <a:off x="6394878" y="-3450583"/>
            <a:ext cx="5364129" cy="5364129"/>
          </a:xfrm>
          <a:prstGeom prst="rect">
            <a:avLst/>
          </a:prstGeom>
        </p:spPr>
      </p:pic>
      <p:sp>
        <p:nvSpPr>
          <p:cNvPr id="10" name="TextBox 6">
            <a:extLst>
              <a:ext uri="{FF2B5EF4-FFF2-40B4-BE49-F238E27FC236}">
                <a16:creationId xmlns:a16="http://schemas.microsoft.com/office/drawing/2014/main" id="{B3F849C5-E7CD-58CE-ADB8-2EAF883398C6}"/>
              </a:ext>
            </a:extLst>
          </p:cNvPr>
          <p:cNvSpPr txBox="1"/>
          <p:nvPr/>
        </p:nvSpPr>
        <p:spPr>
          <a:xfrm>
            <a:off x="3673654" y="1597212"/>
            <a:ext cx="10490301" cy="2150973"/>
          </a:xfrm>
          <a:prstGeom prst="rect">
            <a:avLst/>
          </a:prstGeom>
        </p:spPr>
        <p:txBody>
          <a:bodyPr wrap="square" lIns="0" tIns="0" rIns="0" bIns="0" rtlCol="0" anchor="t">
            <a:spAutoFit/>
          </a:bodyPr>
          <a:lstStyle/>
          <a:p>
            <a:pPr algn="ctr">
              <a:lnSpc>
                <a:spcPts val="5449"/>
              </a:lnSpc>
            </a:pPr>
            <a:r>
              <a:rPr lang="el-GR" sz="6410" dirty="0">
                <a:solidFill>
                  <a:srgbClr val="000000"/>
                </a:solidFill>
                <a:latin typeface="Abhaya Libre Regular"/>
              </a:rPr>
              <a:t>Ο νέος (σε σχήμα τ) εαυτός σας
</a:t>
            </a:r>
            <a:endParaRPr lang="en-US" sz="6410" dirty="0">
              <a:solidFill>
                <a:srgbClr val="000000"/>
              </a:solidFill>
              <a:latin typeface="Abhaya Libre Regular"/>
            </a:endParaRPr>
          </a:p>
        </p:txBody>
      </p:sp>
    </p:spTree>
    <p:extLst>
      <p:ext uri="{BB962C8B-B14F-4D97-AF65-F5344CB8AC3E}">
        <p14:creationId xmlns:p14="http://schemas.microsoft.com/office/powerpoint/2010/main" val="192254608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11">
            <a:extLst>
              <a:ext uri="{FF2B5EF4-FFF2-40B4-BE49-F238E27FC236}">
                <a16:creationId xmlns:a16="http://schemas.microsoft.com/office/drawing/2014/main" id="{464032A8-078B-4C5A-38A6-82076FC46F98}"/>
              </a:ext>
            </a:extLst>
          </p:cNvPr>
          <p:cNvSpPr txBox="1"/>
          <p:nvPr/>
        </p:nvSpPr>
        <p:spPr>
          <a:xfrm>
            <a:off x="768539" y="3275701"/>
            <a:ext cx="7734300" cy="2523768"/>
          </a:xfrm>
          <a:prstGeom prst="rect">
            <a:avLst/>
          </a:prstGeom>
        </p:spPr>
        <p:txBody>
          <a:bodyPr wrap="square" lIns="0" tIns="0" rIns="0" bIns="0" rtlCol="0" anchor="t">
            <a:spAutoFit/>
          </a:bodyPr>
          <a:lstStyle/>
          <a:p>
            <a:pPr algn="just"/>
            <a:r>
              <a:rPr lang="el-GR" sz="2400" b="1" dirty="0">
                <a:solidFill>
                  <a:srgbClr val="333333"/>
                </a:solidFill>
                <a:latin typeface="Georgia" panose="02040502050405020303" pitchFamily="18" charset="0"/>
              </a:rPr>
              <a:t>1. Βελτίωση
</a:t>
            </a:r>
            <a:r>
              <a:rPr lang="el-GR" sz="2000" dirty="0">
                <a:solidFill>
                  <a:srgbClr val="333333"/>
                </a:solidFill>
                <a:latin typeface="Georgia" panose="02040502050405020303" pitchFamily="18" charset="0"/>
              </a:rPr>
              <a:t>Όταν αξιολογήσατε τον εαυτό σας για κάθε έναν από τους υπάρχοντες τομείς σας, πιθανότατα παρατηρήσατε μερικούς που θα θέλατε να ήταν ισχυρότεροι. Για παράδειγμα, θα ήθελα να βελτιώσω τις δεξιότητές μου στον προγραμματισμό και την αναρρίχηση. Σημειώστε αυτές τις περιοχές στο υπολογιστικό φύλλο, ώστε να μπορείτε να αρχίσετε να εργάζεστε σε αυτές.
</a:t>
            </a:r>
            <a:endParaRPr lang="en-GB" sz="2400" b="0" i="0" dirty="0">
              <a:solidFill>
                <a:srgbClr val="333333"/>
              </a:solidFill>
              <a:effectLst/>
              <a:latin typeface="Georgia" panose="02040502050405020303" pitchFamily="18" charset="0"/>
            </a:endParaRPr>
          </a:p>
        </p:txBody>
      </p:sp>
      <p:sp>
        <p:nvSpPr>
          <p:cNvPr id="5" name="TextBox 11">
            <a:extLst>
              <a:ext uri="{FF2B5EF4-FFF2-40B4-BE49-F238E27FC236}">
                <a16:creationId xmlns:a16="http://schemas.microsoft.com/office/drawing/2014/main" id="{972A25E3-42C4-98FA-9BAC-4385727DC484}"/>
              </a:ext>
            </a:extLst>
          </p:cNvPr>
          <p:cNvSpPr txBox="1"/>
          <p:nvPr/>
        </p:nvSpPr>
        <p:spPr>
          <a:xfrm>
            <a:off x="8715908" y="2558177"/>
            <a:ext cx="7894522" cy="2523768"/>
          </a:xfrm>
          <a:prstGeom prst="rect">
            <a:avLst/>
          </a:prstGeom>
        </p:spPr>
        <p:txBody>
          <a:bodyPr wrap="square" lIns="0" tIns="0" rIns="0" bIns="0" rtlCol="0" anchor="t">
            <a:spAutoFit/>
          </a:bodyPr>
          <a:lstStyle/>
          <a:p>
            <a:pPr algn="just"/>
            <a:r>
              <a:rPr lang="en-GB" sz="2400" b="1" i="0" dirty="0">
                <a:solidFill>
                  <a:srgbClr val="333333"/>
                </a:solidFill>
                <a:effectLst/>
                <a:latin typeface="Georgia" panose="02040502050405020303" pitchFamily="18" charset="0"/>
              </a:rPr>
              <a:t>3. </a:t>
            </a:r>
            <a:r>
              <a:rPr lang="el-GR" sz="2400" b="1" dirty="0">
                <a:solidFill>
                  <a:srgbClr val="333333"/>
                </a:solidFill>
                <a:latin typeface="Georgia" panose="02040502050405020303" pitchFamily="18" charset="0"/>
              </a:rPr>
              <a:t>Πρόσθεση</a:t>
            </a:r>
            <a:endParaRPr lang="en-GB" sz="2400" b="0" i="0" dirty="0">
              <a:solidFill>
                <a:srgbClr val="333333"/>
              </a:solidFill>
              <a:effectLst/>
              <a:latin typeface="Georgia" panose="02040502050405020303" pitchFamily="18" charset="0"/>
            </a:endParaRPr>
          </a:p>
          <a:p>
            <a:pPr algn="just"/>
            <a:r>
              <a:rPr lang="el-GR" sz="2000" dirty="0">
                <a:solidFill>
                  <a:srgbClr val="333333"/>
                </a:solidFill>
                <a:latin typeface="Georgia" panose="02040502050405020303" pitchFamily="18" charset="0"/>
              </a:rPr>
              <a:t>Αυτά είναι πράγματα για τα οποία δεν γνωρίζετε τίποτα αλλά θέλετε να μάθετε. Ίσως πρέπει να τα μάθετε για να κάνετε τον εαυτό σας καλύτερο υποψήφιο για δουλειά ή ίσως απλά σας ενδιαφέρουν. Όποιος και αν είναι ο λόγος, θέλετε να αρχίσετε να μαθαίνετε. Για παράδειγμα, θέλω να μάθω κωδικοποίηση AI, ώστε να μπορώ να δημιουργήσω δροσερά έργα για να βοηθήσω τη δουλειά μου.
</a:t>
            </a:r>
            <a:endParaRPr lang="en-GB" sz="2000" b="0" i="0" dirty="0">
              <a:solidFill>
                <a:srgbClr val="333333"/>
              </a:solidFill>
              <a:effectLst/>
              <a:latin typeface="Georgia" panose="02040502050405020303" pitchFamily="18" charset="0"/>
            </a:endParaRPr>
          </a:p>
        </p:txBody>
      </p:sp>
      <p:sp>
        <p:nvSpPr>
          <p:cNvPr id="6" name="TextBox 11">
            <a:extLst>
              <a:ext uri="{FF2B5EF4-FFF2-40B4-BE49-F238E27FC236}">
                <a16:creationId xmlns:a16="http://schemas.microsoft.com/office/drawing/2014/main" id="{78DF2B4C-C131-C9A5-E262-D2D786C64DF0}"/>
              </a:ext>
            </a:extLst>
          </p:cNvPr>
          <p:cNvSpPr txBox="1"/>
          <p:nvPr/>
        </p:nvSpPr>
        <p:spPr>
          <a:xfrm>
            <a:off x="1219200" y="5834501"/>
            <a:ext cx="8169275" cy="3139321"/>
          </a:xfrm>
          <a:prstGeom prst="rect">
            <a:avLst/>
          </a:prstGeom>
        </p:spPr>
        <p:txBody>
          <a:bodyPr wrap="square" lIns="0" tIns="0" rIns="0" bIns="0" rtlCol="0" anchor="t">
            <a:spAutoFit/>
          </a:bodyPr>
          <a:lstStyle/>
          <a:p>
            <a:pPr algn="just"/>
            <a:r>
              <a:rPr lang="en-GB" sz="2400" b="1" i="0" dirty="0">
                <a:solidFill>
                  <a:srgbClr val="333333"/>
                </a:solidFill>
                <a:effectLst/>
                <a:latin typeface="Georgia" panose="02040502050405020303" pitchFamily="18" charset="0"/>
              </a:rPr>
              <a:t>2. </a:t>
            </a:r>
            <a:r>
              <a:rPr lang="el-GR" sz="2400" b="1" dirty="0">
                <a:solidFill>
                  <a:srgbClr val="333333"/>
                </a:solidFill>
                <a:latin typeface="Georgia" panose="02040502050405020303" pitchFamily="18" charset="0"/>
              </a:rPr>
              <a:t>Συντήρηση</a:t>
            </a:r>
            <a:endParaRPr lang="en-GB" sz="2400" b="0" i="0" dirty="0">
              <a:solidFill>
                <a:srgbClr val="333333"/>
              </a:solidFill>
              <a:effectLst/>
              <a:latin typeface="Georgia" panose="02040502050405020303" pitchFamily="18" charset="0"/>
            </a:endParaRPr>
          </a:p>
          <a:p>
            <a:pPr algn="just"/>
            <a:r>
              <a:rPr lang="el-GR" sz="2000" dirty="0">
                <a:solidFill>
                  <a:srgbClr val="333333"/>
                </a:solidFill>
                <a:latin typeface="Georgia" panose="02040502050405020303" pitchFamily="18" charset="0"/>
              </a:rPr>
              <a:t>Σε ορισμένους τομείς, είστε απόλυτα ικανοποιημένοι με το επίπεδό σας και δεν ενδιαφέρεστε να προχωρήσετε περαιτέρω. Αυτό είναι εντάξει. Μην σπαταλάτε το χρόνο σας βελτιώνοντας τομείς που δεν έχουν σημασία για εσάς.
Για παράδειγμα, είμαι εντάξει με τις πολύ βασικές μαγειρικές μου ικανότητες. Ξέρω αρκετά για να μαγειρέψω υγιεινά με επαρκή ποικιλία και δεν με ενδιαφέρει να γίνω ο επόμενος σεφ. Όσο μαγειρεύω τακτικά, θα διατηρήσω τις δεξιότητές μου, κανένα πρόβλημα.
</a:t>
            </a:r>
            <a:endParaRPr lang="en-GB" sz="2000" b="0" i="0" dirty="0">
              <a:solidFill>
                <a:srgbClr val="333333"/>
              </a:solidFill>
              <a:effectLst/>
              <a:latin typeface="Georgia" panose="02040502050405020303" pitchFamily="18" charset="0"/>
            </a:endParaRPr>
          </a:p>
        </p:txBody>
      </p:sp>
      <p:sp>
        <p:nvSpPr>
          <p:cNvPr id="7" name="TextBox 6">
            <a:extLst>
              <a:ext uri="{FF2B5EF4-FFF2-40B4-BE49-F238E27FC236}">
                <a16:creationId xmlns:a16="http://schemas.microsoft.com/office/drawing/2014/main" id="{ECBFD4C7-CBD4-B685-1372-207039D6E721}"/>
              </a:ext>
            </a:extLst>
          </p:cNvPr>
          <p:cNvSpPr txBox="1"/>
          <p:nvPr/>
        </p:nvSpPr>
        <p:spPr>
          <a:xfrm>
            <a:off x="9721379" y="5600260"/>
            <a:ext cx="7894522" cy="2523768"/>
          </a:xfrm>
          <a:prstGeom prst="rect">
            <a:avLst/>
          </a:prstGeom>
        </p:spPr>
        <p:txBody>
          <a:bodyPr wrap="square" lIns="0" tIns="0" rIns="0" bIns="0" rtlCol="0" anchor="t">
            <a:spAutoFit/>
          </a:bodyPr>
          <a:lstStyle/>
          <a:p>
            <a:pPr algn="just"/>
            <a:r>
              <a:rPr lang="en-GB" sz="2400" b="1" i="0" dirty="0">
                <a:solidFill>
                  <a:srgbClr val="333333"/>
                </a:solidFill>
                <a:effectLst/>
                <a:latin typeface="Georgia" panose="02040502050405020303" pitchFamily="18" charset="0"/>
              </a:rPr>
              <a:t>4. </a:t>
            </a:r>
            <a:r>
              <a:rPr lang="el-GR" sz="2400" b="1" dirty="0">
                <a:solidFill>
                  <a:srgbClr val="333333"/>
                </a:solidFill>
                <a:latin typeface="Georgia" panose="02040502050405020303" pitchFamily="18" charset="0"/>
              </a:rPr>
              <a:t>Βάθος
</a:t>
            </a:r>
            <a:r>
              <a:rPr lang="el-GR" sz="2000" dirty="0">
                <a:solidFill>
                  <a:srgbClr val="333333"/>
                </a:solidFill>
                <a:latin typeface="Georgia" panose="02040502050405020303" pitchFamily="18" charset="0"/>
              </a:rPr>
              <a:t>Τέλος, πρέπει να προσδιορίσετε τον τομέα στον οποίο θέλετε να ειδικευτείτε. Ίσως γνωρίζετε ήδη τι είναι αυτή η περιοχή... Θα μπορούσε να είναι μια υπάρχουσα περιοχή. Ή θα μπορούσε να είναι κάτι νέο για το οποίο δεν γνωρίζετε τίποτα, αλλά πραγματικά αισθάνεστε ότι θα είναι χρήσιμο / ενδιαφέρον. Ανεξάρτητα, πρέπει να προσδιορίσετε αυτήν την περιοχή, </a:t>
            </a:r>
            <a:r>
              <a:rPr lang="el-GR" sz="2000" b="1" dirty="0">
                <a:solidFill>
                  <a:srgbClr val="333333"/>
                </a:solidFill>
                <a:latin typeface="Georgia" panose="02040502050405020303" pitchFamily="18" charset="0"/>
              </a:rPr>
              <a:t>ώστε να μπορείτε να εστιάσετε σε αυτήν.</a:t>
            </a:r>
            <a:endParaRPr lang="en-GB" sz="2400" b="1" i="0" dirty="0">
              <a:solidFill>
                <a:srgbClr val="333333"/>
              </a:solidFill>
              <a:effectLst/>
              <a:latin typeface="Georgia" panose="02040502050405020303" pitchFamily="18" charset="0"/>
            </a:endParaRPr>
          </a:p>
        </p:txBody>
      </p:sp>
      <p:pic>
        <p:nvPicPr>
          <p:cNvPr id="8" name="Picture 5">
            <a:extLst>
              <a:ext uri="{FF2B5EF4-FFF2-40B4-BE49-F238E27FC236}">
                <a16:creationId xmlns:a16="http://schemas.microsoft.com/office/drawing/2014/main" id="{6E91D6BC-8B0C-CA97-61D8-C06393024ECD}"/>
              </a:ext>
            </a:extLst>
          </p:cNvPr>
          <p:cNvPicPr>
            <a:picLocks noChangeAspect="1"/>
          </p:cNvPicPr>
          <p:nvPr/>
        </p:nvPicPr>
        <p:blipFill>
          <a:blip r:embed="rId2"/>
          <a:srcRect/>
          <a:stretch>
            <a:fillRect/>
          </a:stretch>
        </p:blipFill>
        <p:spPr>
          <a:xfrm>
            <a:off x="7086600" y="9232388"/>
            <a:ext cx="3710720" cy="779251"/>
          </a:xfrm>
          <a:prstGeom prst="rect">
            <a:avLst/>
          </a:prstGeom>
        </p:spPr>
      </p:pic>
      <p:pic>
        <p:nvPicPr>
          <p:cNvPr id="9" name="Picture 3">
            <a:extLst>
              <a:ext uri="{FF2B5EF4-FFF2-40B4-BE49-F238E27FC236}">
                <a16:creationId xmlns:a16="http://schemas.microsoft.com/office/drawing/2014/main" id="{8C1934EF-21E9-94AA-ABB5-FFEDCD4F7D9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836636">
            <a:off x="-173293" y="-1384180"/>
            <a:ext cx="3334026" cy="3588482"/>
          </a:xfrm>
          <a:prstGeom prst="rect">
            <a:avLst/>
          </a:prstGeom>
        </p:spPr>
      </p:pic>
      <p:sp>
        <p:nvSpPr>
          <p:cNvPr id="10" name="TextBox 9">
            <a:extLst>
              <a:ext uri="{FF2B5EF4-FFF2-40B4-BE49-F238E27FC236}">
                <a16:creationId xmlns:a16="http://schemas.microsoft.com/office/drawing/2014/main" id="{CDED797F-1A6C-4454-31CE-F320BC35F314}"/>
              </a:ext>
            </a:extLst>
          </p:cNvPr>
          <p:cNvSpPr txBox="1"/>
          <p:nvPr/>
        </p:nvSpPr>
        <p:spPr>
          <a:xfrm>
            <a:off x="6781800" y="1130117"/>
            <a:ext cx="3505200" cy="769441"/>
          </a:xfrm>
          <a:prstGeom prst="rect">
            <a:avLst/>
          </a:prstGeom>
          <a:noFill/>
        </p:spPr>
        <p:txBody>
          <a:bodyPr wrap="square" rtlCol="0">
            <a:spAutoFit/>
          </a:bodyPr>
          <a:lstStyle/>
          <a:p>
            <a:r>
              <a:rPr lang="el-GR" sz="4400" dirty="0">
                <a:latin typeface="Georgia" panose="02040502050405020303" pitchFamily="18" charset="0"/>
              </a:rPr>
              <a:t>Περιγραφές</a:t>
            </a:r>
            <a:endParaRPr lang="en-RO" sz="4400" dirty="0">
              <a:latin typeface="Georgia" panose="02040502050405020303" pitchFamily="18" charset="0"/>
            </a:endParaRPr>
          </a:p>
        </p:txBody>
      </p:sp>
      <p:pic>
        <p:nvPicPr>
          <p:cNvPr id="11" name="Picture 4">
            <a:extLst>
              <a:ext uri="{FF2B5EF4-FFF2-40B4-BE49-F238E27FC236}">
                <a16:creationId xmlns:a16="http://schemas.microsoft.com/office/drawing/2014/main" id="{2E784FB3-1492-4074-FFC0-281E6175650B}"/>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4221173" y="1797014"/>
            <a:ext cx="1403660" cy="1277646"/>
          </a:xfrm>
          <a:prstGeom prst="rect">
            <a:avLst/>
          </a:prstGeom>
        </p:spPr>
      </p:pic>
      <p:pic>
        <p:nvPicPr>
          <p:cNvPr id="12" name="Picture 4">
            <a:extLst>
              <a:ext uri="{FF2B5EF4-FFF2-40B4-BE49-F238E27FC236}">
                <a16:creationId xmlns:a16="http://schemas.microsoft.com/office/drawing/2014/main" id="{2ACDEB69-0FD9-492E-1583-735CC536549A}"/>
              </a:ext>
            </a:extLst>
          </p:cNvPr>
          <p:cNvPicPr>
            <a:picLocks noChangeAspect="1"/>
          </p:cNvPicPr>
          <p:nvPr/>
        </p:nvPicPr>
        <p:blipFill>
          <a:blip r:embed="rId7"/>
          <a:srcRect/>
          <a:stretch>
            <a:fillRect/>
          </a:stretch>
        </p:blipFill>
        <p:spPr>
          <a:xfrm>
            <a:off x="16418708" y="0"/>
            <a:ext cx="1869292" cy="1869292"/>
          </a:xfrm>
          <a:prstGeom prst="rect">
            <a:avLst/>
          </a:prstGeom>
        </p:spPr>
      </p:pic>
      <p:grpSp>
        <p:nvGrpSpPr>
          <p:cNvPr id="13" name="Group 36">
            <a:extLst>
              <a:ext uri="{FF2B5EF4-FFF2-40B4-BE49-F238E27FC236}">
                <a16:creationId xmlns:a16="http://schemas.microsoft.com/office/drawing/2014/main" id="{E2731B1B-DAC5-A0C7-C4B5-474817FD2C0C}"/>
              </a:ext>
            </a:extLst>
          </p:cNvPr>
          <p:cNvGrpSpPr/>
          <p:nvPr/>
        </p:nvGrpSpPr>
        <p:grpSpPr>
          <a:xfrm>
            <a:off x="15903068" y="8682605"/>
            <a:ext cx="2900572" cy="807705"/>
            <a:chOff x="0" y="0"/>
            <a:chExt cx="3867430" cy="1076939"/>
          </a:xfrm>
        </p:grpSpPr>
        <p:pic>
          <p:nvPicPr>
            <p:cNvPr id="14" name="Picture 37">
              <a:extLst>
                <a:ext uri="{FF2B5EF4-FFF2-40B4-BE49-F238E27FC236}">
                  <a16:creationId xmlns:a16="http://schemas.microsoft.com/office/drawing/2014/main" id="{72BBF00C-7BC6-5B23-330B-5303C5A3226B}"/>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0" y="0"/>
              <a:ext cx="3867430" cy="618789"/>
            </a:xfrm>
            <a:prstGeom prst="rect">
              <a:avLst/>
            </a:prstGeom>
          </p:spPr>
        </p:pic>
        <p:pic>
          <p:nvPicPr>
            <p:cNvPr id="15" name="Picture 38">
              <a:extLst>
                <a:ext uri="{FF2B5EF4-FFF2-40B4-BE49-F238E27FC236}">
                  <a16:creationId xmlns:a16="http://schemas.microsoft.com/office/drawing/2014/main" id="{2ABB0BD7-07DF-2C57-2C74-178192A0E394}"/>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0" y="458151"/>
              <a:ext cx="3867430" cy="618789"/>
            </a:xfrm>
            <a:prstGeom prst="rect">
              <a:avLst/>
            </a:prstGeom>
          </p:spPr>
        </p:pic>
      </p:grpSp>
      <p:pic>
        <p:nvPicPr>
          <p:cNvPr id="19" name="Picture 32">
            <a:extLst>
              <a:ext uri="{FF2B5EF4-FFF2-40B4-BE49-F238E27FC236}">
                <a16:creationId xmlns:a16="http://schemas.microsoft.com/office/drawing/2014/main" id="{725495F1-6CE0-6969-E5C0-D1FEE46E4266}"/>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1852805">
            <a:off x="6310711" y="-3433603"/>
            <a:ext cx="5364129" cy="5364129"/>
          </a:xfrm>
          <a:prstGeom prst="rect">
            <a:avLst/>
          </a:prstGeom>
        </p:spPr>
      </p:pic>
    </p:spTree>
    <p:extLst>
      <p:ext uri="{BB962C8B-B14F-4D97-AF65-F5344CB8AC3E}">
        <p14:creationId xmlns:p14="http://schemas.microsoft.com/office/powerpoint/2010/main" val="104848121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10770731" y="4768328"/>
            <a:ext cx="7775659" cy="1894433"/>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1739527" y="5000829"/>
            <a:ext cx="1338808" cy="1143007"/>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2427531" y="6846114"/>
            <a:ext cx="1218800" cy="1198994"/>
          </a:xfrm>
          <a:prstGeom prst="rect">
            <a:avLst/>
          </a:prstGeom>
        </p:spPr>
      </p:pic>
      <p:grpSp>
        <p:nvGrpSpPr>
          <p:cNvPr id="5" name="Group 5"/>
          <p:cNvGrpSpPr/>
          <p:nvPr/>
        </p:nvGrpSpPr>
        <p:grpSpPr>
          <a:xfrm>
            <a:off x="14658560" y="2060782"/>
            <a:ext cx="657082" cy="657082"/>
            <a:chOff x="0" y="0"/>
            <a:chExt cx="812800" cy="812800"/>
          </a:xfrm>
        </p:grpSpPr>
        <p:sp>
          <p:nvSpPr>
            <p:cNvPr id="6" name="Freeform 6"/>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4989E"/>
            </a:solidFill>
          </p:spPr>
        </p:sp>
        <p:sp>
          <p:nvSpPr>
            <p:cNvPr id="7" name="TextBox 7"/>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13665800" y="3547556"/>
            <a:ext cx="657082" cy="657082"/>
            <a:chOff x="0" y="0"/>
            <a:chExt cx="812800" cy="812800"/>
          </a:xfrm>
        </p:grpSpPr>
        <p:sp>
          <p:nvSpPr>
            <p:cNvPr id="9" name="Freeform 9"/>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0E9E5"/>
            </a:solidFill>
          </p:spPr>
        </p:sp>
        <p:sp>
          <p:nvSpPr>
            <p:cNvPr id="10" name="TextBox 10"/>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11" name="Group 11"/>
          <p:cNvGrpSpPr/>
          <p:nvPr/>
        </p:nvGrpSpPr>
        <p:grpSpPr>
          <a:xfrm>
            <a:off x="13382803" y="5303960"/>
            <a:ext cx="657082" cy="657082"/>
            <a:chOff x="0" y="0"/>
            <a:chExt cx="812800" cy="812800"/>
          </a:xfrm>
        </p:grpSpPr>
        <p:sp>
          <p:nvSpPr>
            <p:cNvPr id="12" name="Freeform 12"/>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43A44"/>
            </a:solidFill>
          </p:spPr>
        </p:sp>
        <p:sp>
          <p:nvSpPr>
            <p:cNvPr id="13" name="TextBox 13"/>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14" name="Group 14"/>
          <p:cNvGrpSpPr/>
          <p:nvPr/>
        </p:nvGrpSpPr>
        <p:grpSpPr>
          <a:xfrm>
            <a:off x="13752257" y="7056417"/>
            <a:ext cx="657082" cy="657082"/>
            <a:chOff x="0" y="0"/>
            <a:chExt cx="812800" cy="812800"/>
          </a:xfrm>
        </p:grpSpPr>
        <p:sp>
          <p:nvSpPr>
            <p:cNvPr id="15" name="Freeform 15"/>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535454"/>
            </a:solidFill>
          </p:spPr>
        </p:sp>
        <p:sp>
          <p:nvSpPr>
            <p:cNvPr id="16" name="TextBox 16"/>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17" name="Group 17"/>
          <p:cNvGrpSpPr/>
          <p:nvPr/>
        </p:nvGrpSpPr>
        <p:grpSpPr>
          <a:xfrm>
            <a:off x="14658560" y="8705205"/>
            <a:ext cx="657082" cy="657082"/>
            <a:chOff x="0" y="0"/>
            <a:chExt cx="812800" cy="812800"/>
          </a:xfrm>
        </p:grpSpPr>
        <p:sp>
          <p:nvSpPr>
            <p:cNvPr id="18" name="Freeform 18"/>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23B2A3"/>
            </a:solidFill>
          </p:spPr>
        </p:sp>
        <p:sp>
          <p:nvSpPr>
            <p:cNvPr id="19" name="TextBox 19"/>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pic>
        <p:nvPicPr>
          <p:cNvPr id="20" name="Picture 20"/>
          <p:cNvPicPr>
            <a:picLocks noChangeAspect="1"/>
          </p:cNvPicPr>
          <p:nvPr/>
        </p:nvPicPr>
        <p:blipFill>
          <a:blip r:embed="rId8"/>
          <a:srcRect/>
          <a:stretch>
            <a:fillRect/>
          </a:stretch>
        </p:blipFill>
        <p:spPr>
          <a:xfrm>
            <a:off x="16418708" y="0"/>
            <a:ext cx="1869292" cy="1869292"/>
          </a:xfrm>
          <a:prstGeom prst="rect">
            <a:avLst/>
          </a:prstGeom>
        </p:spPr>
      </p:pic>
      <p:grpSp>
        <p:nvGrpSpPr>
          <p:cNvPr id="21" name="Group 21"/>
          <p:cNvGrpSpPr/>
          <p:nvPr/>
        </p:nvGrpSpPr>
        <p:grpSpPr>
          <a:xfrm>
            <a:off x="14770557" y="3970317"/>
            <a:ext cx="3086100" cy="3086100"/>
            <a:chOff x="0" y="0"/>
            <a:chExt cx="812800" cy="812800"/>
          </a:xfrm>
        </p:grpSpPr>
        <p:sp>
          <p:nvSpPr>
            <p:cNvPr id="22" name="Freeform 22"/>
            <p:cNvSpPr/>
            <p:nvPr/>
          </p:nvSpPr>
          <p:spPr>
            <a:xfrm>
              <a:off x="0" y="0"/>
              <a:ext cx="812800" cy="812800"/>
            </a:xfrm>
            <a:custGeom>
              <a:avLst/>
              <a:gdLst/>
              <a:ahLst/>
              <a:cxnLst/>
              <a:rect l="l" t="t" r="r" b="b"/>
              <a:pathLst>
                <a:path w="812800" h="812800">
                  <a:moveTo>
                    <a:pt x="127941" y="0"/>
                  </a:moveTo>
                  <a:lnTo>
                    <a:pt x="684859" y="0"/>
                  </a:lnTo>
                  <a:cubicBezTo>
                    <a:pt x="718791" y="0"/>
                    <a:pt x="751333" y="13479"/>
                    <a:pt x="775327" y="37473"/>
                  </a:cubicBezTo>
                  <a:cubicBezTo>
                    <a:pt x="799321" y="61467"/>
                    <a:pt x="812800" y="94009"/>
                    <a:pt x="812800" y="127941"/>
                  </a:cubicBezTo>
                  <a:lnTo>
                    <a:pt x="812800" y="684859"/>
                  </a:lnTo>
                  <a:cubicBezTo>
                    <a:pt x="812800" y="718791"/>
                    <a:pt x="799321" y="751333"/>
                    <a:pt x="775327" y="775327"/>
                  </a:cubicBezTo>
                  <a:cubicBezTo>
                    <a:pt x="751333" y="799321"/>
                    <a:pt x="718791" y="812800"/>
                    <a:pt x="684859" y="812800"/>
                  </a:cubicBezTo>
                  <a:lnTo>
                    <a:pt x="127941" y="812800"/>
                  </a:lnTo>
                  <a:cubicBezTo>
                    <a:pt x="94009" y="812800"/>
                    <a:pt x="61467" y="799321"/>
                    <a:pt x="37473" y="775327"/>
                  </a:cubicBezTo>
                  <a:cubicBezTo>
                    <a:pt x="13479" y="751333"/>
                    <a:pt x="0" y="718791"/>
                    <a:pt x="0" y="684859"/>
                  </a:cubicBezTo>
                  <a:lnTo>
                    <a:pt x="0" y="127941"/>
                  </a:lnTo>
                  <a:cubicBezTo>
                    <a:pt x="0" y="94009"/>
                    <a:pt x="13479" y="61467"/>
                    <a:pt x="37473" y="37473"/>
                  </a:cubicBezTo>
                  <a:cubicBezTo>
                    <a:pt x="61467" y="13479"/>
                    <a:pt x="94009" y="0"/>
                    <a:pt x="127941" y="0"/>
                  </a:cubicBezTo>
                  <a:close/>
                </a:path>
              </a:pathLst>
            </a:custGeom>
            <a:solidFill>
              <a:srgbClr val="23B2A3"/>
            </a:solidFill>
          </p:spPr>
        </p:sp>
        <p:sp>
          <p:nvSpPr>
            <p:cNvPr id="23" name="TextBox 23"/>
            <p:cNvSpPr txBox="1"/>
            <p:nvPr/>
          </p:nvSpPr>
          <p:spPr>
            <a:xfrm>
              <a:off x="0" y="-76200"/>
              <a:ext cx="812800" cy="889000"/>
            </a:xfrm>
            <a:prstGeom prst="rect">
              <a:avLst/>
            </a:prstGeom>
          </p:spPr>
          <p:txBody>
            <a:bodyPr lIns="50800" tIns="50800" rIns="50800" bIns="50800" rtlCol="0" anchor="ctr"/>
            <a:lstStyle/>
            <a:p>
              <a:pPr algn="ctr">
                <a:lnSpc>
                  <a:spcPts val="4479"/>
                </a:lnSpc>
              </a:pPr>
              <a:r>
                <a:rPr lang="en-US" sz="3199" dirty="0">
                  <a:solidFill>
                    <a:srgbClr val="FEFEFE"/>
                  </a:solidFill>
                  <a:latin typeface="Abhaya Libre Regular"/>
                </a:rPr>
                <a:t>T-shaped skills</a:t>
              </a:r>
            </a:p>
          </p:txBody>
        </p:sp>
      </p:grpSp>
      <p:pic>
        <p:nvPicPr>
          <p:cNvPr id="24" name="Picture 24"/>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3665800" y="1440853"/>
            <a:ext cx="593582" cy="1239858"/>
          </a:xfrm>
          <a:prstGeom prst="rect">
            <a:avLst/>
          </a:prstGeom>
        </p:spPr>
      </p:pic>
      <p:pic>
        <p:nvPicPr>
          <p:cNvPr id="25" name="Picture 25"/>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2289686" y="3162015"/>
            <a:ext cx="1239858" cy="1239858"/>
          </a:xfrm>
          <a:prstGeom prst="rect">
            <a:avLst/>
          </a:prstGeom>
        </p:spPr>
      </p:pic>
      <p:pic>
        <p:nvPicPr>
          <p:cNvPr id="26" name="Picture 26"/>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13022445" y="8352972"/>
            <a:ext cx="1239034" cy="1250402"/>
          </a:xfrm>
          <a:prstGeom prst="rect">
            <a:avLst/>
          </a:prstGeom>
        </p:spPr>
      </p:pic>
      <p:sp>
        <p:nvSpPr>
          <p:cNvPr id="28" name="TextBox 28"/>
          <p:cNvSpPr txBox="1"/>
          <p:nvPr/>
        </p:nvSpPr>
        <p:spPr>
          <a:xfrm>
            <a:off x="1722713" y="7087218"/>
            <a:ext cx="10021672" cy="1744067"/>
          </a:xfrm>
          <a:prstGeom prst="rect">
            <a:avLst/>
          </a:prstGeom>
        </p:spPr>
        <p:txBody>
          <a:bodyPr wrap="square" lIns="0" tIns="0" rIns="0" bIns="0" rtlCol="0" anchor="t">
            <a:spAutoFit/>
          </a:bodyPr>
          <a:lstStyle/>
          <a:p>
            <a:pPr algn="just">
              <a:lnSpc>
                <a:spcPts val="3359"/>
              </a:lnSpc>
            </a:pPr>
            <a:r>
              <a:rPr lang="en-US" sz="2800" b="1" spc="-36" dirty="0">
                <a:solidFill>
                  <a:srgbClr val="000000"/>
                </a:solidFill>
                <a:latin typeface="Abhaya Libre Regular"/>
              </a:rPr>
              <a:t>2. </a:t>
            </a:r>
            <a:r>
              <a:rPr lang="el-GR" sz="2800" b="1" spc="-36" dirty="0">
                <a:solidFill>
                  <a:srgbClr val="000000"/>
                </a:solidFill>
                <a:latin typeface="Abhaya Libre Regular"/>
              </a:rPr>
              <a:t>Εργασίες σε έργα.
</a:t>
            </a:r>
            <a:r>
              <a:rPr lang="el-GR" sz="2800" spc="-36" dirty="0">
                <a:solidFill>
                  <a:srgbClr val="000000"/>
                </a:solidFill>
                <a:latin typeface="Abhaya Libre Regular"/>
              </a:rPr>
              <a:t>Δημιουργήστε κάτι στον ελεύθερο χρόνο σας. Για παράδειγμα, εάν θέλετε να μάθετε WordPress, μπορείτε να δημιουργήσετε έναν προσωπικό ιστότοπο και να τον διατηρήσετε.</a:t>
            </a:r>
            <a:endParaRPr lang="en-US" sz="2800" spc="-36" dirty="0">
              <a:solidFill>
                <a:srgbClr val="000000"/>
              </a:solidFill>
              <a:latin typeface="Abhaya Libre Regular"/>
            </a:endParaRPr>
          </a:p>
        </p:txBody>
      </p:sp>
      <p:sp>
        <p:nvSpPr>
          <p:cNvPr id="30" name="TextBox 30"/>
          <p:cNvSpPr txBox="1"/>
          <p:nvPr/>
        </p:nvSpPr>
        <p:spPr>
          <a:xfrm>
            <a:off x="1701149" y="2847259"/>
            <a:ext cx="9492375" cy="4360168"/>
          </a:xfrm>
          <a:prstGeom prst="rect">
            <a:avLst/>
          </a:prstGeom>
        </p:spPr>
        <p:txBody>
          <a:bodyPr wrap="square" lIns="0" tIns="0" rIns="0" bIns="0" rtlCol="0" anchor="t">
            <a:spAutoFit/>
          </a:bodyPr>
          <a:lstStyle/>
          <a:p>
            <a:pPr algn="just">
              <a:lnSpc>
                <a:spcPts val="3359"/>
              </a:lnSpc>
            </a:pPr>
            <a:r>
              <a:rPr lang="en-US" sz="2800" b="1" spc="-36" dirty="0">
                <a:solidFill>
                  <a:srgbClr val="000000"/>
                </a:solidFill>
                <a:latin typeface="Abhaya Libre Regular"/>
              </a:rPr>
              <a:t>1. </a:t>
            </a:r>
            <a:r>
              <a:rPr lang="el-GR" sz="2800" b="1" spc="-36" dirty="0">
                <a:solidFill>
                  <a:srgbClr val="000000"/>
                </a:solidFill>
                <a:latin typeface="Abhaya Libre Regular"/>
              </a:rPr>
              <a:t>Κάντε το συνήθεια.
</a:t>
            </a:r>
            <a:r>
              <a:rPr lang="el-GR" sz="2800" spc="-36" dirty="0">
                <a:solidFill>
                  <a:srgbClr val="000000"/>
                </a:solidFill>
                <a:latin typeface="Abhaya Libre Regular"/>
              </a:rPr>
              <a:t>Οι συνήθειες είναι ένα τεράστιο μέρος της ζωής μας (40% των καθημερινών μας ενεργειών, σύμφωνα με ερευνητές του Πανεπιστημίου Duke). Έτσι, όταν παίρνετε τον έλεγχο των συνηθειών σας, αποκτάτε τεράστια δύναμη.
Πρέπει να κάνουμε την ανάπτυξη του εαυτού σε σχήμα Τ συνήθεια. Μπορούμε να το κάνουμε αυτό παίρνοντας κάθε τομέα που θέλουμε να βελτιώσουμε / διατηρήσουμε και να τον προσθέσουμε στην καθημερινή μας λίστα υποχρεώσεων. 
</a:t>
            </a:r>
            <a:endParaRPr lang="en-US" sz="2800" spc="-36" dirty="0">
              <a:solidFill>
                <a:srgbClr val="000000"/>
              </a:solidFill>
              <a:latin typeface="Abhaya Libre Regular"/>
            </a:endParaRPr>
          </a:p>
        </p:txBody>
      </p:sp>
      <p:sp>
        <p:nvSpPr>
          <p:cNvPr id="31" name="TextBox 31"/>
          <p:cNvSpPr txBox="1"/>
          <p:nvPr/>
        </p:nvSpPr>
        <p:spPr>
          <a:xfrm>
            <a:off x="3184356" y="1375318"/>
            <a:ext cx="10489690" cy="1291379"/>
          </a:xfrm>
          <a:prstGeom prst="rect">
            <a:avLst/>
          </a:prstGeom>
        </p:spPr>
        <p:txBody>
          <a:bodyPr wrap="square" lIns="0" tIns="0" rIns="0" bIns="0" rtlCol="0" anchor="t">
            <a:spAutoFit/>
          </a:bodyPr>
          <a:lstStyle/>
          <a:p>
            <a:pPr algn="just">
              <a:lnSpc>
                <a:spcPts val="3359"/>
              </a:lnSpc>
            </a:pPr>
            <a:r>
              <a:rPr lang="el-GR" sz="2400" b="1" dirty="0">
                <a:solidFill>
                  <a:srgbClr val="333333"/>
                </a:solidFill>
                <a:latin typeface="Georgia" panose="02040502050405020303" pitchFamily="18" charset="0"/>
              </a:rPr>
              <a:t>Πώς μοιάζει να γίνεις άτομο σε σχήμα Τ σε καθημερινή βάση; Τα ακόλουθα είναι το κλειδί για την επιτυχία:
</a:t>
            </a:r>
            <a:endParaRPr lang="en-US" sz="2400" b="1" spc="-36" dirty="0">
              <a:solidFill>
                <a:srgbClr val="000000"/>
              </a:solidFill>
              <a:latin typeface="Abhaya Libre Regular"/>
            </a:endParaRPr>
          </a:p>
        </p:txBody>
      </p:sp>
      <p:pic>
        <p:nvPicPr>
          <p:cNvPr id="32" name="Picture 32"/>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rot="1852805">
            <a:off x="6330350" y="-3385150"/>
            <a:ext cx="5364129" cy="5364129"/>
          </a:xfrm>
          <a:prstGeom prst="rect">
            <a:avLst/>
          </a:prstGeom>
        </p:spPr>
      </p:pic>
      <p:pic>
        <p:nvPicPr>
          <p:cNvPr id="33" name="Picture 33"/>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0" y="-1490547"/>
            <a:ext cx="3334026" cy="3588482"/>
          </a:xfrm>
          <a:prstGeom prst="rect">
            <a:avLst/>
          </a:prstGeom>
        </p:spPr>
      </p:pic>
      <p:pic>
        <p:nvPicPr>
          <p:cNvPr id="34" name="Picture 34"/>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rot="-1185502">
            <a:off x="-3235988" y="28827"/>
            <a:ext cx="4352147" cy="4346443"/>
          </a:xfrm>
          <a:prstGeom prst="rect">
            <a:avLst/>
          </a:prstGeom>
        </p:spPr>
      </p:pic>
      <p:pic>
        <p:nvPicPr>
          <p:cNvPr id="35" name="Picture 35"/>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rot="1852805">
            <a:off x="15257830" y="7358583"/>
            <a:ext cx="5364129" cy="5364129"/>
          </a:xfrm>
          <a:prstGeom prst="rect">
            <a:avLst/>
          </a:prstGeom>
        </p:spPr>
      </p:pic>
      <p:grpSp>
        <p:nvGrpSpPr>
          <p:cNvPr id="36" name="Group 36"/>
          <p:cNvGrpSpPr/>
          <p:nvPr/>
        </p:nvGrpSpPr>
        <p:grpSpPr>
          <a:xfrm>
            <a:off x="-845096" y="8795670"/>
            <a:ext cx="2900572" cy="807705"/>
            <a:chOff x="0" y="0"/>
            <a:chExt cx="3867430" cy="1076939"/>
          </a:xfrm>
        </p:grpSpPr>
        <p:pic>
          <p:nvPicPr>
            <p:cNvPr id="37" name="Picture 37"/>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rcRect/>
            <a:stretch>
              <a:fillRect/>
            </a:stretch>
          </p:blipFill>
          <p:spPr>
            <a:xfrm>
              <a:off x="0" y="0"/>
              <a:ext cx="3867430" cy="618789"/>
            </a:xfrm>
            <a:prstGeom prst="rect">
              <a:avLst/>
            </a:prstGeom>
          </p:spPr>
        </p:pic>
        <p:pic>
          <p:nvPicPr>
            <p:cNvPr id="38" name="Picture 38"/>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rcRect/>
            <a:stretch>
              <a:fillRect/>
            </a:stretch>
          </p:blipFill>
          <p:spPr>
            <a:xfrm>
              <a:off x="0" y="458151"/>
              <a:ext cx="3867430" cy="618789"/>
            </a:xfrm>
            <a:prstGeom prst="rect">
              <a:avLst/>
            </a:prstGeom>
          </p:spPr>
        </p:pic>
      </p:grpSp>
      <p:pic>
        <p:nvPicPr>
          <p:cNvPr id="39" name="Picture 39"/>
          <p:cNvPicPr>
            <a:picLocks noChangeAspect="1"/>
          </p:cNvPicPr>
          <p:nvPr/>
        </p:nvPicPr>
        <p:blipFill>
          <a:blip r:embed="rId23"/>
          <a:srcRect/>
          <a:stretch>
            <a:fillRect/>
          </a:stretch>
        </p:blipFill>
        <p:spPr>
          <a:xfrm>
            <a:off x="7520403" y="9362287"/>
            <a:ext cx="3710720" cy="779251"/>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10770731" y="4768328"/>
            <a:ext cx="7775659" cy="1894433"/>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1739527" y="5000829"/>
            <a:ext cx="1338808" cy="1143007"/>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2427531" y="6846114"/>
            <a:ext cx="1218800" cy="1198994"/>
          </a:xfrm>
          <a:prstGeom prst="rect">
            <a:avLst/>
          </a:prstGeom>
        </p:spPr>
      </p:pic>
      <p:grpSp>
        <p:nvGrpSpPr>
          <p:cNvPr id="5" name="Group 5"/>
          <p:cNvGrpSpPr/>
          <p:nvPr/>
        </p:nvGrpSpPr>
        <p:grpSpPr>
          <a:xfrm>
            <a:off x="14658560" y="2060782"/>
            <a:ext cx="657082" cy="657082"/>
            <a:chOff x="0" y="0"/>
            <a:chExt cx="812800" cy="812800"/>
          </a:xfrm>
        </p:grpSpPr>
        <p:sp>
          <p:nvSpPr>
            <p:cNvPr id="6" name="Freeform 6"/>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4989E"/>
            </a:solidFill>
          </p:spPr>
        </p:sp>
        <p:sp>
          <p:nvSpPr>
            <p:cNvPr id="7" name="TextBox 7"/>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13665800" y="3547556"/>
            <a:ext cx="657082" cy="657082"/>
            <a:chOff x="0" y="0"/>
            <a:chExt cx="812800" cy="812800"/>
          </a:xfrm>
        </p:grpSpPr>
        <p:sp>
          <p:nvSpPr>
            <p:cNvPr id="9" name="Freeform 9"/>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0E9E5"/>
            </a:solidFill>
          </p:spPr>
        </p:sp>
        <p:sp>
          <p:nvSpPr>
            <p:cNvPr id="10" name="TextBox 10"/>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11" name="Group 11"/>
          <p:cNvGrpSpPr/>
          <p:nvPr/>
        </p:nvGrpSpPr>
        <p:grpSpPr>
          <a:xfrm>
            <a:off x="13382803" y="5303960"/>
            <a:ext cx="657082" cy="657082"/>
            <a:chOff x="0" y="0"/>
            <a:chExt cx="812800" cy="812800"/>
          </a:xfrm>
        </p:grpSpPr>
        <p:sp>
          <p:nvSpPr>
            <p:cNvPr id="12" name="Freeform 12"/>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43A44"/>
            </a:solidFill>
          </p:spPr>
        </p:sp>
        <p:sp>
          <p:nvSpPr>
            <p:cNvPr id="13" name="TextBox 13"/>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14" name="Group 14"/>
          <p:cNvGrpSpPr/>
          <p:nvPr/>
        </p:nvGrpSpPr>
        <p:grpSpPr>
          <a:xfrm>
            <a:off x="13752257" y="7056417"/>
            <a:ext cx="657082" cy="657082"/>
            <a:chOff x="0" y="0"/>
            <a:chExt cx="812800" cy="812800"/>
          </a:xfrm>
        </p:grpSpPr>
        <p:sp>
          <p:nvSpPr>
            <p:cNvPr id="15" name="Freeform 15"/>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535454"/>
            </a:solidFill>
          </p:spPr>
        </p:sp>
        <p:sp>
          <p:nvSpPr>
            <p:cNvPr id="16" name="TextBox 16"/>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17" name="Group 17"/>
          <p:cNvGrpSpPr/>
          <p:nvPr/>
        </p:nvGrpSpPr>
        <p:grpSpPr>
          <a:xfrm>
            <a:off x="14658560" y="8705205"/>
            <a:ext cx="657082" cy="657082"/>
            <a:chOff x="0" y="0"/>
            <a:chExt cx="812800" cy="812800"/>
          </a:xfrm>
        </p:grpSpPr>
        <p:sp>
          <p:nvSpPr>
            <p:cNvPr id="18" name="Freeform 18"/>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23B2A3"/>
            </a:solidFill>
          </p:spPr>
        </p:sp>
        <p:sp>
          <p:nvSpPr>
            <p:cNvPr id="19" name="TextBox 19"/>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pic>
        <p:nvPicPr>
          <p:cNvPr id="20" name="Picture 20"/>
          <p:cNvPicPr>
            <a:picLocks noChangeAspect="1"/>
          </p:cNvPicPr>
          <p:nvPr/>
        </p:nvPicPr>
        <p:blipFill>
          <a:blip r:embed="rId8"/>
          <a:srcRect/>
          <a:stretch>
            <a:fillRect/>
          </a:stretch>
        </p:blipFill>
        <p:spPr>
          <a:xfrm>
            <a:off x="16418708" y="0"/>
            <a:ext cx="1869292" cy="1869292"/>
          </a:xfrm>
          <a:prstGeom prst="rect">
            <a:avLst/>
          </a:prstGeom>
        </p:spPr>
      </p:pic>
      <p:grpSp>
        <p:nvGrpSpPr>
          <p:cNvPr id="21" name="Group 21"/>
          <p:cNvGrpSpPr/>
          <p:nvPr/>
        </p:nvGrpSpPr>
        <p:grpSpPr>
          <a:xfrm>
            <a:off x="14770557" y="3970317"/>
            <a:ext cx="3086100" cy="3086100"/>
            <a:chOff x="0" y="0"/>
            <a:chExt cx="812800" cy="812800"/>
          </a:xfrm>
        </p:grpSpPr>
        <p:sp>
          <p:nvSpPr>
            <p:cNvPr id="22" name="Freeform 22"/>
            <p:cNvSpPr/>
            <p:nvPr/>
          </p:nvSpPr>
          <p:spPr>
            <a:xfrm>
              <a:off x="0" y="0"/>
              <a:ext cx="812800" cy="812800"/>
            </a:xfrm>
            <a:custGeom>
              <a:avLst/>
              <a:gdLst/>
              <a:ahLst/>
              <a:cxnLst/>
              <a:rect l="l" t="t" r="r" b="b"/>
              <a:pathLst>
                <a:path w="812800" h="812800">
                  <a:moveTo>
                    <a:pt x="127941" y="0"/>
                  </a:moveTo>
                  <a:lnTo>
                    <a:pt x="684859" y="0"/>
                  </a:lnTo>
                  <a:cubicBezTo>
                    <a:pt x="718791" y="0"/>
                    <a:pt x="751333" y="13479"/>
                    <a:pt x="775327" y="37473"/>
                  </a:cubicBezTo>
                  <a:cubicBezTo>
                    <a:pt x="799321" y="61467"/>
                    <a:pt x="812800" y="94009"/>
                    <a:pt x="812800" y="127941"/>
                  </a:cubicBezTo>
                  <a:lnTo>
                    <a:pt x="812800" y="684859"/>
                  </a:lnTo>
                  <a:cubicBezTo>
                    <a:pt x="812800" y="718791"/>
                    <a:pt x="799321" y="751333"/>
                    <a:pt x="775327" y="775327"/>
                  </a:cubicBezTo>
                  <a:cubicBezTo>
                    <a:pt x="751333" y="799321"/>
                    <a:pt x="718791" y="812800"/>
                    <a:pt x="684859" y="812800"/>
                  </a:cubicBezTo>
                  <a:lnTo>
                    <a:pt x="127941" y="812800"/>
                  </a:lnTo>
                  <a:cubicBezTo>
                    <a:pt x="94009" y="812800"/>
                    <a:pt x="61467" y="799321"/>
                    <a:pt x="37473" y="775327"/>
                  </a:cubicBezTo>
                  <a:cubicBezTo>
                    <a:pt x="13479" y="751333"/>
                    <a:pt x="0" y="718791"/>
                    <a:pt x="0" y="684859"/>
                  </a:cubicBezTo>
                  <a:lnTo>
                    <a:pt x="0" y="127941"/>
                  </a:lnTo>
                  <a:cubicBezTo>
                    <a:pt x="0" y="94009"/>
                    <a:pt x="13479" y="61467"/>
                    <a:pt x="37473" y="37473"/>
                  </a:cubicBezTo>
                  <a:cubicBezTo>
                    <a:pt x="61467" y="13479"/>
                    <a:pt x="94009" y="0"/>
                    <a:pt x="127941" y="0"/>
                  </a:cubicBezTo>
                  <a:close/>
                </a:path>
              </a:pathLst>
            </a:custGeom>
            <a:solidFill>
              <a:srgbClr val="23B2A3"/>
            </a:solidFill>
          </p:spPr>
        </p:sp>
        <p:sp>
          <p:nvSpPr>
            <p:cNvPr id="23" name="TextBox 23"/>
            <p:cNvSpPr txBox="1"/>
            <p:nvPr/>
          </p:nvSpPr>
          <p:spPr>
            <a:xfrm>
              <a:off x="0" y="-76200"/>
              <a:ext cx="812800" cy="889000"/>
            </a:xfrm>
            <a:prstGeom prst="rect">
              <a:avLst/>
            </a:prstGeom>
          </p:spPr>
          <p:txBody>
            <a:bodyPr lIns="50800" tIns="50800" rIns="50800" bIns="50800" rtlCol="0" anchor="ctr"/>
            <a:lstStyle/>
            <a:p>
              <a:pPr algn="ctr">
                <a:lnSpc>
                  <a:spcPts val="4479"/>
                </a:lnSpc>
              </a:pPr>
              <a:r>
                <a:rPr lang="en-US" sz="3199" dirty="0">
                  <a:solidFill>
                    <a:srgbClr val="FEFEFE"/>
                  </a:solidFill>
                  <a:latin typeface="Abhaya Libre Regular"/>
                </a:rPr>
                <a:t>T-shaped skills</a:t>
              </a:r>
            </a:p>
          </p:txBody>
        </p:sp>
      </p:grpSp>
      <p:pic>
        <p:nvPicPr>
          <p:cNvPr id="24" name="Picture 24"/>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3665800" y="1440853"/>
            <a:ext cx="593582" cy="1239858"/>
          </a:xfrm>
          <a:prstGeom prst="rect">
            <a:avLst/>
          </a:prstGeom>
        </p:spPr>
      </p:pic>
      <p:pic>
        <p:nvPicPr>
          <p:cNvPr id="25" name="Picture 25"/>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2289686" y="3162015"/>
            <a:ext cx="1239858" cy="1239858"/>
          </a:xfrm>
          <a:prstGeom prst="rect">
            <a:avLst/>
          </a:prstGeom>
        </p:spPr>
      </p:pic>
      <p:pic>
        <p:nvPicPr>
          <p:cNvPr id="26" name="Picture 26"/>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13022445" y="8352972"/>
            <a:ext cx="1239034" cy="1250402"/>
          </a:xfrm>
          <a:prstGeom prst="rect">
            <a:avLst/>
          </a:prstGeom>
        </p:spPr>
      </p:pic>
      <p:sp>
        <p:nvSpPr>
          <p:cNvPr id="27" name="TextBox 27"/>
          <p:cNvSpPr txBox="1"/>
          <p:nvPr/>
        </p:nvSpPr>
        <p:spPr>
          <a:xfrm>
            <a:off x="1513003" y="2223730"/>
            <a:ext cx="10281519" cy="3892091"/>
          </a:xfrm>
          <a:prstGeom prst="rect">
            <a:avLst/>
          </a:prstGeom>
        </p:spPr>
        <p:txBody>
          <a:bodyPr wrap="square" lIns="0" tIns="0" rIns="0" bIns="0" rtlCol="0" anchor="t">
            <a:spAutoFit/>
          </a:bodyPr>
          <a:lstStyle/>
          <a:p>
            <a:pPr algn="just">
              <a:lnSpc>
                <a:spcPts val="3359"/>
              </a:lnSpc>
            </a:pPr>
            <a:r>
              <a:rPr lang="en-US" sz="2400" b="1" spc="-36" dirty="0">
                <a:solidFill>
                  <a:srgbClr val="000000"/>
                </a:solidFill>
                <a:latin typeface="Abhaya Libre Regular"/>
              </a:rPr>
              <a:t>3. </a:t>
            </a:r>
            <a:r>
              <a:rPr lang="el-GR" sz="2400" b="1" spc="-36" dirty="0">
                <a:solidFill>
                  <a:srgbClr val="000000"/>
                </a:solidFill>
                <a:latin typeface="Abhaya Libre Regular"/>
              </a:rPr>
              <a:t>Αξιολογήστε την πρόοδό σας. 
</a:t>
            </a:r>
            <a:r>
              <a:rPr lang="el-GR" sz="2000" spc="-36" dirty="0">
                <a:solidFill>
                  <a:srgbClr val="000000"/>
                </a:solidFill>
                <a:latin typeface="Abhaya Libre Regular"/>
              </a:rPr>
              <a:t>Κάνοντας την πρακτική σας συνήθεια είναι το πρώτο βήμα, αλλά αν θέλετε να βελτιωθείτε, πρέπει να αξιολογείτε τακτικά την πρόοδό σας. Ακολουθούν μερικές ιδέες αυτοαξιολόγησης:
Εάν θέλετε να δοκιμάσετε μια συγκεκριμένη περιοχή γνώσης, διαβάστε μια πρόσφατη εργασία από το πεδίο και βαθμολογήστε την κατανόησή σας από 1-5.
Χρησιμοποιήστε την τεχνική Feynman: Πάρτε ένα κομμάτι χαρτί και γράψτε όλα όσα γνωρίζετε για το θέμα. Θα βρείτε γρήγορα τα κενά στις γνώσεις σας.
Διδάξτε τις δεξιότητές σας σε κάποιον άλλο. Παρόμοια με την τεχνική Feynman (αλλά με πιο άμεση ανατροφοδότηση), αυτό θα εκθέσει περιοχές που δεν καταλαβαίνετε πραγματικά.</a:t>
            </a:r>
            <a:endParaRPr lang="en-US" sz="2400" spc="-36" dirty="0">
              <a:solidFill>
                <a:srgbClr val="000000"/>
              </a:solidFill>
              <a:latin typeface="Abhaya Libre Regular"/>
            </a:endParaRPr>
          </a:p>
        </p:txBody>
      </p:sp>
      <p:sp>
        <p:nvSpPr>
          <p:cNvPr id="31" name="TextBox 31"/>
          <p:cNvSpPr txBox="1"/>
          <p:nvPr/>
        </p:nvSpPr>
        <p:spPr>
          <a:xfrm>
            <a:off x="2539707" y="1099263"/>
            <a:ext cx="10489690" cy="1291379"/>
          </a:xfrm>
          <a:prstGeom prst="rect">
            <a:avLst/>
          </a:prstGeom>
        </p:spPr>
        <p:txBody>
          <a:bodyPr wrap="square" lIns="0" tIns="0" rIns="0" bIns="0" rtlCol="0" anchor="t">
            <a:spAutoFit/>
          </a:bodyPr>
          <a:lstStyle/>
          <a:p>
            <a:pPr algn="just">
              <a:lnSpc>
                <a:spcPts val="3359"/>
              </a:lnSpc>
            </a:pPr>
            <a:r>
              <a:rPr lang="el-GR" sz="2400" b="1" dirty="0">
                <a:solidFill>
                  <a:srgbClr val="333333"/>
                </a:solidFill>
                <a:latin typeface="Georgia" panose="02040502050405020303" pitchFamily="18" charset="0"/>
              </a:rPr>
              <a:t>Πώς μοιάζει να γίνεις άτομο σε σχήμα Τ σε καθημερινή βάση; Τα ακόλουθα είναι το κλειδί για την επιτυχία:
</a:t>
            </a:r>
            <a:endParaRPr lang="en-US" sz="2400" b="1" spc="-36" dirty="0">
              <a:solidFill>
                <a:srgbClr val="000000"/>
              </a:solidFill>
              <a:latin typeface="Abhaya Libre Regular"/>
            </a:endParaRPr>
          </a:p>
        </p:txBody>
      </p:sp>
      <p:pic>
        <p:nvPicPr>
          <p:cNvPr id="32" name="Picture 32"/>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rot="1852805">
            <a:off x="6323948" y="-3260923"/>
            <a:ext cx="5364129" cy="5364129"/>
          </a:xfrm>
          <a:prstGeom prst="rect">
            <a:avLst/>
          </a:prstGeom>
        </p:spPr>
      </p:pic>
      <p:pic>
        <p:nvPicPr>
          <p:cNvPr id="33" name="Picture 33"/>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0" y="-1490547"/>
            <a:ext cx="3334026" cy="3588482"/>
          </a:xfrm>
          <a:prstGeom prst="rect">
            <a:avLst/>
          </a:prstGeom>
        </p:spPr>
      </p:pic>
      <p:pic>
        <p:nvPicPr>
          <p:cNvPr id="34" name="Picture 34"/>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rot="-1185502">
            <a:off x="-3235988" y="28827"/>
            <a:ext cx="4352147" cy="4346443"/>
          </a:xfrm>
          <a:prstGeom prst="rect">
            <a:avLst/>
          </a:prstGeom>
        </p:spPr>
      </p:pic>
      <p:pic>
        <p:nvPicPr>
          <p:cNvPr id="35" name="Picture 35"/>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rot="1852805">
            <a:off x="15257830" y="7358583"/>
            <a:ext cx="5364129" cy="5364129"/>
          </a:xfrm>
          <a:prstGeom prst="rect">
            <a:avLst/>
          </a:prstGeom>
        </p:spPr>
      </p:pic>
      <p:grpSp>
        <p:nvGrpSpPr>
          <p:cNvPr id="36" name="Group 36"/>
          <p:cNvGrpSpPr/>
          <p:nvPr/>
        </p:nvGrpSpPr>
        <p:grpSpPr>
          <a:xfrm>
            <a:off x="-845096" y="8795670"/>
            <a:ext cx="2900572" cy="807705"/>
            <a:chOff x="0" y="0"/>
            <a:chExt cx="3867430" cy="1076939"/>
          </a:xfrm>
        </p:grpSpPr>
        <p:pic>
          <p:nvPicPr>
            <p:cNvPr id="37" name="Picture 37"/>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rcRect/>
            <a:stretch>
              <a:fillRect/>
            </a:stretch>
          </p:blipFill>
          <p:spPr>
            <a:xfrm>
              <a:off x="0" y="0"/>
              <a:ext cx="3867430" cy="618789"/>
            </a:xfrm>
            <a:prstGeom prst="rect">
              <a:avLst/>
            </a:prstGeom>
          </p:spPr>
        </p:pic>
        <p:pic>
          <p:nvPicPr>
            <p:cNvPr id="38" name="Picture 38"/>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rcRect/>
            <a:stretch>
              <a:fillRect/>
            </a:stretch>
          </p:blipFill>
          <p:spPr>
            <a:xfrm>
              <a:off x="0" y="458151"/>
              <a:ext cx="3867430" cy="618789"/>
            </a:xfrm>
            <a:prstGeom prst="rect">
              <a:avLst/>
            </a:prstGeom>
          </p:spPr>
        </p:pic>
      </p:grpSp>
      <p:pic>
        <p:nvPicPr>
          <p:cNvPr id="39" name="Picture 39"/>
          <p:cNvPicPr>
            <a:picLocks noChangeAspect="1"/>
          </p:cNvPicPr>
          <p:nvPr/>
        </p:nvPicPr>
        <p:blipFill>
          <a:blip r:embed="rId23"/>
          <a:srcRect/>
          <a:stretch>
            <a:fillRect/>
          </a:stretch>
        </p:blipFill>
        <p:spPr>
          <a:xfrm>
            <a:off x="7520403" y="9362287"/>
            <a:ext cx="3710720" cy="779251"/>
          </a:xfrm>
          <a:prstGeom prst="rect">
            <a:avLst/>
          </a:prstGeom>
        </p:spPr>
      </p:pic>
      <p:sp>
        <p:nvSpPr>
          <p:cNvPr id="41" name="TextBox 28">
            <a:extLst>
              <a:ext uri="{FF2B5EF4-FFF2-40B4-BE49-F238E27FC236}">
                <a16:creationId xmlns:a16="http://schemas.microsoft.com/office/drawing/2014/main" id="{FC0BBDE9-DE1A-1A2B-D617-F4886B5CB242}"/>
              </a:ext>
            </a:extLst>
          </p:cNvPr>
          <p:cNvSpPr txBox="1"/>
          <p:nvPr/>
        </p:nvSpPr>
        <p:spPr>
          <a:xfrm>
            <a:off x="1378470" y="6287851"/>
            <a:ext cx="10885524" cy="2148024"/>
          </a:xfrm>
          <a:prstGeom prst="rect">
            <a:avLst/>
          </a:prstGeom>
        </p:spPr>
        <p:txBody>
          <a:bodyPr wrap="square" lIns="0" tIns="0" rIns="0" bIns="0" rtlCol="0" anchor="t">
            <a:spAutoFit/>
          </a:bodyPr>
          <a:lstStyle/>
          <a:p>
            <a:pPr algn="just">
              <a:lnSpc>
                <a:spcPts val="3359"/>
              </a:lnSpc>
            </a:pPr>
            <a:r>
              <a:rPr lang="en-US" sz="2400" b="1" spc="-36" dirty="0">
                <a:solidFill>
                  <a:srgbClr val="000000"/>
                </a:solidFill>
                <a:latin typeface="Abhaya Libre Regular"/>
              </a:rPr>
              <a:t>4. </a:t>
            </a:r>
            <a:r>
              <a:rPr lang="el-GR" sz="2400" b="1" spc="-36" dirty="0">
                <a:solidFill>
                  <a:srgbClr val="000000"/>
                </a:solidFill>
                <a:latin typeface="Abhaya Libre Regular"/>
              </a:rPr>
              <a:t>Δώστε στην ειδικότητά σας επιπλέον προσοχή.
</a:t>
            </a:r>
            <a:r>
              <a:rPr lang="el-GR" sz="2000" spc="-36" dirty="0">
                <a:solidFill>
                  <a:srgbClr val="000000"/>
                </a:solidFill>
                <a:latin typeface="Abhaya Libre Regular"/>
              </a:rPr>
              <a:t>Για τον τομέα στον οποίο θέλετε να γίνετε ειδικός, πρέπει να δώσετε ιδιαίτερη προσοχή στην πρόοδό σας. 
Επίσης, αναζητήστε έναν μέντορα που μπορεί να σας βοηθήσει μόλις προχωρήσετε στο παρελθόν εισαγωγικό εκπαιδευτικό υλικό.
</a:t>
            </a:r>
            <a:endParaRPr lang="en-US" sz="2400" spc="-36" dirty="0">
              <a:solidFill>
                <a:srgbClr val="000000"/>
              </a:solidFill>
              <a:latin typeface="Abhaya Libre Regular"/>
            </a:endParaRPr>
          </a:p>
        </p:txBody>
      </p:sp>
    </p:spTree>
    <p:extLst>
      <p:ext uri="{BB962C8B-B14F-4D97-AF65-F5344CB8AC3E}">
        <p14:creationId xmlns:p14="http://schemas.microsoft.com/office/powerpoint/2010/main" val="42680660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10770731" y="4768328"/>
            <a:ext cx="7775659" cy="1894433"/>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1739527" y="5000829"/>
            <a:ext cx="1338808" cy="1143007"/>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2427531" y="6846114"/>
            <a:ext cx="1218800" cy="1198994"/>
          </a:xfrm>
          <a:prstGeom prst="rect">
            <a:avLst/>
          </a:prstGeom>
        </p:spPr>
      </p:pic>
      <p:grpSp>
        <p:nvGrpSpPr>
          <p:cNvPr id="5" name="Group 5"/>
          <p:cNvGrpSpPr/>
          <p:nvPr/>
        </p:nvGrpSpPr>
        <p:grpSpPr>
          <a:xfrm>
            <a:off x="14658560" y="2060782"/>
            <a:ext cx="657082" cy="657082"/>
            <a:chOff x="0" y="0"/>
            <a:chExt cx="812800" cy="812800"/>
          </a:xfrm>
        </p:grpSpPr>
        <p:sp>
          <p:nvSpPr>
            <p:cNvPr id="6" name="Freeform 6"/>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4989E"/>
            </a:solidFill>
          </p:spPr>
        </p:sp>
        <p:sp>
          <p:nvSpPr>
            <p:cNvPr id="7" name="TextBox 7"/>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13665800" y="3547556"/>
            <a:ext cx="657082" cy="657082"/>
            <a:chOff x="0" y="0"/>
            <a:chExt cx="812800" cy="812800"/>
          </a:xfrm>
        </p:grpSpPr>
        <p:sp>
          <p:nvSpPr>
            <p:cNvPr id="9" name="Freeform 9"/>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0E9E5"/>
            </a:solidFill>
          </p:spPr>
        </p:sp>
        <p:sp>
          <p:nvSpPr>
            <p:cNvPr id="10" name="TextBox 10"/>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11" name="Group 11"/>
          <p:cNvGrpSpPr/>
          <p:nvPr/>
        </p:nvGrpSpPr>
        <p:grpSpPr>
          <a:xfrm>
            <a:off x="13382803" y="5303960"/>
            <a:ext cx="657082" cy="657082"/>
            <a:chOff x="0" y="0"/>
            <a:chExt cx="812800" cy="812800"/>
          </a:xfrm>
        </p:grpSpPr>
        <p:sp>
          <p:nvSpPr>
            <p:cNvPr id="12" name="Freeform 12"/>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43A44"/>
            </a:solidFill>
          </p:spPr>
        </p:sp>
        <p:sp>
          <p:nvSpPr>
            <p:cNvPr id="13" name="TextBox 13"/>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14" name="Group 14"/>
          <p:cNvGrpSpPr/>
          <p:nvPr/>
        </p:nvGrpSpPr>
        <p:grpSpPr>
          <a:xfrm>
            <a:off x="13752257" y="7056417"/>
            <a:ext cx="657082" cy="657082"/>
            <a:chOff x="0" y="0"/>
            <a:chExt cx="812800" cy="812800"/>
          </a:xfrm>
        </p:grpSpPr>
        <p:sp>
          <p:nvSpPr>
            <p:cNvPr id="15" name="Freeform 15"/>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535454"/>
            </a:solidFill>
          </p:spPr>
        </p:sp>
        <p:sp>
          <p:nvSpPr>
            <p:cNvPr id="16" name="TextBox 16"/>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17" name="Group 17"/>
          <p:cNvGrpSpPr/>
          <p:nvPr/>
        </p:nvGrpSpPr>
        <p:grpSpPr>
          <a:xfrm>
            <a:off x="14658560" y="8705205"/>
            <a:ext cx="657082" cy="657082"/>
            <a:chOff x="0" y="0"/>
            <a:chExt cx="812800" cy="812800"/>
          </a:xfrm>
        </p:grpSpPr>
        <p:sp>
          <p:nvSpPr>
            <p:cNvPr id="18" name="Freeform 18"/>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23B2A3"/>
            </a:solidFill>
          </p:spPr>
        </p:sp>
        <p:sp>
          <p:nvSpPr>
            <p:cNvPr id="19" name="TextBox 19"/>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pic>
        <p:nvPicPr>
          <p:cNvPr id="20" name="Picture 20"/>
          <p:cNvPicPr>
            <a:picLocks noChangeAspect="1"/>
          </p:cNvPicPr>
          <p:nvPr/>
        </p:nvPicPr>
        <p:blipFill>
          <a:blip r:embed="rId8"/>
          <a:srcRect/>
          <a:stretch>
            <a:fillRect/>
          </a:stretch>
        </p:blipFill>
        <p:spPr>
          <a:xfrm>
            <a:off x="16418708" y="0"/>
            <a:ext cx="1869292" cy="1869292"/>
          </a:xfrm>
          <a:prstGeom prst="rect">
            <a:avLst/>
          </a:prstGeom>
        </p:spPr>
      </p:pic>
      <p:grpSp>
        <p:nvGrpSpPr>
          <p:cNvPr id="21" name="Group 21"/>
          <p:cNvGrpSpPr/>
          <p:nvPr/>
        </p:nvGrpSpPr>
        <p:grpSpPr>
          <a:xfrm>
            <a:off x="14770557" y="3970317"/>
            <a:ext cx="3086100" cy="3086100"/>
            <a:chOff x="0" y="0"/>
            <a:chExt cx="812800" cy="812800"/>
          </a:xfrm>
        </p:grpSpPr>
        <p:sp>
          <p:nvSpPr>
            <p:cNvPr id="22" name="Freeform 22"/>
            <p:cNvSpPr/>
            <p:nvPr/>
          </p:nvSpPr>
          <p:spPr>
            <a:xfrm>
              <a:off x="0" y="0"/>
              <a:ext cx="812800" cy="812800"/>
            </a:xfrm>
            <a:custGeom>
              <a:avLst/>
              <a:gdLst/>
              <a:ahLst/>
              <a:cxnLst/>
              <a:rect l="l" t="t" r="r" b="b"/>
              <a:pathLst>
                <a:path w="812800" h="812800">
                  <a:moveTo>
                    <a:pt x="127941" y="0"/>
                  </a:moveTo>
                  <a:lnTo>
                    <a:pt x="684859" y="0"/>
                  </a:lnTo>
                  <a:cubicBezTo>
                    <a:pt x="718791" y="0"/>
                    <a:pt x="751333" y="13479"/>
                    <a:pt x="775327" y="37473"/>
                  </a:cubicBezTo>
                  <a:cubicBezTo>
                    <a:pt x="799321" y="61467"/>
                    <a:pt x="812800" y="94009"/>
                    <a:pt x="812800" y="127941"/>
                  </a:cubicBezTo>
                  <a:lnTo>
                    <a:pt x="812800" y="684859"/>
                  </a:lnTo>
                  <a:cubicBezTo>
                    <a:pt x="812800" y="718791"/>
                    <a:pt x="799321" y="751333"/>
                    <a:pt x="775327" y="775327"/>
                  </a:cubicBezTo>
                  <a:cubicBezTo>
                    <a:pt x="751333" y="799321"/>
                    <a:pt x="718791" y="812800"/>
                    <a:pt x="684859" y="812800"/>
                  </a:cubicBezTo>
                  <a:lnTo>
                    <a:pt x="127941" y="812800"/>
                  </a:lnTo>
                  <a:cubicBezTo>
                    <a:pt x="94009" y="812800"/>
                    <a:pt x="61467" y="799321"/>
                    <a:pt x="37473" y="775327"/>
                  </a:cubicBezTo>
                  <a:cubicBezTo>
                    <a:pt x="13479" y="751333"/>
                    <a:pt x="0" y="718791"/>
                    <a:pt x="0" y="684859"/>
                  </a:cubicBezTo>
                  <a:lnTo>
                    <a:pt x="0" y="127941"/>
                  </a:lnTo>
                  <a:cubicBezTo>
                    <a:pt x="0" y="94009"/>
                    <a:pt x="13479" y="61467"/>
                    <a:pt x="37473" y="37473"/>
                  </a:cubicBezTo>
                  <a:cubicBezTo>
                    <a:pt x="61467" y="13479"/>
                    <a:pt x="94009" y="0"/>
                    <a:pt x="127941" y="0"/>
                  </a:cubicBezTo>
                  <a:close/>
                </a:path>
              </a:pathLst>
            </a:custGeom>
            <a:solidFill>
              <a:srgbClr val="23B2A3"/>
            </a:solidFill>
          </p:spPr>
        </p:sp>
        <p:sp>
          <p:nvSpPr>
            <p:cNvPr id="23" name="TextBox 23"/>
            <p:cNvSpPr txBox="1"/>
            <p:nvPr/>
          </p:nvSpPr>
          <p:spPr>
            <a:xfrm>
              <a:off x="0" y="-76200"/>
              <a:ext cx="812800" cy="889000"/>
            </a:xfrm>
            <a:prstGeom prst="rect">
              <a:avLst/>
            </a:prstGeom>
          </p:spPr>
          <p:txBody>
            <a:bodyPr lIns="50800" tIns="50800" rIns="50800" bIns="50800" rtlCol="0" anchor="ctr"/>
            <a:lstStyle/>
            <a:p>
              <a:pPr algn="ctr">
                <a:lnSpc>
                  <a:spcPts val="4479"/>
                </a:lnSpc>
              </a:pPr>
              <a:r>
                <a:rPr lang="en-US" sz="3199" dirty="0">
                  <a:solidFill>
                    <a:srgbClr val="FEFEFE"/>
                  </a:solidFill>
                  <a:latin typeface="Abhaya Libre Regular"/>
                </a:rPr>
                <a:t>T-shaped skills</a:t>
              </a:r>
            </a:p>
          </p:txBody>
        </p:sp>
      </p:grpSp>
      <p:pic>
        <p:nvPicPr>
          <p:cNvPr id="24" name="Picture 24"/>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3665800" y="1440853"/>
            <a:ext cx="593582" cy="1239858"/>
          </a:xfrm>
          <a:prstGeom prst="rect">
            <a:avLst/>
          </a:prstGeom>
        </p:spPr>
      </p:pic>
      <p:pic>
        <p:nvPicPr>
          <p:cNvPr id="25" name="Picture 25"/>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2289686" y="3162015"/>
            <a:ext cx="1239858" cy="1239858"/>
          </a:xfrm>
          <a:prstGeom prst="rect">
            <a:avLst/>
          </a:prstGeom>
        </p:spPr>
      </p:pic>
      <p:pic>
        <p:nvPicPr>
          <p:cNvPr id="26" name="Picture 26"/>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13022445" y="8352972"/>
            <a:ext cx="1239034" cy="1250402"/>
          </a:xfrm>
          <a:prstGeom prst="rect">
            <a:avLst/>
          </a:prstGeom>
        </p:spPr>
      </p:pic>
      <p:sp>
        <p:nvSpPr>
          <p:cNvPr id="27" name="TextBox 27"/>
          <p:cNvSpPr txBox="1"/>
          <p:nvPr/>
        </p:nvSpPr>
        <p:spPr>
          <a:xfrm>
            <a:off x="2049788" y="2443554"/>
            <a:ext cx="9154997" cy="3488134"/>
          </a:xfrm>
          <a:prstGeom prst="rect">
            <a:avLst/>
          </a:prstGeom>
        </p:spPr>
        <p:txBody>
          <a:bodyPr wrap="square" lIns="0" tIns="0" rIns="0" bIns="0" rtlCol="0" anchor="t">
            <a:spAutoFit/>
          </a:bodyPr>
          <a:lstStyle/>
          <a:p>
            <a:pPr algn="just">
              <a:lnSpc>
                <a:spcPts val="3359"/>
              </a:lnSpc>
            </a:pPr>
            <a:r>
              <a:rPr lang="en-GB" sz="2800" b="1" spc="-36" dirty="0">
                <a:solidFill>
                  <a:srgbClr val="000000"/>
                </a:solidFill>
                <a:latin typeface="Abhaya Libre Regular"/>
              </a:rPr>
              <a:t>5. </a:t>
            </a:r>
            <a:r>
              <a:rPr lang="el-GR" sz="2800" b="1" spc="-36" dirty="0">
                <a:solidFill>
                  <a:srgbClr val="000000"/>
                </a:solidFill>
                <a:latin typeface="Abhaya Libre Regular"/>
              </a:rPr>
              <a:t>Αποδομήστε τις δεξιότητες.
</a:t>
            </a:r>
            <a:r>
              <a:rPr lang="el-GR" sz="2800" spc="-36" dirty="0">
                <a:solidFill>
                  <a:srgbClr val="000000"/>
                </a:solidFill>
                <a:latin typeface="Abhaya Libre Regular"/>
              </a:rPr>
              <a:t>Κάτι σαν "μάθετε αναρρίχηση" είναι ένας τεράστιος, ασαφής στόχος. Τόσο τεράστιο που μπορεί να φαίνεται αδύνατο. τόσο ασαφές που θα είναι αδύνατο αν δεν το κάνετε πιο συγκεκριμένο. Για να το ξεπεράσετε αυτό, σπάστε την ικανότητα. Για παράδειγμα, μπορεί να αποφασίσετε να εστιάσετε μόνο στην τοποθέτηση των ποδιών ή στην ενίσχυση των δακτύλων σας. </a:t>
            </a:r>
            <a:endParaRPr lang="en-GB" sz="2800" spc="-36" dirty="0">
              <a:solidFill>
                <a:srgbClr val="000000"/>
              </a:solidFill>
              <a:latin typeface="Abhaya Libre Regular"/>
            </a:endParaRPr>
          </a:p>
        </p:txBody>
      </p:sp>
      <p:sp>
        <p:nvSpPr>
          <p:cNvPr id="31" name="TextBox 31"/>
          <p:cNvSpPr txBox="1"/>
          <p:nvPr/>
        </p:nvSpPr>
        <p:spPr>
          <a:xfrm>
            <a:off x="2539707" y="1099263"/>
            <a:ext cx="10489690" cy="855362"/>
          </a:xfrm>
          <a:prstGeom prst="rect">
            <a:avLst/>
          </a:prstGeom>
        </p:spPr>
        <p:txBody>
          <a:bodyPr wrap="square" lIns="0" tIns="0" rIns="0" bIns="0" rtlCol="0" anchor="t">
            <a:spAutoFit/>
          </a:bodyPr>
          <a:lstStyle/>
          <a:p>
            <a:pPr algn="just">
              <a:lnSpc>
                <a:spcPts val="3359"/>
              </a:lnSpc>
            </a:pPr>
            <a:r>
              <a:rPr lang="el-GR" sz="2400" b="1" dirty="0">
                <a:solidFill>
                  <a:srgbClr val="333333"/>
                </a:solidFill>
                <a:latin typeface="Georgia" panose="02040502050405020303" pitchFamily="18" charset="0"/>
              </a:rPr>
              <a:t>Πώς μοιάζει να γίνεις άτομο σε σχήμα Τ σε καθημερινή βάση; Τα ακόλουθα είναι το κλειδί για την επιτυχία</a:t>
            </a:r>
            <a:r>
              <a:rPr lang="en-GB" sz="2400" b="1" i="0" dirty="0">
                <a:solidFill>
                  <a:srgbClr val="333333"/>
                </a:solidFill>
                <a:effectLst/>
                <a:latin typeface="Georgia" panose="02040502050405020303" pitchFamily="18" charset="0"/>
              </a:rPr>
              <a:t>:</a:t>
            </a:r>
            <a:endParaRPr lang="en-US" sz="2400" b="1" spc="-36" dirty="0">
              <a:solidFill>
                <a:srgbClr val="000000"/>
              </a:solidFill>
              <a:latin typeface="Abhaya Libre Regular"/>
            </a:endParaRPr>
          </a:p>
        </p:txBody>
      </p:sp>
      <p:pic>
        <p:nvPicPr>
          <p:cNvPr id="32" name="Picture 32"/>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rot="1852805">
            <a:off x="6323948" y="-3260923"/>
            <a:ext cx="5364129" cy="5364129"/>
          </a:xfrm>
          <a:prstGeom prst="rect">
            <a:avLst/>
          </a:prstGeom>
        </p:spPr>
      </p:pic>
      <p:pic>
        <p:nvPicPr>
          <p:cNvPr id="33" name="Picture 33"/>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0" y="-1490547"/>
            <a:ext cx="3334026" cy="3588482"/>
          </a:xfrm>
          <a:prstGeom prst="rect">
            <a:avLst/>
          </a:prstGeom>
        </p:spPr>
      </p:pic>
      <p:pic>
        <p:nvPicPr>
          <p:cNvPr id="34" name="Picture 34"/>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rot="-1185502">
            <a:off x="-3235988" y="28827"/>
            <a:ext cx="4352147" cy="4346443"/>
          </a:xfrm>
          <a:prstGeom prst="rect">
            <a:avLst/>
          </a:prstGeom>
        </p:spPr>
      </p:pic>
      <p:pic>
        <p:nvPicPr>
          <p:cNvPr id="35" name="Picture 35"/>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rot="1852805">
            <a:off x="15257830" y="7358583"/>
            <a:ext cx="5364129" cy="5364129"/>
          </a:xfrm>
          <a:prstGeom prst="rect">
            <a:avLst/>
          </a:prstGeom>
        </p:spPr>
      </p:pic>
      <p:grpSp>
        <p:nvGrpSpPr>
          <p:cNvPr id="36" name="Group 36"/>
          <p:cNvGrpSpPr/>
          <p:nvPr/>
        </p:nvGrpSpPr>
        <p:grpSpPr>
          <a:xfrm>
            <a:off x="-845096" y="8795670"/>
            <a:ext cx="2900572" cy="807705"/>
            <a:chOff x="0" y="0"/>
            <a:chExt cx="3867430" cy="1076939"/>
          </a:xfrm>
        </p:grpSpPr>
        <p:pic>
          <p:nvPicPr>
            <p:cNvPr id="37" name="Picture 37"/>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rcRect/>
            <a:stretch>
              <a:fillRect/>
            </a:stretch>
          </p:blipFill>
          <p:spPr>
            <a:xfrm>
              <a:off x="0" y="0"/>
              <a:ext cx="3867430" cy="618789"/>
            </a:xfrm>
            <a:prstGeom prst="rect">
              <a:avLst/>
            </a:prstGeom>
          </p:spPr>
        </p:pic>
        <p:pic>
          <p:nvPicPr>
            <p:cNvPr id="38" name="Picture 38"/>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rcRect/>
            <a:stretch>
              <a:fillRect/>
            </a:stretch>
          </p:blipFill>
          <p:spPr>
            <a:xfrm>
              <a:off x="0" y="458151"/>
              <a:ext cx="3867430" cy="618789"/>
            </a:xfrm>
            <a:prstGeom prst="rect">
              <a:avLst/>
            </a:prstGeom>
          </p:spPr>
        </p:pic>
      </p:grpSp>
      <p:pic>
        <p:nvPicPr>
          <p:cNvPr id="39" name="Picture 39"/>
          <p:cNvPicPr>
            <a:picLocks noChangeAspect="1"/>
          </p:cNvPicPr>
          <p:nvPr/>
        </p:nvPicPr>
        <p:blipFill>
          <a:blip r:embed="rId23"/>
          <a:srcRect/>
          <a:stretch>
            <a:fillRect/>
          </a:stretch>
        </p:blipFill>
        <p:spPr>
          <a:xfrm>
            <a:off x="7520403" y="9362287"/>
            <a:ext cx="3710720" cy="779251"/>
          </a:xfrm>
          <a:prstGeom prst="rect">
            <a:avLst/>
          </a:prstGeom>
        </p:spPr>
      </p:pic>
      <p:sp>
        <p:nvSpPr>
          <p:cNvPr id="41" name="TextBox 28">
            <a:extLst>
              <a:ext uri="{FF2B5EF4-FFF2-40B4-BE49-F238E27FC236}">
                <a16:creationId xmlns:a16="http://schemas.microsoft.com/office/drawing/2014/main" id="{FC0BBDE9-DE1A-1A2B-D617-F4886B5CB242}"/>
              </a:ext>
            </a:extLst>
          </p:cNvPr>
          <p:cNvSpPr txBox="1"/>
          <p:nvPr/>
        </p:nvSpPr>
        <p:spPr>
          <a:xfrm>
            <a:off x="2014619" y="6485054"/>
            <a:ext cx="9114135" cy="2180084"/>
          </a:xfrm>
          <a:prstGeom prst="rect">
            <a:avLst/>
          </a:prstGeom>
        </p:spPr>
        <p:txBody>
          <a:bodyPr wrap="square" lIns="0" tIns="0" rIns="0" bIns="0" rtlCol="0" anchor="t">
            <a:spAutoFit/>
          </a:bodyPr>
          <a:lstStyle/>
          <a:p>
            <a:pPr algn="just">
              <a:lnSpc>
                <a:spcPts val="3359"/>
              </a:lnSpc>
            </a:pPr>
            <a:r>
              <a:rPr lang="en-US" sz="2800" b="1" spc="-36" dirty="0">
                <a:solidFill>
                  <a:srgbClr val="000000"/>
                </a:solidFill>
                <a:latin typeface="Abhaya Libre Regular"/>
              </a:rPr>
              <a:t>6. </a:t>
            </a:r>
            <a:r>
              <a:rPr lang="el-GR" sz="2800" b="1" spc="-36" dirty="0">
                <a:solidFill>
                  <a:srgbClr val="000000"/>
                </a:solidFill>
                <a:latin typeface="Abhaya Libre Regular"/>
              </a:rPr>
              <a:t>Να είστε υπομονετικοί
</a:t>
            </a:r>
            <a:r>
              <a:rPr lang="el-GR" sz="2800" spc="-36" dirty="0">
                <a:solidFill>
                  <a:srgbClr val="000000"/>
                </a:solidFill>
                <a:latin typeface="Abhaya Libre Regular"/>
              </a:rPr>
              <a:t>Η οικοδόμηση δεξιοτήτων σχήματος Τ απαιτεί χρόνο και προσπάθεια. Να είστε υπομονετικοί και συνεπείς στις προσπάθειές σας και τελικά, θα δείτε τα αποτελέσματα.
</a:t>
            </a:r>
            <a:endParaRPr lang="en-US" sz="2800" spc="-36" dirty="0">
              <a:solidFill>
                <a:srgbClr val="000000"/>
              </a:solidFill>
              <a:latin typeface="Abhaya Libre Regular"/>
            </a:endParaRPr>
          </a:p>
        </p:txBody>
      </p:sp>
    </p:spTree>
    <p:extLst>
      <p:ext uri="{BB962C8B-B14F-4D97-AF65-F5344CB8AC3E}">
        <p14:creationId xmlns:p14="http://schemas.microsoft.com/office/powerpoint/2010/main" val="178823561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196164">
            <a:off x="-6311071" y="9974892"/>
            <a:ext cx="8717938" cy="9292376"/>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836636">
            <a:off x="0" y="-2006961"/>
            <a:ext cx="3334026" cy="3588482"/>
          </a:xfrm>
          <a:prstGeom prst="rect">
            <a:avLst/>
          </a:prstGeom>
        </p:spPr>
      </p:pic>
      <p:pic>
        <p:nvPicPr>
          <p:cNvPr id="4" name="Picture 4"/>
          <p:cNvPicPr>
            <a:picLocks noChangeAspect="1"/>
          </p:cNvPicPr>
          <p:nvPr/>
        </p:nvPicPr>
        <p:blipFill>
          <a:blip r:embed="rId6"/>
          <a:srcRect/>
          <a:stretch>
            <a:fillRect/>
          </a:stretch>
        </p:blipFill>
        <p:spPr>
          <a:xfrm>
            <a:off x="16418708" y="0"/>
            <a:ext cx="1869292" cy="1869292"/>
          </a:xfrm>
          <a:prstGeom prst="rect">
            <a:avLst/>
          </a:prstGeom>
        </p:spPr>
      </p:pic>
      <p:pic>
        <p:nvPicPr>
          <p:cNvPr id="5" name="Picture 5"/>
          <p:cNvPicPr>
            <a:picLocks noChangeAspect="1"/>
          </p:cNvPicPr>
          <p:nvPr/>
        </p:nvPicPr>
        <p:blipFill>
          <a:blip r:embed="rId7"/>
          <a:srcRect/>
          <a:stretch>
            <a:fillRect/>
          </a:stretch>
        </p:blipFill>
        <p:spPr>
          <a:xfrm>
            <a:off x="7870030" y="9245916"/>
            <a:ext cx="3710720" cy="779251"/>
          </a:xfrm>
          <a:prstGeom prst="rect">
            <a:avLst/>
          </a:prstGeom>
        </p:spPr>
      </p:pic>
      <p:sp>
        <p:nvSpPr>
          <p:cNvPr id="9" name="TextBox 9"/>
          <p:cNvSpPr txBox="1"/>
          <p:nvPr/>
        </p:nvSpPr>
        <p:spPr>
          <a:xfrm>
            <a:off x="3135880" y="842388"/>
            <a:ext cx="8249846" cy="727122"/>
          </a:xfrm>
          <a:prstGeom prst="rect">
            <a:avLst/>
          </a:prstGeom>
        </p:spPr>
        <p:txBody>
          <a:bodyPr wrap="square" lIns="0" tIns="0" rIns="0" bIns="0" rtlCol="0" anchor="t">
            <a:spAutoFit/>
          </a:bodyPr>
          <a:lstStyle/>
          <a:p>
            <a:pPr>
              <a:lnSpc>
                <a:spcPts val="5449"/>
              </a:lnSpc>
            </a:pPr>
            <a:r>
              <a:rPr lang="el-GR" sz="5400" spc="-48" dirty="0">
                <a:solidFill>
                  <a:srgbClr val="000000"/>
                </a:solidFill>
                <a:latin typeface="Abhaya Libre Regular"/>
              </a:rPr>
              <a:t>Σκέψη έξυπνων λύσεων</a:t>
            </a:r>
            <a:endParaRPr lang="en-US" sz="5400" dirty="0">
              <a:solidFill>
                <a:srgbClr val="000000"/>
              </a:solidFill>
              <a:latin typeface="Abhaya Libre Regular"/>
            </a:endParaRPr>
          </a:p>
        </p:txBody>
      </p:sp>
      <p:sp>
        <p:nvSpPr>
          <p:cNvPr id="12" name="TextBox 9">
            <a:extLst>
              <a:ext uri="{FF2B5EF4-FFF2-40B4-BE49-F238E27FC236}">
                <a16:creationId xmlns:a16="http://schemas.microsoft.com/office/drawing/2014/main" id="{8C08ECAC-1909-B53D-8649-EC1E2F633D85}"/>
              </a:ext>
            </a:extLst>
          </p:cNvPr>
          <p:cNvSpPr txBox="1"/>
          <p:nvPr/>
        </p:nvSpPr>
        <p:spPr>
          <a:xfrm>
            <a:off x="2002980" y="1946281"/>
            <a:ext cx="8686550" cy="4062651"/>
          </a:xfrm>
          <a:prstGeom prst="rect">
            <a:avLst/>
          </a:prstGeom>
        </p:spPr>
        <p:txBody>
          <a:bodyPr wrap="square" lIns="0" tIns="0" rIns="0" bIns="0" rtlCol="0" anchor="t">
            <a:spAutoFit/>
          </a:bodyPr>
          <a:lstStyle/>
          <a:p>
            <a:pPr algn="just"/>
            <a:r>
              <a:rPr lang="el-GR" sz="2400" dirty="0">
                <a:solidFill>
                  <a:srgbClr val="374151"/>
                </a:solidFill>
                <a:latin typeface="Söhne"/>
              </a:rPr>
              <a:t>Η «σκέψη έξυπνων λύσεων» είναι μια νοοτροπία και προσέγγιση για την επίλυση προβλημάτων που χαρακτηρίζεται από εστίαση στην καινοτομία, τη δημιουργικότητα και την εξεύρεση αποτελεσματικών και αποδοτικών λύσεων σε σύνθετες προκλήσεις. Στο πλαίσιο της περιφερειακής ανάπτυξης, αποτελεί βασική δεξιότητα για τους επαγγελματίες που εργάζονται στον τομέα της περιφερειακής ανάπτυξης, συμπεριλαμβανομένων εκείνων στον τομέα της επαγγελματικής εκπαίδευσης και κατάρτισης (ΕΕΚ), καθώς και εκείνων που εργάζονται με αναπτυξιακούς οργανισμούς και όργανα λήψης αποφάσεων στην Ευρωπαϊκή Ένωση.
</a:t>
            </a:r>
            <a:endParaRPr lang="en-GB" sz="2400" b="0" i="0" dirty="0">
              <a:solidFill>
                <a:srgbClr val="374151"/>
              </a:solidFill>
              <a:effectLst/>
              <a:latin typeface="Söhne"/>
            </a:endParaRPr>
          </a:p>
        </p:txBody>
      </p:sp>
      <p:sp>
        <p:nvSpPr>
          <p:cNvPr id="6" name="TextBox 28">
            <a:extLst>
              <a:ext uri="{FF2B5EF4-FFF2-40B4-BE49-F238E27FC236}">
                <a16:creationId xmlns:a16="http://schemas.microsoft.com/office/drawing/2014/main" id="{CD1528D3-B969-AB90-1320-806641C348B5}"/>
              </a:ext>
            </a:extLst>
          </p:cNvPr>
          <p:cNvSpPr txBox="1"/>
          <p:nvPr/>
        </p:nvSpPr>
        <p:spPr>
          <a:xfrm>
            <a:off x="7010400" y="6035353"/>
            <a:ext cx="9139717" cy="3323987"/>
          </a:xfrm>
          <a:prstGeom prst="rect">
            <a:avLst/>
          </a:prstGeom>
        </p:spPr>
        <p:txBody>
          <a:bodyPr wrap="square" lIns="0" tIns="0" rIns="0" bIns="0" rtlCol="0" anchor="t">
            <a:spAutoFit/>
          </a:bodyPr>
          <a:lstStyle/>
          <a:p>
            <a:pPr algn="just"/>
            <a:r>
              <a:rPr lang="el-GR" sz="2400" dirty="0">
                <a:solidFill>
                  <a:srgbClr val="374151"/>
                </a:solidFill>
                <a:latin typeface="Söhne"/>
              </a:rPr>
              <a:t>Για παράδειγμα, ένας επαγγελματίας με δεξιότητες σκέψης έξυπνων λύσεων θα ήταν σε θέση να ακολουθήσει μια ολοκληρωμένη, διεπιστημονική προσέγγιση για την ανάλυση μιας σύνθετης αναπτυξιακής πρόκλησης, όπως η έλλειψη δεξιοτήτων σε μια συγκεκριμένη περιοχή. Θα είναι σε θέση να προσδιορίσουν τη βασική αιτία του προβλήματος, να εξετάσουν διάφορες εναλλακτικές λύσεις και να αναπτύξουν μια προσαρμοσμένη προσέγγιση για την αντιμετώπιση της πρόκλησης που αξιοποιεί τους υφιστάμενους πόρους και εταίρους.
</a:t>
            </a:r>
            <a:endParaRPr lang="en-GB" sz="2400" b="0" i="0" dirty="0">
              <a:solidFill>
                <a:srgbClr val="374151"/>
              </a:solidFill>
              <a:effectLst/>
              <a:latin typeface="Söhne"/>
            </a:endParaRPr>
          </a:p>
        </p:txBody>
      </p:sp>
      <p:pic>
        <p:nvPicPr>
          <p:cNvPr id="8" name="Picture 7">
            <a:extLst>
              <a:ext uri="{FF2B5EF4-FFF2-40B4-BE49-F238E27FC236}">
                <a16:creationId xmlns:a16="http://schemas.microsoft.com/office/drawing/2014/main" id="{A77A3083-DC61-74AE-CE75-F4630EB2EBA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654317" y="959057"/>
            <a:ext cx="4495800" cy="4495800"/>
          </a:xfrm>
          <a:prstGeom prst="rect">
            <a:avLst/>
          </a:prstGeom>
        </p:spPr>
      </p:pic>
      <p:pic>
        <p:nvPicPr>
          <p:cNvPr id="10" name="Picture 14">
            <a:extLst>
              <a:ext uri="{FF2B5EF4-FFF2-40B4-BE49-F238E27FC236}">
                <a16:creationId xmlns:a16="http://schemas.microsoft.com/office/drawing/2014/main" id="{AAFCB562-E714-C837-9042-55861CD06339}"/>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699097" y="5774879"/>
            <a:ext cx="3381728" cy="2845797"/>
          </a:xfrm>
          <a:prstGeom prst="rect">
            <a:avLst/>
          </a:prstGeom>
        </p:spPr>
      </p:pic>
    </p:spTree>
    <p:extLst>
      <p:ext uri="{BB962C8B-B14F-4D97-AF65-F5344CB8AC3E}">
        <p14:creationId xmlns:p14="http://schemas.microsoft.com/office/powerpoint/2010/main" val="194927803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8">
            <a:extLst>
              <a:ext uri="{FF2B5EF4-FFF2-40B4-BE49-F238E27FC236}">
                <a16:creationId xmlns:a16="http://schemas.microsoft.com/office/drawing/2014/main" id="{54C60506-2A11-EA43-EEFE-77D6D017415C}"/>
              </a:ext>
            </a:extLst>
          </p:cNvPr>
          <p:cNvSpPr txBox="1"/>
          <p:nvPr/>
        </p:nvSpPr>
        <p:spPr>
          <a:xfrm>
            <a:off x="6934200" y="1952737"/>
            <a:ext cx="9220200" cy="4308872"/>
          </a:xfrm>
          <a:prstGeom prst="rect">
            <a:avLst/>
          </a:prstGeom>
        </p:spPr>
        <p:txBody>
          <a:bodyPr wrap="square" lIns="0" tIns="0" rIns="0" bIns="0" rtlCol="0" anchor="t">
            <a:spAutoFit/>
          </a:bodyPr>
          <a:lstStyle/>
          <a:p>
            <a:pPr algn="just"/>
            <a:r>
              <a:rPr lang="el-GR" sz="2800" dirty="0">
                <a:solidFill>
                  <a:srgbClr val="374151"/>
                </a:solidFill>
                <a:latin typeface="Söhne"/>
              </a:rPr>
              <a:t>Η σκέψη έξυπνων λύσεων αποτελεί σημαντική δεξιότητα για τους επαγγελματίες που εργάζονται για την προώθηση της περιφερειακής ανάπτυξης και την υποστήριξη της ανάπτυξης δεξιοτήτων σε ολόκληρη την Ευρώπη. Υιοθετώντας αυτή τη νοοτροπία, οι επαγγελματίες είναι σε θέση να δημιουργήσουν καινοτόμες, αποτελεσματικές και βιώσιμες λύσεις στις προκλήσεις στις περιοχές στις οποίες εργάζονται, συμβάλλοντας τελικά στη συνολική ανάπτυξη της Ευρωπαϊκής Ένωσης.
</a:t>
            </a:r>
            <a:endParaRPr lang="en-GB" sz="2800" b="0" i="0" dirty="0">
              <a:solidFill>
                <a:srgbClr val="374151"/>
              </a:solidFill>
              <a:effectLst/>
              <a:latin typeface="Söhne"/>
            </a:endParaRPr>
          </a:p>
        </p:txBody>
      </p:sp>
      <p:pic>
        <p:nvPicPr>
          <p:cNvPr id="3" name="Picture 2" descr="Free Maze Graphic photo and picture">
            <a:extLst>
              <a:ext uri="{FF2B5EF4-FFF2-40B4-BE49-F238E27FC236}">
                <a16:creationId xmlns:a16="http://schemas.microsoft.com/office/drawing/2014/main" id="{0917FAB8-DF44-B9BC-53CF-EDBD35805A8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2404614"/>
            <a:ext cx="4038600" cy="25146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5">
            <a:extLst>
              <a:ext uri="{FF2B5EF4-FFF2-40B4-BE49-F238E27FC236}">
                <a16:creationId xmlns:a16="http://schemas.microsoft.com/office/drawing/2014/main" id="{C9F33132-71B4-867D-C50E-785E5555565C}"/>
              </a:ext>
            </a:extLst>
          </p:cNvPr>
          <p:cNvPicPr>
            <a:picLocks noChangeAspect="1"/>
          </p:cNvPicPr>
          <p:nvPr/>
        </p:nvPicPr>
        <p:blipFill>
          <a:blip r:embed="rId3"/>
          <a:srcRect/>
          <a:stretch>
            <a:fillRect/>
          </a:stretch>
        </p:blipFill>
        <p:spPr>
          <a:xfrm>
            <a:off x="7086600" y="9208393"/>
            <a:ext cx="3710720" cy="779251"/>
          </a:xfrm>
          <a:prstGeom prst="rect">
            <a:avLst/>
          </a:prstGeom>
        </p:spPr>
      </p:pic>
      <p:pic>
        <p:nvPicPr>
          <p:cNvPr id="5" name="Picture 3">
            <a:extLst>
              <a:ext uri="{FF2B5EF4-FFF2-40B4-BE49-F238E27FC236}">
                <a16:creationId xmlns:a16="http://schemas.microsoft.com/office/drawing/2014/main" id="{11826195-C61D-F664-C826-4D18C786670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836636">
            <a:off x="0" y="-2006961"/>
            <a:ext cx="3334026" cy="3588482"/>
          </a:xfrm>
          <a:prstGeom prst="rect">
            <a:avLst/>
          </a:prstGeom>
        </p:spPr>
      </p:pic>
      <p:pic>
        <p:nvPicPr>
          <p:cNvPr id="6" name="Picture 4">
            <a:extLst>
              <a:ext uri="{FF2B5EF4-FFF2-40B4-BE49-F238E27FC236}">
                <a16:creationId xmlns:a16="http://schemas.microsoft.com/office/drawing/2014/main" id="{17FD0590-72BA-688E-5547-53C856D98B40}"/>
              </a:ext>
            </a:extLst>
          </p:cNvPr>
          <p:cNvPicPr>
            <a:picLocks noChangeAspect="1"/>
          </p:cNvPicPr>
          <p:nvPr/>
        </p:nvPicPr>
        <p:blipFill>
          <a:blip r:embed="rId6"/>
          <a:srcRect/>
          <a:stretch>
            <a:fillRect/>
          </a:stretch>
        </p:blipFill>
        <p:spPr>
          <a:xfrm>
            <a:off x="16418708" y="0"/>
            <a:ext cx="1869292" cy="1869292"/>
          </a:xfrm>
          <a:prstGeom prst="rect">
            <a:avLst/>
          </a:prstGeom>
        </p:spPr>
      </p:pic>
      <p:sp>
        <p:nvSpPr>
          <p:cNvPr id="9" name="TextBox 8">
            <a:extLst>
              <a:ext uri="{FF2B5EF4-FFF2-40B4-BE49-F238E27FC236}">
                <a16:creationId xmlns:a16="http://schemas.microsoft.com/office/drawing/2014/main" id="{ACB21EE4-94D7-5AC5-71BD-D25C97D961D3}"/>
              </a:ext>
            </a:extLst>
          </p:cNvPr>
          <p:cNvSpPr txBox="1"/>
          <p:nvPr/>
        </p:nvSpPr>
        <p:spPr>
          <a:xfrm>
            <a:off x="3719940" y="5893404"/>
            <a:ext cx="9488904" cy="3539430"/>
          </a:xfrm>
          <a:prstGeom prst="rect">
            <a:avLst/>
          </a:prstGeom>
          <a:noFill/>
        </p:spPr>
        <p:txBody>
          <a:bodyPr wrap="square">
            <a:spAutoFit/>
          </a:bodyPr>
          <a:lstStyle/>
          <a:p>
            <a:pPr algn="just"/>
            <a:r>
              <a:rPr lang="el-GR" sz="2800" dirty="0"/>
              <a:t>Το κλειδί για τη σκέψη έξυπνων λύσεων είναι η προθυμία να αγκαλιάσουμε την αλλαγή και την καινοτομία και να μαθαίνουμε συνεχώς και να προσαρμοζόμαστε ενόψει νέων προκλήσεων. Παραμένοντας περίεργοι, ευέλικτοι και ανοιχτόμυαλοι, μπορούμε να δημιουργήσουμε πιο έξυπνες και πιο βιώσιμες λύσεις που ωφελούν τόσο εμάς όσο και τις κοινότητές μας.
</a:t>
            </a:r>
            <a:endParaRPr lang="en-RO" sz="2800" dirty="0"/>
          </a:p>
        </p:txBody>
      </p:sp>
      <p:pic>
        <p:nvPicPr>
          <p:cNvPr id="10" name="Picture 4">
            <a:extLst>
              <a:ext uri="{FF2B5EF4-FFF2-40B4-BE49-F238E27FC236}">
                <a16:creationId xmlns:a16="http://schemas.microsoft.com/office/drawing/2014/main" id="{769AC2AD-311A-4971-DB9C-E2EEEF1A60B1}"/>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4003760" y="6412054"/>
            <a:ext cx="1403660" cy="1277646"/>
          </a:xfrm>
          <a:prstGeom prst="rect">
            <a:avLst/>
          </a:prstGeom>
        </p:spPr>
      </p:pic>
      <p:pic>
        <p:nvPicPr>
          <p:cNvPr id="11" name="Picture 4">
            <a:extLst>
              <a:ext uri="{FF2B5EF4-FFF2-40B4-BE49-F238E27FC236}">
                <a16:creationId xmlns:a16="http://schemas.microsoft.com/office/drawing/2014/main" id="{C9B9B303-1EF7-5468-0E87-14D59819378B}"/>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343526" y="6377965"/>
            <a:ext cx="1403660" cy="1277646"/>
          </a:xfrm>
          <a:prstGeom prst="rect">
            <a:avLst/>
          </a:prstGeom>
        </p:spPr>
      </p:pic>
      <p:pic>
        <p:nvPicPr>
          <p:cNvPr id="12" name="Picture 32">
            <a:extLst>
              <a:ext uri="{FF2B5EF4-FFF2-40B4-BE49-F238E27FC236}">
                <a16:creationId xmlns:a16="http://schemas.microsoft.com/office/drawing/2014/main" id="{7F38DC0D-8D7F-9F89-790D-D325A7F2D5E7}"/>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1852805">
            <a:off x="6311967" y="-3461350"/>
            <a:ext cx="5364129" cy="5364129"/>
          </a:xfrm>
          <a:prstGeom prst="rect">
            <a:avLst/>
          </a:prstGeom>
        </p:spPr>
      </p:pic>
      <p:grpSp>
        <p:nvGrpSpPr>
          <p:cNvPr id="13" name="Group 36">
            <a:extLst>
              <a:ext uri="{FF2B5EF4-FFF2-40B4-BE49-F238E27FC236}">
                <a16:creationId xmlns:a16="http://schemas.microsoft.com/office/drawing/2014/main" id="{CD469171-A34B-8880-A70C-7ED843757B30}"/>
              </a:ext>
            </a:extLst>
          </p:cNvPr>
          <p:cNvGrpSpPr/>
          <p:nvPr/>
        </p:nvGrpSpPr>
        <p:grpSpPr>
          <a:xfrm>
            <a:off x="-855216" y="8822622"/>
            <a:ext cx="2900572" cy="807705"/>
            <a:chOff x="0" y="0"/>
            <a:chExt cx="3867430" cy="1076939"/>
          </a:xfrm>
        </p:grpSpPr>
        <p:pic>
          <p:nvPicPr>
            <p:cNvPr id="14" name="Picture 37">
              <a:extLst>
                <a:ext uri="{FF2B5EF4-FFF2-40B4-BE49-F238E27FC236}">
                  <a16:creationId xmlns:a16="http://schemas.microsoft.com/office/drawing/2014/main" id="{79C42560-CF98-CD2E-3391-563BE74A0949}"/>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0" y="0"/>
              <a:ext cx="3867430" cy="618789"/>
            </a:xfrm>
            <a:prstGeom prst="rect">
              <a:avLst/>
            </a:prstGeom>
          </p:spPr>
        </p:pic>
        <p:pic>
          <p:nvPicPr>
            <p:cNvPr id="15" name="Picture 38">
              <a:extLst>
                <a:ext uri="{FF2B5EF4-FFF2-40B4-BE49-F238E27FC236}">
                  <a16:creationId xmlns:a16="http://schemas.microsoft.com/office/drawing/2014/main" id="{D9EBC219-DF19-3499-4B56-0B8D9C03AE52}"/>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0" y="458151"/>
              <a:ext cx="3867430" cy="618789"/>
            </a:xfrm>
            <a:prstGeom prst="rect">
              <a:avLst/>
            </a:prstGeom>
          </p:spPr>
        </p:pic>
      </p:grpSp>
      <p:sp>
        <p:nvSpPr>
          <p:cNvPr id="8" name="TextBox 9">
            <a:extLst>
              <a:ext uri="{FF2B5EF4-FFF2-40B4-BE49-F238E27FC236}">
                <a16:creationId xmlns:a16="http://schemas.microsoft.com/office/drawing/2014/main" id="{F98B51BC-44D8-B34F-34BA-3BC3EDDC8D73}"/>
              </a:ext>
            </a:extLst>
          </p:cNvPr>
          <p:cNvSpPr txBox="1"/>
          <p:nvPr/>
        </p:nvSpPr>
        <p:spPr>
          <a:xfrm>
            <a:off x="3135880" y="842388"/>
            <a:ext cx="8249846" cy="727122"/>
          </a:xfrm>
          <a:prstGeom prst="rect">
            <a:avLst/>
          </a:prstGeom>
        </p:spPr>
        <p:txBody>
          <a:bodyPr wrap="square" lIns="0" tIns="0" rIns="0" bIns="0" rtlCol="0" anchor="t">
            <a:spAutoFit/>
          </a:bodyPr>
          <a:lstStyle/>
          <a:p>
            <a:pPr>
              <a:lnSpc>
                <a:spcPts val="5449"/>
              </a:lnSpc>
            </a:pPr>
            <a:r>
              <a:rPr lang="el-GR" sz="5400" spc="-48" dirty="0">
                <a:solidFill>
                  <a:srgbClr val="000000"/>
                </a:solidFill>
                <a:latin typeface="Abhaya Libre Regular"/>
              </a:rPr>
              <a:t>Σκέψη έξυπνων λύσεων</a:t>
            </a:r>
            <a:endParaRPr lang="en-US" sz="5400" dirty="0">
              <a:solidFill>
                <a:srgbClr val="000000"/>
              </a:solidFill>
              <a:latin typeface="Abhaya Libre Regular"/>
            </a:endParaRPr>
          </a:p>
        </p:txBody>
      </p:sp>
    </p:spTree>
    <p:extLst>
      <p:ext uri="{BB962C8B-B14F-4D97-AF65-F5344CB8AC3E}">
        <p14:creationId xmlns:p14="http://schemas.microsoft.com/office/powerpoint/2010/main" val="34204835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
        <p:cNvGrpSpPr/>
        <p:nvPr/>
      </p:nvGrpSpPr>
      <p:grpSpPr>
        <a:xfrm>
          <a:off x="0" y="0"/>
          <a:ext cx="0" cy="0"/>
          <a:chOff x="0" y="0"/>
          <a:chExt cx="0" cy="0"/>
        </a:xfrm>
      </p:grpSpPr>
      <p:sp>
        <p:nvSpPr>
          <p:cNvPr id="2" name="TextBox 2"/>
          <p:cNvSpPr txBox="1"/>
          <p:nvPr/>
        </p:nvSpPr>
        <p:spPr>
          <a:xfrm>
            <a:off x="1784075" y="1894978"/>
            <a:ext cx="8280738" cy="770736"/>
          </a:xfrm>
          <a:prstGeom prst="rect">
            <a:avLst/>
          </a:prstGeom>
        </p:spPr>
        <p:txBody>
          <a:bodyPr lIns="0" tIns="0" rIns="0" bIns="0" rtlCol="0" anchor="t">
            <a:spAutoFit/>
          </a:bodyPr>
          <a:lstStyle/>
          <a:p>
            <a:pPr>
              <a:lnSpc>
                <a:spcPts val="5449"/>
              </a:lnSpc>
            </a:pPr>
            <a:r>
              <a:rPr lang="el-GR" sz="6410" dirty="0">
                <a:solidFill>
                  <a:srgbClr val="000000"/>
                </a:solidFill>
                <a:latin typeface="Abhaya Libre Regular Bold"/>
              </a:rPr>
              <a:t>Δήλωση</a:t>
            </a:r>
            <a:endParaRPr lang="en-US" sz="6410" dirty="0">
              <a:solidFill>
                <a:srgbClr val="000000"/>
              </a:solidFill>
              <a:latin typeface="Abhaya Libre Regular Bold"/>
            </a:endParaRPr>
          </a:p>
        </p:txBody>
      </p:sp>
      <p:sp>
        <p:nvSpPr>
          <p:cNvPr id="3" name="TextBox 3"/>
          <p:cNvSpPr txBox="1"/>
          <p:nvPr/>
        </p:nvSpPr>
        <p:spPr>
          <a:xfrm>
            <a:off x="1784075" y="2828851"/>
            <a:ext cx="15741892" cy="4592860"/>
          </a:xfrm>
          <a:prstGeom prst="rect">
            <a:avLst/>
          </a:prstGeom>
        </p:spPr>
        <p:txBody>
          <a:bodyPr lIns="0" tIns="0" rIns="0" bIns="0" rtlCol="0" anchor="t">
            <a:spAutoFit/>
          </a:bodyPr>
          <a:lstStyle/>
          <a:p>
            <a:pPr algn="just">
              <a:lnSpc>
                <a:spcPts val="4619"/>
              </a:lnSpc>
            </a:pPr>
            <a:r>
              <a:rPr lang="el-GR" sz="3299" spc="-49" dirty="0">
                <a:solidFill>
                  <a:srgbClr val="000000"/>
                </a:solidFill>
                <a:latin typeface="Abhaya Libre Regular"/>
              </a:rPr>
              <a:t>Η υποστήριξη της Ευρωπαϊκής Επιτροπής για την παραγωγή αυτής της δημοσίευσης δεν συνιστά έγκριση του περιεχομένου, το οποίο αντικατοπτρίζει αποκλειστικά τις απόψεις των συντακτών, και η Επιτροπή δεν μπορεί να φέρει ευθύνη για οποιαδήποτε χρήση μπορεί να γίνει των πληροφοριών που περιέχονται σε αυτήν.</a:t>
            </a:r>
          </a:p>
          <a:p>
            <a:pPr algn="just">
              <a:lnSpc>
                <a:spcPts val="4619"/>
              </a:lnSpc>
            </a:pPr>
            <a:endParaRPr lang="el-GR" sz="3299" spc="-49" dirty="0">
              <a:solidFill>
                <a:srgbClr val="000000"/>
              </a:solidFill>
              <a:latin typeface="Abhaya Libre Regular"/>
            </a:endParaRPr>
          </a:p>
          <a:p>
            <a:pPr algn="just">
              <a:lnSpc>
                <a:spcPts val="4619"/>
              </a:lnSpc>
            </a:pPr>
            <a:r>
              <a:rPr lang="el-GR" sz="3299" spc="-49" dirty="0">
                <a:solidFill>
                  <a:srgbClr val="000000"/>
                </a:solidFill>
                <a:latin typeface="Abhaya Libre Regular"/>
              </a:rPr>
              <a:t>Αριθμός έργου Nº: 2021-1-RO01-KA220-VET-000028118</a:t>
            </a:r>
          </a:p>
          <a:p>
            <a:pPr algn="just">
              <a:lnSpc>
                <a:spcPts val="4619"/>
              </a:lnSpc>
            </a:pPr>
            <a:endParaRPr lang="en-US" sz="3299" spc="-49" dirty="0">
              <a:solidFill>
                <a:srgbClr val="000000"/>
              </a:solidFill>
              <a:latin typeface="Abhaya Libre Regular"/>
            </a:endParaRPr>
          </a:p>
          <a:p>
            <a:pPr>
              <a:lnSpc>
                <a:spcPts val="3499"/>
              </a:lnSpc>
            </a:pPr>
            <a:endParaRPr lang="en-US" sz="3299" spc="-49" dirty="0">
              <a:solidFill>
                <a:srgbClr val="000000"/>
              </a:solidFill>
              <a:latin typeface="Abhaya Libre Regular"/>
            </a:endParaRPr>
          </a:p>
        </p:txBody>
      </p:sp>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196164">
            <a:off x="-4782433" y="7448371"/>
            <a:ext cx="11622266" cy="12388074"/>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836636">
            <a:off x="0" y="-2006961"/>
            <a:ext cx="3334026" cy="3588482"/>
          </a:xfrm>
          <a:prstGeom prst="rect">
            <a:avLst/>
          </a:prstGeom>
        </p:spPr>
      </p:pic>
      <p:pic>
        <p:nvPicPr>
          <p:cNvPr id="6"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185502">
            <a:off x="-3467133" y="353201"/>
            <a:ext cx="4352147" cy="4346443"/>
          </a:xfrm>
          <a:prstGeom prst="rect">
            <a:avLst/>
          </a:prstGeom>
        </p:spPr>
      </p:pic>
      <p:pic>
        <p:nvPicPr>
          <p:cNvPr id="7" name="Picture 7"/>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7379619">
            <a:off x="3146606" y="8906714"/>
            <a:ext cx="5810576" cy="5802961"/>
          </a:xfrm>
          <a:prstGeom prst="rect">
            <a:avLst/>
          </a:prstGeom>
        </p:spPr>
      </p:pic>
      <p:pic>
        <p:nvPicPr>
          <p:cNvPr id="8" name="Picture 8"/>
          <p:cNvPicPr>
            <a:picLocks noChangeAspect="1"/>
          </p:cNvPicPr>
          <p:nvPr/>
        </p:nvPicPr>
        <p:blipFill>
          <a:blip r:embed="rId10"/>
          <a:srcRect/>
          <a:stretch>
            <a:fillRect/>
          </a:stretch>
        </p:blipFill>
        <p:spPr>
          <a:xfrm>
            <a:off x="16418708" y="0"/>
            <a:ext cx="1869292" cy="1869292"/>
          </a:xfrm>
          <a:prstGeom prst="rect">
            <a:avLst/>
          </a:prstGeom>
        </p:spPr>
      </p:pic>
      <p:pic>
        <p:nvPicPr>
          <p:cNvPr id="9" name="Picture 9"/>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8947194">
            <a:off x="13506859" y="7477485"/>
            <a:ext cx="5364129" cy="5364129"/>
          </a:xfrm>
          <a:prstGeom prst="rect">
            <a:avLst/>
          </a:prstGeom>
        </p:spPr>
      </p:pic>
      <p:pic>
        <p:nvPicPr>
          <p:cNvPr id="10" name="Picture 10"/>
          <p:cNvPicPr>
            <a:picLocks noChangeAspect="1"/>
          </p:cNvPicPr>
          <p:nvPr/>
        </p:nvPicPr>
        <p:blipFill>
          <a:blip r:embed="rId13"/>
          <a:srcRect/>
          <a:stretch>
            <a:fillRect/>
          </a:stretch>
        </p:blipFill>
        <p:spPr>
          <a:xfrm>
            <a:off x="1784075" y="6481135"/>
            <a:ext cx="7870946" cy="1652899"/>
          </a:xfrm>
          <a:prstGeom prst="rect">
            <a:avLst/>
          </a:prstGeom>
        </p:spPr>
      </p:pic>
      <p:pic>
        <p:nvPicPr>
          <p:cNvPr id="11" name="Picture 11"/>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6632729">
            <a:off x="15049004" y="4145049"/>
            <a:ext cx="4881157" cy="4874760"/>
          </a:xfrm>
          <a:prstGeom prst="rect">
            <a:avLst/>
          </a:prstGeom>
        </p:spPr>
      </p:pic>
      <p:grpSp>
        <p:nvGrpSpPr>
          <p:cNvPr id="12" name="Group 12"/>
          <p:cNvGrpSpPr/>
          <p:nvPr/>
        </p:nvGrpSpPr>
        <p:grpSpPr>
          <a:xfrm>
            <a:off x="13890147" y="6582429"/>
            <a:ext cx="2900572" cy="807705"/>
            <a:chOff x="0" y="0"/>
            <a:chExt cx="3867430" cy="1076939"/>
          </a:xfrm>
        </p:grpSpPr>
        <p:pic>
          <p:nvPicPr>
            <p:cNvPr id="13" name="Picture 13"/>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0" y="0"/>
              <a:ext cx="3867430" cy="618789"/>
            </a:xfrm>
            <a:prstGeom prst="rect">
              <a:avLst/>
            </a:prstGeom>
          </p:spPr>
        </p:pic>
        <p:pic>
          <p:nvPicPr>
            <p:cNvPr id="14" name="Picture 14"/>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0" y="458151"/>
              <a:ext cx="3867430" cy="618789"/>
            </a:xfrm>
            <a:prstGeom prst="rect">
              <a:avLst/>
            </a:prstGeom>
          </p:spPr>
        </p:pic>
      </p:gr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F9B55EF-0D9C-7BBD-351A-F8C46F8235EF}"/>
              </a:ext>
            </a:extLst>
          </p:cNvPr>
          <p:cNvSpPr txBox="1"/>
          <p:nvPr/>
        </p:nvSpPr>
        <p:spPr>
          <a:xfrm>
            <a:off x="457200" y="2654968"/>
            <a:ext cx="6757737" cy="1569660"/>
          </a:xfrm>
          <a:prstGeom prst="rect">
            <a:avLst/>
          </a:prstGeom>
          <a:noFill/>
        </p:spPr>
        <p:txBody>
          <a:bodyPr wrap="square">
            <a:spAutoFit/>
          </a:bodyPr>
          <a:lstStyle/>
          <a:p>
            <a:pPr algn="just"/>
            <a:r>
              <a:rPr lang="el-GR" sz="2400" dirty="0"/>
              <a:t>Η σκέψη έξυπνων λύσεων είναι μια διαδικασία εντοπισμού και εφαρμογής καινοτόμων και αποτελεσματικών λύσεων σε σύνθετα προβλήματα.
</a:t>
            </a:r>
            <a:endParaRPr lang="en-RO" sz="2400" dirty="0"/>
          </a:p>
        </p:txBody>
      </p:sp>
      <p:pic>
        <p:nvPicPr>
          <p:cNvPr id="4" name="Picture 5">
            <a:extLst>
              <a:ext uri="{FF2B5EF4-FFF2-40B4-BE49-F238E27FC236}">
                <a16:creationId xmlns:a16="http://schemas.microsoft.com/office/drawing/2014/main" id="{C69E3AE4-3535-4273-1DC5-578B2C78A288}"/>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214937" y="2628900"/>
            <a:ext cx="3300663" cy="3907548"/>
          </a:xfrm>
          <a:prstGeom prst="rect">
            <a:avLst/>
          </a:prstGeom>
        </p:spPr>
      </p:pic>
      <p:pic>
        <p:nvPicPr>
          <p:cNvPr id="5" name="Picture 5">
            <a:extLst>
              <a:ext uri="{FF2B5EF4-FFF2-40B4-BE49-F238E27FC236}">
                <a16:creationId xmlns:a16="http://schemas.microsoft.com/office/drawing/2014/main" id="{FE8174FA-25A6-CFBE-67C4-A777250D4BE9}"/>
              </a:ext>
            </a:extLst>
          </p:cNvPr>
          <p:cNvPicPr>
            <a:picLocks noChangeAspect="1"/>
          </p:cNvPicPr>
          <p:nvPr/>
        </p:nvPicPr>
        <p:blipFill>
          <a:blip r:embed="rId4"/>
          <a:srcRect/>
          <a:stretch>
            <a:fillRect/>
          </a:stretch>
        </p:blipFill>
        <p:spPr>
          <a:xfrm>
            <a:off x="7870030" y="9245916"/>
            <a:ext cx="3710720" cy="779251"/>
          </a:xfrm>
          <a:prstGeom prst="rect">
            <a:avLst/>
          </a:prstGeom>
        </p:spPr>
      </p:pic>
      <p:pic>
        <p:nvPicPr>
          <p:cNvPr id="6" name="Picture 4">
            <a:extLst>
              <a:ext uri="{FF2B5EF4-FFF2-40B4-BE49-F238E27FC236}">
                <a16:creationId xmlns:a16="http://schemas.microsoft.com/office/drawing/2014/main" id="{C2C43E10-CD33-3670-8E02-686EDD41FEB5}"/>
              </a:ext>
            </a:extLst>
          </p:cNvPr>
          <p:cNvPicPr>
            <a:picLocks noChangeAspect="1"/>
          </p:cNvPicPr>
          <p:nvPr/>
        </p:nvPicPr>
        <p:blipFill>
          <a:blip r:embed="rId5"/>
          <a:srcRect/>
          <a:stretch>
            <a:fillRect/>
          </a:stretch>
        </p:blipFill>
        <p:spPr>
          <a:xfrm>
            <a:off x="16418708" y="0"/>
            <a:ext cx="1869292" cy="1869292"/>
          </a:xfrm>
          <a:prstGeom prst="rect">
            <a:avLst/>
          </a:prstGeom>
        </p:spPr>
      </p:pic>
      <p:sp>
        <p:nvSpPr>
          <p:cNvPr id="8" name="TextBox 7">
            <a:extLst>
              <a:ext uri="{FF2B5EF4-FFF2-40B4-BE49-F238E27FC236}">
                <a16:creationId xmlns:a16="http://schemas.microsoft.com/office/drawing/2014/main" id="{7E1738D5-9CEB-0C75-8FEE-791DE6C50C53}"/>
              </a:ext>
            </a:extLst>
          </p:cNvPr>
          <p:cNvSpPr txBox="1"/>
          <p:nvPr/>
        </p:nvSpPr>
        <p:spPr>
          <a:xfrm>
            <a:off x="457200" y="4019371"/>
            <a:ext cx="6757736" cy="1938992"/>
          </a:xfrm>
          <a:prstGeom prst="rect">
            <a:avLst/>
          </a:prstGeom>
          <a:noFill/>
        </p:spPr>
        <p:txBody>
          <a:bodyPr wrap="square">
            <a:spAutoFit/>
          </a:bodyPr>
          <a:lstStyle/>
          <a:p>
            <a:pPr algn="just"/>
            <a:r>
              <a:rPr lang="el-GR" sz="2400" dirty="0"/>
              <a:t>Περιλαμβάνει τη λήψη μιας συστηματικής και στρατηγικής προσέγγισης για την επίλυση προβλημάτων, χρησιμοποιώντας κριτική σκέψη, δημιουργικότητα και αναλυτικές δεξιότητες.
</a:t>
            </a:r>
            <a:endParaRPr lang="en-RO" sz="2400" dirty="0"/>
          </a:p>
        </p:txBody>
      </p:sp>
      <p:sp>
        <p:nvSpPr>
          <p:cNvPr id="10" name="TextBox 9">
            <a:extLst>
              <a:ext uri="{FF2B5EF4-FFF2-40B4-BE49-F238E27FC236}">
                <a16:creationId xmlns:a16="http://schemas.microsoft.com/office/drawing/2014/main" id="{C2FA2FEF-60C9-54AA-7E0C-EF2FCA2A8489}"/>
              </a:ext>
            </a:extLst>
          </p:cNvPr>
          <p:cNvSpPr txBox="1"/>
          <p:nvPr/>
        </p:nvSpPr>
        <p:spPr>
          <a:xfrm>
            <a:off x="381001" y="5958363"/>
            <a:ext cx="6757736" cy="1938992"/>
          </a:xfrm>
          <a:prstGeom prst="rect">
            <a:avLst/>
          </a:prstGeom>
          <a:noFill/>
        </p:spPr>
        <p:txBody>
          <a:bodyPr wrap="square">
            <a:spAutoFit/>
          </a:bodyPr>
          <a:lstStyle/>
          <a:p>
            <a:pPr algn="just"/>
            <a:r>
              <a:rPr lang="el-GR" sz="2400" dirty="0"/>
              <a:t>Η σκέψη έξυπνων λύσεων απαιτεί μια ανοιχτόμυαλη προσέγγιση, όπου τα άτομα είναι πρόθυμα να αμφισβητήσουν υποθέσεις και να διερευνήσουν διαφορετικές προοπτικές.
</a:t>
            </a:r>
            <a:endParaRPr lang="en-RO" sz="2400" dirty="0"/>
          </a:p>
        </p:txBody>
      </p:sp>
      <p:sp>
        <p:nvSpPr>
          <p:cNvPr id="12" name="TextBox 11">
            <a:extLst>
              <a:ext uri="{FF2B5EF4-FFF2-40B4-BE49-F238E27FC236}">
                <a16:creationId xmlns:a16="http://schemas.microsoft.com/office/drawing/2014/main" id="{65FB57F6-C119-522E-EF0A-560B7058026A}"/>
              </a:ext>
            </a:extLst>
          </p:cNvPr>
          <p:cNvSpPr txBox="1"/>
          <p:nvPr/>
        </p:nvSpPr>
        <p:spPr>
          <a:xfrm>
            <a:off x="10668000" y="2695073"/>
            <a:ext cx="7162800" cy="1938992"/>
          </a:xfrm>
          <a:prstGeom prst="rect">
            <a:avLst/>
          </a:prstGeom>
          <a:noFill/>
        </p:spPr>
        <p:txBody>
          <a:bodyPr wrap="square">
            <a:spAutoFit/>
          </a:bodyPr>
          <a:lstStyle/>
          <a:p>
            <a:pPr algn="just"/>
            <a:r>
              <a:rPr lang="el-GR" sz="2400" dirty="0"/>
              <a:t>Χρησιμοποιείται συχνά σε τομείς όπως η μηχανική, η τεχνολογία, οι επιχειρήσεις και η βιωσιμότητα, όπου η εξεύρεση αποδοτικών και αποτελεσματικών λύσεων είναι κρίσιμη.
</a:t>
            </a:r>
            <a:endParaRPr lang="en-RO" sz="2400" dirty="0"/>
          </a:p>
        </p:txBody>
      </p:sp>
      <p:sp>
        <p:nvSpPr>
          <p:cNvPr id="16" name="TextBox 15">
            <a:extLst>
              <a:ext uri="{FF2B5EF4-FFF2-40B4-BE49-F238E27FC236}">
                <a16:creationId xmlns:a16="http://schemas.microsoft.com/office/drawing/2014/main" id="{C24FB0FA-E123-0865-E94A-FC0928104F31}"/>
              </a:ext>
            </a:extLst>
          </p:cNvPr>
          <p:cNvSpPr txBox="1"/>
          <p:nvPr/>
        </p:nvSpPr>
        <p:spPr>
          <a:xfrm>
            <a:off x="10744200" y="4532624"/>
            <a:ext cx="7010400" cy="2308324"/>
          </a:xfrm>
          <a:prstGeom prst="rect">
            <a:avLst/>
          </a:prstGeom>
          <a:noFill/>
        </p:spPr>
        <p:txBody>
          <a:bodyPr wrap="square">
            <a:spAutoFit/>
          </a:bodyPr>
          <a:lstStyle/>
          <a:p>
            <a:pPr algn="just"/>
            <a:r>
              <a:rPr lang="el-GR" sz="2400" dirty="0"/>
              <a:t>Η σκέψη έξυπνων λύσεων δίνει επίσης έμφαση στη συνεργασία και την ομαδική εργασία, καθώς άτομα με διαφορετικό υπόβαθρο και σύνολα δεξιοτήτων μπορούν να φέρουν μοναδικές προοπτικές σε ένα πρόβλημα.
</a:t>
            </a:r>
            <a:endParaRPr lang="en-RO" sz="2400" dirty="0"/>
          </a:p>
        </p:txBody>
      </p:sp>
      <p:sp>
        <p:nvSpPr>
          <p:cNvPr id="18" name="TextBox 17">
            <a:extLst>
              <a:ext uri="{FF2B5EF4-FFF2-40B4-BE49-F238E27FC236}">
                <a16:creationId xmlns:a16="http://schemas.microsoft.com/office/drawing/2014/main" id="{8C15C33B-A885-C050-8440-130CAA9F122E}"/>
              </a:ext>
            </a:extLst>
          </p:cNvPr>
          <p:cNvSpPr txBox="1"/>
          <p:nvPr/>
        </p:nvSpPr>
        <p:spPr>
          <a:xfrm>
            <a:off x="10668000" y="6640171"/>
            <a:ext cx="7010399" cy="2677656"/>
          </a:xfrm>
          <a:prstGeom prst="rect">
            <a:avLst/>
          </a:prstGeom>
          <a:noFill/>
        </p:spPr>
        <p:txBody>
          <a:bodyPr wrap="square">
            <a:spAutoFit/>
          </a:bodyPr>
          <a:lstStyle/>
          <a:p>
            <a:pPr algn="just"/>
            <a:r>
              <a:rPr lang="el-GR" sz="2400" dirty="0"/>
              <a:t>Με την αυξανόμενη πολυπλοκότητα των σύγχρονων προκλήσεων, η σκέψη έξυπνων λύσεων γίνεται όλο και πιο σημαντική, καθώς μας επιτρέπει να αντιμετωπίσουμε τα προβλήματα με πιο αποδοτικό και αποτελεσματικό τρόπο και τελικά να δημιουργήσουμε έναν καλύτερο κόσμο για όλους.
</a:t>
            </a:r>
            <a:endParaRPr lang="en-RO" sz="2400" dirty="0"/>
          </a:p>
        </p:txBody>
      </p:sp>
      <p:pic>
        <p:nvPicPr>
          <p:cNvPr id="20" name="Picture 3">
            <a:extLst>
              <a:ext uri="{FF2B5EF4-FFF2-40B4-BE49-F238E27FC236}">
                <a16:creationId xmlns:a16="http://schemas.microsoft.com/office/drawing/2014/main" id="{45123200-A8BF-1E58-4878-FD43F40F2D6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836636">
            <a:off x="0" y="-2006961"/>
            <a:ext cx="3334026" cy="3588482"/>
          </a:xfrm>
          <a:prstGeom prst="rect">
            <a:avLst/>
          </a:prstGeom>
        </p:spPr>
      </p:pic>
      <p:pic>
        <p:nvPicPr>
          <p:cNvPr id="21" name="Picture 24">
            <a:extLst>
              <a:ext uri="{FF2B5EF4-FFF2-40B4-BE49-F238E27FC236}">
                <a16:creationId xmlns:a16="http://schemas.microsoft.com/office/drawing/2014/main" id="{3186A36D-9A1B-A09F-66B2-D76907F2426A}"/>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3832057" y="7475621"/>
            <a:ext cx="2767262" cy="1006756"/>
          </a:xfrm>
          <a:prstGeom prst="rect">
            <a:avLst/>
          </a:prstGeom>
        </p:spPr>
      </p:pic>
      <p:sp>
        <p:nvSpPr>
          <p:cNvPr id="2" name="TextBox 9">
            <a:extLst>
              <a:ext uri="{FF2B5EF4-FFF2-40B4-BE49-F238E27FC236}">
                <a16:creationId xmlns:a16="http://schemas.microsoft.com/office/drawing/2014/main" id="{7BFD7A11-439C-ABBA-39B7-60DA55235F9C}"/>
              </a:ext>
            </a:extLst>
          </p:cNvPr>
          <p:cNvSpPr txBox="1"/>
          <p:nvPr/>
        </p:nvSpPr>
        <p:spPr>
          <a:xfrm>
            <a:off x="3135880" y="842388"/>
            <a:ext cx="8249846" cy="727122"/>
          </a:xfrm>
          <a:prstGeom prst="rect">
            <a:avLst/>
          </a:prstGeom>
        </p:spPr>
        <p:txBody>
          <a:bodyPr wrap="square" lIns="0" tIns="0" rIns="0" bIns="0" rtlCol="0" anchor="t">
            <a:spAutoFit/>
          </a:bodyPr>
          <a:lstStyle/>
          <a:p>
            <a:pPr>
              <a:lnSpc>
                <a:spcPts val="5449"/>
              </a:lnSpc>
            </a:pPr>
            <a:r>
              <a:rPr lang="el-GR" sz="5400" spc="-48" dirty="0">
                <a:solidFill>
                  <a:srgbClr val="000000"/>
                </a:solidFill>
                <a:latin typeface="Abhaya Libre Regular"/>
              </a:rPr>
              <a:t>Σκέψη έξυπνων λύσεων</a:t>
            </a:r>
            <a:endParaRPr lang="en-US" sz="5400" dirty="0">
              <a:solidFill>
                <a:srgbClr val="000000"/>
              </a:solidFill>
              <a:latin typeface="Abhaya Libre Regular"/>
            </a:endParaRPr>
          </a:p>
        </p:txBody>
      </p:sp>
    </p:spTree>
    <p:extLst>
      <p:ext uri="{BB962C8B-B14F-4D97-AF65-F5344CB8AC3E}">
        <p14:creationId xmlns:p14="http://schemas.microsoft.com/office/powerpoint/2010/main" val="178815083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196164">
            <a:off x="-6311071" y="9974892"/>
            <a:ext cx="8717938" cy="9292376"/>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836636">
            <a:off x="0" y="-2006961"/>
            <a:ext cx="3334026" cy="3588482"/>
          </a:xfrm>
          <a:prstGeom prst="rect">
            <a:avLst/>
          </a:prstGeom>
        </p:spPr>
      </p:pic>
      <p:pic>
        <p:nvPicPr>
          <p:cNvPr id="4" name="Picture 4"/>
          <p:cNvPicPr>
            <a:picLocks noChangeAspect="1"/>
          </p:cNvPicPr>
          <p:nvPr/>
        </p:nvPicPr>
        <p:blipFill>
          <a:blip r:embed="rId6"/>
          <a:srcRect/>
          <a:stretch>
            <a:fillRect/>
          </a:stretch>
        </p:blipFill>
        <p:spPr>
          <a:xfrm>
            <a:off x="16418708" y="0"/>
            <a:ext cx="1869292" cy="1869292"/>
          </a:xfrm>
          <a:prstGeom prst="rect">
            <a:avLst/>
          </a:prstGeom>
        </p:spPr>
      </p:pic>
      <p:pic>
        <p:nvPicPr>
          <p:cNvPr id="5" name="Picture 5"/>
          <p:cNvPicPr>
            <a:picLocks noChangeAspect="1"/>
          </p:cNvPicPr>
          <p:nvPr/>
        </p:nvPicPr>
        <p:blipFill>
          <a:blip r:embed="rId7"/>
          <a:srcRect/>
          <a:stretch>
            <a:fillRect/>
          </a:stretch>
        </p:blipFill>
        <p:spPr>
          <a:xfrm>
            <a:off x="7870030" y="9245916"/>
            <a:ext cx="3710720" cy="779251"/>
          </a:xfrm>
          <a:prstGeom prst="rect">
            <a:avLst/>
          </a:prstGeom>
        </p:spPr>
      </p:pic>
      <p:sp>
        <p:nvSpPr>
          <p:cNvPr id="12" name="TextBox 9">
            <a:extLst>
              <a:ext uri="{FF2B5EF4-FFF2-40B4-BE49-F238E27FC236}">
                <a16:creationId xmlns:a16="http://schemas.microsoft.com/office/drawing/2014/main" id="{8C08ECAC-1909-B53D-8649-EC1E2F633D85}"/>
              </a:ext>
            </a:extLst>
          </p:cNvPr>
          <p:cNvSpPr txBox="1"/>
          <p:nvPr/>
        </p:nvSpPr>
        <p:spPr>
          <a:xfrm>
            <a:off x="3883473" y="3461231"/>
            <a:ext cx="12496800" cy="5539978"/>
          </a:xfrm>
          <a:prstGeom prst="rect">
            <a:avLst/>
          </a:prstGeom>
        </p:spPr>
        <p:txBody>
          <a:bodyPr wrap="square" lIns="0" tIns="0" rIns="0" bIns="0" rtlCol="0" anchor="t">
            <a:spAutoFit/>
          </a:bodyPr>
          <a:lstStyle/>
          <a:p>
            <a:pPr marL="457200" indent="-457200" algn="just">
              <a:buFont typeface="+mj-lt"/>
              <a:buAutoNum type="arabicPeriod"/>
            </a:pPr>
            <a:r>
              <a:rPr lang="el-GR" sz="2400" dirty="0">
                <a:solidFill>
                  <a:srgbClr val="374151"/>
                </a:solidFill>
                <a:latin typeface="Söhne"/>
              </a:rPr>
              <a:t>Προσδιορίστε το πρόβλημα: Προσδιορίστε με σαφήνεια και ορίστε το πρόβλημα που προσπαθείτε να λύσετε.
Συλλογή πληροφοριών: Έρευνα και συλλογή δεδομένων σχετικά με το πρόβλημα και τις σχετικές τάσεις της βιομηχανίας.
Καταιγισμός ιδεών: Καταιγισμός ιδεών και δημιουργία πολλαπλών ιδεών και πιθανών λύσεων. Ενθαρρύνετε τις διαφορετικές προοπτικές και τη σκέψη έξω από το κουτί.
Αξιολογήστε τις επιλογές: Αξιολογήστε τις πιθανές λύσεις και προσδιορίστε τη σκοπιμότητα, τον αντίκτυπο και τους κινδύνους τους.
Πάρτε μια απόφαση: Με βάση την αξιολόγηση, λάβετε μια απόφαση για την καλύτερη λύση και σχεδιάστε την εφαρμογή.
Παρακολούθηση προόδου: Παρακολουθείτε τακτικά την πρόοδο και αξιολογείτε εάν η λύση λειτουργεί όπως έχει προγραμματιστεί. Εάν όχι, να είστε έτοιμοι να προβείτε σε προσαρμογές ή να εξετάσετε εναλλακτικές λύσεις.
Συνεχής βελτίωση: Συνεχής αξιολόγηση και βελτίωση της λύσης με την πάροδο του χρόνου, προσαρμογή στις μεταβαλλόμενες συνθήκες και μάθηση από προηγούμενες εμπειρίες.</a:t>
            </a:r>
            <a:endParaRPr lang="en-GB" sz="2400" b="0" i="0" dirty="0">
              <a:solidFill>
                <a:srgbClr val="374151"/>
              </a:solidFill>
              <a:effectLst/>
              <a:latin typeface="Söhne"/>
            </a:endParaRPr>
          </a:p>
        </p:txBody>
      </p:sp>
      <p:pic>
        <p:nvPicPr>
          <p:cNvPr id="7" name="Picture 10">
            <a:extLst>
              <a:ext uri="{FF2B5EF4-FFF2-40B4-BE49-F238E27FC236}">
                <a16:creationId xmlns:a16="http://schemas.microsoft.com/office/drawing/2014/main" id="{92B29B94-0F72-0B16-75E2-68988B6D338B}"/>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2667000" y="3457367"/>
            <a:ext cx="481336" cy="481336"/>
          </a:xfrm>
          <a:prstGeom prst="rect">
            <a:avLst/>
          </a:prstGeom>
        </p:spPr>
      </p:pic>
      <p:sp>
        <p:nvSpPr>
          <p:cNvPr id="10" name="TextBox 9">
            <a:extLst>
              <a:ext uri="{FF2B5EF4-FFF2-40B4-BE49-F238E27FC236}">
                <a16:creationId xmlns:a16="http://schemas.microsoft.com/office/drawing/2014/main" id="{9F448C05-355A-E8C2-632C-3FD11D45C280}"/>
              </a:ext>
            </a:extLst>
          </p:cNvPr>
          <p:cNvSpPr txBox="1"/>
          <p:nvPr/>
        </p:nvSpPr>
        <p:spPr>
          <a:xfrm>
            <a:off x="1371600" y="1904526"/>
            <a:ext cx="14809496" cy="1938992"/>
          </a:xfrm>
          <a:prstGeom prst="rect">
            <a:avLst/>
          </a:prstGeom>
          <a:noFill/>
        </p:spPr>
        <p:txBody>
          <a:bodyPr wrap="square">
            <a:spAutoFit/>
          </a:bodyPr>
          <a:lstStyle/>
          <a:p>
            <a:pPr algn="just"/>
            <a:r>
              <a:rPr lang="el-GR" sz="2400" dirty="0">
                <a:solidFill>
                  <a:srgbClr val="374151"/>
                </a:solidFill>
                <a:latin typeface="Söhne"/>
              </a:rPr>
              <a:t>Περιλαμβάνει μια συστηματική και δημιουργική προσέγγιση στην εξεύρεση λύσεων σε προβλήματα ή προκλήσεις. Απαιτεί να κάνουμε ένα βήμα πίσω από το πρόβλημα και να το εξετάσουμε από διαφορετικές οπτικές γωνίες, εξετάζοντας πολλαπλές επιλογές και λαμβάνοντας αποφάσεις βάσει δεδομένων. Συμβουλές για την εφαρμογή έξυπνων λύσεων σκέψης:
</a:t>
            </a:r>
            <a:endParaRPr lang="en-GB" sz="2400" b="0" i="0" dirty="0">
              <a:solidFill>
                <a:srgbClr val="374151"/>
              </a:solidFill>
              <a:effectLst/>
              <a:latin typeface="Söhne"/>
            </a:endParaRPr>
          </a:p>
        </p:txBody>
      </p:sp>
      <p:pic>
        <p:nvPicPr>
          <p:cNvPr id="11" name="Picture 10">
            <a:extLst>
              <a:ext uri="{FF2B5EF4-FFF2-40B4-BE49-F238E27FC236}">
                <a16:creationId xmlns:a16="http://schemas.microsoft.com/office/drawing/2014/main" id="{E7FF7644-E1E0-FA9B-391B-029AD1EE8E94}"/>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3034568" y="3968782"/>
            <a:ext cx="481336" cy="481336"/>
          </a:xfrm>
          <a:prstGeom prst="rect">
            <a:avLst/>
          </a:prstGeom>
        </p:spPr>
      </p:pic>
      <p:pic>
        <p:nvPicPr>
          <p:cNvPr id="13" name="Picture 10">
            <a:extLst>
              <a:ext uri="{FF2B5EF4-FFF2-40B4-BE49-F238E27FC236}">
                <a16:creationId xmlns:a16="http://schemas.microsoft.com/office/drawing/2014/main" id="{C28B05FB-1EA1-27DA-024E-8E3279ED278A}"/>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2667000" y="4790673"/>
            <a:ext cx="481336" cy="481336"/>
          </a:xfrm>
          <a:prstGeom prst="rect">
            <a:avLst/>
          </a:prstGeom>
        </p:spPr>
      </p:pic>
      <p:pic>
        <p:nvPicPr>
          <p:cNvPr id="14" name="Picture 10">
            <a:extLst>
              <a:ext uri="{FF2B5EF4-FFF2-40B4-BE49-F238E27FC236}">
                <a16:creationId xmlns:a16="http://schemas.microsoft.com/office/drawing/2014/main" id="{74FF6D48-8F46-7C17-ADEC-BFDCCB60CF45}"/>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3034568" y="5660851"/>
            <a:ext cx="481336" cy="481336"/>
          </a:xfrm>
          <a:prstGeom prst="rect">
            <a:avLst/>
          </a:prstGeom>
        </p:spPr>
      </p:pic>
      <p:pic>
        <p:nvPicPr>
          <p:cNvPr id="15" name="Picture 10">
            <a:extLst>
              <a:ext uri="{FF2B5EF4-FFF2-40B4-BE49-F238E27FC236}">
                <a16:creationId xmlns:a16="http://schemas.microsoft.com/office/drawing/2014/main" id="{B7E68425-1D1D-5A79-0D05-1E48B07D5320}"/>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2667000" y="6621015"/>
            <a:ext cx="481336" cy="481336"/>
          </a:xfrm>
          <a:prstGeom prst="rect">
            <a:avLst/>
          </a:prstGeom>
        </p:spPr>
      </p:pic>
      <p:pic>
        <p:nvPicPr>
          <p:cNvPr id="16" name="Picture 10">
            <a:extLst>
              <a:ext uri="{FF2B5EF4-FFF2-40B4-BE49-F238E27FC236}">
                <a16:creationId xmlns:a16="http://schemas.microsoft.com/office/drawing/2014/main" id="{3BCDE617-4967-B1CF-AB00-9489D86320E2}"/>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3034568" y="7491193"/>
            <a:ext cx="481336" cy="481336"/>
          </a:xfrm>
          <a:prstGeom prst="rect">
            <a:avLst/>
          </a:prstGeom>
        </p:spPr>
      </p:pic>
      <p:pic>
        <p:nvPicPr>
          <p:cNvPr id="17" name="Picture 10">
            <a:extLst>
              <a:ext uri="{FF2B5EF4-FFF2-40B4-BE49-F238E27FC236}">
                <a16:creationId xmlns:a16="http://schemas.microsoft.com/office/drawing/2014/main" id="{48573707-882F-A73D-EBD9-879A9D5791EE}"/>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2667000" y="8451358"/>
            <a:ext cx="481336" cy="481336"/>
          </a:xfrm>
          <a:prstGeom prst="rect">
            <a:avLst/>
          </a:prstGeom>
        </p:spPr>
      </p:pic>
      <p:pic>
        <p:nvPicPr>
          <p:cNvPr id="18" name="Picture 32">
            <a:extLst>
              <a:ext uri="{FF2B5EF4-FFF2-40B4-BE49-F238E27FC236}">
                <a16:creationId xmlns:a16="http://schemas.microsoft.com/office/drawing/2014/main" id="{E805CB7C-0279-ABF3-DA5A-0C3C0C776C4B}"/>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1852805">
            <a:off x="6464367" y="-3333534"/>
            <a:ext cx="5364129" cy="5364129"/>
          </a:xfrm>
          <a:prstGeom prst="rect">
            <a:avLst/>
          </a:prstGeom>
        </p:spPr>
      </p:pic>
      <p:sp>
        <p:nvSpPr>
          <p:cNvPr id="6" name="TextBox 9">
            <a:extLst>
              <a:ext uri="{FF2B5EF4-FFF2-40B4-BE49-F238E27FC236}">
                <a16:creationId xmlns:a16="http://schemas.microsoft.com/office/drawing/2014/main" id="{36E4699E-B8C7-7FDA-07ED-4AFA783FC7C8}"/>
              </a:ext>
            </a:extLst>
          </p:cNvPr>
          <p:cNvSpPr txBox="1"/>
          <p:nvPr/>
        </p:nvSpPr>
        <p:spPr>
          <a:xfrm>
            <a:off x="5257800" y="969229"/>
            <a:ext cx="8249846" cy="727122"/>
          </a:xfrm>
          <a:prstGeom prst="rect">
            <a:avLst/>
          </a:prstGeom>
        </p:spPr>
        <p:txBody>
          <a:bodyPr wrap="square" lIns="0" tIns="0" rIns="0" bIns="0" rtlCol="0" anchor="t">
            <a:spAutoFit/>
          </a:bodyPr>
          <a:lstStyle/>
          <a:p>
            <a:pPr>
              <a:lnSpc>
                <a:spcPts val="5449"/>
              </a:lnSpc>
            </a:pPr>
            <a:r>
              <a:rPr lang="el-GR" sz="5400" spc="-48" dirty="0">
                <a:solidFill>
                  <a:srgbClr val="000000"/>
                </a:solidFill>
                <a:latin typeface="Abhaya Libre Regular"/>
              </a:rPr>
              <a:t>Σκέψη έξυπνων λύσεων</a:t>
            </a:r>
            <a:endParaRPr lang="en-US" sz="5400" dirty="0">
              <a:solidFill>
                <a:srgbClr val="000000"/>
              </a:solidFill>
              <a:latin typeface="Abhaya Libre Regular"/>
            </a:endParaRPr>
          </a:p>
        </p:txBody>
      </p:sp>
    </p:spTree>
    <p:extLst>
      <p:ext uri="{BB962C8B-B14F-4D97-AF65-F5344CB8AC3E}">
        <p14:creationId xmlns:p14="http://schemas.microsoft.com/office/powerpoint/2010/main" val="88415132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33068947-EEB8-D52F-A944-C70025CB441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836636">
            <a:off x="0" y="-2006961"/>
            <a:ext cx="3334026" cy="3588482"/>
          </a:xfrm>
          <a:prstGeom prst="rect">
            <a:avLst/>
          </a:prstGeom>
        </p:spPr>
      </p:pic>
      <p:pic>
        <p:nvPicPr>
          <p:cNvPr id="3" name="Picture 4">
            <a:extLst>
              <a:ext uri="{FF2B5EF4-FFF2-40B4-BE49-F238E27FC236}">
                <a16:creationId xmlns:a16="http://schemas.microsoft.com/office/drawing/2014/main" id="{E100B6E3-038A-9449-7BF6-0A07EFB105C6}"/>
              </a:ext>
            </a:extLst>
          </p:cNvPr>
          <p:cNvPicPr>
            <a:picLocks noChangeAspect="1"/>
          </p:cNvPicPr>
          <p:nvPr/>
        </p:nvPicPr>
        <p:blipFill>
          <a:blip r:embed="rId4"/>
          <a:srcRect/>
          <a:stretch>
            <a:fillRect/>
          </a:stretch>
        </p:blipFill>
        <p:spPr>
          <a:xfrm>
            <a:off x="16418708" y="0"/>
            <a:ext cx="1869292" cy="1869292"/>
          </a:xfrm>
          <a:prstGeom prst="rect">
            <a:avLst/>
          </a:prstGeom>
        </p:spPr>
      </p:pic>
      <p:pic>
        <p:nvPicPr>
          <p:cNvPr id="4" name="Picture 5">
            <a:extLst>
              <a:ext uri="{FF2B5EF4-FFF2-40B4-BE49-F238E27FC236}">
                <a16:creationId xmlns:a16="http://schemas.microsoft.com/office/drawing/2014/main" id="{9C9FD164-D61A-CC8F-BFD4-0D10E3705D3D}"/>
              </a:ext>
            </a:extLst>
          </p:cNvPr>
          <p:cNvPicPr>
            <a:picLocks noChangeAspect="1"/>
          </p:cNvPicPr>
          <p:nvPr/>
        </p:nvPicPr>
        <p:blipFill>
          <a:blip r:embed="rId5"/>
          <a:srcRect/>
          <a:stretch>
            <a:fillRect/>
          </a:stretch>
        </p:blipFill>
        <p:spPr>
          <a:xfrm>
            <a:off x="7870030" y="9245916"/>
            <a:ext cx="3710720" cy="779251"/>
          </a:xfrm>
          <a:prstGeom prst="rect">
            <a:avLst/>
          </a:prstGeom>
        </p:spPr>
      </p:pic>
      <p:sp>
        <p:nvSpPr>
          <p:cNvPr id="5" name="TextBox 28">
            <a:extLst>
              <a:ext uri="{FF2B5EF4-FFF2-40B4-BE49-F238E27FC236}">
                <a16:creationId xmlns:a16="http://schemas.microsoft.com/office/drawing/2014/main" id="{AAA711A5-C35E-9F84-9F35-D3F37B6FCA94}"/>
              </a:ext>
            </a:extLst>
          </p:cNvPr>
          <p:cNvSpPr txBox="1"/>
          <p:nvPr/>
        </p:nvSpPr>
        <p:spPr>
          <a:xfrm>
            <a:off x="7908610" y="3173730"/>
            <a:ext cx="9083990" cy="5416868"/>
          </a:xfrm>
          <a:prstGeom prst="rect">
            <a:avLst/>
          </a:prstGeom>
        </p:spPr>
        <p:txBody>
          <a:bodyPr wrap="square" lIns="0" tIns="0" rIns="0" bIns="0" rtlCol="0" anchor="t">
            <a:spAutoFit/>
          </a:bodyPr>
          <a:lstStyle/>
          <a:p>
            <a:pPr algn="just"/>
            <a:r>
              <a:rPr lang="el-GR" sz="3200" dirty="0">
                <a:solidFill>
                  <a:srgbClr val="374151"/>
                </a:solidFill>
                <a:latin typeface="Söhne"/>
              </a:rPr>
              <a:t>Η σκέψη έξυπνων λύσεων μπορεί να εφαρμοστεί σε διάφορους τομείς και βιομηχανίες, συμπεριλαμβανομένης της περιφερειακής ανάπτυξης, της ΕΕΚ (Επαγγελματική Εκπαίδευση και Κατάρτιση), καθώς και στους αναπτυξιακούς οργανισμούς και στους κύκλους λήψης αποφάσεων. Μπορεί να είναι μια πολύτιμη δεξιότητα που πρέπει να έχετε σε ένα συνεχώς μεταβαλλόμενο και δυναμικό περιβάλλον, όπως στο πλαίσιο της Ευρωπαϊκής Ένωσης και του προγράμματος Erasmus.
</a:t>
            </a:r>
            <a:endParaRPr lang="en-GB" sz="3200" b="0" i="0" dirty="0">
              <a:solidFill>
                <a:srgbClr val="374151"/>
              </a:solidFill>
              <a:effectLst/>
              <a:latin typeface="Söhne"/>
            </a:endParaRPr>
          </a:p>
        </p:txBody>
      </p:sp>
      <p:pic>
        <p:nvPicPr>
          <p:cNvPr id="6" name="Picture 2" descr="Free Board Chalk photo and picture">
            <a:extLst>
              <a:ext uri="{FF2B5EF4-FFF2-40B4-BE49-F238E27FC236}">
                <a16:creationId xmlns:a16="http://schemas.microsoft.com/office/drawing/2014/main" id="{23CCD460-CD57-83BA-8849-B29520767D4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87158" y="2180334"/>
            <a:ext cx="5052967" cy="336864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a:extLst>
              <a:ext uri="{FF2B5EF4-FFF2-40B4-BE49-F238E27FC236}">
                <a16:creationId xmlns:a16="http://schemas.microsoft.com/office/drawing/2014/main" id="{910E4FFF-8048-1AB9-801C-13D58C81E82C}"/>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6629400" y="3221476"/>
            <a:ext cx="1069138" cy="1286360"/>
          </a:xfrm>
          <a:prstGeom prst="rect">
            <a:avLst/>
          </a:prstGeom>
        </p:spPr>
      </p:pic>
      <p:grpSp>
        <p:nvGrpSpPr>
          <p:cNvPr id="9" name="Group 36">
            <a:extLst>
              <a:ext uri="{FF2B5EF4-FFF2-40B4-BE49-F238E27FC236}">
                <a16:creationId xmlns:a16="http://schemas.microsoft.com/office/drawing/2014/main" id="{8FD21ACA-3EA7-0323-9B6A-0E2E1170CC2A}"/>
              </a:ext>
            </a:extLst>
          </p:cNvPr>
          <p:cNvGrpSpPr/>
          <p:nvPr/>
        </p:nvGrpSpPr>
        <p:grpSpPr>
          <a:xfrm>
            <a:off x="-681327" y="8801676"/>
            <a:ext cx="2900572" cy="807705"/>
            <a:chOff x="0" y="0"/>
            <a:chExt cx="3867430" cy="1076939"/>
          </a:xfrm>
        </p:grpSpPr>
        <p:pic>
          <p:nvPicPr>
            <p:cNvPr id="10" name="Picture 37">
              <a:extLst>
                <a:ext uri="{FF2B5EF4-FFF2-40B4-BE49-F238E27FC236}">
                  <a16:creationId xmlns:a16="http://schemas.microsoft.com/office/drawing/2014/main" id="{590F1C65-2E41-1B8D-A10B-5BE2C3C90E42}"/>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0" y="0"/>
              <a:ext cx="3867430" cy="618789"/>
            </a:xfrm>
            <a:prstGeom prst="rect">
              <a:avLst/>
            </a:prstGeom>
          </p:spPr>
        </p:pic>
        <p:pic>
          <p:nvPicPr>
            <p:cNvPr id="11" name="Picture 38">
              <a:extLst>
                <a:ext uri="{FF2B5EF4-FFF2-40B4-BE49-F238E27FC236}">
                  <a16:creationId xmlns:a16="http://schemas.microsoft.com/office/drawing/2014/main" id="{BDC71CD0-9F16-2E93-E082-52DCE2CD221B}"/>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0" y="458151"/>
              <a:ext cx="3867430" cy="618789"/>
            </a:xfrm>
            <a:prstGeom prst="rect">
              <a:avLst/>
            </a:prstGeom>
          </p:spPr>
        </p:pic>
      </p:grpSp>
      <p:pic>
        <p:nvPicPr>
          <p:cNvPr id="12" name="Picture 32">
            <a:extLst>
              <a:ext uri="{FF2B5EF4-FFF2-40B4-BE49-F238E27FC236}">
                <a16:creationId xmlns:a16="http://schemas.microsoft.com/office/drawing/2014/main" id="{0923AC49-9FE6-8BC9-65D3-F0B138A2AF26}"/>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1852805">
            <a:off x="6452336" y="-3412970"/>
            <a:ext cx="5364129" cy="5364129"/>
          </a:xfrm>
          <a:prstGeom prst="rect">
            <a:avLst/>
          </a:prstGeom>
        </p:spPr>
      </p:pic>
      <p:sp>
        <p:nvSpPr>
          <p:cNvPr id="13" name="TextBox 9">
            <a:extLst>
              <a:ext uri="{FF2B5EF4-FFF2-40B4-BE49-F238E27FC236}">
                <a16:creationId xmlns:a16="http://schemas.microsoft.com/office/drawing/2014/main" id="{037DD66D-E035-D560-34EE-399D93BEC8F6}"/>
              </a:ext>
            </a:extLst>
          </p:cNvPr>
          <p:cNvSpPr txBox="1"/>
          <p:nvPr/>
        </p:nvSpPr>
        <p:spPr>
          <a:xfrm>
            <a:off x="4648200" y="939186"/>
            <a:ext cx="8249846" cy="727122"/>
          </a:xfrm>
          <a:prstGeom prst="rect">
            <a:avLst/>
          </a:prstGeom>
        </p:spPr>
        <p:txBody>
          <a:bodyPr wrap="square" lIns="0" tIns="0" rIns="0" bIns="0" rtlCol="0" anchor="t">
            <a:spAutoFit/>
          </a:bodyPr>
          <a:lstStyle/>
          <a:p>
            <a:pPr>
              <a:lnSpc>
                <a:spcPts val="5449"/>
              </a:lnSpc>
            </a:pPr>
            <a:r>
              <a:rPr lang="el-GR" sz="5400" spc="-48" dirty="0">
                <a:solidFill>
                  <a:srgbClr val="000000"/>
                </a:solidFill>
                <a:latin typeface="Abhaya Libre Regular"/>
              </a:rPr>
              <a:t>Σκέψη έξυπνων λύσεων</a:t>
            </a:r>
            <a:endParaRPr lang="en-US" sz="5400" dirty="0">
              <a:solidFill>
                <a:srgbClr val="000000"/>
              </a:solidFill>
              <a:latin typeface="Abhaya Libre Regular"/>
            </a:endParaRPr>
          </a:p>
        </p:txBody>
      </p:sp>
    </p:spTree>
    <p:extLst>
      <p:ext uri="{BB962C8B-B14F-4D97-AF65-F5344CB8AC3E}">
        <p14:creationId xmlns:p14="http://schemas.microsoft.com/office/powerpoint/2010/main" val="346756437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10770731" y="4768328"/>
            <a:ext cx="7775659" cy="1894433"/>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1739527" y="5000829"/>
            <a:ext cx="1338808" cy="1143007"/>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2427531" y="6846114"/>
            <a:ext cx="1218800" cy="1198994"/>
          </a:xfrm>
          <a:prstGeom prst="rect">
            <a:avLst/>
          </a:prstGeom>
        </p:spPr>
      </p:pic>
      <p:grpSp>
        <p:nvGrpSpPr>
          <p:cNvPr id="5" name="Group 5"/>
          <p:cNvGrpSpPr/>
          <p:nvPr/>
        </p:nvGrpSpPr>
        <p:grpSpPr>
          <a:xfrm>
            <a:off x="14658560" y="2060782"/>
            <a:ext cx="657082" cy="657082"/>
            <a:chOff x="0" y="0"/>
            <a:chExt cx="812800" cy="812800"/>
          </a:xfrm>
        </p:grpSpPr>
        <p:sp>
          <p:nvSpPr>
            <p:cNvPr id="6" name="Freeform 6"/>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4989E"/>
            </a:solidFill>
          </p:spPr>
        </p:sp>
        <p:sp>
          <p:nvSpPr>
            <p:cNvPr id="7" name="TextBox 7"/>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13665800" y="3547556"/>
            <a:ext cx="657082" cy="657082"/>
            <a:chOff x="0" y="0"/>
            <a:chExt cx="812800" cy="812800"/>
          </a:xfrm>
        </p:grpSpPr>
        <p:sp>
          <p:nvSpPr>
            <p:cNvPr id="9" name="Freeform 9"/>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0E9E5"/>
            </a:solidFill>
          </p:spPr>
        </p:sp>
        <p:sp>
          <p:nvSpPr>
            <p:cNvPr id="10" name="TextBox 10"/>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11" name="Group 11"/>
          <p:cNvGrpSpPr/>
          <p:nvPr/>
        </p:nvGrpSpPr>
        <p:grpSpPr>
          <a:xfrm>
            <a:off x="13382803" y="5303960"/>
            <a:ext cx="657082" cy="657082"/>
            <a:chOff x="0" y="0"/>
            <a:chExt cx="812800" cy="812800"/>
          </a:xfrm>
        </p:grpSpPr>
        <p:sp>
          <p:nvSpPr>
            <p:cNvPr id="12" name="Freeform 12"/>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43A44"/>
            </a:solidFill>
          </p:spPr>
        </p:sp>
        <p:sp>
          <p:nvSpPr>
            <p:cNvPr id="13" name="TextBox 13"/>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14" name="Group 14"/>
          <p:cNvGrpSpPr/>
          <p:nvPr/>
        </p:nvGrpSpPr>
        <p:grpSpPr>
          <a:xfrm>
            <a:off x="13752257" y="7056417"/>
            <a:ext cx="657082" cy="657082"/>
            <a:chOff x="0" y="0"/>
            <a:chExt cx="812800" cy="812800"/>
          </a:xfrm>
        </p:grpSpPr>
        <p:sp>
          <p:nvSpPr>
            <p:cNvPr id="15" name="Freeform 15"/>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535454"/>
            </a:solidFill>
          </p:spPr>
        </p:sp>
        <p:sp>
          <p:nvSpPr>
            <p:cNvPr id="16" name="TextBox 16"/>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17" name="Group 17"/>
          <p:cNvGrpSpPr/>
          <p:nvPr/>
        </p:nvGrpSpPr>
        <p:grpSpPr>
          <a:xfrm>
            <a:off x="14658560" y="8705205"/>
            <a:ext cx="657082" cy="657082"/>
            <a:chOff x="0" y="0"/>
            <a:chExt cx="812800" cy="812800"/>
          </a:xfrm>
        </p:grpSpPr>
        <p:sp>
          <p:nvSpPr>
            <p:cNvPr id="18" name="Freeform 18"/>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23B2A3"/>
            </a:solidFill>
          </p:spPr>
        </p:sp>
        <p:sp>
          <p:nvSpPr>
            <p:cNvPr id="19" name="TextBox 19"/>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pic>
        <p:nvPicPr>
          <p:cNvPr id="20" name="Picture 20"/>
          <p:cNvPicPr>
            <a:picLocks noChangeAspect="1"/>
          </p:cNvPicPr>
          <p:nvPr/>
        </p:nvPicPr>
        <p:blipFill>
          <a:blip r:embed="rId8"/>
          <a:srcRect/>
          <a:stretch>
            <a:fillRect/>
          </a:stretch>
        </p:blipFill>
        <p:spPr>
          <a:xfrm>
            <a:off x="16418708" y="0"/>
            <a:ext cx="1869292" cy="1869292"/>
          </a:xfrm>
          <a:prstGeom prst="rect">
            <a:avLst/>
          </a:prstGeom>
        </p:spPr>
      </p:pic>
      <p:grpSp>
        <p:nvGrpSpPr>
          <p:cNvPr id="21" name="Group 21"/>
          <p:cNvGrpSpPr/>
          <p:nvPr/>
        </p:nvGrpSpPr>
        <p:grpSpPr>
          <a:xfrm>
            <a:off x="14770557" y="3970317"/>
            <a:ext cx="3086100" cy="3086100"/>
            <a:chOff x="0" y="0"/>
            <a:chExt cx="812800" cy="812800"/>
          </a:xfrm>
        </p:grpSpPr>
        <p:sp>
          <p:nvSpPr>
            <p:cNvPr id="22" name="Freeform 22"/>
            <p:cNvSpPr/>
            <p:nvPr/>
          </p:nvSpPr>
          <p:spPr>
            <a:xfrm>
              <a:off x="0" y="0"/>
              <a:ext cx="812800" cy="812800"/>
            </a:xfrm>
            <a:custGeom>
              <a:avLst/>
              <a:gdLst/>
              <a:ahLst/>
              <a:cxnLst/>
              <a:rect l="l" t="t" r="r" b="b"/>
              <a:pathLst>
                <a:path w="812800" h="812800">
                  <a:moveTo>
                    <a:pt x="127941" y="0"/>
                  </a:moveTo>
                  <a:lnTo>
                    <a:pt x="684859" y="0"/>
                  </a:lnTo>
                  <a:cubicBezTo>
                    <a:pt x="718791" y="0"/>
                    <a:pt x="751333" y="13479"/>
                    <a:pt x="775327" y="37473"/>
                  </a:cubicBezTo>
                  <a:cubicBezTo>
                    <a:pt x="799321" y="61467"/>
                    <a:pt x="812800" y="94009"/>
                    <a:pt x="812800" y="127941"/>
                  </a:cubicBezTo>
                  <a:lnTo>
                    <a:pt x="812800" y="684859"/>
                  </a:lnTo>
                  <a:cubicBezTo>
                    <a:pt x="812800" y="718791"/>
                    <a:pt x="799321" y="751333"/>
                    <a:pt x="775327" y="775327"/>
                  </a:cubicBezTo>
                  <a:cubicBezTo>
                    <a:pt x="751333" y="799321"/>
                    <a:pt x="718791" y="812800"/>
                    <a:pt x="684859" y="812800"/>
                  </a:cubicBezTo>
                  <a:lnTo>
                    <a:pt x="127941" y="812800"/>
                  </a:lnTo>
                  <a:cubicBezTo>
                    <a:pt x="94009" y="812800"/>
                    <a:pt x="61467" y="799321"/>
                    <a:pt x="37473" y="775327"/>
                  </a:cubicBezTo>
                  <a:cubicBezTo>
                    <a:pt x="13479" y="751333"/>
                    <a:pt x="0" y="718791"/>
                    <a:pt x="0" y="684859"/>
                  </a:cubicBezTo>
                  <a:lnTo>
                    <a:pt x="0" y="127941"/>
                  </a:lnTo>
                  <a:cubicBezTo>
                    <a:pt x="0" y="94009"/>
                    <a:pt x="13479" y="61467"/>
                    <a:pt x="37473" y="37473"/>
                  </a:cubicBezTo>
                  <a:cubicBezTo>
                    <a:pt x="61467" y="13479"/>
                    <a:pt x="94009" y="0"/>
                    <a:pt x="127941" y="0"/>
                  </a:cubicBezTo>
                  <a:close/>
                </a:path>
              </a:pathLst>
            </a:custGeom>
            <a:solidFill>
              <a:srgbClr val="23B2A3"/>
            </a:solidFill>
          </p:spPr>
        </p:sp>
        <p:sp>
          <p:nvSpPr>
            <p:cNvPr id="23" name="TextBox 23"/>
            <p:cNvSpPr txBox="1"/>
            <p:nvPr/>
          </p:nvSpPr>
          <p:spPr>
            <a:xfrm>
              <a:off x="0" y="-76200"/>
              <a:ext cx="812800" cy="889000"/>
            </a:xfrm>
            <a:prstGeom prst="rect">
              <a:avLst/>
            </a:prstGeom>
          </p:spPr>
          <p:txBody>
            <a:bodyPr lIns="50800" tIns="50800" rIns="50800" bIns="50800" rtlCol="0" anchor="ctr"/>
            <a:lstStyle/>
            <a:p>
              <a:pPr algn="ctr">
                <a:lnSpc>
                  <a:spcPts val="4479"/>
                </a:lnSpc>
              </a:pPr>
              <a:r>
                <a:rPr lang="en-US" sz="3199" dirty="0">
                  <a:solidFill>
                    <a:srgbClr val="FEFEFE"/>
                  </a:solidFill>
                  <a:latin typeface="Abhaya Libre Regular"/>
                </a:rPr>
                <a:t>smart solutions thinking</a:t>
              </a:r>
            </a:p>
          </p:txBody>
        </p:sp>
      </p:grpSp>
      <p:pic>
        <p:nvPicPr>
          <p:cNvPr id="24" name="Picture 24"/>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3665800" y="1440853"/>
            <a:ext cx="593582" cy="1239858"/>
          </a:xfrm>
          <a:prstGeom prst="rect">
            <a:avLst/>
          </a:prstGeom>
        </p:spPr>
      </p:pic>
      <p:pic>
        <p:nvPicPr>
          <p:cNvPr id="25" name="Picture 25"/>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2289686" y="3162015"/>
            <a:ext cx="1239858" cy="1239858"/>
          </a:xfrm>
          <a:prstGeom prst="rect">
            <a:avLst/>
          </a:prstGeom>
        </p:spPr>
      </p:pic>
      <p:pic>
        <p:nvPicPr>
          <p:cNvPr id="26" name="Picture 26"/>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13022445" y="8352972"/>
            <a:ext cx="1239034" cy="1250402"/>
          </a:xfrm>
          <a:prstGeom prst="rect">
            <a:avLst/>
          </a:prstGeom>
        </p:spPr>
      </p:pic>
      <p:sp>
        <p:nvSpPr>
          <p:cNvPr id="30" name="TextBox 30"/>
          <p:cNvSpPr txBox="1"/>
          <p:nvPr/>
        </p:nvSpPr>
        <p:spPr>
          <a:xfrm>
            <a:off x="1766791" y="2699898"/>
            <a:ext cx="9492375" cy="3016210"/>
          </a:xfrm>
          <a:prstGeom prst="rect">
            <a:avLst/>
          </a:prstGeom>
        </p:spPr>
        <p:txBody>
          <a:bodyPr wrap="square" lIns="0" tIns="0" rIns="0" bIns="0" rtlCol="0" anchor="t">
            <a:spAutoFit/>
          </a:bodyPr>
          <a:lstStyle/>
          <a:p>
            <a:pPr algn="just"/>
            <a:r>
              <a:rPr lang="el-GR" sz="2400" b="1" dirty="0">
                <a:solidFill>
                  <a:srgbClr val="374151"/>
                </a:solidFill>
                <a:latin typeface="Söhne"/>
              </a:rPr>
              <a:t>Υγειονομική περίθαλψη</a:t>
            </a:r>
            <a:r>
              <a:rPr lang="el-GR" sz="2400" dirty="0">
                <a:solidFill>
                  <a:srgbClr val="374151"/>
                </a:solidFill>
                <a:latin typeface="Söhne"/>
              </a:rPr>
              <a:t>: Στο πλαίσιο της υγειονομικής περίθαλψης, η «σκέψη έξυπνων λύσεων» μπορεί να περιλαμβάνει την εξέταση δεδομένων, τάσεων και αναγκών ασθενών, προκειμένου να δημιουργηθούν νέοι και καινοτόμοι τρόποι παροχής υπηρεσιών υγειονομικής περίθαλψης. Για παράδειγμα, ένα νοσοκομείο μπορεί να χρησιμοποιήσει τηλεϊατρική για να συνδεθεί με ασθενείς εξ αποστάσεως ή να χρησιμοποιήσει αλγόριθμους μηχανικής μάθησης για να βοηθήσει στη διάγνωση ασθενών με μεγαλύτερη ακρίβεια και ταχύτητα</a:t>
            </a:r>
            <a:r>
              <a:rPr lang="en-GB" sz="2800" b="0" i="0" dirty="0">
                <a:solidFill>
                  <a:srgbClr val="374151"/>
                </a:solidFill>
                <a:effectLst/>
                <a:latin typeface="Söhne"/>
              </a:rPr>
              <a:t>.</a:t>
            </a:r>
          </a:p>
        </p:txBody>
      </p:sp>
      <p:sp>
        <p:nvSpPr>
          <p:cNvPr id="31" name="TextBox 31"/>
          <p:cNvSpPr txBox="1"/>
          <p:nvPr/>
        </p:nvSpPr>
        <p:spPr>
          <a:xfrm>
            <a:off x="2539707" y="1099263"/>
            <a:ext cx="10489690" cy="901529"/>
          </a:xfrm>
          <a:prstGeom prst="rect">
            <a:avLst/>
          </a:prstGeom>
        </p:spPr>
        <p:txBody>
          <a:bodyPr wrap="square" lIns="0" tIns="0" rIns="0" bIns="0" rtlCol="0" anchor="t">
            <a:spAutoFit/>
          </a:bodyPr>
          <a:lstStyle/>
          <a:p>
            <a:pPr algn="just">
              <a:lnSpc>
                <a:spcPts val="3359"/>
              </a:lnSpc>
            </a:pPr>
            <a:r>
              <a:rPr lang="el-GR" sz="3600" b="1" dirty="0">
                <a:solidFill>
                  <a:srgbClr val="374151"/>
                </a:solidFill>
                <a:latin typeface="Söhne"/>
              </a:rPr>
              <a:t>Παραδείγματα «σκέψης έξυπνων λύσεων»
</a:t>
            </a:r>
            <a:endParaRPr lang="en-US" sz="3600" b="1" spc="-36" dirty="0">
              <a:solidFill>
                <a:srgbClr val="000000"/>
              </a:solidFill>
              <a:latin typeface="Abhaya Libre Regular"/>
            </a:endParaRPr>
          </a:p>
        </p:txBody>
      </p:sp>
      <p:pic>
        <p:nvPicPr>
          <p:cNvPr id="32" name="Picture 32"/>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rot="1852805">
            <a:off x="6323948" y="-3260923"/>
            <a:ext cx="5364129" cy="5364129"/>
          </a:xfrm>
          <a:prstGeom prst="rect">
            <a:avLst/>
          </a:prstGeom>
        </p:spPr>
      </p:pic>
      <p:pic>
        <p:nvPicPr>
          <p:cNvPr id="33" name="Picture 33"/>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0" y="-1490547"/>
            <a:ext cx="3334026" cy="3588482"/>
          </a:xfrm>
          <a:prstGeom prst="rect">
            <a:avLst/>
          </a:prstGeom>
        </p:spPr>
      </p:pic>
      <p:pic>
        <p:nvPicPr>
          <p:cNvPr id="34" name="Picture 34"/>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rot="-1185502">
            <a:off x="-3235988" y="28827"/>
            <a:ext cx="4352147" cy="4346443"/>
          </a:xfrm>
          <a:prstGeom prst="rect">
            <a:avLst/>
          </a:prstGeom>
        </p:spPr>
      </p:pic>
      <p:pic>
        <p:nvPicPr>
          <p:cNvPr id="35" name="Picture 35"/>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rot="1852805">
            <a:off x="15257830" y="7358583"/>
            <a:ext cx="5364129" cy="5364129"/>
          </a:xfrm>
          <a:prstGeom prst="rect">
            <a:avLst/>
          </a:prstGeom>
        </p:spPr>
      </p:pic>
      <p:grpSp>
        <p:nvGrpSpPr>
          <p:cNvPr id="36" name="Group 36"/>
          <p:cNvGrpSpPr/>
          <p:nvPr/>
        </p:nvGrpSpPr>
        <p:grpSpPr>
          <a:xfrm>
            <a:off x="-845096" y="8795670"/>
            <a:ext cx="2900572" cy="807705"/>
            <a:chOff x="0" y="0"/>
            <a:chExt cx="3867430" cy="1076939"/>
          </a:xfrm>
        </p:grpSpPr>
        <p:pic>
          <p:nvPicPr>
            <p:cNvPr id="37" name="Picture 37"/>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rcRect/>
            <a:stretch>
              <a:fillRect/>
            </a:stretch>
          </p:blipFill>
          <p:spPr>
            <a:xfrm>
              <a:off x="0" y="0"/>
              <a:ext cx="3867430" cy="618789"/>
            </a:xfrm>
            <a:prstGeom prst="rect">
              <a:avLst/>
            </a:prstGeom>
          </p:spPr>
        </p:pic>
        <p:pic>
          <p:nvPicPr>
            <p:cNvPr id="38" name="Picture 38"/>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rcRect/>
            <a:stretch>
              <a:fillRect/>
            </a:stretch>
          </p:blipFill>
          <p:spPr>
            <a:xfrm>
              <a:off x="0" y="458151"/>
              <a:ext cx="3867430" cy="618789"/>
            </a:xfrm>
            <a:prstGeom prst="rect">
              <a:avLst/>
            </a:prstGeom>
          </p:spPr>
        </p:pic>
      </p:grpSp>
      <p:pic>
        <p:nvPicPr>
          <p:cNvPr id="39" name="Picture 39"/>
          <p:cNvPicPr>
            <a:picLocks noChangeAspect="1"/>
          </p:cNvPicPr>
          <p:nvPr/>
        </p:nvPicPr>
        <p:blipFill>
          <a:blip r:embed="rId23"/>
          <a:srcRect/>
          <a:stretch>
            <a:fillRect/>
          </a:stretch>
        </p:blipFill>
        <p:spPr>
          <a:xfrm>
            <a:off x="7520403" y="9362287"/>
            <a:ext cx="3710720" cy="779251"/>
          </a:xfrm>
          <a:prstGeom prst="rect">
            <a:avLst/>
          </a:prstGeom>
        </p:spPr>
      </p:pic>
      <p:sp>
        <p:nvSpPr>
          <p:cNvPr id="27" name="TextBox 30">
            <a:extLst>
              <a:ext uri="{FF2B5EF4-FFF2-40B4-BE49-F238E27FC236}">
                <a16:creationId xmlns:a16="http://schemas.microsoft.com/office/drawing/2014/main" id="{FD3C9B5F-29F5-6E20-0BD9-B91C4F33F77F}"/>
              </a:ext>
            </a:extLst>
          </p:cNvPr>
          <p:cNvSpPr txBox="1"/>
          <p:nvPr/>
        </p:nvSpPr>
        <p:spPr>
          <a:xfrm>
            <a:off x="1794926" y="6147490"/>
            <a:ext cx="9492375" cy="2585323"/>
          </a:xfrm>
          <a:prstGeom prst="rect">
            <a:avLst/>
          </a:prstGeom>
        </p:spPr>
        <p:txBody>
          <a:bodyPr wrap="square" lIns="0" tIns="0" rIns="0" bIns="0" rtlCol="0" anchor="t">
            <a:spAutoFit/>
          </a:bodyPr>
          <a:lstStyle/>
          <a:p>
            <a:pPr algn="just"/>
            <a:r>
              <a:rPr lang="el-GR" sz="2400" b="1" dirty="0">
                <a:solidFill>
                  <a:srgbClr val="374151"/>
                </a:solidFill>
                <a:latin typeface="Söhne"/>
              </a:rPr>
              <a:t>Ενέργεια: </a:t>
            </a:r>
            <a:r>
              <a:rPr lang="el-GR" sz="2400" dirty="0">
                <a:solidFill>
                  <a:srgbClr val="374151"/>
                </a:solidFill>
                <a:latin typeface="Söhne"/>
              </a:rPr>
              <a:t>Στον τομέα της ενέργειας, θα μπορούσε να σημαίνει την ανάπτυξη νέων τεχνολογιών και συστημάτων που είναι πιο αποδοτικά, βιώσιμα και φιλικά προς το περιβάλλον. Για παράδειγμα, μια εταιρεία μπορεί να αναπτύξει νέες τεχνολογίες ανεμογεννητριών που παράγουν περισσότερη ενέργεια ενώ χρησιμοποιούν λιγότερη γη ή να εργαστεί για τη δημιουργία ενεργειακά αποδοτικότερων σχεδίων κτιρίων.</a:t>
            </a:r>
            <a:r>
              <a:rPr lang="el-GR" sz="2400" b="1" dirty="0">
                <a:solidFill>
                  <a:srgbClr val="374151"/>
                </a:solidFill>
                <a:latin typeface="Söhne"/>
              </a:rPr>
              <a:t>
</a:t>
            </a:r>
            <a:endParaRPr lang="en-GB" sz="2400" b="0" i="0" dirty="0">
              <a:solidFill>
                <a:srgbClr val="374151"/>
              </a:solidFill>
              <a:effectLst/>
              <a:latin typeface="Söhne"/>
            </a:endParaRPr>
          </a:p>
        </p:txBody>
      </p:sp>
    </p:spTree>
    <p:extLst>
      <p:ext uri="{BB962C8B-B14F-4D97-AF65-F5344CB8AC3E}">
        <p14:creationId xmlns:p14="http://schemas.microsoft.com/office/powerpoint/2010/main" val="235680027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10770731" y="4768328"/>
            <a:ext cx="7775659" cy="1894433"/>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1739527" y="5000829"/>
            <a:ext cx="1338808" cy="1143007"/>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2427531" y="6846114"/>
            <a:ext cx="1218800" cy="1198994"/>
          </a:xfrm>
          <a:prstGeom prst="rect">
            <a:avLst/>
          </a:prstGeom>
        </p:spPr>
      </p:pic>
      <p:grpSp>
        <p:nvGrpSpPr>
          <p:cNvPr id="5" name="Group 5"/>
          <p:cNvGrpSpPr/>
          <p:nvPr/>
        </p:nvGrpSpPr>
        <p:grpSpPr>
          <a:xfrm>
            <a:off x="14658560" y="2060782"/>
            <a:ext cx="657082" cy="657082"/>
            <a:chOff x="0" y="0"/>
            <a:chExt cx="812800" cy="812800"/>
          </a:xfrm>
        </p:grpSpPr>
        <p:sp>
          <p:nvSpPr>
            <p:cNvPr id="6" name="Freeform 6"/>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4989E"/>
            </a:solidFill>
          </p:spPr>
        </p:sp>
        <p:sp>
          <p:nvSpPr>
            <p:cNvPr id="7" name="TextBox 7"/>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13665800" y="3547556"/>
            <a:ext cx="657082" cy="657082"/>
            <a:chOff x="0" y="0"/>
            <a:chExt cx="812800" cy="812800"/>
          </a:xfrm>
        </p:grpSpPr>
        <p:sp>
          <p:nvSpPr>
            <p:cNvPr id="9" name="Freeform 9"/>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0E9E5"/>
            </a:solidFill>
          </p:spPr>
        </p:sp>
        <p:sp>
          <p:nvSpPr>
            <p:cNvPr id="10" name="TextBox 10"/>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11" name="Group 11"/>
          <p:cNvGrpSpPr/>
          <p:nvPr/>
        </p:nvGrpSpPr>
        <p:grpSpPr>
          <a:xfrm>
            <a:off x="13382803" y="5303960"/>
            <a:ext cx="657082" cy="657082"/>
            <a:chOff x="0" y="0"/>
            <a:chExt cx="812800" cy="812800"/>
          </a:xfrm>
        </p:grpSpPr>
        <p:sp>
          <p:nvSpPr>
            <p:cNvPr id="12" name="Freeform 12"/>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43A44"/>
            </a:solidFill>
          </p:spPr>
        </p:sp>
        <p:sp>
          <p:nvSpPr>
            <p:cNvPr id="13" name="TextBox 13"/>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14" name="Group 14"/>
          <p:cNvGrpSpPr/>
          <p:nvPr/>
        </p:nvGrpSpPr>
        <p:grpSpPr>
          <a:xfrm>
            <a:off x="13752257" y="7056417"/>
            <a:ext cx="657082" cy="657082"/>
            <a:chOff x="0" y="0"/>
            <a:chExt cx="812800" cy="812800"/>
          </a:xfrm>
        </p:grpSpPr>
        <p:sp>
          <p:nvSpPr>
            <p:cNvPr id="15" name="Freeform 15"/>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535454"/>
            </a:solidFill>
          </p:spPr>
        </p:sp>
        <p:sp>
          <p:nvSpPr>
            <p:cNvPr id="16" name="TextBox 16"/>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17" name="Group 17"/>
          <p:cNvGrpSpPr/>
          <p:nvPr/>
        </p:nvGrpSpPr>
        <p:grpSpPr>
          <a:xfrm>
            <a:off x="14658560" y="8705205"/>
            <a:ext cx="657082" cy="657082"/>
            <a:chOff x="0" y="0"/>
            <a:chExt cx="812800" cy="812800"/>
          </a:xfrm>
        </p:grpSpPr>
        <p:sp>
          <p:nvSpPr>
            <p:cNvPr id="18" name="Freeform 18"/>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23B2A3"/>
            </a:solidFill>
          </p:spPr>
        </p:sp>
        <p:sp>
          <p:nvSpPr>
            <p:cNvPr id="19" name="TextBox 19"/>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pic>
        <p:nvPicPr>
          <p:cNvPr id="20" name="Picture 20"/>
          <p:cNvPicPr>
            <a:picLocks noChangeAspect="1"/>
          </p:cNvPicPr>
          <p:nvPr/>
        </p:nvPicPr>
        <p:blipFill>
          <a:blip r:embed="rId8"/>
          <a:srcRect/>
          <a:stretch>
            <a:fillRect/>
          </a:stretch>
        </p:blipFill>
        <p:spPr>
          <a:xfrm>
            <a:off x="16418708" y="0"/>
            <a:ext cx="1869292" cy="1869292"/>
          </a:xfrm>
          <a:prstGeom prst="rect">
            <a:avLst/>
          </a:prstGeom>
        </p:spPr>
      </p:pic>
      <p:grpSp>
        <p:nvGrpSpPr>
          <p:cNvPr id="21" name="Group 21"/>
          <p:cNvGrpSpPr/>
          <p:nvPr/>
        </p:nvGrpSpPr>
        <p:grpSpPr>
          <a:xfrm>
            <a:off x="14770557" y="3970317"/>
            <a:ext cx="3086100" cy="3086100"/>
            <a:chOff x="0" y="0"/>
            <a:chExt cx="812800" cy="812800"/>
          </a:xfrm>
        </p:grpSpPr>
        <p:sp>
          <p:nvSpPr>
            <p:cNvPr id="22" name="Freeform 22"/>
            <p:cNvSpPr/>
            <p:nvPr/>
          </p:nvSpPr>
          <p:spPr>
            <a:xfrm>
              <a:off x="0" y="0"/>
              <a:ext cx="812800" cy="812800"/>
            </a:xfrm>
            <a:custGeom>
              <a:avLst/>
              <a:gdLst/>
              <a:ahLst/>
              <a:cxnLst/>
              <a:rect l="l" t="t" r="r" b="b"/>
              <a:pathLst>
                <a:path w="812800" h="812800">
                  <a:moveTo>
                    <a:pt x="127941" y="0"/>
                  </a:moveTo>
                  <a:lnTo>
                    <a:pt x="684859" y="0"/>
                  </a:lnTo>
                  <a:cubicBezTo>
                    <a:pt x="718791" y="0"/>
                    <a:pt x="751333" y="13479"/>
                    <a:pt x="775327" y="37473"/>
                  </a:cubicBezTo>
                  <a:cubicBezTo>
                    <a:pt x="799321" y="61467"/>
                    <a:pt x="812800" y="94009"/>
                    <a:pt x="812800" y="127941"/>
                  </a:cubicBezTo>
                  <a:lnTo>
                    <a:pt x="812800" y="684859"/>
                  </a:lnTo>
                  <a:cubicBezTo>
                    <a:pt x="812800" y="718791"/>
                    <a:pt x="799321" y="751333"/>
                    <a:pt x="775327" y="775327"/>
                  </a:cubicBezTo>
                  <a:cubicBezTo>
                    <a:pt x="751333" y="799321"/>
                    <a:pt x="718791" y="812800"/>
                    <a:pt x="684859" y="812800"/>
                  </a:cubicBezTo>
                  <a:lnTo>
                    <a:pt x="127941" y="812800"/>
                  </a:lnTo>
                  <a:cubicBezTo>
                    <a:pt x="94009" y="812800"/>
                    <a:pt x="61467" y="799321"/>
                    <a:pt x="37473" y="775327"/>
                  </a:cubicBezTo>
                  <a:cubicBezTo>
                    <a:pt x="13479" y="751333"/>
                    <a:pt x="0" y="718791"/>
                    <a:pt x="0" y="684859"/>
                  </a:cubicBezTo>
                  <a:lnTo>
                    <a:pt x="0" y="127941"/>
                  </a:lnTo>
                  <a:cubicBezTo>
                    <a:pt x="0" y="94009"/>
                    <a:pt x="13479" y="61467"/>
                    <a:pt x="37473" y="37473"/>
                  </a:cubicBezTo>
                  <a:cubicBezTo>
                    <a:pt x="61467" y="13479"/>
                    <a:pt x="94009" y="0"/>
                    <a:pt x="127941" y="0"/>
                  </a:cubicBezTo>
                  <a:close/>
                </a:path>
              </a:pathLst>
            </a:custGeom>
            <a:solidFill>
              <a:srgbClr val="23B2A3"/>
            </a:solidFill>
          </p:spPr>
        </p:sp>
        <p:sp>
          <p:nvSpPr>
            <p:cNvPr id="23" name="TextBox 23"/>
            <p:cNvSpPr txBox="1"/>
            <p:nvPr/>
          </p:nvSpPr>
          <p:spPr>
            <a:xfrm>
              <a:off x="0" y="-76200"/>
              <a:ext cx="812800" cy="889000"/>
            </a:xfrm>
            <a:prstGeom prst="rect">
              <a:avLst/>
            </a:prstGeom>
          </p:spPr>
          <p:txBody>
            <a:bodyPr lIns="50800" tIns="50800" rIns="50800" bIns="50800" rtlCol="0" anchor="ctr"/>
            <a:lstStyle/>
            <a:p>
              <a:pPr algn="ctr">
                <a:lnSpc>
                  <a:spcPts val="4479"/>
                </a:lnSpc>
              </a:pPr>
              <a:r>
                <a:rPr lang="en-US" sz="3199" dirty="0">
                  <a:solidFill>
                    <a:srgbClr val="FEFEFE"/>
                  </a:solidFill>
                  <a:latin typeface="Abhaya Libre Regular"/>
                </a:rPr>
                <a:t>smart solutions thinking</a:t>
              </a:r>
            </a:p>
          </p:txBody>
        </p:sp>
      </p:grpSp>
      <p:pic>
        <p:nvPicPr>
          <p:cNvPr id="24" name="Picture 24"/>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3665800" y="1440853"/>
            <a:ext cx="593582" cy="1239858"/>
          </a:xfrm>
          <a:prstGeom prst="rect">
            <a:avLst/>
          </a:prstGeom>
        </p:spPr>
      </p:pic>
      <p:pic>
        <p:nvPicPr>
          <p:cNvPr id="25" name="Picture 25"/>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2289686" y="3162015"/>
            <a:ext cx="1239858" cy="1239858"/>
          </a:xfrm>
          <a:prstGeom prst="rect">
            <a:avLst/>
          </a:prstGeom>
        </p:spPr>
      </p:pic>
      <p:pic>
        <p:nvPicPr>
          <p:cNvPr id="26" name="Picture 26"/>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13022445" y="8352972"/>
            <a:ext cx="1239034" cy="1250402"/>
          </a:xfrm>
          <a:prstGeom prst="rect">
            <a:avLst/>
          </a:prstGeom>
        </p:spPr>
      </p:pic>
      <p:sp>
        <p:nvSpPr>
          <p:cNvPr id="30" name="TextBox 30"/>
          <p:cNvSpPr txBox="1"/>
          <p:nvPr/>
        </p:nvSpPr>
        <p:spPr>
          <a:xfrm>
            <a:off x="1654981" y="2409289"/>
            <a:ext cx="9492375" cy="2154436"/>
          </a:xfrm>
          <a:prstGeom prst="rect">
            <a:avLst/>
          </a:prstGeom>
        </p:spPr>
        <p:txBody>
          <a:bodyPr wrap="square" lIns="0" tIns="0" rIns="0" bIns="0" rtlCol="0" anchor="t">
            <a:spAutoFit/>
          </a:bodyPr>
          <a:lstStyle/>
          <a:p>
            <a:pPr algn="just"/>
            <a:r>
              <a:rPr lang="el-GR" sz="2000" b="1" dirty="0">
                <a:solidFill>
                  <a:srgbClr val="374151"/>
                </a:solidFill>
                <a:latin typeface="Söhne"/>
              </a:rPr>
              <a:t>Εκπαίδευση: </a:t>
            </a:r>
            <a:r>
              <a:rPr lang="el-GR" sz="2000" dirty="0">
                <a:solidFill>
                  <a:srgbClr val="374151"/>
                </a:solidFill>
                <a:latin typeface="Söhne"/>
              </a:rPr>
              <a:t>Μπορείτε να συμπεριλάβετε την τεχνολογία και τα δεδομένα για να δημιουργήσετε νέους τρόπους παροχής προγραμμάτων εκπαίδευσης και κατάρτισης. Για παράδειγμα, ένα πανεπιστήμιο μπορεί να χρησιμοποιήσει διαδικτυακές πλατφόρμες μάθησης για να προσεγγίσει φοιτητές σε απομακρυσμένες τοποθεσίες ή να χρησιμοποιήσει προσομοιώσεις εικονικής πραγματικότητας για να παρέχει πρακτικές εμπειρίες κατάρτισης.
</a:t>
            </a:r>
            <a:endParaRPr lang="en-GB" sz="2400" i="0" dirty="0">
              <a:solidFill>
                <a:srgbClr val="374151"/>
              </a:solidFill>
              <a:effectLst/>
              <a:latin typeface="Söhne"/>
            </a:endParaRPr>
          </a:p>
        </p:txBody>
      </p:sp>
      <p:pic>
        <p:nvPicPr>
          <p:cNvPr id="32" name="Picture 32"/>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rot="1852805">
            <a:off x="10269487" y="255872"/>
            <a:ext cx="2502663" cy="2502663"/>
          </a:xfrm>
          <a:prstGeom prst="rect">
            <a:avLst/>
          </a:prstGeom>
        </p:spPr>
      </p:pic>
      <p:pic>
        <p:nvPicPr>
          <p:cNvPr id="33" name="Picture 33"/>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0" y="-1490547"/>
            <a:ext cx="3334026" cy="3588482"/>
          </a:xfrm>
          <a:prstGeom prst="rect">
            <a:avLst/>
          </a:prstGeom>
        </p:spPr>
      </p:pic>
      <p:pic>
        <p:nvPicPr>
          <p:cNvPr id="34" name="Picture 34"/>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rot="-1185502">
            <a:off x="4454156" y="8161068"/>
            <a:ext cx="2029361" cy="2026701"/>
          </a:xfrm>
          <a:prstGeom prst="rect">
            <a:avLst/>
          </a:prstGeom>
        </p:spPr>
      </p:pic>
      <p:pic>
        <p:nvPicPr>
          <p:cNvPr id="35" name="Picture 35"/>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rot="1852805">
            <a:off x="15825376" y="7661156"/>
            <a:ext cx="2252717" cy="2252717"/>
          </a:xfrm>
          <a:prstGeom prst="rect">
            <a:avLst/>
          </a:prstGeom>
        </p:spPr>
      </p:pic>
      <p:grpSp>
        <p:nvGrpSpPr>
          <p:cNvPr id="36" name="Group 36"/>
          <p:cNvGrpSpPr/>
          <p:nvPr/>
        </p:nvGrpSpPr>
        <p:grpSpPr>
          <a:xfrm>
            <a:off x="204695" y="8868809"/>
            <a:ext cx="2900572" cy="807705"/>
            <a:chOff x="0" y="0"/>
            <a:chExt cx="3867430" cy="1076939"/>
          </a:xfrm>
        </p:grpSpPr>
        <p:pic>
          <p:nvPicPr>
            <p:cNvPr id="37" name="Picture 37"/>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rcRect/>
            <a:stretch>
              <a:fillRect/>
            </a:stretch>
          </p:blipFill>
          <p:spPr>
            <a:xfrm>
              <a:off x="0" y="0"/>
              <a:ext cx="3867430" cy="618789"/>
            </a:xfrm>
            <a:prstGeom prst="rect">
              <a:avLst/>
            </a:prstGeom>
          </p:spPr>
        </p:pic>
        <p:pic>
          <p:nvPicPr>
            <p:cNvPr id="38" name="Picture 38"/>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rcRect/>
            <a:stretch>
              <a:fillRect/>
            </a:stretch>
          </p:blipFill>
          <p:spPr>
            <a:xfrm>
              <a:off x="0" y="458151"/>
              <a:ext cx="3867430" cy="618789"/>
            </a:xfrm>
            <a:prstGeom prst="rect">
              <a:avLst/>
            </a:prstGeom>
          </p:spPr>
        </p:pic>
      </p:grpSp>
      <p:pic>
        <p:nvPicPr>
          <p:cNvPr id="39" name="Picture 39"/>
          <p:cNvPicPr>
            <a:picLocks noChangeAspect="1"/>
          </p:cNvPicPr>
          <p:nvPr/>
        </p:nvPicPr>
        <p:blipFill>
          <a:blip r:embed="rId23"/>
          <a:srcRect/>
          <a:stretch>
            <a:fillRect/>
          </a:stretch>
        </p:blipFill>
        <p:spPr>
          <a:xfrm>
            <a:off x="7520403" y="9362287"/>
            <a:ext cx="3710720" cy="779251"/>
          </a:xfrm>
          <a:prstGeom prst="rect">
            <a:avLst/>
          </a:prstGeom>
        </p:spPr>
      </p:pic>
      <p:sp>
        <p:nvSpPr>
          <p:cNvPr id="27" name="TextBox 30">
            <a:extLst>
              <a:ext uri="{FF2B5EF4-FFF2-40B4-BE49-F238E27FC236}">
                <a16:creationId xmlns:a16="http://schemas.microsoft.com/office/drawing/2014/main" id="{FD3C9B5F-29F5-6E20-0BD9-B91C4F33F77F}"/>
              </a:ext>
            </a:extLst>
          </p:cNvPr>
          <p:cNvSpPr txBox="1"/>
          <p:nvPr/>
        </p:nvSpPr>
        <p:spPr>
          <a:xfrm>
            <a:off x="1181575" y="4420081"/>
            <a:ext cx="9492375" cy="2462213"/>
          </a:xfrm>
          <a:prstGeom prst="rect">
            <a:avLst/>
          </a:prstGeom>
        </p:spPr>
        <p:txBody>
          <a:bodyPr wrap="square" lIns="0" tIns="0" rIns="0" bIns="0" rtlCol="0" anchor="t">
            <a:spAutoFit/>
          </a:bodyPr>
          <a:lstStyle/>
          <a:p>
            <a:pPr algn="just"/>
            <a:r>
              <a:rPr lang="el-GR" sz="2000" b="1" dirty="0">
                <a:solidFill>
                  <a:srgbClr val="374151"/>
                </a:solidFill>
                <a:latin typeface="Söhne"/>
              </a:rPr>
              <a:t>Μεταφορές: </a:t>
            </a:r>
            <a:r>
              <a:rPr lang="el-GR" sz="2000" dirty="0">
                <a:solidFill>
                  <a:srgbClr val="374151"/>
                </a:solidFill>
                <a:latin typeface="Söhne"/>
              </a:rPr>
              <a:t>Στον τομέα των μεταφορών, η «σκέψη έξυπνων λύσεων» θα μπορούσε να περιλαμβάνει την ανάπτυξη νέων τεχνολογιών και συστημάτων που καθιστούν τις μεταφορές ασφαλέστερες, πιο αποτελεσματικές και πιο φιλικές προς το περιβάλλον. Για παράδειγμα, μια εταιρεία μπορεί να εργαστεί για τη δημιουργία αυτόνομων οχημάτων που μπορούν να οδηγήσουν μόνα τους ή να χρησιμοποιήσουν δεδομένα και αναλυτικά στοιχεία για τη βελτιστοποίηση των διαδρομών μεταφοράς και τη μείωση της συμφόρησης.
</a:t>
            </a:r>
            <a:endParaRPr lang="en-GB" sz="2400" i="0" dirty="0">
              <a:solidFill>
                <a:srgbClr val="374151"/>
              </a:solidFill>
              <a:effectLst/>
              <a:latin typeface="Söhne"/>
            </a:endParaRPr>
          </a:p>
        </p:txBody>
      </p:sp>
      <p:sp>
        <p:nvSpPr>
          <p:cNvPr id="28" name="TextBox 30">
            <a:extLst>
              <a:ext uri="{FF2B5EF4-FFF2-40B4-BE49-F238E27FC236}">
                <a16:creationId xmlns:a16="http://schemas.microsoft.com/office/drawing/2014/main" id="{1DC91000-5878-3976-2BC2-3EF0ED1A330E}"/>
              </a:ext>
            </a:extLst>
          </p:cNvPr>
          <p:cNvSpPr txBox="1"/>
          <p:nvPr/>
        </p:nvSpPr>
        <p:spPr>
          <a:xfrm>
            <a:off x="2055476" y="6738650"/>
            <a:ext cx="9924753" cy="1846659"/>
          </a:xfrm>
          <a:prstGeom prst="rect">
            <a:avLst/>
          </a:prstGeom>
        </p:spPr>
        <p:txBody>
          <a:bodyPr wrap="square" lIns="0" tIns="0" rIns="0" bIns="0" rtlCol="0" anchor="t">
            <a:spAutoFit/>
          </a:bodyPr>
          <a:lstStyle/>
          <a:p>
            <a:pPr algn="just"/>
            <a:r>
              <a:rPr lang="el-GR" sz="2000" dirty="0"/>
              <a:t>Σε κάθε ένα από αυτά τα παραδείγματα, εφαρμόστηκε η σκέψη έξυπνων λύσεων αναλύοντας τις βασικές αιτίες ενός προβλήματος και εφαρμόζοντας στοχευμένες λύσεις για την αντιμετώπιση αυτών των αιτιών. Αυτή η προσέγγιση μπορεί να εφαρμοστεί σε ένα ευρύ φάσμα προκλήσεων σε διάφορους κλάδους και μπορεί να οδηγήσει σε πιο αποτελεσματικές και αποδοτικές λύσεις.</a:t>
            </a:r>
            <a:r>
              <a:rPr lang="el-GR" sz="2000" b="1" dirty="0"/>
              <a:t>
</a:t>
            </a:r>
            <a:endParaRPr lang="en-GB" sz="2400" b="1" i="0" dirty="0">
              <a:solidFill>
                <a:srgbClr val="374151"/>
              </a:solidFill>
              <a:effectLst/>
              <a:latin typeface="Söhne"/>
            </a:endParaRPr>
          </a:p>
        </p:txBody>
      </p:sp>
      <p:sp>
        <p:nvSpPr>
          <p:cNvPr id="29" name="TextBox 31">
            <a:extLst>
              <a:ext uri="{FF2B5EF4-FFF2-40B4-BE49-F238E27FC236}">
                <a16:creationId xmlns:a16="http://schemas.microsoft.com/office/drawing/2014/main" id="{2FE3480C-A3C0-9B98-32F6-2E56B1208E74}"/>
              </a:ext>
            </a:extLst>
          </p:cNvPr>
          <p:cNvSpPr txBox="1"/>
          <p:nvPr/>
        </p:nvSpPr>
        <p:spPr>
          <a:xfrm>
            <a:off x="2539707" y="1099263"/>
            <a:ext cx="10489690" cy="901529"/>
          </a:xfrm>
          <a:prstGeom prst="rect">
            <a:avLst/>
          </a:prstGeom>
        </p:spPr>
        <p:txBody>
          <a:bodyPr wrap="square" lIns="0" tIns="0" rIns="0" bIns="0" rtlCol="0" anchor="t">
            <a:spAutoFit/>
          </a:bodyPr>
          <a:lstStyle/>
          <a:p>
            <a:pPr algn="just">
              <a:lnSpc>
                <a:spcPts val="3359"/>
              </a:lnSpc>
            </a:pPr>
            <a:r>
              <a:rPr lang="el-GR" sz="3600" b="1" dirty="0">
                <a:solidFill>
                  <a:srgbClr val="374151"/>
                </a:solidFill>
                <a:latin typeface="Söhne"/>
              </a:rPr>
              <a:t>Παραδείγματα «σκέψης έξυπνων λύσεων»
</a:t>
            </a:r>
            <a:endParaRPr lang="en-US" sz="3600" b="1" spc="-36" dirty="0">
              <a:solidFill>
                <a:srgbClr val="000000"/>
              </a:solidFill>
              <a:latin typeface="Abhaya Libre Regular"/>
            </a:endParaRPr>
          </a:p>
        </p:txBody>
      </p:sp>
    </p:spTree>
    <p:extLst>
      <p:ext uri="{BB962C8B-B14F-4D97-AF65-F5344CB8AC3E}">
        <p14:creationId xmlns:p14="http://schemas.microsoft.com/office/powerpoint/2010/main" val="417037894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196164">
            <a:off x="-5974143" y="8370333"/>
            <a:ext cx="10675280" cy="11378690"/>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836636">
            <a:off x="0" y="-2006961"/>
            <a:ext cx="3334026" cy="3588482"/>
          </a:xfrm>
          <a:prstGeom prst="rect">
            <a:avLst/>
          </a:prstGeom>
        </p:spPr>
      </p:pic>
      <p:pic>
        <p:nvPicPr>
          <p:cNvPr id="4" name="Picture 4"/>
          <p:cNvPicPr>
            <a:picLocks noChangeAspect="1"/>
          </p:cNvPicPr>
          <p:nvPr/>
        </p:nvPicPr>
        <p:blipFill>
          <a:blip r:embed="rId6"/>
          <a:srcRect/>
          <a:stretch>
            <a:fillRect/>
          </a:stretch>
        </p:blipFill>
        <p:spPr>
          <a:xfrm>
            <a:off x="16418708" y="0"/>
            <a:ext cx="1869292" cy="1869292"/>
          </a:xfrm>
          <a:prstGeom prst="rect">
            <a:avLst/>
          </a:prstGeom>
        </p:spPr>
      </p:pic>
      <p:pic>
        <p:nvPicPr>
          <p:cNvPr id="5" name="Picture 5"/>
          <p:cNvPicPr>
            <a:picLocks noChangeAspect="1"/>
          </p:cNvPicPr>
          <p:nvPr/>
        </p:nvPicPr>
        <p:blipFill>
          <a:blip r:embed="rId7"/>
          <a:srcRect/>
          <a:stretch>
            <a:fillRect/>
          </a:stretch>
        </p:blipFill>
        <p:spPr>
          <a:xfrm>
            <a:off x="7870030" y="9245916"/>
            <a:ext cx="3710720" cy="779251"/>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9614497">
            <a:off x="17215841" y="8047725"/>
            <a:ext cx="4352147" cy="4346443"/>
          </a:xfrm>
          <a:prstGeom prst="rect">
            <a:avLst/>
          </a:prstGeom>
        </p:spPr>
      </p:pic>
      <p:grpSp>
        <p:nvGrpSpPr>
          <p:cNvPr id="7" name="Group 7"/>
          <p:cNvGrpSpPr>
            <a:grpSpLocks noChangeAspect="1"/>
          </p:cNvGrpSpPr>
          <p:nvPr/>
        </p:nvGrpSpPr>
        <p:grpSpPr>
          <a:xfrm>
            <a:off x="10371593" y="1686837"/>
            <a:ext cx="6446740" cy="3414557"/>
            <a:chOff x="-10605" y="-148534"/>
            <a:chExt cx="2377441" cy="1780625"/>
          </a:xfrm>
        </p:grpSpPr>
        <p:sp>
          <p:nvSpPr>
            <p:cNvPr id="8" name="Freeform 8"/>
            <p:cNvSpPr/>
            <p:nvPr/>
          </p:nvSpPr>
          <p:spPr>
            <a:xfrm>
              <a:off x="-10605" y="-148534"/>
              <a:ext cx="2377441" cy="1780625"/>
            </a:xfrm>
            <a:custGeom>
              <a:avLst/>
              <a:gdLst/>
              <a:ahLst/>
              <a:cxnLst/>
              <a:rect l="l" t="t" r="r" b="b"/>
              <a:pathLst>
                <a:path w="2377441" h="2009140">
                  <a:moveTo>
                    <a:pt x="2376170" y="1778000"/>
                  </a:moveTo>
                  <a:cubicBezTo>
                    <a:pt x="2374900" y="1276350"/>
                    <a:pt x="2359660" y="598170"/>
                    <a:pt x="2359660" y="97790"/>
                  </a:cubicBezTo>
                  <a:cubicBezTo>
                    <a:pt x="2359660" y="90170"/>
                    <a:pt x="2360930" y="82550"/>
                    <a:pt x="2360930" y="76200"/>
                  </a:cubicBezTo>
                  <a:cubicBezTo>
                    <a:pt x="2359660" y="74930"/>
                    <a:pt x="2358390" y="74930"/>
                    <a:pt x="2357120" y="73660"/>
                  </a:cubicBezTo>
                  <a:cubicBezTo>
                    <a:pt x="2357120" y="73660"/>
                    <a:pt x="2355850" y="74930"/>
                    <a:pt x="2355850" y="76200"/>
                  </a:cubicBezTo>
                  <a:cubicBezTo>
                    <a:pt x="2353310" y="82550"/>
                    <a:pt x="2348230" y="82550"/>
                    <a:pt x="2343150" y="82550"/>
                  </a:cubicBezTo>
                  <a:cubicBezTo>
                    <a:pt x="2336800" y="81280"/>
                    <a:pt x="2330450" y="74930"/>
                    <a:pt x="2322830" y="77470"/>
                  </a:cubicBezTo>
                  <a:cubicBezTo>
                    <a:pt x="2320290" y="78740"/>
                    <a:pt x="2315210" y="76200"/>
                    <a:pt x="2313940" y="73660"/>
                  </a:cubicBezTo>
                  <a:cubicBezTo>
                    <a:pt x="2310130" y="68580"/>
                    <a:pt x="2305050" y="68580"/>
                    <a:pt x="2299970" y="71120"/>
                  </a:cubicBezTo>
                  <a:cubicBezTo>
                    <a:pt x="2297430" y="72390"/>
                    <a:pt x="2294890" y="71120"/>
                    <a:pt x="2292350" y="71120"/>
                  </a:cubicBezTo>
                  <a:cubicBezTo>
                    <a:pt x="2288540" y="71120"/>
                    <a:pt x="2283460" y="69850"/>
                    <a:pt x="2279650" y="68580"/>
                  </a:cubicBezTo>
                  <a:cubicBezTo>
                    <a:pt x="2278380" y="68580"/>
                    <a:pt x="2275840" y="67310"/>
                    <a:pt x="2274570" y="67310"/>
                  </a:cubicBezTo>
                  <a:cubicBezTo>
                    <a:pt x="2270760" y="66040"/>
                    <a:pt x="2266950" y="62230"/>
                    <a:pt x="2263140" y="67310"/>
                  </a:cubicBezTo>
                  <a:cubicBezTo>
                    <a:pt x="2263140" y="67310"/>
                    <a:pt x="2260600" y="67310"/>
                    <a:pt x="2259330" y="66040"/>
                  </a:cubicBezTo>
                  <a:cubicBezTo>
                    <a:pt x="2258060" y="63500"/>
                    <a:pt x="2256790" y="59690"/>
                    <a:pt x="2255520" y="57150"/>
                  </a:cubicBezTo>
                  <a:cubicBezTo>
                    <a:pt x="2252980" y="53340"/>
                    <a:pt x="2252980" y="46990"/>
                    <a:pt x="2249170" y="44450"/>
                  </a:cubicBezTo>
                  <a:cubicBezTo>
                    <a:pt x="2246630" y="43180"/>
                    <a:pt x="2245360" y="41910"/>
                    <a:pt x="2244090" y="39370"/>
                  </a:cubicBezTo>
                  <a:cubicBezTo>
                    <a:pt x="2244090" y="38100"/>
                    <a:pt x="2241550" y="36830"/>
                    <a:pt x="2241550" y="35560"/>
                  </a:cubicBezTo>
                  <a:lnTo>
                    <a:pt x="2237740" y="31750"/>
                  </a:lnTo>
                  <a:cubicBezTo>
                    <a:pt x="2236470" y="29210"/>
                    <a:pt x="2235200" y="25400"/>
                    <a:pt x="2232660" y="24130"/>
                  </a:cubicBezTo>
                  <a:cubicBezTo>
                    <a:pt x="2227580" y="20320"/>
                    <a:pt x="2226310" y="15240"/>
                    <a:pt x="2228850" y="8890"/>
                  </a:cubicBezTo>
                  <a:cubicBezTo>
                    <a:pt x="2225040" y="7620"/>
                    <a:pt x="2222500" y="5080"/>
                    <a:pt x="2218690" y="5080"/>
                  </a:cubicBezTo>
                  <a:cubicBezTo>
                    <a:pt x="2203450" y="6350"/>
                    <a:pt x="2186940" y="8890"/>
                    <a:pt x="2171700" y="10160"/>
                  </a:cubicBezTo>
                  <a:cubicBezTo>
                    <a:pt x="2169160" y="10160"/>
                    <a:pt x="2165350" y="11430"/>
                    <a:pt x="2164080" y="12700"/>
                  </a:cubicBezTo>
                  <a:cubicBezTo>
                    <a:pt x="2153920" y="19050"/>
                    <a:pt x="2143760" y="13970"/>
                    <a:pt x="2133600" y="12700"/>
                  </a:cubicBezTo>
                  <a:cubicBezTo>
                    <a:pt x="2125980" y="12700"/>
                    <a:pt x="2118360" y="8890"/>
                    <a:pt x="2110740" y="7620"/>
                  </a:cubicBezTo>
                  <a:cubicBezTo>
                    <a:pt x="2101850" y="6350"/>
                    <a:pt x="2094230" y="7620"/>
                    <a:pt x="2085340" y="6350"/>
                  </a:cubicBezTo>
                  <a:cubicBezTo>
                    <a:pt x="2084070" y="6350"/>
                    <a:pt x="2082800" y="5080"/>
                    <a:pt x="2081530" y="3810"/>
                  </a:cubicBezTo>
                  <a:cubicBezTo>
                    <a:pt x="2078990" y="0"/>
                    <a:pt x="2073910" y="1270"/>
                    <a:pt x="2071370" y="2540"/>
                  </a:cubicBezTo>
                  <a:cubicBezTo>
                    <a:pt x="2067560" y="5080"/>
                    <a:pt x="2066290" y="8890"/>
                    <a:pt x="2063750" y="12700"/>
                  </a:cubicBezTo>
                  <a:cubicBezTo>
                    <a:pt x="2057400" y="13970"/>
                    <a:pt x="2048510" y="15240"/>
                    <a:pt x="2042160" y="19050"/>
                  </a:cubicBezTo>
                  <a:cubicBezTo>
                    <a:pt x="2037080" y="21590"/>
                    <a:pt x="2034540" y="22860"/>
                    <a:pt x="2030730" y="20320"/>
                  </a:cubicBezTo>
                  <a:lnTo>
                    <a:pt x="2029460" y="21590"/>
                  </a:lnTo>
                  <a:cubicBezTo>
                    <a:pt x="2032000" y="24130"/>
                    <a:pt x="2033270" y="27940"/>
                    <a:pt x="2035810" y="30480"/>
                  </a:cubicBezTo>
                  <a:cubicBezTo>
                    <a:pt x="2032000" y="31750"/>
                    <a:pt x="2026920" y="34290"/>
                    <a:pt x="2024380" y="33020"/>
                  </a:cubicBezTo>
                  <a:cubicBezTo>
                    <a:pt x="2018030" y="31750"/>
                    <a:pt x="2015490" y="34290"/>
                    <a:pt x="2010410" y="36830"/>
                  </a:cubicBezTo>
                  <a:cubicBezTo>
                    <a:pt x="2005330" y="40640"/>
                    <a:pt x="1998980" y="43180"/>
                    <a:pt x="1993900" y="45720"/>
                  </a:cubicBezTo>
                  <a:cubicBezTo>
                    <a:pt x="1992630" y="45720"/>
                    <a:pt x="1991360" y="45720"/>
                    <a:pt x="1990090" y="44450"/>
                  </a:cubicBezTo>
                  <a:cubicBezTo>
                    <a:pt x="1988820" y="44450"/>
                    <a:pt x="1987550" y="43180"/>
                    <a:pt x="1987550" y="43180"/>
                  </a:cubicBezTo>
                  <a:cubicBezTo>
                    <a:pt x="1981200" y="45720"/>
                    <a:pt x="1974850" y="48260"/>
                    <a:pt x="1968500" y="45720"/>
                  </a:cubicBezTo>
                  <a:cubicBezTo>
                    <a:pt x="1967230" y="45720"/>
                    <a:pt x="1967230" y="46990"/>
                    <a:pt x="1965960" y="46990"/>
                  </a:cubicBezTo>
                  <a:cubicBezTo>
                    <a:pt x="1958340" y="49530"/>
                    <a:pt x="1953260" y="58420"/>
                    <a:pt x="1943100" y="58420"/>
                  </a:cubicBezTo>
                  <a:cubicBezTo>
                    <a:pt x="1935480" y="58420"/>
                    <a:pt x="1927860" y="64770"/>
                    <a:pt x="1920240" y="64770"/>
                  </a:cubicBezTo>
                  <a:cubicBezTo>
                    <a:pt x="1911350" y="66040"/>
                    <a:pt x="1903730" y="68580"/>
                    <a:pt x="1896110" y="72390"/>
                  </a:cubicBezTo>
                  <a:cubicBezTo>
                    <a:pt x="1893570" y="73660"/>
                    <a:pt x="1891030" y="73660"/>
                    <a:pt x="1889760" y="73660"/>
                  </a:cubicBezTo>
                  <a:cubicBezTo>
                    <a:pt x="1883410" y="71120"/>
                    <a:pt x="1879600" y="74930"/>
                    <a:pt x="1877060" y="78740"/>
                  </a:cubicBezTo>
                  <a:cubicBezTo>
                    <a:pt x="1870710" y="87630"/>
                    <a:pt x="1860550" y="90170"/>
                    <a:pt x="1851660" y="92710"/>
                  </a:cubicBezTo>
                  <a:cubicBezTo>
                    <a:pt x="1840230" y="95250"/>
                    <a:pt x="1828800" y="96520"/>
                    <a:pt x="1817370" y="97790"/>
                  </a:cubicBezTo>
                  <a:cubicBezTo>
                    <a:pt x="1816100" y="97790"/>
                    <a:pt x="1814830" y="101600"/>
                    <a:pt x="1812290" y="102870"/>
                  </a:cubicBezTo>
                  <a:cubicBezTo>
                    <a:pt x="1811020" y="102870"/>
                    <a:pt x="1809750" y="101600"/>
                    <a:pt x="1809750" y="101600"/>
                  </a:cubicBezTo>
                  <a:cubicBezTo>
                    <a:pt x="1803400" y="109220"/>
                    <a:pt x="1799590" y="120650"/>
                    <a:pt x="1786890" y="119380"/>
                  </a:cubicBezTo>
                  <a:lnTo>
                    <a:pt x="1785620" y="119380"/>
                  </a:lnTo>
                  <a:cubicBezTo>
                    <a:pt x="1775460" y="125730"/>
                    <a:pt x="1765300" y="123190"/>
                    <a:pt x="1756410" y="120650"/>
                  </a:cubicBezTo>
                  <a:cubicBezTo>
                    <a:pt x="1753870" y="120650"/>
                    <a:pt x="1750060" y="118110"/>
                    <a:pt x="1748790" y="115570"/>
                  </a:cubicBezTo>
                  <a:cubicBezTo>
                    <a:pt x="1744980" y="107950"/>
                    <a:pt x="1734820" y="105410"/>
                    <a:pt x="1727200" y="107950"/>
                  </a:cubicBezTo>
                  <a:cubicBezTo>
                    <a:pt x="1720850" y="110490"/>
                    <a:pt x="1714500" y="111760"/>
                    <a:pt x="1708150" y="114300"/>
                  </a:cubicBezTo>
                  <a:cubicBezTo>
                    <a:pt x="1697990" y="116840"/>
                    <a:pt x="1689100" y="118110"/>
                    <a:pt x="1678940" y="113030"/>
                  </a:cubicBezTo>
                  <a:cubicBezTo>
                    <a:pt x="1668780" y="107950"/>
                    <a:pt x="1661160" y="111760"/>
                    <a:pt x="1656080" y="123190"/>
                  </a:cubicBezTo>
                  <a:cubicBezTo>
                    <a:pt x="1652270" y="130810"/>
                    <a:pt x="1642109" y="132080"/>
                    <a:pt x="1635759" y="125730"/>
                  </a:cubicBezTo>
                  <a:cubicBezTo>
                    <a:pt x="1631949" y="121920"/>
                    <a:pt x="1629409" y="123190"/>
                    <a:pt x="1625599" y="125730"/>
                  </a:cubicBezTo>
                  <a:lnTo>
                    <a:pt x="1617979" y="133350"/>
                  </a:lnTo>
                  <a:cubicBezTo>
                    <a:pt x="1616709" y="134620"/>
                    <a:pt x="1614169" y="134620"/>
                    <a:pt x="1612899" y="134620"/>
                  </a:cubicBezTo>
                  <a:lnTo>
                    <a:pt x="1605279" y="134620"/>
                  </a:lnTo>
                  <a:cubicBezTo>
                    <a:pt x="1600199" y="134620"/>
                    <a:pt x="1595119" y="133350"/>
                    <a:pt x="1590040" y="132080"/>
                  </a:cubicBezTo>
                  <a:cubicBezTo>
                    <a:pt x="1583690" y="130810"/>
                    <a:pt x="1578609" y="127000"/>
                    <a:pt x="1572259" y="125730"/>
                  </a:cubicBezTo>
                  <a:cubicBezTo>
                    <a:pt x="1562099" y="124460"/>
                    <a:pt x="1559559" y="115570"/>
                    <a:pt x="1555749" y="109220"/>
                  </a:cubicBezTo>
                  <a:cubicBezTo>
                    <a:pt x="1553209" y="105410"/>
                    <a:pt x="1548129" y="100330"/>
                    <a:pt x="1543049" y="101600"/>
                  </a:cubicBezTo>
                  <a:cubicBezTo>
                    <a:pt x="1537969" y="104140"/>
                    <a:pt x="1532889" y="101600"/>
                    <a:pt x="1529079" y="100330"/>
                  </a:cubicBezTo>
                  <a:cubicBezTo>
                    <a:pt x="1527809" y="100330"/>
                    <a:pt x="1525269" y="99060"/>
                    <a:pt x="1523999" y="99060"/>
                  </a:cubicBezTo>
                  <a:cubicBezTo>
                    <a:pt x="1515109" y="96520"/>
                    <a:pt x="1508759" y="101600"/>
                    <a:pt x="1502409" y="107950"/>
                  </a:cubicBezTo>
                  <a:lnTo>
                    <a:pt x="1497329" y="113030"/>
                  </a:lnTo>
                  <a:cubicBezTo>
                    <a:pt x="1496059" y="114300"/>
                    <a:pt x="1496059" y="116840"/>
                    <a:pt x="1494790" y="118110"/>
                  </a:cubicBezTo>
                  <a:cubicBezTo>
                    <a:pt x="1487170" y="124460"/>
                    <a:pt x="1479550" y="121920"/>
                    <a:pt x="1470659" y="118110"/>
                  </a:cubicBezTo>
                  <a:cubicBezTo>
                    <a:pt x="1463040" y="114300"/>
                    <a:pt x="1454149" y="118110"/>
                    <a:pt x="1451609" y="125730"/>
                  </a:cubicBezTo>
                  <a:cubicBezTo>
                    <a:pt x="1450340" y="130810"/>
                    <a:pt x="1449070" y="134620"/>
                    <a:pt x="1442720" y="137160"/>
                  </a:cubicBezTo>
                  <a:cubicBezTo>
                    <a:pt x="1436370" y="140970"/>
                    <a:pt x="1428750" y="143510"/>
                    <a:pt x="1427480" y="152400"/>
                  </a:cubicBezTo>
                  <a:cubicBezTo>
                    <a:pt x="1427480" y="153670"/>
                    <a:pt x="1426210" y="154940"/>
                    <a:pt x="1424940" y="154940"/>
                  </a:cubicBezTo>
                  <a:cubicBezTo>
                    <a:pt x="1421130" y="156210"/>
                    <a:pt x="1418590" y="157480"/>
                    <a:pt x="1414780" y="158750"/>
                  </a:cubicBezTo>
                  <a:lnTo>
                    <a:pt x="1403350" y="158750"/>
                  </a:lnTo>
                  <a:cubicBezTo>
                    <a:pt x="1395730" y="157480"/>
                    <a:pt x="1388110" y="154940"/>
                    <a:pt x="1380490" y="153670"/>
                  </a:cubicBezTo>
                  <a:cubicBezTo>
                    <a:pt x="1371600" y="152400"/>
                    <a:pt x="1363979" y="157480"/>
                    <a:pt x="1355090" y="158750"/>
                  </a:cubicBezTo>
                  <a:lnTo>
                    <a:pt x="1353820" y="160020"/>
                  </a:lnTo>
                  <a:cubicBezTo>
                    <a:pt x="1351280" y="163830"/>
                    <a:pt x="1347470" y="162560"/>
                    <a:pt x="1344930" y="160020"/>
                  </a:cubicBezTo>
                  <a:cubicBezTo>
                    <a:pt x="1339850" y="154940"/>
                    <a:pt x="1330960" y="153670"/>
                    <a:pt x="1324610" y="156210"/>
                  </a:cubicBezTo>
                  <a:cubicBezTo>
                    <a:pt x="1316990" y="160020"/>
                    <a:pt x="1309370" y="162560"/>
                    <a:pt x="1301750" y="165100"/>
                  </a:cubicBezTo>
                  <a:cubicBezTo>
                    <a:pt x="1299210" y="165100"/>
                    <a:pt x="1296670" y="163830"/>
                    <a:pt x="1295400" y="163830"/>
                  </a:cubicBezTo>
                  <a:cubicBezTo>
                    <a:pt x="1292860" y="163830"/>
                    <a:pt x="1289050" y="162560"/>
                    <a:pt x="1287780" y="163830"/>
                  </a:cubicBezTo>
                  <a:cubicBezTo>
                    <a:pt x="1277620" y="171450"/>
                    <a:pt x="1267460" y="168910"/>
                    <a:pt x="1258570" y="163830"/>
                  </a:cubicBezTo>
                  <a:cubicBezTo>
                    <a:pt x="1253490" y="161290"/>
                    <a:pt x="1245870" y="158750"/>
                    <a:pt x="1243330" y="151130"/>
                  </a:cubicBezTo>
                  <a:cubicBezTo>
                    <a:pt x="1242060" y="146050"/>
                    <a:pt x="1236980" y="140970"/>
                    <a:pt x="1233170" y="137160"/>
                  </a:cubicBezTo>
                  <a:cubicBezTo>
                    <a:pt x="1226820" y="130810"/>
                    <a:pt x="1220470" y="121920"/>
                    <a:pt x="1209040" y="121920"/>
                  </a:cubicBezTo>
                  <a:cubicBezTo>
                    <a:pt x="1206500" y="121920"/>
                    <a:pt x="1203959" y="116840"/>
                    <a:pt x="1202690" y="118110"/>
                  </a:cubicBezTo>
                  <a:cubicBezTo>
                    <a:pt x="1197609" y="119380"/>
                    <a:pt x="1197609" y="116840"/>
                    <a:pt x="1195070" y="114300"/>
                  </a:cubicBezTo>
                  <a:cubicBezTo>
                    <a:pt x="1192530" y="111760"/>
                    <a:pt x="1188720" y="109220"/>
                    <a:pt x="1186180" y="105410"/>
                  </a:cubicBezTo>
                  <a:cubicBezTo>
                    <a:pt x="1182370" y="100330"/>
                    <a:pt x="1178560" y="93980"/>
                    <a:pt x="1174750" y="88900"/>
                  </a:cubicBezTo>
                  <a:cubicBezTo>
                    <a:pt x="1170940" y="83820"/>
                    <a:pt x="1168400" y="77470"/>
                    <a:pt x="1164590" y="72390"/>
                  </a:cubicBezTo>
                  <a:cubicBezTo>
                    <a:pt x="1163320" y="71120"/>
                    <a:pt x="1159509" y="69850"/>
                    <a:pt x="1158240" y="71120"/>
                  </a:cubicBezTo>
                  <a:lnTo>
                    <a:pt x="1143000" y="78740"/>
                  </a:lnTo>
                  <a:cubicBezTo>
                    <a:pt x="1140460" y="80010"/>
                    <a:pt x="1139190" y="82550"/>
                    <a:pt x="1137920" y="85090"/>
                  </a:cubicBezTo>
                  <a:lnTo>
                    <a:pt x="1136650" y="83820"/>
                  </a:lnTo>
                  <a:cubicBezTo>
                    <a:pt x="1137920" y="80010"/>
                    <a:pt x="1139190" y="76200"/>
                    <a:pt x="1140460" y="74930"/>
                  </a:cubicBezTo>
                  <a:lnTo>
                    <a:pt x="1125220" y="71120"/>
                  </a:lnTo>
                  <a:cubicBezTo>
                    <a:pt x="1121410" y="69850"/>
                    <a:pt x="1115060" y="69850"/>
                    <a:pt x="1112520" y="69850"/>
                  </a:cubicBezTo>
                  <a:lnTo>
                    <a:pt x="1092200" y="69850"/>
                  </a:lnTo>
                  <a:cubicBezTo>
                    <a:pt x="1084580" y="69850"/>
                    <a:pt x="1078230" y="68580"/>
                    <a:pt x="1070610" y="69850"/>
                  </a:cubicBezTo>
                  <a:cubicBezTo>
                    <a:pt x="1065530" y="71120"/>
                    <a:pt x="1061720" y="68580"/>
                    <a:pt x="1057910" y="66040"/>
                  </a:cubicBezTo>
                  <a:cubicBezTo>
                    <a:pt x="1047750" y="58420"/>
                    <a:pt x="1037590" y="49530"/>
                    <a:pt x="1023620" y="53340"/>
                  </a:cubicBezTo>
                  <a:cubicBezTo>
                    <a:pt x="1022350" y="53340"/>
                    <a:pt x="1019810" y="52070"/>
                    <a:pt x="1018540" y="50800"/>
                  </a:cubicBezTo>
                  <a:cubicBezTo>
                    <a:pt x="1014730" y="49530"/>
                    <a:pt x="1012190" y="46990"/>
                    <a:pt x="1007110" y="44450"/>
                  </a:cubicBezTo>
                  <a:cubicBezTo>
                    <a:pt x="1007110" y="48260"/>
                    <a:pt x="1007110" y="49530"/>
                    <a:pt x="1008380" y="52070"/>
                  </a:cubicBezTo>
                  <a:cubicBezTo>
                    <a:pt x="1005840" y="54610"/>
                    <a:pt x="1004570" y="53340"/>
                    <a:pt x="1003300" y="52070"/>
                  </a:cubicBezTo>
                  <a:cubicBezTo>
                    <a:pt x="1002030" y="53340"/>
                    <a:pt x="1000760" y="55880"/>
                    <a:pt x="999490" y="55880"/>
                  </a:cubicBezTo>
                  <a:cubicBezTo>
                    <a:pt x="993140" y="58420"/>
                    <a:pt x="986790" y="59690"/>
                    <a:pt x="980440" y="62230"/>
                  </a:cubicBezTo>
                  <a:cubicBezTo>
                    <a:pt x="977900" y="63500"/>
                    <a:pt x="975360" y="64770"/>
                    <a:pt x="974090" y="66040"/>
                  </a:cubicBezTo>
                  <a:cubicBezTo>
                    <a:pt x="969010" y="69850"/>
                    <a:pt x="965200" y="76200"/>
                    <a:pt x="956310" y="74930"/>
                  </a:cubicBezTo>
                  <a:cubicBezTo>
                    <a:pt x="955040" y="74930"/>
                    <a:pt x="952500" y="77470"/>
                    <a:pt x="949960" y="77470"/>
                  </a:cubicBezTo>
                  <a:cubicBezTo>
                    <a:pt x="947420" y="78740"/>
                    <a:pt x="943610" y="78740"/>
                    <a:pt x="941070" y="80010"/>
                  </a:cubicBezTo>
                  <a:lnTo>
                    <a:pt x="938530" y="80010"/>
                  </a:lnTo>
                  <a:cubicBezTo>
                    <a:pt x="930910" y="82550"/>
                    <a:pt x="924560" y="85090"/>
                    <a:pt x="916940" y="86360"/>
                  </a:cubicBezTo>
                  <a:lnTo>
                    <a:pt x="911860" y="86360"/>
                  </a:lnTo>
                  <a:cubicBezTo>
                    <a:pt x="905510" y="86360"/>
                    <a:pt x="900430" y="85090"/>
                    <a:pt x="894080" y="85090"/>
                  </a:cubicBezTo>
                  <a:cubicBezTo>
                    <a:pt x="887730" y="85090"/>
                    <a:pt x="881380" y="87630"/>
                    <a:pt x="875030" y="87630"/>
                  </a:cubicBezTo>
                  <a:cubicBezTo>
                    <a:pt x="867410" y="87630"/>
                    <a:pt x="858520" y="87630"/>
                    <a:pt x="852170" y="82550"/>
                  </a:cubicBezTo>
                  <a:cubicBezTo>
                    <a:pt x="850900" y="81280"/>
                    <a:pt x="847090" y="81280"/>
                    <a:pt x="844550" y="82550"/>
                  </a:cubicBezTo>
                  <a:cubicBezTo>
                    <a:pt x="835660" y="83820"/>
                    <a:pt x="826770" y="85090"/>
                    <a:pt x="819150" y="87630"/>
                  </a:cubicBezTo>
                  <a:cubicBezTo>
                    <a:pt x="811530" y="90170"/>
                    <a:pt x="807720" y="87630"/>
                    <a:pt x="805180" y="81280"/>
                  </a:cubicBezTo>
                  <a:cubicBezTo>
                    <a:pt x="803910" y="78740"/>
                    <a:pt x="801370" y="76200"/>
                    <a:pt x="798830" y="73660"/>
                  </a:cubicBezTo>
                  <a:cubicBezTo>
                    <a:pt x="795020" y="71120"/>
                    <a:pt x="791210" y="67310"/>
                    <a:pt x="787400" y="67310"/>
                  </a:cubicBezTo>
                  <a:cubicBezTo>
                    <a:pt x="778510" y="67310"/>
                    <a:pt x="773430" y="62230"/>
                    <a:pt x="767080" y="58420"/>
                  </a:cubicBezTo>
                  <a:cubicBezTo>
                    <a:pt x="756920" y="52070"/>
                    <a:pt x="748030" y="44450"/>
                    <a:pt x="735330" y="45720"/>
                  </a:cubicBezTo>
                  <a:lnTo>
                    <a:pt x="735330" y="39370"/>
                  </a:lnTo>
                  <a:cubicBezTo>
                    <a:pt x="737870" y="39370"/>
                    <a:pt x="740410" y="39370"/>
                    <a:pt x="742950" y="38100"/>
                  </a:cubicBezTo>
                  <a:cubicBezTo>
                    <a:pt x="739140" y="35560"/>
                    <a:pt x="739140" y="31750"/>
                    <a:pt x="736600" y="29210"/>
                  </a:cubicBezTo>
                  <a:cubicBezTo>
                    <a:pt x="731520" y="25400"/>
                    <a:pt x="726440" y="24130"/>
                    <a:pt x="721360" y="21590"/>
                  </a:cubicBezTo>
                  <a:cubicBezTo>
                    <a:pt x="717550" y="20320"/>
                    <a:pt x="712470" y="20320"/>
                    <a:pt x="715010" y="26670"/>
                  </a:cubicBezTo>
                  <a:cubicBezTo>
                    <a:pt x="708660" y="27940"/>
                    <a:pt x="703580" y="27940"/>
                    <a:pt x="701040" y="30480"/>
                  </a:cubicBezTo>
                  <a:cubicBezTo>
                    <a:pt x="695960" y="34290"/>
                    <a:pt x="690880" y="31750"/>
                    <a:pt x="687070" y="29210"/>
                  </a:cubicBezTo>
                  <a:cubicBezTo>
                    <a:pt x="684530" y="27940"/>
                    <a:pt x="681990" y="26670"/>
                    <a:pt x="679450" y="27940"/>
                  </a:cubicBezTo>
                  <a:cubicBezTo>
                    <a:pt x="664210" y="35560"/>
                    <a:pt x="648970" y="31750"/>
                    <a:pt x="633730" y="31750"/>
                  </a:cubicBezTo>
                  <a:cubicBezTo>
                    <a:pt x="631190" y="31750"/>
                    <a:pt x="628650" y="30480"/>
                    <a:pt x="624840" y="30480"/>
                  </a:cubicBezTo>
                  <a:cubicBezTo>
                    <a:pt x="619760" y="29210"/>
                    <a:pt x="615950" y="26670"/>
                    <a:pt x="610870" y="25400"/>
                  </a:cubicBezTo>
                  <a:cubicBezTo>
                    <a:pt x="605790" y="24130"/>
                    <a:pt x="599440" y="22860"/>
                    <a:pt x="594360" y="21590"/>
                  </a:cubicBezTo>
                  <a:lnTo>
                    <a:pt x="590550" y="21590"/>
                  </a:lnTo>
                  <a:cubicBezTo>
                    <a:pt x="581660" y="21590"/>
                    <a:pt x="572770" y="22860"/>
                    <a:pt x="565150" y="22860"/>
                  </a:cubicBezTo>
                  <a:cubicBezTo>
                    <a:pt x="558800" y="22860"/>
                    <a:pt x="552450" y="20320"/>
                    <a:pt x="544830" y="19050"/>
                  </a:cubicBezTo>
                  <a:cubicBezTo>
                    <a:pt x="543560" y="8890"/>
                    <a:pt x="533400" y="11430"/>
                    <a:pt x="527050" y="6350"/>
                  </a:cubicBezTo>
                  <a:cubicBezTo>
                    <a:pt x="525780" y="5080"/>
                    <a:pt x="523240" y="6350"/>
                    <a:pt x="521970" y="6350"/>
                  </a:cubicBezTo>
                  <a:cubicBezTo>
                    <a:pt x="514350" y="5080"/>
                    <a:pt x="509270" y="8890"/>
                    <a:pt x="506730" y="15240"/>
                  </a:cubicBezTo>
                  <a:cubicBezTo>
                    <a:pt x="502920" y="21590"/>
                    <a:pt x="492760" y="24130"/>
                    <a:pt x="496570" y="34290"/>
                  </a:cubicBezTo>
                  <a:cubicBezTo>
                    <a:pt x="497840" y="35560"/>
                    <a:pt x="500380" y="36830"/>
                    <a:pt x="501650" y="39370"/>
                  </a:cubicBezTo>
                  <a:cubicBezTo>
                    <a:pt x="501650" y="43180"/>
                    <a:pt x="500380" y="45720"/>
                    <a:pt x="496570" y="44450"/>
                  </a:cubicBezTo>
                  <a:cubicBezTo>
                    <a:pt x="495300" y="44450"/>
                    <a:pt x="494030" y="46990"/>
                    <a:pt x="492760" y="48260"/>
                  </a:cubicBezTo>
                  <a:cubicBezTo>
                    <a:pt x="491490" y="49530"/>
                    <a:pt x="491490" y="52070"/>
                    <a:pt x="490220" y="52070"/>
                  </a:cubicBezTo>
                  <a:cubicBezTo>
                    <a:pt x="482600" y="54610"/>
                    <a:pt x="477520" y="60960"/>
                    <a:pt x="468630" y="59690"/>
                  </a:cubicBezTo>
                  <a:lnTo>
                    <a:pt x="466090" y="59690"/>
                  </a:lnTo>
                  <a:cubicBezTo>
                    <a:pt x="458470" y="66040"/>
                    <a:pt x="450850" y="64770"/>
                    <a:pt x="441960" y="63500"/>
                  </a:cubicBezTo>
                  <a:cubicBezTo>
                    <a:pt x="438150" y="62230"/>
                    <a:pt x="433070" y="63500"/>
                    <a:pt x="427990" y="63500"/>
                  </a:cubicBezTo>
                  <a:cubicBezTo>
                    <a:pt x="424180" y="63500"/>
                    <a:pt x="420370" y="63500"/>
                    <a:pt x="416560" y="60960"/>
                  </a:cubicBezTo>
                  <a:cubicBezTo>
                    <a:pt x="411480" y="58420"/>
                    <a:pt x="406400" y="54610"/>
                    <a:pt x="401320" y="52070"/>
                  </a:cubicBezTo>
                  <a:cubicBezTo>
                    <a:pt x="396240" y="49530"/>
                    <a:pt x="389890" y="49530"/>
                    <a:pt x="389890" y="40640"/>
                  </a:cubicBezTo>
                  <a:cubicBezTo>
                    <a:pt x="389890" y="39370"/>
                    <a:pt x="387350" y="38100"/>
                    <a:pt x="387350" y="36830"/>
                  </a:cubicBezTo>
                  <a:cubicBezTo>
                    <a:pt x="378460" y="44450"/>
                    <a:pt x="370840" y="50800"/>
                    <a:pt x="363220" y="57150"/>
                  </a:cubicBezTo>
                  <a:cubicBezTo>
                    <a:pt x="359410" y="60960"/>
                    <a:pt x="354330" y="66040"/>
                    <a:pt x="356870" y="72390"/>
                  </a:cubicBezTo>
                  <a:cubicBezTo>
                    <a:pt x="356870" y="73660"/>
                    <a:pt x="355600" y="74930"/>
                    <a:pt x="355600" y="76200"/>
                  </a:cubicBezTo>
                  <a:cubicBezTo>
                    <a:pt x="354330" y="78740"/>
                    <a:pt x="353060" y="81280"/>
                    <a:pt x="350520" y="82550"/>
                  </a:cubicBezTo>
                  <a:cubicBezTo>
                    <a:pt x="347980" y="86360"/>
                    <a:pt x="345440" y="90170"/>
                    <a:pt x="342900" y="95250"/>
                  </a:cubicBezTo>
                  <a:lnTo>
                    <a:pt x="335280" y="102870"/>
                  </a:lnTo>
                  <a:cubicBezTo>
                    <a:pt x="332740" y="106680"/>
                    <a:pt x="330200" y="110490"/>
                    <a:pt x="326390" y="113030"/>
                  </a:cubicBezTo>
                  <a:cubicBezTo>
                    <a:pt x="317500" y="120650"/>
                    <a:pt x="308610" y="128270"/>
                    <a:pt x="298450" y="135890"/>
                  </a:cubicBezTo>
                  <a:cubicBezTo>
                    <a:pt x="293370" y="140970"/>
                    <a:pt x="287020" y="144780"/>
                    <a:pt x="281940" y="149860"/>
                  </a:cubicBezTo>
                  <a:cubicBezTo>
                    <a:pt x="273050" y="157480"/>
                    <a:pt x="262890" y="163830"/>
                    <a:pt x="257810" y="175260"/>
                  </a:cubicBezTo>
                  <a:cubicBezTo>
                    <a:pt x="257810" y="176530"/>
                    <a:pt x="255270" y="177800"/>
                    <a:pt x="254000" y="179070"/>
                  </a:cubicBezTo>
                  <a:cubicBezTo>
                    <a:pt x="247650" y="184150"/>
                    <a:pt x="237490" y="184150"/>
                    <a:pt x="237490" y="194310"/>
                  </a:cubicBezTo>
                  <a:cubicBezTo>
                    <a:pt x="227330" y="194310"/>
                    <a:pt x="222250" y="201930"/>
                    <a:pt x="217170" y="208280"/>
                  </a:cubicBezTo>
                  <a:cubicBezTo>
                    <a:pt x="213360" y="213360"/>
                    <a:pt x="209550" y="219710"/>
                    <a:pt x="204470" y="223520"/>
                  </a:cubicBezTo>
                  <a:cubicBezTo>
                    <a:pt x="199390" y="226060"/>
                    <a:pt x="193040" y="224790"/>
                    <a:pt x="186690" y="224790"/>
                  </a:cubicBezTo>
                  <a:cubicBezTo>
                    <a:pt x="184150" y="224790"/>
                    <a:pt x="181610" y="224790"/>
                    <a:pt x="181610" y="226060"/>
                  </a:cubicBezTo>
                  <a:cubicBezTo>
                    <a:pt x="176530" y="231140"/>
                    <a:pt x="170180" y="234950"/>
                    <a:pt x="166370" y="241300"/>
                  </a:cubicBezTo>
                  <a:cubicBezTo>
                    <a:pt x="162560" y="247650"/>
                    <a:pt x="158750" y="251460"/>
                    <a:pt x="152400" y="252730"/>
                  </a:cubicBezTo>
                  <a:cubicBezTo>
                    <a:pt x="146050" y="254000"/>
                    <a:pt x="139700" y="260350"/>
                    <a:pt x="130810" y="256540"/>
                  </a:cubicBezTo>
                  <a:cubicBezTo>
                    <a:pt x="123190" y="254000"/>
                    <a:pt x="114300" y="256540"/>
                    <a:pt x="109220" y="251460"/>
                  </a:cubicBezTo>
                  <a:cubicBezTo>
                    <a:pt x="99060" y="252730"/>
                    <a:pt x="91440" y="255270"/>
                    <a:pt x="82550" y="256540"/>
                  </a:cubicBezTo>
                  <a:cubicBezTo>
                    <a:pt x="72390" y="259080"/>
                    <a:pt x="60960" y="257810"/>
                    <a:pt x="52070" y="265430"/>
                  </a:cubicBezTo>
                  <a:cubicBezTo>
                    <a:pt x="44450" y="271780"/>
                    <a:pt x="38100" y="278130"/>
                    <a:pt x="26670" y="276860"/>
                  </a:cubicBezTo>
                  <a:cubicBezTo>
                    <a:pt x="27940" y="284480"/>
                    <a:pt x="29210" y="290830"/>
                    <a:pt x="30480" y="298450"/>
                  </a:cubicBezTo>
                  <a:cubicBezTo>
                    <a:pt x="33020" y="318770"/>
                    <a:pt x="35560" y="339090"/>
                    <a:pt x="36830" y="359410"/>
                  </a:cubicBezTo>
                  <a:cubicBezTo>
                    <a:pt x="40640" y="384810"/>
                    <a:pt x="41910" y="408940"/>
                    <a:pt x="39370" y="433070"/>
                  </a:cubicBezTo>
                  <a:cubicBezTo>
                    <a:pt x="36830" y="467360"/>
                    <a:pt x="25400" y="1640840"/>
                    <a:pt x="13970" y="1672590"/>
                  </a:cubicBezTo>
                  <a:lnTo>
                    <a:pt x="2540" y="1699260"/>
                  </a:lnTo>
                  <a:cubicBezTo>
                    <a:pt x="0" y="1705610"/>
                    <a:pt x="3810" y="1709420"/>
                    <a:pt x="10160" y="1710690"/>
                  </a:cubicBezTo>
                  <a:cubicBezTo>
                    <a:pt x="17780" y="1711960"/>
                    <a:pt x="20320" y="1717040"/>
                    <a:pt x="22860" y="1723390"/>
                  </a:cubicBezTo>
                  <a:cubicBezTo>
                    <a:pt x="25400" y="1733550"/>
                    <a:pt x="21590" y="1743710"/>
                    <a:pt x="26670" y="1753870"/>
                  </a:cubicBezTo>
                  <a:cubicBezTo>
                    <a:pt x="29210" y="1758950"/>
                    <a:pt x="26670" y="1767840"/>
                    <a:pt x="25400" y="1775460"/>
                  </a:cubicBezTo>
                  <a:cubicBezTo>
                    <a:pt x="24130" y="1785620"/>
                    <a:pt x="26670" y="1795780"/>
                    <a:pt x="30480" y="1804670"/>
                  </a:cubicBezTo>
                  <a:cubicBezTo>
                    <a:pt x="39370" y="1819910"/>
                    <a:pt x="40640" y="1837690"/>
                    <a:pt x="40640" y="1854200"/>
                  </a:cubicBezTo>
                  <a:cubicBezTo>
                    <a:pt x="40640" y="1858010"/>
                    <a:pt x="41910" y="1861820"/>
                    <a:pt x="43180" y="1864360"/>
                  </a:cubicBezTo>
                  <a:cubicBezTo>
                    <a:pt x="45720" y="1866900"/>
                    <a:pt x="50800" y="1869440"/>
                    <a:pt x="55880" y="1870710"/>
                  </a:cubicBezTo>
                  <a:lnTo>
                    <a:pt x="86360" y="1885950"/>
                  </a:lnTo>
                  <a:cubicBezTo>
                    <a:pt x="100330" y="1893570"/>
                    <a:pt x="111760" y="1892300"/>
                    <a:pt x="124460" y="1883410"/>
                  </a:cubicBezTo>
                  <a:cubicBezTo>
                    <a:pt x="125730" y="1882140"/>
                    <a:pt x="129540" y="1880870"/>
                    <a:pt x="130810" y="1880870"/>
                  </a:cubicBezTo>
                  <a:cubicBezTo>
                    <a:pt x="139700" y="1882140"/>
                    <a:pt x="148590" y="1882140"/>
                    <a:pt x="156210" y="1889760"/>
                  </a:cubicBezTo>
                  <a:cubicBezTo>
                    <a:pt x="165100" y="1897380"/>
                    <a:pt x="177800" y="1902460"/>
                    <a:pt x="187960" y="1908810"/>
                  </a:cubicBezTo>
                  <a:cubicBezTo>
                    <a:pt x="194310" y="1912620"/>
                    <a:pt x="201930" y="1917700"/>
                    <a:pt x="205740" y="1922780"/>
                  </a:cubicBezTo>
                  <a:cubicBezTo>
                    <a:pt x="208280" y="1925320"/>
                    <a:pt x="210820" y="1927860"/>
                    <a:pt x="213360" y="1929130"/>
                  </a:cubicBezTo>
                  <a:cubicBezTo>
                    <a:pt x="227330" y="1934210"/>
                    <a:pt x="234950" y="1946910"/>
                    <a:pt x="243840" y="1957070"/>
                  </a:cubicBezTo>
                  <a:cubicBezTo>
                    <a:pt x="251460" y="1965960"/>
                    <a:pt x="261620" y="1971040"/>
                    <a:pt x="273050" y="1972310"/>
                  </a:cubicBezTo>
                  <a:cubicBezTo>
                    <a:pt x="285750" y="1974850"/>
                    <a:pt x="298450" y="1976120"/>
                    <a:pt x="311150" y="1978660"/>
                  </a:cubicBezTo>
                  <a:cubicBezTo>
                    <a:pt x="316230" y="1979930"/>
                    <a:pt x="322580" y="1981200"/>
                    <a:pt x="327660" y="1983740"/>
                  </a:cubicBezTo>
                  <a:cubicBezTo>
                    <a:pt x="334010" y="1986280"/>
                    <a:pt x="340360" y="1986280"/>
                    <a:pt x="345440" y="1990090"/>
                  </a:cubicBezTo>
                  <a:cubicBezTo>
                    <a:pt x="353060" y="1996440"/>
                    <a:pt x="360680" y="2000250"/>
                    <a:pt x="370840" y="1997710"/>
                  </a:cubicBezTo>
                  <a:cubicBezTo>
                    <a:pt x="374650" y="1996440"/>
                    <a:pt x="379730" y="1998980"/>
                    <a:pt x="383540" y="2000250"/>
                  </a:cubicBezTo>
                  <a:cubicBezTo>
                    <a:pt x="384810" y="2000250"/>
                    <a:pt x="386080" y="2001520"/>
                    <a:pt x="387350" y="2001520"/>
                  </a:cubicBezTo>
                  <a:cubicBezTo>
                    <a:pt x="401320" y="2002790"/>
                    <a:pt x="414020" y="2000250"/>
                    <a:pt x="426720" y="1997710"/>
                  </a:cubicBezTo>
                  <a:cubicBezTo>
                    <a:pt x="431800" y="1996440"/>
                    <a:pt x="436880" y="1995170"/>
                    <a:pt x="441960" y="1992630"/>
                  </a:cubicBezTo>
                  <a:cubicBezTo>
                    <a:pt x="455930" y="1986280"/>
                    <a:pt x="469900" y="1979930"/>
                    <a:pt x="482600" y="1972310"/>
                  </a:cubicBezTo>
                  <a:cubicBezTo>
                    <a:pt x="491490" y="1967230"/>
                    <a:pt x="500380" y="1962150"/>
                    <a:pt x="510540" y="1967230"/>
                  </a:cubicBezTo>
                  <a:lnTo>
                    <a:pt x="515620" y="1967230"/>
                  </a:lnTo>
                  <a:cubicBezTo>
                    <a:pt x="524510" y="1967230"/>
                    <a:pt x="533400" y="1965960"/>
                    <a:pt x="541020" y="1964690"/>
                  </a:cubicBezTo>
                  <a:cubicBezTo>
                    <a:pt x="542290" y="1964690"/>
                    <a:pt x="544830" y="1964690"/>
                    <a:pt x="544830" y="1963420"/>
                  </a:cubicBezTo>
                  <a:cubicBezTo>
                    <a:pt x="548640" y="1958340"/>
                    <a:pt x="554990" y="1958340"/>
                    <a:pt x="561340" y="1957070"/>
                  </a:cubicBezTo>
                  <a:cubicBezTo>
                    <a:pt x="571500" y="1955800"/>
                    <a:pt x="581660" y="1955800"/>
                    <a:pt x="589280" y="1949450"/>
                  </a:cubicBezTo>
                  <a:cubicBezTo>
                    <a:pt x="596900" y="1944370"/>
                    <a:pt x="604520" y="1943100"/>
                    <a:pt x="613410" y="1941830"/>
                  </a:cubicBezTo>
                  <a:cubicBezTo>
                    <a:pt x="614680" y="1941830"/>
                    <a:pt x="617220" y="1940560"/>
                    <a:pt x="618490" y="1940560"/>
                  </a:cubicBezTo>
                  <a:cubicBezTo>
                    <a:pt x="624840" y="1939290"/>
                    <a:pt x="631190" y="1935480"/>
                    <a:pt x="636270" y="1936750"/>
                  </a:cubicBezTo>
                  <a:cubicBezTo>
                    <a:pt x="647700" y="1939290"/>
                    <a:pt x="652780" y="1935480"/>
                    <a:pt x="660400" y="1925320"/>
                  </a:cubicBezTo>
                  <a:cubicBezTo>
                    <a:pt x="661670" y="1922780"/>
                    <a:pt x="665480" y="1921510"/>
                    <a:pt x="668020" y="1920240"/>
                  </a:cubicBezTo>
                  <a:cubicBezTo>
                    <a:pt x="674370" y="1918970"/>
                    <a:pt x="680720" y="1920240"/>
                    <a:pt x="687070" y="1918970"/>
                  </a:cubicBezTo>
                  <a:cubicBezTo>
                    <a:pt x="690880" y="1918970"/>
                    <a:pt x="694690" y="1915160"/>
                    <a:pt x="697230" y="1915160"/>
                  </a:cubicBezTo>
                  <a:cubicBezTo>
                    <a:pt x="707390" y="1916430"/>
                    <a:pt x="718820" y="1912620"/>
                    <a:pt x="727710" y="1918970"/>
                  </a:cubicBezTo>
                  <a:cubicBezTo>
                    <a:pt x="728980" y="1920240"/>
                    <a:pt x="731520" y="1920240"/>
                    <a:pt x="734060" y="1920240"/>
                  </a:cubicBezTo>
                  <a:cubicBezTo>
                    <a:pt x="750570" y="1921510"/>
                    <a:pt x="764540" y="1926590"/>
                    <a:pt x="775970" y="1936750"/>
                  </a:cubicBezTo>
                  <a:cubicBezTo>
                    <a:pt x="779780" y="1940560"/>
                    <a:pt x="784860" y="1943100"/>
                    <a:pt x="788670" y="1945640"/>
                  </a:cubicBezTo>
                  <a:cubicBezTo>
                    <a:pt x="792480" y="1948180"/>
                    <a:pt x="797560" y="1948180"/>
                    <a:pt x="801370" y="1949450"/>
                  </a:cubicBezTo>
                  <a:cubicBezTo>
                    <a:pt x="805180" y="1950720"/>
                    <a:pt x="807720" y="1951990"/>
                    <a:pt x="811530" y="1951990"/>
                  </a:cubicBezTo>
                  <a:cubicBezTo>
                    <a:pt x="817880" y="1951990"/>
                    <a:pt x="822960" y="1954530"/>
                    <a:pt x="826770" y="1959610"/>
                  </a:cubicBezTo>
                  <a:cubicBezTo>
                    <a:pt x="828040" y="1960880"/>
                    <a:pt x="829310" y="1962150"/>
                    <a:pt x="830580" y="1964690"/>
                  </a:cubicBezTo>
                  <a:cubicBezTo>
                    <a:pt x="829310" y="1968500"/>
                    <a:pt x="836930" y="1978660"/>
                    <a:pt x="842010" y="1978660"/>
                  </a:cubicBezTo>
                  <a:cubicBezTo>
                    <a:pt x="850900" y="1978660"/>
                    <a:pt x="859790" y="1981200"/>
                    <a:pt x="867410" y="1987550"/>
                  </a:cubicBezTo>
                  <a:cubicBezTo>
                    <a:pt x="868680" y="1988820"/>
                    <a:pt x="871220" y="1988820"/>
                    <a:pt x="873760" y="1987550"/>
                  </a:cubicBezTo>
                  <a:cubicBezTo>
                    <a:pt x="877570" y="1986280"/>
                    <a:pt x="880110" y="1986280"/>
                    <a:pt x="882650" y="1990090"/>
                  </a:cubicBezTo>
                  <a:cubicBezTo>
                    <a:pt x="883920" y="1991360"/>
                    <a:pt x="889000" y="1991360"/>
                    <a:pt x="891540" y="1991360"/>
                  </a:cubicBezTo>
                  <a:cubicBezTo>
                    <a:pt x="897890" y="1991360"/>
                    <a:pt x="905510" y="1990090"/>
                    <a:pt x="911860" y="1991360"/>
                  </a:cubicBezTo>
                  <a:cubicBezTo>
                    <a:pt x="923290" y="1992630"/>
                    <a:pt x="933450" y="1993900"/>
                    <a:pt x="944880" y="1996440"/>
                  </a:cubicBezTo>
                  <a:cubicBezTo>
                    <a:pt x="947420" y="1996440"/>
                    <a:pt x="949960" y="1997710"/>
                    <a:pt x="951230" y="1998980"/>
                  </a:cubicBezTo>
                  <a:cubicBezTo>
                    <a:pt x="953770" y="2005330"/>
                    <a:pt x="960120" y="2005330"/>
                    <a:pt x="963930" y="2006600"/>
                  </a:cubicBezTo>
                  <a:cubicBezTo>
                    <a:pt x="967740" y="2007870"/>
                    <a:pt x="972820" y="2009140"/>
                    <a:pt x="975360" y="2009140"/>
                  </a:cubicBezTo>
                  <a:cubicBezTo>
                    <a:pt x="976630" y="2007870"/>
                    <a:pt x="979170" y="2006600"/>
                    <a:pt x="981710" y="2004060"/>
                  </a:cubicBezTo>
                  <a:cubicBezTo>
                    <a:pt x="976630" y="2004060"/>
                    <a:pt x="974090" y="2005330"/>
                    <a:pt x="971550" y="2005330"/>
                  </a:cubicBezTo>
                  <a:cubicBezTo>
                    <a:pt x="976630" y="1998980"/>
                    <a:pt x="981710" y="1997710"/>
                    <a:pt x="988060" y="2001520"/>
                  </a:cubicBezTo>
                  <a:cubicBezTo>
                    <a:pt x="995680" y="2007870"/>
                    <a:pt x="1002030" y="2007870"/>
                    <a:pt x="1010920" y="2001520"/>
                  </a:cubicBezTo>
                  <a:lnTo>
                    <a:pt x="1018540" y="1997710"/>
                  </a:lnTo>
                  <a:lnTo>
                    <a:pt x="1018540" y="1991360"/>
                  </a:lnTo>
                  <a:cubicBezTo>
                    <a:pt x="1022350" y="1992630"/>
                    <a:pt x="1026160" y="1995170"/>
                    <a:pt x="1028700" y="1995170"/>
                  </a:cubicBezTo>
                  <a:cubicBezTo>
                    <a:pt x="1036320" y="1991360"/>
                    <a:pt x="1043940" y="1987550"/>
                    <a:pt x="1050290" y="1982470"/>
                  </a:cubicBezTo>
                  <a:cubicBezTo>
                    <a:pt x="1057910" y="1977390"/>
                    <a:pt x="1064260" y="1971040"/>
                    <a:pt x="1070610" y="1965960"/>
                  </a:cubicBezTo>
                  <a:cubicBezTo>
                    <a:pt x="1071880" y="1965960"/>
                    <a:pt x="1071880" y="1964690"/>
                    <a:pt x="1073150" y="1964690"/>
                  </a:cubicBezTo>
                  <a:cubicBezTo>
                    <a:pt x="1082040" y="1962150"/>
                    <a:pt x="1089660" y="1960880"/>
                    <a:pt x="1098550" y="1958340"/>
                  </a:cubicBezTo>
                  <a:cubicBezTo>
                    <a:pt x="1103630" y="1957070"/>
                    <a:pt x="1107440" y="1954530"/>
                    <a:pt x="1112520" y="1953260"/>
                  </a:cubicBezTo>
                  <a:cubicBezTo>
                    <a:pt x="1116330" y="1951990"/>
                    <a:pt x="1118870" y="1951990"/>
                    <a:pt x="1122680" y="1950720"/>
                  </a:cubicBezTo>
                  <a:lnTo>
                    <a:pt x="1135380" y="1950720"/>
                  </a:lnTo>
                  <a:cubicBezTo>
                    <a:pt x="1137920" y="1950720"/>
                    <a:pt x="1141730" y="1950720"/>
                    <a:pt x="1144270" y="1949450"/>
                  </a:cubicBezTo>
                  <a:cubicBezTo>
                    <a:pt x="1145540" y="1946910"/>
                    <a:pt x="1148080" y="1943100"/>
                    <a:pt x="1149350" y="1943100"/>
                  </a:cubicBezTo>
                  <a:cubicBezTo>
                    <a:pt x="1153160" y="1943100"/>
                    <a:pt x="1155700" y="1945640"/>
                    <a:pt x="1159510" y="1946910"/>
                  </a:cubicBezTo>
                  <a:cubicBezTo>
                    <a:pt x="1160780" y="1946910"/>
                    <a:pt x="1160780" y="1948180"/>
                    <a:pt x="1160780" y="1949450"/>
                  </a:cubicBezTo>
                  <a:cubicBezTo>
                    <a:pt x="1165860" y="1954530"/>
                    <a:pt x="1169670" y="1960880"/>
                    <a:pt x="1174750" y="1965960"/>
                  </a:cubicBezTo>
                  <a:cubicBezTo>
                    <a:pt x="1181100" y="1972310"/>
                    <a:pt x="1187450" y="1972310"/>
                    <a:pt x="1191260" y="1968500"/>
                  </a:cubicBezTo>
                  <a:cubicBezTo>
                    <a:pt x="1197610" y="1963420"/>
                    <a:pt x="1202690" y="1959610"/>
                    <a:pt x="1211580" y="1962150"/>
                  </a:cubicBezTo>
                  <a:cubicBezTo>
                    <a:pt x="1212850" y="1962150"/>
                    <a:pt x="1215390" y="1963420"/>
                    <a:pt x="1216660" y="1962150"/>
                  </a:cubicBezTo>
                  <a:cubicBezTo>
                    <a:pt x="1223010" y="1959610"/>
                    <a:pt x="1230630" y="1957070"/>
                    <a:pt x="1236980" y="1953260"/>
                  </a:cubicBezTo>
                  <a:cubicBezTo>
                    <a:pt x="1240790" y="1951990"/>
                    <a:pt x="1245870" y="1951990"/>
                    <a:pt x="1247140" y="1949450"/>
                  </a:cubicBezTo>
                  <a:cubicBezTo>
                    <a:pt x="1250950" y="1941830"/>
                    <a:pt x="1257300" y="1938020"/>
                    <a:pt x="1263650" y="1932940"/>
                  </a:cubicBezTo>
                  <a:cubicBezTo>
                    <a:pt x="1267460" y="1929130"/>
                    <a:pt x="1271270" y="1924050"/>
                    <a:pt x="1275080" y="1922780"/>
                  </a:cubicBezTo>
                  <a:cubicBezTo>
                    <a:pt x="1283970" y="1920240"/>
                    <a:pt x="1290320" y="1912620"/>
                    <a:pt x="1297940" y="1907540"/>
                  </a:cubicBezTo>
                  <a:cubicBezTo>
                    <a:pt x="1304290" y="1903730"/>
                    <a:pt x="1308100" y="1896110"/>
                    <a:pt x="1314450" y="1894840"/>
                  </a:cubicBezTo>
                  <a:cubicBezTo>
                    <a:pt x="1324610" y="1892300"/>
                    <a:pt x="1332230" y="1885950"/>
                    <a:pt x="1341120" y="1879600"/>
                  </a:cubicBezTo>
                  <a:cubicBezTo>
                    <a:pt x="1346200" y="1875790"/>
                    <a:pt x="1352550" y="1873250"/>
                    <a:pt x="1358900" y="1874520"/>
                  </a:cubicBezTo>
                  <a:cubicBezTo>
                    <a:pt x="1362710" y="1875790"/>
                    <a:pt x="1367790" y="1874520"/>
                    <a:pt x="1370330" y="1873250"/>
                  </a:cubicBezTo>
                  <a:cubicBezTo>
                    <a:pt x="1375410" y="1870710"/>
                    <a:pt x="1380490" y="1866900"/>
                    <a:pt x="1385570" y="1864360"/>
                  </a:cubicBezTo>
                  <a:cubicBezTo>
                    <a:pt x="1389380" y="1861820"/>
                    <a:pt x="1393190" y="1859280"/>
                    <a:pt x="1397000" y="1859280"/>
                  </a:cubicBezTo>
                  <a:cubicBezTo>
                    <a:pt x="1409700" y="1858010"/>
                    <a:pt x="1419860" y="1855470"/>
                    <a:pt x="1426210" y="1842770"/>
                  </a:cubicBezTo>
                  <a:cubicBezTo>
                    <a:pt x="1428750" y="1837690"/>
                    <a:pt x="1441450" y="1831340"/>
                    <a:pt x="1446530" y="1833880"/>
                  </a:cubicBezTo>
                  <a:cubicBezTo>
                    <a:pt x="1455420" y="1837690"/>
                    <a:pt x="1461770" y="1835150"/>
                    <a:pt x="1466850" y="1827530"/>
                  </a:cubicBezTo>
                  <a:cubicBezTo>
                    <a:pt x="1470660" y="1823720"/>
                    <a:pt x="1475740" y="1824990"/>
                    <a:pt x="1479550" y="1827530"/>
                  </a:cubicBezTo>
                  <a:cubicBezTo>
                    <a:pt x="1482090" y="1830070"/>
                    <a:pt x="1484630" y="1831340"/>
                    <a:pt x="1487170" y="1831340"/>
                  </a:cubicBezTo>
                  <a:cubicBezTo>
                    <a:pt x="1496060" y="1832610"/>
                    <a:pt x="1506220" y="1831340"/>
                    <a:pt x="1515110" y="1832610"/>
                  </a:cubicBezTo>
                  <a:cubicBezTo>
                    <a:pt x="1522730" y="1833880"/>
                    <a:pt x="1530350" y="1831340"/>
                    <a:pt x="1535430" y="1826260"/>
                  </a:cubicBezTo>
                  <a:cubicBezTo>
                    <a:pt x="1540510" y="1821180"/>
                    <a:pt x="1544320" y="1821180"/>
                    <a:pt x="1551940" y="1823720"/>
                  </a:cubicBezTo>
                  <a:cubicBezTo>
                    <a:pt x="1558290" y="1826260"/>
                    <a:pt x="1563370" y="1832610"/>
                    <a:pt x="1572260" y="1831340"/>
                  </a:cubicBezTo>
                  <a:cubicBezTo>
                    <a:pt x="1579880" y="1830070"/>
                    <a:pt x="1588770" y="1833880"/>
                    <a:pt x="1597660" y="1830070"/>
                  </a:cubicBezTo>
                  <a:lnTo>
                    <a:pt x="1602740" y="1830070"/>
                  </a:lnTo>
                  <a:cubicBezTo>
                    <a:pt x="1610360" y="1832610"/>
                    <a:pt x="1617980" y="1833880"/>
                    <a:pt x="1624330" y="1840230"/>
                  </a:cubicBezTo>
                  <a:cubicBezTo>
                    <a:pt x="1631950" y="1846580"/>
                    <a:pt x="1633220" y="1799590"/>
                    <a:pt x="1640840" y="1804670"/>
                  </a:cubicBezTo>
                  <a:cubicBezTo>
                    <a:pt x="1652270" y="1812290"/>
                    <a:pt x="1649730" y="1804670"/>
                    <a:pt x="1661160" y="1811020"/>
                  </a:cubicBezTo>
                  <a:cubicBezTo>
                    <a:pt x="1670050" y="1814830"/>
                    <a:pt x="1666240" y="1800860"/>
                    <a:pt x="1676400" y="1803400"/>
                  </a:cubicBezTo>
                  <a:cubicBezTo>
                    <a:pt x="1677670" y="1803400"/>
                    <a:pt x="1692910" y="1813560"/>
                    <a:pt x="1692910" y="1812290"/>
                  </a:cubicBezTo>
                  <a:cubicBezTo>
                    <a:pt x="1699260" y="1808480"/>
                    <a:pt x="1705610" y="1770380"/>
                    <a:pt x="1711960" y="1771650"/>
                  </a:cubicBezTo>
                  <a:cubicBezTo>
                    <a:pt x="1724660" y="1775460"/>
                    <a:pt x="1736090" y="1772920"/>
                    <a:pt x="1747520" y="1767840"/>
                  </a:cubicBezTo>
                  <a:cubicBezTo>
                    <a:pt x="1753870" y="1765300"/>
                    <a:pt x="1764030" y="1756410"/>
                    <a:pt x="1769110" y="1760220"/>
                  </a:cubicBezTo>
                  <a:cubicBezTo>
                    <a:pt x="1778000" y="1766570"/>
                    <a:pt x="1786890" y="1769110"/>
                    <a:pt x="1797050" y="1770380"/>
                  </a:cubicBezTo>
                  <a:cubicBezTo>
                    <a:pt x="1798320" y="1770380"/>
                    <a:pt x="1799590" y="1771650"/>
                    <a:pt x="1800860" y="1772920"/>
                  </a:cubicBezTo>
                  <a:cubicBezTo>
                    <a:pt x="1804670" y="1778000"/>
                    <a:pt x="1822450" y="1764030"/>
                    <a:pt x="1826260" y="1769110"/>
                  </a:cubicBezTo>
                  <a:cubicBezTo>
                    <a:pt x="1831340" y="1776730"/>
                    <a:pt x="1836420" y="1784350"/>
                    <a:pt x="1841500" y="1790700"/>
                  </a:cubicBezTo>
                  <a:cubicBezTo>
                    <a:pt x="1844040" y="1793240"/>
                    <a:pt x="1847850" y="1794510"/>
                    <a:pt x="1849120" y="1797050"/>
                  </a:cubicBezTo>
                  <a:cubicBezTo>
                    <a:pt x="1850390" y="1803400"/>
                    <a:pt x="1852930" y="1805940"/>
                    <a:pt x="1859280" y="1805940"/>
                  </a:cubicBezTo>
                  <a:cubicBezTo>
                    <a:pt x="1863090" y="1805940"/>
                    <a:pt x="1866900" y="1807210"/>
                    <a:pt x="1869440" y="1809750"/>
                  </a:cubicBezTo>
                  <a:cubicBezTo>
                    <a:pt x="1875790" y="1813560"/>
                    <a:pt x="1880870" y="1817370"/>
                    <a:pt x="1885950" y="1821180"/>
                  </a:cubicBezTo>
                  <a:cubicBezTo>
                    <a:pt x="1892300" y="1824990"/>
                    <a:pt x="1898650" y="1828800"/>
                    <a:pt x="1901190" y="1835150"/>
                  </a:cubicBezTo>
                  <a:cubicBezTo>
                    <a:pt x="1902460" y="1837690"/>
                    <a:pt x="1903730" y="1838960"/>
                    <a:pt x="1905000" y="1840230"/>
                  </a:cubicBezTo>
                  <a:cubicBezTo>
                    <a:pt x="1910080" y="1845310"/>
                    <a:pt x="1915160" y="1849120"/>
                    <a:pt x="1920240" y="1854200"/>
                  </a:cubicBezTo>
                  <a:cubicBezTo>
                    <a:pt x="1927860" y="1860550"/>
                    <a:pt x="1934210" y="1868170"/>
                    <a:pt x="1941830" y="1874520"/>
                  </a:cubicBezTo>
                  <a:cubicBezTo>
                    <a:pt x="1944370" y="1875790"/>
                    <a:pt x="1946910" y="1878330"/>
                    <a:pt x="1949450" y="1879600"/>
                  </a:cubicBezTo>
                  <a:cubicBezTo>
                    <a:pt x="1954530" y="1882140"/>
                    <a:pt x="1959610" y="1884680"/>
                    <a:pt x="1963420" y="1888490"/>
                  </a:cubicBezTo>
                  <a:cubicBezTo>
                    <a:pt x="1967230" y="1892300"/>
                    <a:pt x="1985010" y="1869440"/>
                    <a:pt x="1987550" y="1874520"/>
                  </a:cubicBezTo>
                  <a:cubicBezTo>
                    <a:pt x="1987550" y="1875790"/>
                    <a:pt x="1988820" y="1875790"/>
                    <a:pt x="1990090" y="1875790"/>
                  </a:cubicBezTo>
                  <a:cubicBezTo>
                    <a:pt x="1997710" y="1882140"/>
                    <a:pt x="2005330" y="1879600"/>
                    <a:pt x="2012950" y="1877060"/>
                  </a:cubicBezTo>
                  <a:cubicBezTo>
                    <a:pt x="2015490" y="1875790"/>
                    <a:pt x="2018030" y="1874520"/>
                    <a:pt x="2019300" y="1875790"/>
                  </a:cubicBezTo>
                  <a:cubicBezTo>
                    <a:pt x="2028190" y="1879600"/>
                    <a:pt x="2034540" y="1888490"/>
                    <a:pt x="2045970" y="1889760"/>
                  </a:cubicBezTo>
                  <a:cubicBezTo>
                    <a:pt x="2045970" y="1889760"/>
                    <a:pt x="2047240" y="1889760"/>
                    <a:pt x="2047240" y="1891030"/>
                  </a:cubicBezTo>
                  <a:cubicBezTo>
                    <a:pt x="2049780" y="1898650"/>
                    <a:pt x="2057400" y="1898650"/>
                    <a:pt x="2063750" y="1899920"/>
                  </a:cubicBezTo>
                  <a:cubicBezTo>
                    <a:pt x="2067560" y="1899920"/>
                    <a:pt x="2071370" y="1901190"/>
                    <a:pt x="2073910" y="1902460"/>
                  </a:cubicBezTo>
                  <a:cubicBezTo>
                    <a:pt x="2081530" y="1906270"/>
                    <a:pt x="2089150" y="1911350"/>
                    <a:pt x="2098040" y="1913890"/>
                  </a:cubicBezTo>
                  <a:cubicBezTo>
                    <a:pt x="2109470" y="1917700"/>
                    <a:pt x="2120900" y="1920240"/>
                    <a:pt x="2129790" y="1926590"/>
                  </a:cubicBezTo>
                  <a:cubicBezTo>
                    <a:pt x="2131060" y="1926590"/>
                    <a:pt x="2132330" y="1926590"/>
                    <a:pt x="2132330" y="1927860"/>
                  </a:cubicBezTo>
                  <a:cubicBezTo>
                    <a:pt x="2136140" y="1930400"/>
                    <a:pt x="2142490" y="1931670"/>
                    <a:pt x="2145030" y="1935480"/>
                  </a:cubicBezTo>
                  <a:cubicBezTo>
                    <a:pt x="2148840" y="1943100"/>
                    <a:pt x="2159000" y="1941830"/>
                    <a:pt x="2164080" y="1948180"/>
                  </a:cubicBezTo>
                  <a:lnTo>
                    <a:pt x="2165350" y="1948180"/>
                  </a:lnTo>
                  <a:cubicBezTo>
                    <a:pt x="2170430" y="1948180"/>
                    <a:pt x="2175510" y="1949450"/>
                    <a:pt x="2181860" y="1949450"/>
                  </a:cubicBezTo>
                  <a:cubicBezTo>
                    <a:pt x="2184400" y="1948180"/>
                    <a:pt x="2188210" y="1945640"/>
                    <a:pt x="2190750" y="1945640"/>
                  </a:cubicBezTo>
                  <a:cubicBezTo>
                    <a:pt x="2202180" y="1949450"/>
                    <a:pt x="2213610" y="1949450"/>
                    <a:pt x="2221230" y="1939290"/>
                  </a:cubicBezTo>
                  <a:cubicBezTo>
                    <a:pt x="2222500" y="1938020"/>
                    <a:pt x="2225040" y="1938020"/>
                    <a:pt x="2227580" y="1938020"/>
                  </a:cubicBezTo>
                  <a:lnTo>
                    <a:pt x="2237740" y="1938020"/>
                  </a:lnTo>
                  <a:cubicBezTo>
                    <a:pt x="2249170" y="1935480"/>
                    <a:pt x="2259330" y="1932940"/>
                    <a:pt x="2270760" y="1931670"/>
                  </a:cubicBezTo>
                  <a:cubicBezTo>
                    <a:pt x="2275840" y="1930400"/>
                    <a:pt x="2282190" y="1932940"/>
                    <a:pt x="2287270" y="1934210"/>
                  </a:cubicBezTo>
                  <a:cubicBezTo>
                    <a:pt x="2292350" y="1935480"/>
                    <a:pt x="2297430" y="1935480"/>
                    <a:pt x="2302510" y="1935480"/>
                  </a:cubicBezTo>
                  <a:cubicBezTo>
                    <a:pt x="2308860" y="1935480"/>
                    <a:pt x="2313940" y="1932940"/>
                    <a:pt x="2320290" y="1932940"/>
                  </a:cubicBezTo>
                  <a:cubicBezTo>
                    <a:pt x="2325370" y="1931670"/>
                    <a:pt x="2331720" y="1931670"/>
                    <a:pt x="2336800" y="1930400"/>
                  </a:cubicBezTo>
                  <a:cubicBezTo>
                    <a:pt x="2348230" y="1927860"/>
                    <a:pt x="2358390" y="1925320"/>
                    <a:pt x="2369820" y="1924050"/>
                  </a:cubicBezTo>
                  <a:cubicBezTo>
                    <a:pt x="2377440" y="1880870"/>
                    <a:pt x="2376170" y="1830070"/>
                    <a:pt x="2376170" y="1778000"/>
                  </a:cubicBezTo>
                  <a:close/>
                </a:path>
              </a:pathLst>
            </a:custGeom>
            <a:solidFill>
              <a:srgbClr val="000000">
                <a:alpha val="0"/>
              </a:srgbClr>
            </a:solidFill>
            <a:ln w="12700">
              <a:solidFill>
                <a:srgbClr val="000000"/>
              </a:solidFill>
            </a:ln>
          </p:spPr>
          <p:txBody>
            <a:bodyPr/>
            <a:lstStyle/>
            <a:p>
              <a:pPr algn="ctr">
                <a:lnSpc>
                  <a:spcPts val="3359"/>
                </a:lnSpc>
              </a:pPr>
              <a:endParaRPr lang="en-GB" sz="5400" b="0" i="0" dirty="0">
                <a:solidFill>
                  <a:srgbClr val="374151"/>
                </a:solidFill>
                <a:effectLst/>
                <a:latin typeface="Söhne"/>
              </a:endParaRPr>
            </a:p>
            <a:p>
              <a:pPr algn="ctr">
                <a:lnSpc>
                  <a:spcPts val="3359"/>
                </a:lnSpc>
              </a:pPr>
              <a:endParaRPr lang="en-GB" sz="5400" b="0" i="0" dirty="0">
                <a:solidFill>
                  <a:srgbClr val="374151"/>
                </a:solidFill>
                <a:effectLst/>
                <a:latin typeface="Söhne"/>
              </a:endParaRPr>
            </a:p>
            <a:p>
              <a:pPr algn="ctr">
                <a:lnSpc>
                  <a:spcPts val="3359"/>
                </a:lnSpc>
              </a:pPr>
              <a:endParaRPr lang="en-GB" sz="5400" dirty="0">
                <a:solidFill>
                  <a:srgbClr val="374151"/>
                </a:solidFill>
                <a:latin typeface="Söhne"/>
              </a:endParaRPr>
            </a:p>
            <a:p>
              <a:pPr algn="ctr">
                <a:lnSpc>
                  <a:spcPts val="3359"/>
                </a:lnSpc>
              </a:pPr>
              <a:r>
                <a:rPr lang="el-GR" sz="5400" dirty="0">
                  <a:solidFill>
                    <a:srgbClr val="374151"/>
                  </a:solidFill>
                  <a:latin typeface="Söhne"/>
                </a:rPr>
                <a:t>Πώς να μειώσετε τα απόβλητα στο γραφείο μιας εταιρείας;
</a:t>
              </a:r>
              <a:endParaRPr lang="en-US" sz="5400" spc="-36" dirty="0">
                <a:solidFill>
                  <a:srgbClr val="000000"/>
                </a:solidFill>
                <a:latin typeface="Abhaya Libre Regular"/>
              </a:endParaRPr>
            </a:p>
          </p:txBody>
        </p:sp>
      </p:grpSp>
      <p:sp>
        <p:nvSpPr>
          <p:cNvPr id="9" name="TextBox 9"/>
          <p:cNvSpPr txBox="1"/>
          <p:nvPr/>
        </p:nvSpPr>
        <p:spPr>
          <a:xfrm>
            <a:off x="4673499" y="743344"/>
            <a:ext cx="8280738" cy="770736"/>
          </a:xfrm>
          <a:prstGeom prst="rect">
            <a:avLst/>
          </a:prstGeom>
        </p:spPr>
        <p:txBody>
          <a:bodyPr lIns="0" tIns="0" rIns="0" bIns="0" rtlCol="0" anchor="t">
            <a:spAutoFit/>
          </a:bodyPr>
          <a:lstStyle/>
          <a:p>
            <a:pPr algn="ctr">
              <a:lnSpc>
                <a:spcPts val="5449"/>
              </a:lnSpc>
            </a:pPr>
            <a:r>
              <a:rPr lang="el-GR" sz="6410" dirty="0">
                <a:solidFill>
                  <a:srgbClr val="000000"/>
                </a:solidFill>
                <a:latin typeface="Abhaya Libre Regular"/>
              </a:rPr>
              <a:t>Δραστηριότητα</a:t>
            </a:r>
            <a:endParaRPr lang="en-US" sz="6410" dirty="0">
              <a:solidFill>
                <a:srgbClr val="000000"/>
              </a:solidFill>
              <a:latin typeface="Abhaya Libre Regular"/>
            </a:endParaRPr>
          </a:p>
        </p:txBody>
      </p:sp>
      <p:grpSp>
        <p:nvGrpSpPr>
          <p:cNvPr id="10" name="Group 10"/>
          <p:cNvGrpSpPr/>
          <p:nvPr/>
        </p:nvGrpSpPr>
        <p:grpSpPr>
          <a:xfrm>
            <a:off x="494173" y="1735778"/>
            <a:ext cx="8280738" cy="6385914"/>
            <a:chOff x="-46347" y="35987"/>
            <a:chExt cx="9783703" cy="5378840"/>
          </a:xfrm>
        </p:grpSpPr>
        <p:sp>
          <p:nvSpPr>
            <p:cNvPr id="11" name="TextBox 11"/>
            <p:cNvSpPr txBox="1"/>
            <p:nvPr/>
          </p:nvSpPr>
          <p:spPr>
            <a:xfrm>
              <a:off x="-46347" y="1756310"/>
              <a:ext cx="9783703" cy="3658517"/>
            </a:xfrm>
            <a:prstGeom prst="rect">
              <a:avLst/>
            </a:prstGeom>
          </p:spPr>
          <p:txBody>
            <a:bodyPr lIns="0" tIns="0" rIns="0" bIns="0" rtlCol="0" anchor="t">
              <a:spAutoFit/>
            </a:bodyPr>
            <a:lstStyle/>
            <a:p>
              <a:pPr marL="342900" indent="-342900" algn="just">
                <a:lnSpc>
                  <a:spcPts val="3359"/>
                </a:lnSpc>
                <a:buFont typeface="Arial" panose="020B0604020202020204" pitchFamily="34" charset="0"/>
                <a:buChar char="•"/>
              </a:pPr>
              <a:r>
                <a:rPr lang="el-GR" sz="2400" dirty="0">
                  <a:solidFill>
                    <a:srgbClr val="374151"/>
                  </a:solidFill>
                  <a:latin typeface="Söhne"/>
                </a:rPr>
                <a:t>Δημιουργία ομάδων 3-4 ατόμων
Κάθε ομάδα έχει 5 λεπτά για να βρει όσο το δυνατόν περισσότερες δημιουργικές και εφικτές λύσεις
Κάθε ομάδα παρουσιάζει τις λύσεις της στην υπόλοιπη ομάδα
Οι ομάδες θα κάνουν ερωτήσεις και θα παρέχουν ανατροφοδότηση η μία για τις λύσεις της άλλης
Κάθε ομάδα θα επιλέξει τις 3 πρώτες λύσεις και θα τις κατατάξει με σειρά προτεραιότητας
Συζητήστε ως ομάδα τι έκανε τις λύσεις έξυπνες και τι θα μπορούσε να βελτιωθεί</a:t>
              </a:r>
              <a:endParaRPr lang="en-US" sz="2400" spc="-36" dirty="0">
                <a:solidFill>
                  <a:srgbClr val="000000"/>
                </a:solidFill>
                <a:latin typeface="Abhaya Libre Regular"/>
              </a:endParaRPr>
            </a:p>
          </p:txBody>
        </p:sp>
        <p:pic>
          <p:nvPicPr>
            <p:cNvPr id="12" name="Picture 12"/>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384664" y="35987"/>
              <a:ext cx="2384746" cy="1492776"/>
            </a:xfrm>
            <a:prstGeom prst="rect">
              <a:avLst/>
            </a:prstGeom>
          </p:spPr>
        </p:pic>
        <p:sp>
          <p:nvSpPr>
            <p:cNvPr id="13" name="TextBox 13"/>
            <p:cNvSpPr txBox="1"/>
            <p:nvPr/>
          </p:nvSpPr>
          <p:spPr>
            <a:xfrm>
              <a:off x="3666322" y="410435"/>
              <a:ext cx="5001917" cy="1126612"/>
            </a:xfrm>
            <a:prstGeom prst="rect">
              <a:avLst/>
            </a:prstGeom>
          </p:spPr>
          <p:txBody>
            <a:bodyPr wrap="square" lIns="0" tIns="0" rIns="0" bIns="0" rtlCol="0" anchor="t">
              <a:spAutoFit/>
            </a:bodyPr>
            <a:lstStyle/>
            <a:p>
              <a:pPr algn="ctr">
                <a:lnSpc>
                  <a:spcPts val="3359"/>
                </a:lnSpc>
              </a:pPr>
              <a:r>
                <a:rPr lang="el-GR" sz="3600" spc="-36" dirty="0">
                  <a:solidFill>
                    <a:srgbClr val="000000"/>
                  </a:solidFill>
                  <a:latin typeface="Abhaya Libre Regular"/>
                </a:rPr>
                <a:t>Έξυπνες λύσεις σκέψης
</a:t>
              </a:r>
              <a:endParaRPr lang="en-US" sz="3600" spc="-36" dirty="0">
                <a:solidFill>
                  <a:srgbClr val="000000"/>
                </a:solidFill>
                <a:latin typeface="Abhaya Libre Regular"/>
              </a:endParaRPr>
            </a:p>
          </p:txBody>
        </p:sp>
      </p:grpSp>
      <p:pic>
        <p:nvPicPr>
          <p:cNvPr id="6146" name="Picture 2" descr="Free Pencil Sharpen photo and picture">
            <a:extLst>
              <a:ext uri="{FF2B5EF4-FFF2-40B4-BE49-F238E27FC236}">
                <a16:creationId xmlns:a16="http://schemas.microsoft.com/office/drawing/2014/main" id="{45B5957D-601D-2CA3-8954-C34EE6C54678}"/>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0731507" y="5325086"/>
            <a:ext cx="5726911" cy="327507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3">
            <a:extLst>
              <a:ext uri="{FF2B5EF4-FFF2-40B4-BE49-F238E27FC236}">
                <a16:creationId xmlns:a16="http://schemas.microsoft.com/office/drawing/2014/main" id="{58B2200A-FC22-AEFD-EE53-0481BE308EC2}"/>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9038683" y="2491835"/>
            <a:ext cx="1069138" cy="1286360"/>
          </a:xfrm>
          <a:prstGeom prst="rect">
            <a:avLst/>
          </a:prstGeom>
        </p:spPr>
      </p:pic>
    </p:spTree>
    <p:extLst>
      <p:ext uri="{BB962C8B-B14F-4D97-AF65-F5344CB8AC3E}">
        <p14:creationId xmlns:p14="http://schemas.microsoft.com/office/powerpoint/2010/main" val="36799714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196164">
            <a:off x="13454982" y="6220244"/>
            <a:ext cx="3498315" cy="3728824"/>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836636">
            <a:off x="752839" y="414767"/>
            <a:ext cx="2309311" cy="2485560"/>
          </a:xfrm>
          <a:prstGeom prst="rect">
            <a:avLst/>
          </a:prstGeom>
        </p:spPr>
      </p:pic>
      <p:pic>
        <p:nvPicPr>
          <p:cNvPr id="4" name="Picture 4"/>
          <p:cNvPicPr>
            <a:picLocks noChangeAspect="1"/>
          </p:cNvPicPr>
          <p:nvPr/>
        </p:nvPicPr>
        <p:blipFill>
          <a:blip r:embed="rId6"/>
          <a:srcRect/>
          <a:stretch>
            <a:fillRect/>
          </a:stretch>
        </p:blipFill>
        <p:spPr>
          <a:xfrm>
            <a:off x="16418708" y="0"/>
            <a:ext cx="1869292" cy="1869292"/>
          </a:xfrm>
          <a:prstGeom prst="rect">
            <a:avLst/>
          </a:prstGeom>
        </p:spPr>
      </p:pic>
      <p:pic>
        <p:nvPicPr>
          <p:cNvPr id="5" name="Picture 5"/>
          <p:cNvPicPr>
            <a:picLocks noChangeAspect="1"/>
          </p:cNvPicPr>
          <p:nvPr/>
        </p:nvPicPr>
        <p:blipFill>
          <a:blip r:embed="rId7"/>
          <a:srcRect/>
          <a:stretch>
            <a:fillRect/>
          </a:stretch>
        </p:blipFill>
        <p:spPr>
          <a:xfrm>
            <a:off x="7870030" y="9245916"/>
            <a:ext cx="3710720" cy="779251"/>
          </a:xfrm>
          <a:prstGeom prst="rect">
            <a:avLst/>
          </a:prstGeom>
        </p:spPr>
      </p:pic>
      <p:sp>
        <p:nvSpPr>
          <p:cNvPr id="9" name="TextBox 9"/>
          <p:cNvSpPr txBox="1"/>
          <p:nvPr/>
        </p:nvSpPr>
        <p:spPr>
          <a:xfrm>
            <a:off x="1524000" y="872091"/>
            <a:ext cx="11858740" cy="1419619"/>
          </a:xfrm>
          <a:prstGeom prst="rect">
            <a:avLst/>
          </a:prstGeom>
        </p:spPr>
        <p:txBody>
          <a:bodyPr wrap="square" lIns="0" tIns="0" rIns="0" bIns="0" rtlCol="0" anchor="t">
            <a:spAutoFit/>
          </a:bodyPr>
          <a:lstStyle/>
          <a:p>
            <a:pPr algn="ctr">
              <a:lnSpc>
                <a:spcPts val="5449"/>
              </a:lnSpc>
            </a:pPr>
            <a:r>
              <a:rPr lang="el-GR" sz="5400" spc="-48" dirty="0">
                <a:solidFill>
                  <a:srgbClr val="000000"/>
                </a:solidFill>
                <a:latin typeface="Abhaya Libre Regular"/>
              </a:rPr>
              <a:t>Έξυπνος σχεδιασμός
</a:t>
            </a:r>
            <a:endParaRPr lang="en-US" sz="5400" spc="-48" dirty="0">
              <a:solidFill>
                <a:srgbClr val="000000"/>
              </a:solidFill>
              <a:latin typeface="Abhaya Libre Regular"/>
            </a:endParaRPr>
          </a:p>
        </p:txBody>
      </p:sp>
      <p:sp>
        <p:nvSpPr>
          <p:cNvPr id="6" name="TextBox 9">
            <a:extLst>
              <a:ext uri="{FF2B5EF4-FFF2-40B4-BE49-F238E27FC236}">
                <a16:creationId xmlns:a16="http://schemas.microsoft.com/office/drawing/2014/main" id="{4595C1D2-768D-EF4A-E2D8-15C2166CC5E4}"/>
              </a:ext>
            </a:extLst>
          </p:cNvPr>
          <p:cNvSpPr txBox="1"/>
          <p:nvPr/>
        </p:nvSpPr>
        <p:spPr>
          <a:xfrm>
            <a:off x="964177" y="2413701"/>
            <a:ext cx="9448800" cy="6032421"/>
          </a:xfrm>
          <a:prstGeom prst="rect">
            <a:avLst/>
          </a:prstGeom>
        </p:spPr>
        <p:txBody>
          <a:bodyPr wrap="square" lIns="0" tIns="0" rIns="0" bIns="0" rtlCol="0" anchor="t">
            <a:spAutoFit/>
          </a:bodyPr>
          <a:lstStyle/>
          <a:p>
            <a:pPr algn="just"/>
            <a:r>
              <a:rPr lang="el-GR" sz="2800" dirty="0">
                <a:solidFill>
                  <a:srgbClr val="374151"/>
                </a:solidFill>
                <a:latin typeface="Söhne"/>
              </a:rPr>
              <a:t>«Έξυπνος σχεδιασμός» αντιπροσωπεύει τη διαδικασία χρήσης μιας στρατηγικής και καλά ενημερωμένης προσέγγισης στον σχεδιασμό και τη λήψη αποφάσεων. Στόχος του έξυπνου σχεδιασμού είναι η καλύτερη χρήση των διαθέσιμων πόρων, η ενίσχυση της αποτελεσματικότητας και της αποδοτικότητας των σχεδίων και η βελτίωση του συνολικού αποτελέσματος έργων ή πρωτοβουλιών. Αυτός ο τύπος σχεδιασμού ενσωματώνει τη χρήση δεδομένων, την ανάλυση και τη δημιουργικότητα για την ανάπτυξη ρεαλιστικών και εφικτών στόχων, λαμβάνοντας παράλληλα υπόψη πιθανά εμπόδια και προκλήσεις που μπορεί να προκύψουν. Χρησιμοποιώντας μια έξυπνη προσέγγιση σχεδιασμού, οι οργανισμοί και τα άτομα μπορούν να λάβουν τεκμηριωμένες αποφάσεις και να εφαρμόσουν αποτελεσματικές στρατηγικές που οδηγούν σε επιτυχή αποτελέσματα.</a:t>
            </a:r>
            <a:endParaRPr lang="en-GB" sz="2800" b="0" i="0" dirty="0">
              <a:solidFill>
                <a:srgbClr val="303030"/>
              </a:solidFill>
              <a:effectLst/>
              <a:latin typeface="Acumin Pro"/>
            </a:endParaRPr>
          </a:p>
        </p:txBody>
      </p:sp>
      <p:pic>
        <p:nvPicPr>
          <p:cNvPr id="9218" name="Picture 2" descr="Free Businessman Tablet photo and picture">
            <a:extLst>
              <a:ext uri="{FF2B5EF4-FFF2-40B4-BE49-F238E27FC236}">
                <a16:creationId xmlns:a16="http://schemas.microsoft.com/office/drawing/2014/main" id="{BFC42524-BC75-A64C-EEE8-8931797EFC1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049000" y="2202343"/>
            <a:ext cx="6529003" cy="3426895"/>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36">
            <a:extLst>
              <a:ext uri="{FF2B5EF4-FFF2-40B4-BE49-F238E27FC236}">
                <a16:creationId xmlns:a16="http://schemas.microsoft.com/office/drawing/2014/main" id="{9DA2789D-FBBE-8C31-B2A5-8BFAEB0C577F}"/>
              </a:ext>
            </a:extLst>
          </p:cNvPr>
          <p:cNvGrpSpPr/>
          <p:nvPr/>
        </p:nvGrpSpPr>
        <p:grpSpPr>
          <a:xfrm>
            <a:off x="280918" y="8789736"/>
            <a:ext cx="2900572" cy="807705"/>
            <a:chOff x="0" y="0"/>
            <a:chExt cx="3867430" cy="1076939"/>
          </a:xfrm>
        </p:grpSpPr>
        <p:pic>
          <p:nvPicPr>
            <p:cNvPr id="10" name="Picture 37">
              <a:extLst>
                <a:ext uri="{FF2B5EF4-FFF2-40B4-BE49-F238E27FC236}">
                  <a16:creationId xmlns:a16="http://schemas.microsoft.com/office/drawing/2014/main" id="{D017CC8B-BB66-EBC2-3E0A-81492EE8948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0" y="0"/>
              <a:ext cx="3867430" cy="618789"/>
            </a:xfrm>
            <a:prstGeom prst="rect">
              <a:avLst/>
            </a:prstGeom>
          </p:spPr>
        </p:pic>
        <p:pic>
          <p:nvPicPr>
            <p:cNvPr id="11" name="Picture 38">
              <a:extLst>
                <a:ext uri="{FF2B5EF4-FFF2-40B4-BE49-F238E27FC236}">
                  <a16:creationId xmlns:a16="http://schemas.microsoft.com/office/drawing/2014/main" id="{FDC1A921-59A9-5011-1535-5D3CED46134B}"/>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0" y="458151"/>
              <a:ext cx="3867430" cy="618789"/>
            </a:xfrm>
            <a:prstGeom prst="rect">
              <a:avLst/>
            </a:prstGeom>
          </p:spPr>
        </p:pic>
      </p:grpSp>
    </p:spTree>
    <p:extLst>
      <p:ext uri="{BB962C8B-B14F-4D97-AF65-F5344CB8AC3E}">
        <p14:creationId xmlns:p14="http://schemas.microsoft.com/office/powerpoint/2010/main" val="50326636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1C65FB1C-506E-22D4-1053-B5C0D826390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836636">
            <a:off x="811203" y="436375"/>
            <a:ext cx="1313405" cy="1413645"/>
          </a:xfrm>
          <a:prstGeom prst="rect">
            <a:avLst/>
          </a:prstGeom>
        </p:spPr>
      </p:pic>
      <p:pic>
        <p:nvPicPr>
          <p:cNvPr id="3" name="Picture 4">
            <a:extLst>
              <a:ext uri="{FF2B5EF4-FFF2-40B4-BE49-F238E27FC236}">
                <a16:creationId xmlns:a16="http://schemas.microsoft.com/office/drawing/2014/main" id="{D04C7245-1157-632B-AD54-EA2B1F3F83B1}"/>
              </a:ext>
            </a:extLst>
          </p:cNvPr>
          <p:cNvPicPr>
            <a:picLocks noChangeAspect="1"/>
          </p:cNvPicPr>
          <p:nvPr/>
        </p:nvPicPr>
        <p:blipFill>
          <a:blip r:embed="rId4"/>
          <a:srcRect/>
          <a:stretch>
            <a:fillRect/>
          </a:stretch>
        </p:blipFill>
        <p:spPr>
          <a:xfrm>
            <a:off x="16418708" y="0"/>
            <a:ext cx="1869292" cy="1869292"/>
          </a:xfrm>
          <a:prstGeom prst="rect">
            <a:avLst/>
          </a:prstGeom>
        </p:spPr>
      </p:pic>
      <p:pic>
        <p:nvPicPr>
          <p:cNvPr id="4" name="Picture 5">
            <a:extLst>
              <a:ext uri="{FF2B5EF4-FFF2-40B4-BE49-F238E27FC236}">
                <a16:creationId xmlns:a16="http://schemas.microsoft.com/office/drawing/2014/main" id="{5BFF8BA1-D3B8-B5C1-546F-9E2ABE87D249}"/>
              </a:ext>
            </a:extLst>
          </p:cNvPr>
          <p:cNvPicPr>
            <a:picLocks noChangeAspect="1"/>
          </p:cNvPicPr>
          <p:nvPr/>
        </p:nvPicPr>
        <p:blipFill>
          <a:blip r:embed="rId5"/>
          <a:srcRect/>
          <a:stretch>
            <a:fillRect/>
          </a:stretch>
        </p:blipFill>
        <p:spPr>
          <a:xfrm>
            <a:off x="7870030" y="9245916"/>
            <a:ext cx="3710720" cy="779251"/>
          </a:xfrm>
          <a:prstGeom prst="rect">
            <a:avLst/>
          </a:prstGeom>
        </p:spPr>
      </p:pic>
      <p:sp>
        <p:nvSpPr>
          <p:cNvPr id="5" name="TextBox 9">
            <a:extLst>
              <a:ext uri="{FF2B5EF4-FFF2-40B4-BE49-F238E27FC236}">
                <a16:creationId xmlns:a16="http://schemas.microsoft.com/office/drawing/2014/main" id="{753CAEF7-81B3-5135-7AB9-3E2247C341D9}"/>
              </a:ext>
            </a:extLst>
          </p:cNvPr>
          <p:cNvSpPr txBox="1"/>
          <p:nvPr/>
        </p:nvSpPr>
        <p:spPr>
          <a:xfrm>
            <a:off x="1848967" y="5970423"/>
            <a:ext cx="14762633" cy="3447098"/>
          </a:xfrm>
          <a:prstGeom prst="rect">
            <a:avLst/>
          </a:prstGeom>
        </p:spPr>
        <p:txBody>
          <a:bodyPr wrap="square" lIns="0" tIns="0" rIns="0" bIns="0" rtlCol="0" anchor="t">
            <a:spAutoFit/>
          </a:bodyPr>
          <a:lstStyle/>
          <a:p>
            <a:pPr algn="just"/>
            <a:r>
              <a:rPr lang="el-GR" sz="2800" dirty="0">
                <a:solidFill>
                  <a:srgbClr val="374151"/>
                </a:solidFill>
                <a:latin typeface="Söhne"/>
              </a:rPr>
              <a:t>Ο έξυπνος σχεδιασμός περιλαμβάνει τη χρήση τεχνολογίας και άλλων εργαλείων για τη συλλογή, ανάλυση και επικοινωνία δεδομένων, καθώς και τη συμμετοχή των ενδιαφερόμενων μερών και των υπευθύνων λήψης αποφάσεων σε μια διαφανή και χωρίς αποκλεισμούς διαδικασία για τον καθορισμό και την υλοποίηση αναπτυξιακών στόχων. Η προσέγγιση αυτή περιλαμβάνει επίσης έναν συνεχή κύκλο παρακολούθησης και αξιολόγησης, με τακτικές προσαρμογές ώστε να διασφαλίζεται ότι τα σχέδια παραμένουν συναφή και αποτελεσματικά για την επίτευξη των στόχων περιφερειακής ανάπτυξης.
</a:t>
            </a:r>
            <a:endParaRPr lang="en-GB" sz="2800" b="0" i="0" dirty="0">
              <a:solidFill>
                <a:srgbClr val="303030"/>
              </a:solidFill>
              <a:effectLst/>
              <a:latin typeface="Acumin Pro"/>
            </a:endParaRPr>
          </a:p>
        </p:txBody>
      </p:sp>
      <p:grpSp>
        <p:nvGrpSpPr>
          <p:cNvPr id="6" name="Group 36">
            <a:extLst>
              <a:ext uri="{FF2B5EF4-FFF2-40B4-BE49-F238E27FC236}">
                <a16:creationId xmlns:a16="http://schemas.microsoft.com/office/drawing/2014/main" id="{A016D664-614C-38AE-728A-1B6D8B2A2A51}"/>
              </a:ext>
            </a:extLst>
          </p:cNvPr>
          <p:cNvGrpSpPr/>
          <p:nvPr/>
        </p:nvGrpSpPr>
        <p:grpSpPr>
          <a:xfrm>
            <a:off x="147428" y="8979682"/>
            <a:ext cx="2900572" cy="807705"/>
            <a:chOff x="0" y="0"/>
            <a:chExt cx="3867430" cy="1076939"/>
          </a:xfrm>
        </p:grpSpPr>
        <p:pic>
          <p:nvPicPr>
            <p:cNvPr id="7" name="Picture 37">
              <a:extLst>
                <a:ext uri="{FF2B5EF4-FFF2-40B4-BE49-F238E27FC236}">
                  <a16:creationId xmlns:a16="http://schemas.microsoft.com/office/drawing/2014/main" id="{2EBCB9A4-285E-D575-C1A2-AB509BDAB85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0" y="0"/>
              <a:ext cx="3867430" cy="618789"/>
            </a:xfrm>
            <a:prstGeom prst="rect">
              <a:avLst/>
            </a:prstGeom>
          </p:spPr>
        </p:pic>
        <p:pic>
          <p:nvPicPr>
            <p:cNvPr id="8" name="Picture 38">
              <a:extLst>
                <a:ext uri="{FF2B5EF4-FFF2-40B4-BE49-F238E27FC236}">
                  <a16:creationId xmlns:a16="http://schemas.microsoft.com/office/drawing/2014/main" id="{E1F1616C-D99B-3650-A219-5419C97416B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0" y="458151"/>
              <a:ext cx="3867430" cy="618789"/>
            </a:xfrm>
            <a:prstGeom prst="rect">
              <a:avLst/>
            </a:prstGeom>
          </p:spPr>
        </p:pic>
      </p:grpSp>
      <p:sp>
        <p:nvSpPr>
          <p:cNvPr id="10" name="TextBox 9">
            <a:extLst>
              <a:ext uri="{FF2B5EF4-FFF2-40B4-BE49-F238E27FC236}">
                <a16:creationId xmlns:a16="http://schemas.microsoft.com/office/drawing/2014/main" id="{9F93194D-4B65-C614-23F9-AEE2EA0E468A}"/>
              </a:ext>
            </a:extLst>
          </p:cNvPr>
          <p:cNvSpPr txBox="1"/>
          <p:nvPr/>
        </p:nvSpPr>
        <p:spPr>
          <a:xfrm>
            <a:off x="3048000" y="1551631"/>
            <a:ext cx="11858740" cy="1419619"/>
          </a:xfrm>
          <a:prstGeom prst="rect">
            <a:avLst/>
          </a:prstGeom>
        </p:spPr>
        <p:txBody>
          <a:bodyPr wrap="square" lIns="0" tIns="0" rIns="0" bIns="0" rtlCol="0" anchor="t">
            <a:spAutoFit/>
          </a:bodyPr>
          <a:lstStyle/>
          <a:p>
            <a:pPr algn="ctr">
              <a:lnSpc>
                <a:spcPts val="5449"/>
              </a:lnSpc>
            </a:pPr>
            <a:r>
              <a:rPr lang="el-GR" sz="5400" spc="-48" dirty="0">
                <a:solidFill>
                  <a:srgbClr val="000000"/>
                </a:solidFill>
                <a:latin typeface="Abhaya Libre Regular"/>
              </a:rPr>
              <a:t>Έξυπνος σχεδιασμός
</a:t>
            </a:r>
            <a:endParaRPr lang="en-US" sz="5400" spc="-48" dirty="0">
              <a:solidFill>
                <a:srgbClr val="000000"/>
              </a:solidFill>
              <a:latin typeface="Abhaya Libre Regular"/>
            </a:endParaRPr>
          </a:p>
        </p:txBody>
      </p:sp>
      <p:pic>
        <p:nvPicPr>
          <p:cNvPr id="12" name="Picture 11">
            <a:extLst>
              <a:ext uri="{FF2B5EF4-FFF2-40B4-BE49-F238E27FC236}">
                <a16:creationId xmlns:a16="http://schemas.microsoft.com/office/drawing/2014/main" id="{53B7D386-9896-C8DF-714C-651BE2701D1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827196" y="2421322"/>
            <a:ext cx="4572000" cy="3048000"/>
          </a:xfrm>
          <a:prstGeom prst="rect">
            <a:avLst/>
          </a:prstGeom>
        </p:spPr>
      </p:pic>
      <p:sp>
        <p:nvSpPr>
          <p:cNvPr id="14" name="TextBox 13">
            <a:extLst>
              <a:ext uri="{FF2B5EF4-FFF2-40B4-BE49-F238E27FC236}">
                <a16:creationId xmlns:a16="http://schemas.microsoft.com/office/drawing/2014/main" id="{B520C4A2-2C85-FF68-051E-174E35A95AC3}"/>
              </a:ext>
            </a:extLst>
          </p:cNvPr>
          <p:cNvSpPr txBox="1"/>
          <p:nvPr/>
        </p:nvSpPr>
        <p:spPr>
          <a:xfrm>
            <a:off x="6998399" y="2416293"/>
            <a:ext cx="9780814" cy="3539430"/>
          </a:xfrm>
          <a:prstGeom prst="rect">
            <a:avLst/>
          </a:prstGeom>
          <a:noFill/>
        </p:spPr>
        <p:txBody>
          <a:bodyPr wrap="square">
            <a:spAutoFit/>
          </a:bodyPr>
          <a:lstStyle/>
          <a:p>
            <a:pPr algn="just"/>
            <a:r>
              <a:rPr lang="el-GR" sz="2800" dirty="0">
                <a:solidFill>
                  <a:srgbClr val="374151"/>
                </a:solidFill>
                <a:latin typeface="Söhne"/>
              </a:rPr>
              <a:t>Στο πλαίσιο της περιφερειακής ανάπτυξης, αυτό συνεπάγεται τη χρήση στρατηγικών και καινοτόμων προσεγγίσεων βάσει δεδομένων για την αντιμετώπιση των ειδικών αναγκών και προκλήσεων μιας περιφέρειας όσον αφορά την οικονομική, κοινωνική και περιβαλλοντική της ανάπτυξη. Αυτή η προσέγγιση αναγνωρίζει την αλληλεξάρτηση αυτών των παραγόντων και επιδιώκει να τους εξισορροπήσει στη διαδικασία σχεδιασμού. 
</a:t>
            </a:r>
            <a:endParaRPr lang="en-RO" sz="2800" dirty="0"/>
          </a:p>
        </p:txBody>
      </p:sp>
    </p:spTree>
    <p:extLst>
      <p:ext uri="{BB962C8B-B14F-4D97-AF65-F5344CB8AC3E}">
        <p14:creationId xmlns:p14="http://schemas.microsoft.com/office/powerpoint/2010/main" val="97591336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FE3C0940-21CD-57A8-5CF1-2793C04B408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836636">
            <a:off x="-95784" y="-2045004"/>
            <a:ext cx="3334026" cy="3588482"/>
          </a:xfrm>
          <a:prstGeom prst="rect">
            <a:avLst/>
          </a:prstGeom>
        </p:spPr>
      </p:pic>
      <p:pic>
        <p:nvPicPr>
          <p:cNvPr id="3" name="Picture 4">
            <a:extLst>
              <a:ext uri="{FF2B5EF4-FFF2-40B4-BE49-F238E27FC236}">
                <a16:creationId xmlns:a16="http://schemas.microsoft.com/office/drawing/2014/main" id="{8320F8D2-43AB-761E-0D23-0ADC87AFBF7A}"/>
              </a:ext>
            </a:extLst>
          </p:cNvPr>
          <p:cNvPicPr>
            <a:picLocks noChangeAspect="1"/>
          </p:cNvPicPr>
          <p:nvPr/>
        </p:nvPicPr>
        <p:blipFill>
          <a:blip r:embed="rId4"/>
          <a:srcRect/>
          <a:stretch>
            <a:fillRect/>
          </a:stretch>
        </p:blipFill>
        <p:spPr>
          <a:xfrm>
            <a:off x="16418708" y="0"/>
            <a:ext cx="1869292" cy="1869292"/>
          </a:xfrm>
          <a:prstGeom prst="rect">
            <a:avLst/>
          </a:prstGeom>
        </p:spPr>
      </p:pic>
      <p:pic>
        <p:nvPicPr>
          <p:cNvPr id="4" name="Picture 5">
            <a:extLst>
              <a:ext uri="{FF2B5EF4-FFF2-40B4-BE49-F238E27FC236}">
                <a16:creationId xmlns:a16="http://schemas.microsoft.com/office/drawing/2014/main" id="{3D563E85-3073-FBC2-67DD-C8ABE9E4A3E1}"/>
              </a:ext>
            </a:extLst>
          </p:cNvPr>
          <p:cNvPicPr>
            <a:picLocks noChangeAspect="1"/>
          </p:cNvPicPr>
          <p:nvPr/>
        </p:nvPicPr>
        <p:blipFill>
          <a:blip r:embed="rId5"/>
          <a:srcRect/>
          <a:stretch>
            <a:fillRect/>
          </a:stretch>
        </p:blipFill>
        <p:spPr>
          <a:xfrm>
            <a:off x="7870030" y="9245916"/>
            <a:ext cx="3710720" cy="779251"/>
          </a:xfrm>
          <a:prstGeom prst="rect">
            <a:avLst/>
          </a:prstGeom>
        </p:spPr>
      </p:pic>
      <p:sp>
        <p:nvSpPr>
          <p:cNvPr id="5" name="TextBox 9">
            <a:extLst>
              <a:ext uri="{FF2B5EF4-FFF2-40B4-BE49-F238E27FC236}">
                <a16:creationId xmlns:a16="http://schemas.microsoft.com/office/drawing/2014/main" id="{D226372D-CAA7-3CC2-3EDA-1336A12F2A5B}"/>
              </a:ext>
            </a:extLst>
          </p:cNvPr>
          <p:cNvSpPr txBox="1"/>
          <p:nvPr/>
        </p:nvSpPr>
        <p:spPr>
          <a:xfrm>
            <a:off x="3183052" y="1388771"/>
            <a:ext cx="11858740" cy="1442703"/>
          </a:xfrm>
          <a:prstGeom prst="rect">
            <a:avLst/>
          </a:prstGeom>
        </p:spPr>
        <p:txBody>
          <a:bodyPr wrap="square" lIns="0" tIns="0" rIns="0" bIns="0" rtlCol="0" anchor="t">
            <a:spAutoFit/>
          </a:bodyPr>
          <a:lstStyle/>
          <a:p>
            <a:pPr algn="ctr">
              <a:lnSpc>
                <a:spcPts val="5449"/>
              </a:lnSpc>
            </a:pPr>
            <a:r>
              <a:rPr lang="el-GR" sz="6000" dirty="0"/>
              <a:t>Τι σημαίνει έξυπνο;
</a:t>
            </a:r>
            <a:endParaRPr lang="en-US" sz="6000" spc="-48" dirty="0">
              <a:solidFill>
                <a:srgbClr val="000000"/>
              </a:solidFill>
              <a:latin typeface="Abhaya Libre Regular"/>
            </a:endParaRPr>
          </a:p>
        </p:txBody>
      </p:sp>
      <p:grpSp>
        <p:nvGrpSpPr>
          <p:cNvPr id="6" name="Group 36">
            <a:extLst>
              <a:ext uri="{FF2B5EF4-FFF2-40B4-BE49-F238E27FC236}">
                <a16:creationId xmlns:a16="http://schemas.microsoft.com/office/drawing/2014/main" id="{740A7C41-E168-A871-8986-133EB2F35D83}"/>
              </a:ext>
            </a:extLst>
          </p:cNvPr>
          <p:cNvGrpSpPr/>
          <p:nvPr/>
        </p:nvGrpSpPr>
        <p:grpSpPr>
          <a:xfrm>
            <a:off x="705132" y="8796994"/>
            <a:ext cx="2900572" cy="807705"/>
            <a:chOff x="0" y="0"/>
            <a:chExt cx="3867430" cy="1076939"/>
          </a:xfrm>
        </p:grpSpPr>
        <p:pic>
          <p:nvPicPr>
            <p:cNvPr id="7" name="Picture 37">
              <a:extLst>
                <a:ext uri="{FF2B5EF4-FFF2-40B4-BE49-F238E27FC236}">
                  <a16:creationId xmlns:a16="http://schemas.microsoft.com/office/drawing/2014/main" id="{D4C8EED4-D905-78A7-F36C-972A880DED4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0" y="0"/>
              <a:ext cx="3867430" cy="618789"/>
            </a:xfrm>
            <a:prstGeom prst="rect">
              <a:avLst/>
            </a:prstGeom>
          </p:spPr>
        </p:pic>
        <p:pic>
          <p:nvPicPr>
            <p:cNvPr id="8" name="Picture 38">
              <a:extLst>
                <a:ext uri="{FF2B5EF4-FFF2-40B4-BE49-F238E27FC236}">
                  <a16:creationId xmlns:a16="http://schemas.microsoft.com/office/drawing/2014/main" id="{1A4484AE-18B2-9EA8-98CE-1D9B8829AA5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0" y="458151"/>
              <a:ext cx="3867430" cy="618789"/>
            </a:xfrm>
            <a:prstGeom prst="rect">
              <a:avLst/>
            </a:prstGeom>
          </p:spPr>
        </p:pic>
      </p:grpSp>
      <p:pic>
        <p:nvPicPr>
          <p:cNvPr id="9" name="Picture 3">
            <a:extLst>
              <a:ext uri="{FF2B5EF4-FFF2-40B4-BE49-F238E27FC236}">
                <a16:creationId xmlns:a16="http://schemas.microsoft.com/office/drawing/2014/main" id="{5CF1B5EE-6254-C452-F9F6-D69E091F7340}"/>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6499194" y="3389811"/>
            <a:ext cx="5226457" cy="4971667"/>
          </a:xfrm>
          <a:prstGeom prst="rect">
            <a:avLst/>
          </a:prstGeom>
        </p:spPr>
      </p:pic>
      <p:sp>
        <p:nvSpPr>
          <p:cNvPr id="11" name="TextBox 10">
            <a:extLst>
              <a:ext uri="{FF2B5EF4-FFF2-40B4-BE49-F238E27FC236}">
                <a16:creationId xmlns:a16="http://schemas.microsoft.com/office/drawing/2014/main" id="{E6F981FA-423D-9656-4D94-A540708DE6A3}"/>
              </a:ext>
            </a:extLst>
          </p:cNvPr>
          <p:cNvSpPr txBox="1"/>
          <p:nvPr/>
        </p:nvSpPr>
        <p:spPr>
          <a:xfrm>
            <a:off x="8534226" y="2189482"/>
            <a:ext cx="8153574" cy="1200329"/>
          </a:xfrm>
          <a:prstGeom prst="rect">
            <a:avLst/>
          </a:prstGeom>
          <a:noFill/>
        </p:spPr>
        <p:txBody>
          <a:bodyPr wrap="square">
            <a:spAutoFit/>
          </a:bodyPr>
          <a:lstStyle/>
          <a:p>
            <a:r>
              <a:rPr lang="el-GR" sz="2400" b="1" dirty="0"/>
              <a:t>Ειδικό</a:t>
            </a:r>
            <a:endParaRPr lang="en-GB" sz="2400" b="1" dirty="0">
              <a:effectLst/>
            </a:endParaRPr>
          </a:p>
          <a:p>
            <a:r>
              <a:rPr lang="en-GB" sz="2400" dirty="0">
                <a:effectLst/>
              </a:rPr>
              <a:t>o </a:t>
            </a:r>
            <a:r>
              <a:rPr lang="el-GR" sz="2400" dirty="0"/>
              <a:t>Εξηγήστε λεπτομερώς τον στόχο - ποιος, τι, πού, γιατί</a:t>
            </a:r>
            <a:br>
              <a:rPr lang="el-GR" sz="2400" dirty="0"/>
            </a:br>
            <a:r>
              <a:rPr lang="el-GR" sz="2400" dirty="0"/>
              <a:t>o Θα μπορούσε κάποιος άλλος να καταλάβει τον στόχο σας;</a:t>
            </a:r>
            <a:endParaRPr lang="en-RO" sz="2400" dirty="0"/>
          </a:p>
        </p:txBody>
      </p:sp>
      <p:sp>
        <p:nvSpPr>
          <p:cNvPr id="13" name="TextBox 12">
            <a:extLst>
              <a:ext uri="{FF2B5EF4-FFF2-40B4-BE49-F238E27FC236}">
                <a16:creationId xmlns:a16="http://schemas.microsoft.com/office/drawing/2014/main" id="{9FF1B2D4-D16A-F498-8608-F969E88D1DA6}"/>
              </a:ext>
            </a:extLst>
          </p:cNvPr>
          <p:cNvSpPr txBox="1"/>
          <p:nvPr/>
        </p:nvSpPr>
        <p:spPr>
          <a:xfrm>
            <a:off x="8634867" y="3868867"/>
            <a:ext cx="561474" cy="1015663"/>
          </a:xfrm>
          <a:prstGeom prst="rect">
            <a:avLst/>
          </a:prstGeom>
          <a:noFill/>
        </p:spPr>
        <p:txBody>
          <a:bodyPr wrap="square">
            <a:spAutoFit/>
          </a:bodyPr>
          <a:lstStyle/>
          <a:p>
            <a:r>
              <a:rPr lang="en-RO" sz="6000" dirty="0"/>
              <a:t>S</a:t>
            </a:r>
          </a:p>
        </p:txBody>
      </p:sp>
      <p:sp>
        <p:nvSpPr>
          <p:cNvPr id="14" name="TextBox 13">
            <a:extLst>
              <a:ext uri="{FF2B5EF4-FFF2-40B4-BE49-F238E27FC236}">
                <a16:creationId xmlns:a16="http://schemas.microsoft.com/office/drawing/2014/main" id="{B8177A3C-D18D-0476-F857-5C4D8824B4F1}"/>
              </a:ext>
            </a:extLst>
          </p:cNvPr>
          <p:cNvSpPr txBox="1"/>
          <p:nvPr/>
        </p:nvSpPr>
        <p:spPr>
          <a:xfrm>
            <a:off x="10107808" y="4943155"/>
            <a:ext cx="561474" cy="1015663"/>
          </a:xfrm>
          <a:prstGeom prst="rect">
            <a:avLst/>
          </a:prstGeom>
          <a:noFill/>
        </p:spPr>
        <p:txBody>
          <a:bodyPr wrap="square">
            <a:spAutoFit/>
          </a:bodyPr>
          <a:lstStyle/>
          <a:p>
            <a:r>
              <a:rPr lang="en-RO" sz="6000" dirty="0"/>
              <a:t>M</a:t>
            </a:r>
          </a:p>
        </p:txBody>
      </p:sp>
      <p:sp>
        <p:nvSpPr>
          <p:cNvPr id="15" name="TextBox 14">
            <a:extLst>
              <a:ext uri="{FF2B5EF4-FFF2-40B4-BE49-F238E27FC236}">
                <a16:creationId xmlns:a16="http://schemas.microsoft.com/office/drawing/2014/main" id="{8B9B649E-A423-CF4B-36D5-9384326B7269}"/>
              </a:ext>
            </a:extLst>
          </p:cNvPr>
          <p:cNvSpPr txBox="1"/>
          <p:nvPr/>
        </p:nvSpPr>
        <p:spPr>
          <a:xfrm>
            <a:off x="9709233" y="6652316"/>
            <a:ext cx="561474" cy="1015663"/>
          </a:xfrm>
          <a:prstGeom prst="rect">
            <a:avLst/>
          </a:prstGeom>
          <a:noFill/>
        </p:spPr>
        <p:txBody>
          <a:bodyPr wrap="square">
            <a:spAutoFit/>
          </a:bodyPr>
          <a:lstStyle/>
          <a:p>
            <a:r>
              <a:rPr lang="en-RO" sz="6000" dirty="0"/>
              <a:t>A</a:t>
            </a:r>
          </a:p>
        </p:txBody>
      </p:sp>
      <p:sp>
        <p:nvSpPr>
          <p:cNvPr id="16" name="TextBox 15">
            <a:extLst>
              <a:ext uri="{FF2B5EF4-FFF2-40B4-BE49-F238E27FC236}">
                <a16:creationId xmlns:a16="http://schemas.microsoft.com/office/drawing/2014/main" id="{1B09E714-39F0-D4E6-672A-6CD013101A82}"/>
              </a:ext>
            </a:extLst>
          </p:cNvPr>
          <p:cNvSpPr txBox="1"/>
          <p:nvPr/>
        </p:nvSpPr>
        <p:spPr>
          <a:xfrm>
            <a:off x="7888962" y="6726946"/>
            <a:ext cx="561474" cy="1015663"/>
          </a:xfrm>
          <a:prstGeom prst="rect">
            <a:avLst/>
          </a:prstGeom>
          <a:noFill/>
        </p:spPr>
        <p:txBody>
          <a:bodyPr wrap="square">
            <a:spAutoFit/>
          </a:bodyPr>
          <a:lstStyle/>
          <a:p>
            <a:r>
              <a:rPr lang="en-RO" sz="6000" dirty="0"/>
              <a:t>R</a:t>
            </a:r>
          </a:p>
        </p:txBody>
      </p:sp>
      <p:sp>
        <p:nvSpPr>
          <p:cNvPr id="17" name="TextBox 16">
            <a:extLst>
              <a:ext uri="{FF2B5EF4-FFF2-40B4-BE49-F238E27FC236}">
                <a16:creationId xmlns:a16="http://schemas.microsoft.com/office/drawing/2014/main" id="{DD684A24-DCB3-408B-EF06-7522382CCADB}"/>
              </a:ext>
            </a:extLst>
          </p:cNvPr>
          <p:cNvSpPr txBox="1"/>
          <p:nvPr/>
        </p:nvSpPr>
        <p:spPr>
          <a:xfrm>
            <a:off x="7023919" y="4859982"/>
            <a:ext cx="561474" cy="1015663"/>
          </a:xfrm>
          <a:prstGeom prst="rect">
            <a:avLst/>
          </a:prstGeom>
          <a:noFill/>
        </p:spPr>
        <p:txBody>
          <a:bodyPr wrap="square">
            <a:spAutoFit/>
          </a:bodyPr>
          <a:lstStyle/>
          <a:p>
            <a:r>
              <a:rPr lang="en-RO" sz="6000" dirty="0"/>
              <a:t>T</a:t>
            </a:r>
          </a:p>
        </p:txBody>
      </p:sp>
      <p:sp>
        <p:nvSpPr>
          <p:cNvPr id="19" name="TextBox 18">
            <a:extLst>
              <a:ext uri="{FF2B5EF4-FFF2-40B4-BE49-F238E27FC236}">
                <a16:creationId xmlns:a16="http://schemas.microsoft.com/office/drawing/2014/main" id="{7DCCF755-3197-9476-0CDB-8AF64952DCF0}"/>
              </a:ext>
            </a:extLst>
          </p:cNvPr>
          <p:cNvSpPr txBox="1"/>
          <p:nvPr/>
        </p:nvSpPr>
        <p:spPr>
          <a:xfrm>
            <a:off x="11580750" y="3944062"/>
            <a:ext cx="6609348" cy="2308324"/>
          </a:xfrm>
          <a:prstGeom prst="rect">
            <a:avLst/>
          </a:prstGeom>
          <a:noFill/>
        </p:spPr>
        <p:txBody>
          <a:bodyPr wrap="square">
            <a:spAutoFit/>
          </a:bodyPr>
          <a:lstStyle/>
          <a:p>
            <a:r>
              <a:rPr lang="el-GR" sz="2400" b="1" dirty="0"/>
              <a:t>Μετρήσιμο</a:t>
            </a:r>
            <a:endParaRPr lang="en-GB" sz="2400" b="1" dirty="0">
              <a:effectLst/>
            </a:endParaRPr>
          </a:p>
          <a:p>
            <a:r>
              <a:rPr lang="el-GR" sz="2400" dirty="0"/>
              <a:t>o Βεβαιωθείτε ότι έχετε ποσοτικοποιήσει τον στόχο</a:t>
            </a:r>
            <a:br>
              <a:rPr lang="el-GR" sz="2400" dirty="0"/>
            </a:br>
            <a:r>
              <a:rPr lang="el-GR" sz="2400" dirty="0"/>
              <a:t>o Είστε σε θέση να παρακολουθείτε την πρόοδό σας προς το στόχο;</a:t>
            </a:r>
            <a:br>
              <a:rPr lang="el-GR" sz="2400" dirty="0"/>
            </a:br>
            <a:r>
              <a:rPr lang="el-GR" sz="2400" dirty="0"/>
              <a:t>o Πώς θα ξέρετε αν επιτυγχάνετε τον στόχο;
</a:t>
            </a:r>
            <a:endParaRPr lang="en-RO" sz="2400" dirty="0"/>
          </a:p>
        </p:txBody>
      </p:sp>
      <p:sp>
        <p:nvSpPr>
          <p:cNvPr id="21" name="TextBox 20">
            <a:extLst>
              <a:ext uri="{FF2B5EF4-FFF2-40B4-BE49-F238E27FC236}">
                <a16:creationId xmlns:a16="http://schemas.microsoft.com/office/drawing/2014/main" id="{838DA24D-C7FA-F7BF-0625-4CE3269FC0E4}"/>
              </a:ext>
            </a:extLst>
          </p:cNvPr>
          <p:cNvSpPr txBox="1"/>
          <p:nvPr/>
        </p:nvSpPr>
        <p:spPr>
          <a:xfrm>
            <a:off x="11385627" y="6061503"/>
            <a:ext cx="6428874" cy="1938992"/>
          </a:xfrm>
          <a:prstGeom prst="rect">
            <a:avLst/>
          </a:prstGeom>
          <a:noFill/>
        </p:spPr>
        <p:txBody>
          <a:bodyPr wrap="square">
            <a:spAutoFit/>
          </a:bodyPr>
          <a:lstStyle/>
          <a:p>
            <a:r>
              <a:rPr lang="el-GR" sz="2400" b="1" dirty="0"/>
              <a:t>Εφικτό
</a:t>
            </a:r>
            <a:r>
              <a:rPr lang="en-GB" sz="2400" dirty="0">
                <a:effectLst/>
              </a:rPr>
              <a:t>o </a:t>
            </a:r>
            <a:r>
              <a:rPr lang="el-GR" sz="2400" dirty="0"/>
              <a:t>Βεβαιωθείτε ότι ο στόχος είναι εφικτός - όχι πολύ εύκολος, αλλά όχι ανέφικτος</a:t>
            </a:r>
            <a:br>
              <a:rPr lang="el-GR" sz="2400" dirty="0"/>
            </a:br>
            <a:r>
              <a:rPr lang="el-GR" sz="2400" dirty="0"/>
              <a:t>o Μπορείτε ρεαλιστικά να επιτύχετε στόχο;</a:t>
            </a:r>
            <a:br>
              <a:rPr lang="el-GR" sz="2400" dirty="0"/>
            </a:br>
            <a:r>
              <a:rPr lang="el-GR" sz="2400" dirty="0"/>
              <a:t>o Έχετε τους απαραίτητους πόρους;</a:t>
            </a:r>
            <a:endParaRPr lang="en-RO" sz="2400" dirty="0"/>
          </a:p>
        </p:txBody>
      </p:sp>
      <p:sp>
        <p:nvSpPr>
          <p:cNvPr id="23" name="TextBox 22">
            <a:extLst>
              <a:ext uri="{FF2B5EF4-FFF2-40B4-BE49-F238E27FC236}">
                <a16:creationId xmlns:a16="http://schemas.microsoft.com/office/drawing/2014/main" id="{773E665A-80D0-5556-A232-D363CD9D3DE2}"/>
              </a:ext>
            </a:extLst>
          </p:cNvPr>
          <p:cNvSpPr txBox="1"/>
          <p:nvPr/>
        </p:nvSpPr>
        <p:spPr>
          <a:xfrm>
            <a:off x="595045" y="6529981"/>
            <a:ext cx="6428874" cy="1938992"/>
          </a:xfrm>
          <a:prstGeom prst="rect">
            <a:avLst/>
          </a:prstGeom>
          <a:noFill/>
        </p:spPr>
        <p:txBody>
          <a:bodyPr wrap="square">
            <a:spAutoFit/>
          </a:bodyPr>
          <a:lstStyle/>
          <a:p>
            <a:r>
              <a:rPr lang="el-GR" sz="2400" b="1" dirty="0"/>
              <a:t>Σχετικό/Ρεαλιστικό
</a:t>
            </a:r>
            <a:r>
              <a:rPr lang="en-GB" sz="2400" dirty="0">
                <a:effectLst/>
              </a:rPr>
              <a:t>o </a:t>
            </a:r>
            <a:r>
              <a:rPr lang="el-GR" sz="2400" dirty="0"/>
              <a:t>Βεβαιωθείτε ότι ο στόχος σας είναι εφαρμόσιμος στην παρούσα ανησυχία</a:t>
            </a:r>
            <a:br>
              <a:rPr lang="el-GR" sz="2400" dirty="0"/>
            </a:br>
            <a:r>
              <a:rPr lang="el-GR" sz="2400" dirty="0"/>
              <a:t>o Ευθυγραμμίζεται αυτός ο στόχος με τους μακροπρόθεσμους στόχους σας;</a:t>
            </a:r>
            <a:endParaRPr lang="en-RO" sz="2400" dirty="0"/>
          </a:p>
        </p:txBody>
      </p:sp>
      <p:sp>
        <p:nvSpPr>
          <p:cNvPr id="25" name="TextBox 24">
            <a:extLst>
              <a:ext uri="{FF2B5EF4-FFF2-40B4-BE49-F238E27FC236}">
                <a16:creationId xmlns:a16="http://schemas.microsoft.com/office/drawing/2014/main" id="{F367A6C3-D351-1138-4DB6-977DA1588D70}"/>
              </a:ext>
            </a:extLst>
          </p:cNvPr>
          <p:cNvSpPr txBox="1"/>
          <p:nvPr/>
        </p:nvSpPr>
        <p:spPr>
          <a:xfrm>
            <a:off x="726862" y="3798154"/>
            <a:ext cx="6072672" cy="2308324"/>
          </a:xfrm>
          <a:prstGeom prst="rect">
            <a:avLst/>
          </a:prstGeom>
          <a:noFill/>
        </p:spPr>
        <p:txBody>
          <a:bodyPr wrap="square">
            <a:spAutoFit/>
          </a:bodyPr>
          <a:lstStyle/>
          <a:p>
            <a:r>
              <a:rPr lang="el-GR" sz="2400" b="1" dirty="0"/>
              <a:t>Χρονικά δεσμευμένο</a:t>
            </a:r>
            <a:endParaRPr lang="en-GB" sz="2400" b="1" dirty="0">
              <a:effectLst/>
            </a:endParaRPr>
          </a:p>
          <a:p>
            <a:r>
              <a:rPr lang="en-GB" sz="2400" dirty="0">
                <a:effectLst/>
              </a:rPr>
              <a:t>o </a:t>
            </a:r>
            <a:r>
              <a:rPr lang="el-GR" sz="2400" dirty="0"/>
              <a:t>Δημιουργήστε ένα χρονοδιάγραμμα/προθεσμία για τον εαυτό σας</a:t>
            </a:r>
            <a:br>
              <a:rPr lang="el-GR" sz="2400" dirty="0"/>
            </a:br>
            <a:r>
              <a:rPr lang="el-GR" sz="2400" dirty="0"/>
              <a:t>o Πόσο καιρό επιτρέπετε στον εαυτό σας να επιτύχει τον στόχο;</a:t>
            </a:r>
            <a:endParaRPr lang="en-RO" sz="2400" dirty="0"/>
          </a:p>
        </p:txBody>
      </p:sp>
      <p:pic>
        <p:nvPicPr>
          <p:cNvPr id="26" name="Picture 32">
            <a:extLst>
              <a:ext uri="{FF2B5EF4-FFF2-40B4-BE49-F238E27FC236}">
                <a16:creationId xmlns:a16="http://schemas.microsoft.com/office/drawing/2014/main" id="{7E1FFEB5-E6A0-49EB-3143-520B4B2F63A6}"/>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1852805">
            <a:off x="8271105" y="397104"/>
            <a:ext cx="1288996" cy="1288996"/>
          </a:xfrm>
          <a:prstGeom prst="rect">
            <a:avLst/>
          </a:prstGeom>
        </p:spPr>
      </p:pic>
    </p:spTree>
    <p:extLst>
      <p:ext uri="{BB962C8B-B14F-4D97-AF65-F5344CB8AC3E}">
        <p14:creationId xmlns:p14="http://schemas.microsoft.com/office/powerpoint/2010/main" val="356522442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10770731" y="4768328"/>
            <a:ext cx="7775659" cy="1894433"/>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1739527" y="5000829"/>
            <a:ext cx="1338808" cy="1143007"/>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2427531" y="6846114"/>
            <a:ext cx="1218800" cy="1198994"/>
          </a:xfrm>
          <a:prstGeom prst="rect">
            <a:avLst/>
          </a:prstGeom>
        </p:spPr>
      </p:pic>
      <p:grpSp>
        <p:nvGrpSpPr>
          <p:cNvPr id="5" name="Group 5"/>
          <p:cNvGrpSpPr/>
          <p:nvPr/>
        </p:nvGrpSpPr>
        <p:grpSpPr>
          <a:xfrm>
            <a:off x="14658560" y="2060782"/>
            <a:ext cx="657082" cy="657082"/>
            <a:chOff x="0" y="0"/>
            <a:chExt cx="812800" cy="812800"/>
          </a:xfrm>
        </p:grpSpPr>
        <p:sp>
          <p:nvSpPr>
            <p:cNvPr id="6" name="Freeform 6"/>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4989E"/>
            </a:solidFill>
          </p:spPr>
        </p:sp>
        <p:sp>
          <p:nvSpPr>
            <p:cNvPr id="7" name="TextBox 7"/>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13665800" y="3547556"/>
            <a:ext cx="657082" cy="657082"/>
            <a:chOff x="0" y="0"/>
            <a:chExt cx="812800" cy="812800"/>
          </a:xfrm>
        </p:grpSpPr>
        <p:sp>
          <p:nvSpPr>
            <p:cNvPr id="9" name="Freeform 9"/>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0E9E5"/>
            </a:solidFill>
          </p:spPr>
        </p:sp>
        <p:sp>
          <p:nvSpPr>
            <p:cNvPr id="10" name="TextBox 10"/>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11" name="Group 11"/>
          <p:cNvGrpSpPr/>
          <p:nvPr/>
        </p:nvGrpSpPr>
        <p:grpSpPr>
          <a:xfrm>
            <a:off x="13382803" y="5303960"/>
            <a:ext cx="657082" cy="657082"/>
            <a:chOff x="0" y="0"/>
            <a:chExt cx="812800" cy="812800"/>
          </a:xfrm>
        </p:grpSpPr>
        <p:sp>
          <p:nvSpPr>
            <p:cNvPr id="12" name="Freeform 12"/>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43A44"/>
            </a:solidFill>
          </p:spPr>
        </p:sp>
        <p:sp>
          <p:nvSpPr>
            <p:cNvPr id="13" name="TextBox 13"/>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14" name="Group 14"/>
          <p:cNvGrpSpPr/>
          <p:nvPr/>
        </p:nvGrpSpPr>
        <p:grpSpPr>
          <a:xfrm>
            <a:off x="13752257" y="7056417"/>
            <a:ext cx="657082" cy="657082"/>
            <a:chOff x="0" y="0"/>
            <a:chExt cx="812800" cy="812800"/>
          </a:xfrm>
        </p:grpSpPr>
        <p:sp>
          <p:nvSpPr>
            <p:cNvPr id="15" name="Freeform 15"/>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535454"/>
            </a:solidFill>
          </p:spPr>
        </p:sp>
        <p:sp>
          <p:nvSpPr>
            <p:cNvPr id="16" name="TextBox 16"/>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17" name="Group 17"/>
          <p:cNvGrpSpPr/>
          <p:nvPr/>
        </p:nvGrpSpPr>
        <p:grpSpPr>
          <a:xfrm>
            <a:off x="14658560" y="8705205"/>
            <a:ext cx="657082" cy="657082"/>
            <a:chOff x="0" y="0"/>
            <a:chExt cx="812800" cy="812800"/>
          </a:xfrm>
        </p:grpSpPr>
        <p:sp>
          <p:nvSpPr>
            <p:cNvPr id="18" name="Freeform 18"/>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23B2A3"/>
            </a:solidFill>
          </p:spPr>
        </p:sp>
        <p:sp>
          <p:nvSpPr>
            <p:cNvPr id="19" name="TextBox 19"/>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pic>
        <p:nvPicPr>
          <p:cNvPr id="20" name="Picture 20"/>
          <p:cNvPicPr>
            <a:picLocks noChangeAspect="1"/>
          </p:cNvPicPr>
          <p:nvPr/>
        </p:nvPicPr>
        <p:blipFill>
          <a:blip r:embed="rId8"/>
          <a:srcRect/>
          <a:stretch>
            <a:fillRect/>
          </a:stretch>
        </p:blipFill>
        <p:spPr>
          <a:xfrm>
            <a:off x="16418708" y="0"/>
            <a:ext cx="1869292" cy="1869292"/>
          </a:xfrm>
          <a:prstGeom prst="rect">
            <a:avLst/>
          </a:prstGeom>
        </p:spPr>
      </p:pic>
      <p:grpSp>
        <p:nvGrpSpPr>
          <p:cNvPr id="21" name="Group 21"/>
          <p:cNvGrpSpPr/>
          <p:nvPr/>
        </p:nvGrpSpPr>
        <p:grpSpPr>
          <a:xfrm>
            <a:off x="14770557" y="3970317"/>
            <a:ext cx="3086100" cy="3086100"/>
            <a:chOff x="0" y="0"/>
            <a:chExt cx="812800" cy="812800"/>
          </a:xfrm>
        </p:grpSpPr>
        <p:sp>
          <p:nvSpPr>
            <p:cNvPr id="22" name="Freeform 22"/>
            <p:cNvSpPr/>
            <p:nvPr/>
          </p:nvSpPr>
          <p:spPr>
            <a:xfrm>
              <a:off x="0" y="0"/>
              <a:ext cx="812800" cy="812800"/>
            </a:xfrm>
            <a:custGeom>
              <a:avLst/>
              <a:gdLst/>
              <a:ahLst/>
              <a:cxnLst/>
              <a:rect l="l" t="t" r="r" b="b"/>
              <a:pathLst>
                <a:path w="812800" h="812800">
                  <a:moveTo>
                    <a:pt x="127941" y="0"/>
                  </a:moveTo>
                  <a:lnTo>
                    <a:pt x="684859" y="0"/>
                  </a:lnTo>
                  <a:cubicBezTo>
                    <a:pt x="718791" y="0"/>
                    <a:pt x="751333" y="13479"/>
                    <a:pt x="775327" y="37473"/>
                  </a:cubicBezTo>
                  <a:cubicBezTo>
                    <a:pt x="799321" y="61467"/>
                    <a:pt x="812800" y="94009"/>
                    <a:pt x="812800" y="127941"/>
                  </a:cubicBezTo>
                  <a:lnTo>
                    <a:pt x="812800" y="684859"/>
                  </a:lnTo>
                  <a:cubicBezTo>
                    <a:pt x="812800" y="718791"/>
                    <a:pt x="799321" y="751333"/>
                    <a:pt x="775327" y="775327"/>
                  </a:cubicBezTo>
                  <a:cubicBezTo>
                    <a:pt x="751333" y="799321"/>
                    <a:pt x="718791" y="812800"/>
                    <a:pt x="684859" y="812800"/>
                  </a:cubicBezTo>
                  <a:lnTo>
                    <a:pt x="127941" y="812800"/>
                  </a:lnTo>
                  <a:cubicBezTo>
                    <a:pt x="94009" y="812800"/>
                    <a:pt x="61467" y="799321"/>
                    <a:pt x="37473" y="775327"/>
                  </a:cubicBezTo>
                  <a:cubicBezTo>
                    <a:pt x="13479" y="751333"/>
                    <a:pt x="0" y="718791"/>
                    <a:pt x="0" y="684859"/>
                  </a:cubicBezTo>
                  <a:lnTo>
                    <a:pt x="0" y="127941"/>
                  </a:lnTo>
                  <a:cubicBezTo>
                    <a:pt x="0" y="94009"/>
                    <a:pt x="13479" y="61467"/>
                    <a:pt x="37473" y="37473"/>
                  </a:cubicBezTo>
                  <a:cubicBezTo>
                    <a:pt x="61467" y="13479"/>
                    <a:pt x="94009" y="0"/>
                    <a:pt x="127941" y="0"/>
                  </a:cubicBezTo>
                  <a:close/>
                </a:path>
              </a:pathLst>
            </a:custGeom>
            <a:solidFill>
              <a:srgbClr val="23B2A3"/>
            </a:solidFill>
          </p:spPr>
        </p:sp>
        <p:sp>
          <p:nvSpPr>
            <p:cNvPr id="23" name="TextBox 23"/>
            <p:cNvSpPr txBox="1"/>
            <p:nvPr/>
          </p:nvSpPr>
          <p:spPr>
            <a:xfrm>
              <a:off x="0" y="-76200"/>
              <a:ext cx="812800" cy="889000"/>
            </a:xfrm>
            <a:prstGeom prst="rect">
              <a:avLst/>
            </a:prstGeom>
          </p:spPr>
          <p:txBody>
            <a:bodyPr lIns="50800" tIns="50800" rIns="50800" bIns="50800" rtlCol="0" anchor="ctr"/>
            <a:lstStyle/>
            <a:p>
              <a:pPr algn="ctr">
                <a:lnSpc>
                  <a:spcPts val="4479"/>
                </a:lnSpc>
              </a:pPr>
              <a:r>
                <a:rPr lang="en-US" sz="3199" dirty="0">
                  <a:solidFill>
                    <a:srgbClr val="FEFEFE"/>
                  </a:solidFill>
                  <a:latin typeface="Abhaya Libre Regular"/>
                </a:rPr>
                <a:t>smart planning</a:t>
              </a:r>
            </a:p>
          </p:txBody>
        </p:sp>
      </p:grpSp>
      <p:pic>
        <p:nvPicPr>
          <p:cNvPr id="24" name="Picture 24"/>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3665800" y="1440853"/>
            <a:ext cx="593582" cy="1239858"/>
          </a:xfrm>
          <a:prstGeom prst="rect">
            <a:avLst/>
          </a:prstGeom>
        </p:spPr>
      </p:pic>
      <p:pic>
        <p:nvPicPr>
          <p:cNvPr id="25" name="Picture 25"/>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2289686" y="3162015"/>
            <a:ext cx="1239858" cy="1239858"/>
          </a:xfrm>
          <a:prstGeom prst="rect">
            <a:avLst/>
          </a:prstGeom>
        </p:spPr>
      </p:pic>
      <p:pic>
        <p:nvPicPr>
          <p:cNvPr id="26" name="Picture 26"/>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13022445" y="8352972"/>
            <a:ext cx="1239034" cy="1250402"/>
          </a:xfrm>
          <a:prstGeom prst="rect">
            <a:avLst/>
          </a:prstGeom>
        </p:spPr>
      </p:pic>
      <p:sp>
        <p:nvSpPr>
          <p:cNvPr id="30" name="TextBox 30"/>
          <p:cNvSpPr txBox="1"/>
          <p:nvPr/>
        </p:nvSpPr>
        <p:spPr>
          <a:xfrm>
            <a:off x="1624626" y="3030613"/>
            <a:ext cx="9492375" cy="2215991"/>
          </a:xfrm>
          <a:prstGeom prst="rect">
            <a:avLst/>
          </a:prstGeom>
        </p:spPr>
        <p:txBody>
          <a:bodyPr wrap="square" lIns="0" tIns="0" rIns="0" bIns="0" rtlCol="0" anchor="t">
            <a:spAutoFit/>
          </a:bodyPr>
          <a:lstStyle/>
          <a:p>
            <a:pPr algn="just"/>
            <a:r>
              <a:rPr lang="el-GR" sz="2400" b="1" dirty="0">
                <a:solidFill>
                  <a:srgbClr val="374151"/>
                </a:solidFill>
                <a:latin typeface="Söhne"/>
              </a:rPr>
              <a:t>Πολεοδομικός Σχεδιασμός: </a:t>
            </a:r>
            <a:r>
              <a:rPr lang="el-GR" sz="2400" dirty="0">
                <a:solidFill>
                  <a:srgbClr val="374151"/>
                </a:solidFill>
                <a:latin typeface="Söhne"/>
              </a:rPr>
              <a:t>Η ανάπτυξη βιώσιμων αστικών περιοχών που προάγουν την υψηλή ποιότητα ζωής και προστατεύουν το περιβάλλον αποτελεί παράδειγμα έξυπνου σχεδιασμού. Αυτό περιλαμβάνει την εξέταση παραγόντων όπως η προσβασιμότητα, οι δημόσιες συγκοινωνίες, οι χώροι πρασίνου και οι ανάγκες διαφορετικών πληθυσμιακών ομάδων.
</a:t>
            </a:r>
            <a:endParaRPr lang="en-GB" sz="2800" i="0" dirty="0">
              <a:solidFill>
                <a:srgbClr val="374151"/>
              </a:solidFill>
              <a:effectLst/>
              <a:latin typeface="Söhne"/>
            </a:endParaRPr>
          </a:p>
        </p:txBody>
      </p:sp>
      <p:sp>
        <p:nvSpPr>
          <p:cNvPr id="31" name="TextBox 31"/>
          <p:cNvSpPr txBox="1"/>
          <p:nvPr/>
        </p:nvSpPr>
        <p:spPr>
          <a:xfrm>
            <a:off x="2588645" y="2003809"/>
            <a:ext cx="10489690" cy="916918"/>
          </a:xfrm>
          <a:prstGeom prst="rect">
            <a:avLst/>
          </a:prstGeom>
        </p:spPr>
        <p:txBody>
          <a:bodyPr wrap="square" lIns="0" tIns="0" rIns="0" bIns="0" rtlCol="0" anchor="t">
            <a:spAutoFit/>
          </a:bodyPr>
          <a:lstStyle/>
          <a:p>
            <a:pPr algn="just">
              <a:lnSpc>
                <a:spcPts val="3359"/>
              </a:lnSpc>
            </a:pPr>
            <a:r>
              <a:rPr lang="el-GR" sz="4000" b="1" dirty="0">
                <a:solidFill>
                  <a:srgbClr val="374151"/>
                </a:solidFill>
                <a:latin typeface="Söhne"/>
              </a:rPr>
              <a:t>Παραδείγματα «έξυπνου σχεδιασμού»
</a:t>
            </a:r>
            <a:endParaRPr lang="en-US" sz="4000" b="1" spc="-36" dirty="0">
              <a:solidFill>
                <a:srgbClr val="000000"/>
              </a:solidFill>
              <a:latin typeface="Abhaya Libre Regular"/>
            </a:endParaRPr>
          </a:p>
        </p:txBody>
      </p:sp>
      <p:pic>
        <p:nvPicPr>
          <p:cNvPr id="32" name="Picture 32"/>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rot="1852805">
            <a:off x="9551289" y="360808"/>
            <a:ext cx="2622735" cy="2622735"/>
          </a:xfrm>
          <a:prstGeom prst="rect">
            <a:avLst/>
          </a:prstGeom>
        </p:spPr>
      </p:pic>
      <p:pic>
        <p:nvPicPr>
          <p:cNvPr id="33" name="Picture 33"/>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377427" y="221265"/>
            <a:ext cx="2494397" cy="2684772"/>
          </a:xfrm>
          <a:prstGeom prst="rect">
            <a:avLst/>
          </a:prstGeom>
        </p:spPr>
      </p:pic>
      <p:pic>
        <p:nvPicPr>
          <p:cNvPr id="34" name="Picture 34"/>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rot="-1185502">
            <a:off x="4809245" y="7995731"/>
            <a:ext cx="2220317" cy="2217407"/>
          </a:xfrm>
          <a:prstGeom prst="rect">
            <a:avLst/>
          </a:prstGeom>
        </p:spPr>
      </p:pic>
      <p:pic>
        <p:nvPicPr>
          <p:cNvPr id="35" name="Picture 35"/>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rot="1852805">
            <a:off x="15860784" y="7440826"/>
            <a:ext cx="2253907" cy="2253907"/>
          </a:xfrm>
          <a:prstGeom prst="rect">
            <a:avLst/>
          </a:prstGeom>
        </p:spPr>
      </p:pic>
      <p:grpSp>
        <p:nvGrpSpPr>
          <p:cNvPr id="36" name="Group 36"/>
          <p:cNvGrpSpPr/>
          <p:nvPr/>
        </p:nvGrpSpPr>
        <p:grpSpPr>
          <a:xfrm>
            <a:off x="424489" y="8872389"/>
            <a:ext cx="2900572" cy="807705"/>
            <a:chOff x="0" y="0"/>
            <a:chExt cx="3867430" cy="1076939"/>
          </a:xfrm>
        </p:grpSpPr>
        <p:pic>
          <p:nvPicPr>
            <p:cNvPr id="37" name="Picture 37"/>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rcRect/>
            <a:stretch>
              <a:fillRect/>
            </a:stretch>
          </p:blipFill>
          <p:spPr>
            <a:xfrm>
              <a:off x="0" y="0"/>
              <a:ext cx="3867430" cy="618789"/>
            </a:xfrm>
            <a:prstGeom prst="rect">
              <a:avLst/>
            </a:prstGeom>
          </p:spPr>
        </p:pic>
        <p:pic>
          <p:nvPicPr>
            <p:cNvPr id="38" name="Picture 38"/>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rcRect/>
            <a:stretch>
              <a:fillRect/>
            </a:stretch>
          </p:blipFill>
          <p:spPr>
            <a:xfrm>
              <a:off x="0" y="458151"/>
              <a:ext cx="3867430" cy="618789"/>
            </a:xfrm>
            <a:prstGeom prst="rect">
              <a:avLst/>
            </a:prstGeom>
          </p:spPr>
        </p:pic>
      </p:grpSp>
      <p:pic>
        <p:nvPicPr>
          <p:cNvPr id="39" name="Picture 39"/>
          <p:cNvPicPr>
            <a:picLocks noChangeAspect="1"/>
          </p:cNvPicPr>
          <p:nvPr/>
        </p:nvPicPr>
        <p:blipFill>
          <a:blip r:embed="rId23"/>
          <a:srcRect/>
          <a:stretch>
            <a:fillRect/>
          </a:stretch>
        </p:blipFill>
        <p:spPr>
          <a:xfrm>
            <a:off x="7520403" y="9362287"/>
            <a:ext cx="3710720" cy="779251"/>
          </a:xfrm>
          <a:prstGeom prst="rect">
            <a:avLst/>
          </a:prstGeom>
        </p:spPr>
      </p:pic>
      <p:sp>
        <p:nvSpPr>
          <p:cNvPr id="27" name="TextBox 30">
            <a:extLst>
              <a:ext uri="{FF2B5EF4-FFF2-40B4-BE49-F238E27FC236}">
                <a16:creationId xmlns:a16="http://schemas.microsoft.com/office/drawing/2014/main" id="{FD3C9B5F-29F5-6E20-0BD9-B91C4F33F77F}"/>
              </a:ext>
            </a:extLst>
          </p:cNvPr>
          <p:cNvSpPr txBox="1"/>
          <p:nvPr/>
        </p:nvSpPr>
        <p:spPr>
          <a:xfrm>
            <a:off x="1697779" y="5464389"/>
            <a:ext cx="9492375" cy="2585323"/>
          </a:xfrm>
          <a:prstGeom prst="rect">
            <a:avLst/>
          </a:prstGeom>
        </p:spPr>
        <p:txBody>
          <a:bodyPr wrap="square" lIns="0" tIns="0" rIns="0" bIns="0" rtlCol="0" anchor="t">
            <a:spAutoFit/>
          </a:bodyPr>
          <a:lstStyle/>
          <a:p>
            <a:pPr algn="just"/>
            <a:r>
              <a:rPr lang="el-GR" sz="2400" b="1" dirty="0">
                <a:solidFill>
                  <a:srgbClr val="374151"/>
                </a:solidFill>
                <a:latin typeface="Söhne"/>
              </a:rPr>
              <a:t>Σχεδιασμός υγειονομικής περίθαλψης: </a:t>
            </a:r>
            <a:r>
              <a:rPr lang="el-GR" sz="2400" dirty="0">
                <a:solidFill>
                  <a:srgbClr val="374151"/>
                </a:solidFill>
                <a:latin typeface="Söhne"/>
              </a:rPr>
              <a:t>Ο έξυπνος σχεδιασμός στον τομέα της υγειονομικής περίθαλψης περιλαμβάνει την αποδοτική χρήση των πόρων και την αποτελεσματική διαχείριση της φροντίδας των ασθενών, προκειμένου να βελτιωθούν τα αποτελέσματα της υγείας του πληθυσμού. Αυτό περιλαμβάνει τη χρήση ηλεκτρονικών ιατρικών αρχείων, την τηλεϊατρική και την ανάπτυξη οδών περίθαλψης.
</a:t>
            </a:r>
            <a:endParaRPr lang="en-GB" sz="2800" i="0" dirty="0">
              <a:solidFill>
                <a:srgbClr val="374151"/>
              </a:solidFill>
              <a:effectLst/>
              <a:latin typeface="Söhne"/>
            </a:endParaRPr>
          </a:p>
        </p:txBody>
      </p:sp>
    </p:spTree>
    <p:extLst>
      <p:ext uri="{BB962C8B-B14F-4D97-AF65-F5344CB8AC3E}">
        <p14:creationId xmlns:p14="http://schemas.microsoft.com/office/powerpoint/2010/main" val="3305607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80155" y="837458"/>
            <a:ext cx="17927690" cy="9636133"/>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852805">
            <a:off x="6163950" y="-3326906"/>
            <a:ext cx="5364129" cy="5364129"/>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167879">
            <a:off x="16541943" y="7503474"/>
            <a:ext cx="5721823" cy="5669807"/>
          </a:xfrm>
          <a:prstGeom prst="rect">
            <a:avLst/>
          </a:prstGeom>
        </p:spPr>
      </p:pic>
      <p:pic>
        <p:nvPicPr>
          <p:cNvPr id="5" name="Picture 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4196164">
            <a:off x="-5667382" y="8118007"/>
            <a:ext cx="11622266" cy="12388074"/>
          </a:xfrm>
          <a:prstGeom prst="rect">
            <a:avLst/>
          </a:prstGeom>
        </p:spPr>
      </p:pic>
      <p:pic>
        <p:nvPicPr>
          <p:cNvPr id="6" name="Picture 6"/>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642319" y="-2559782"/>
            <a:ext cx="3334026" cy="3588482"/>
          </a:xfrm>
          <a:prstGeom prst="rect">
            <a:avLst/>
          </a:prstGeom>
        </p:spPr>
      </p:pic>
      <p:pic>
        <p:nvPicPr>
          <p:cNvPr id="7" name="Picture 7"/>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5371492" y="9488339"/>
            <a:ext cx="2556197" cy="2751289"/>
          </a:xfrm>
          <a:prstGeom prst="rect">
            <a:avLst/>
          </a:prstGeom>
        </p:spPr>
      </p:pic>
      <p:pic>
        <p:nvPicPr>
          <p:cNvPr id="8" name="Picture 8"/>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1185502">
            <a:off x="-3852602" y="189371"/>
            <a:ext cx="4352147" cy="4346443"/>
          </a:xfrm>
          <a:prstGeom prst="rect">
            <a:avLst/>
          </a:prstGeom>
        </p:spPr>
      </p:pic>
      <p:pic>
        <p:nvPicPr>
          <p:cNvPr id="9" name="Picture 9"/>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7379619">
            <a:off x="2804477" y="10361181"/>
            <a:ext cx="5810576" cy="5802961"/>
          </a:xfrm>
          <a:prstGeom prst="rect">
            <a:avLst/>
          </a:prstGeom>
        </p:spPr>
      </p:pic>
      <p:pic>
        <p:nvPicPr>
          <p:cNvPr id="10" name="Picture 10"/>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rot="6632729">
            <a:off x="18127522" y="1732064"/>
            <a:ext cx="4881157" cy="4874760"/>
          </a:xfrm>
          <a:prstGeom prst="rect">
            <a:avLst/>
          </a:prstGeom>
        </p:spPr>
      </p:pic>
      <p:grpSp>
        <p:nvGrpSpPr>
          <p:cNvPr id="11" name="Group 11"/>
          <p:cNvGrpSpPr/>
          <p:nvPr/>
        </p:nvGrpSpPr>
        <p:grpSpPr>
          <a:xfrm>
            <a:off x="3249428" y="1707515"/>
            <a:ext cx="3086100" cy="2652117"/>
            <a:chOff x="0" y="0"/>
            <a:chExt cx="812800" cy="698500"/>
          </a:xfrm>
        </p:grpSpPr>
        <p:sp>
          <p:nvSpPr>
            <p:cNvPr id="12" name="Freeform 12"/>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FEFEFE"/>
            </a:solidFill>
            <a:ln w="38100">
              <a:solidFill>
                <a:srgbClr val="04989E"/>
              </a:solidFill>
            </a:ln>
          </p:spPr>
        </p:sp>
        <p:sp>
          <p:nvSpPr>
            <p:cNvPr id="13" name="TextBox 13"/>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grpSp>
        <p:nvGrpSpPr>
          <p:cNvPr id="14" name="Group 14"/>
          <p:cNvGrpSpPr/>
          <p:nvPr/>
        </p:nvGrpSpPr>
        <p:grpSpPr>
          <a:xfrm>
            <a:off x="5709765" y="3152626"/>
            <a:ext cx="3086100" cy="2652117"/>
            <a:chOff x="0" y="0"/>
            <a:chExt cx="812800" cy="698500"/>
          </a:xfrm>
        </p:grpSpPr>
        <p:sp>
          <p:nvSpPr>
            <p:cNvPr id="15" name="Freeform 15"/>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FEFEFE"/>
            </a:solidFill>
            <a:ln w="38100">
              <a:solidFill>
                <a:srgbClr val="04989E"/>
              </a:solidFill>
            </a:ln>
          </p:spPr>
        </p:sp>
        <p:sp>
          <p:nvSpPr>
            <p:cNvPr id="16" name="TextBox 16"/>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grpSp>
        <p:nvGrpSpPr>
          <p:cNvPr id="17" name="Group 17"/>
          <p:cNvGrpSpPr/>
          <p:nvPr/>
        </p:nvGrpSpPr>
        <p:grpSpPr>
          <a:xfrm>
            <a:off x="2691707" y="4508851"/>
            <a:ext cx="3643821" cy="3131408"/>
            <a:chOff x="0" y="0"/>
            <a:chExt cx="812800" cy="698500"/>
          </a:xfrm>
        </p:grpSpPr>
        <p:sp>
          <p:nvSpPr>
            <p:cNvPr id="18" name="Freeform 18"/>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FEFEFE"/>
            </a:solidFill>
            <a:ln w="38100">
              <a:solidFill>
                <a:srgbClr val="04989E"/>
              </a:solidFill>
            </a:ln>
          </p:spPr>
        </p:sp>
        <p:sp>
          <p:nvSpPr>
            <p:cNvPr id="19" name="TextBox 19"/>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grpSp>
        <p:nvGrpSpPr>
          <p:cNvPr id="20" name="Group 20"/>
          <p:cNvGrpSpPr/>
          <p:nvPr/>
        </p:nvGrpSpPr>
        <p:grpSpPr>
          <a:xfrm>
            <a:off x="5759915" y="6157168"/>
            <a:ext cx="3086100" cy="2652117"/>
            <a:chOff x="0" y="0"/>
            <a:chExt cx="812800" cy="698500"/>
          </a:xfrm>
        </p:grpSpPr>
        <p:sp>
          <p:nvSpPr>
            <p:cNvPr id="21" name="Freeform 21"/>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FEFEFE"/>
            </a:solidFill>
            <a:ln w="38100">
              <a:solidFill>
                <a:srgbClr val="04989E"/>
              </a:solidFill>
            </a:ln>
          </p:spPr>
        </p:sp>
        <p:sp>
          <p:nvSpPr>
            <p:cNvPr id="22" name="TextBox 22"/>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grpSp>
        <p:nvGrpSpPr>
          <p:cNvPr id="23" name="Group 23"/>
          <p:cNvGrpSpPr/>
          <p:nvPr/>
        </p:nvGrpSpPr>
        <p:grpSpPr>
          <a:xfrm>
            <a:off x="8182339" y="4478685"/>
            <a:ext cx="3086100" cy="2652117"/>
            <a:chOff x="0" y="0"/>
            <a:chExt cx="812800" cy="698500"/>
          </a:xfrm>
        </p:grpSpPr>
        <p:sp>
          <p:nvSpPr>
            <p:cNvPr id="24" name="Freeform 24"/>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FEFEFE"/>
            </a:solidFill>
            <a:ln w="38100">
              <a:solidFill>
                <a:srgbClr val="04989E"/>
              </a:solidFill>
            </a:ln>
          </p:spPr>
        </p:sp>
        <p:sp>
          <p:nvSpPr>
            <p:cNvPr id="25" name="TextBox 25"/>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grpSp>
        <p:nvGrpSpPr>
          <p:cNvPr id="26" name="Group 26"/>
          <p:cNvGrpSpPr/>
          <p:nvPr/>
        </p:nvGrpSpPr>
        <p:grpSpPr>
          <a:xfrm>
            <a:off x="10749353" y="3182792"/>
            <a:ext cx="3086100" cy="2652117"/>
            <a:chOff x="0" y="0"/>
            <a:chExt cx="812800" cy="698500"/>
          </a:xfrm>
        </p:grpSpPr>
        <p:sp>
          <p:nvSpPr>
            <p:cNvPr id="27" name="Freeform 27"/>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FEFEFE"/>
            </a:solidFill>
            <a:ln w="38100">
              <a:solidFill>
                <a:srgbClr val="04989E"/>
              </a:solidFill>
            </a:ln>
          </p:spPr>
        </p:sp>
        <p:sp>
          <p:nvSpPr>
            <p:cNvPr id="28" name="TextBox 28"/>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grpSp>
        <p:nvGrpSpPr>
          <p:cNvPr id="29" name="Group 29"/>
          <p:cNvGrpSpPr/>
          <p:nvPr/>
        </p:nvGrpSpPr>
        <p:grpSpPr>
          <a:xfrm>
            <a:off x="10749353" y="5984128"/>
            <a:ext cx="3086100" cy="2652117"/>
            <a:chOff x="0" y="0"/>
            <a:chExt cx="812800" cy="698500"/>
          </a:xfrm>
        </p:grpSpPr>
        <p:sp>
          <p:nvSpPr>
            <p:cNvPr id="30" name="Freeform 30"/>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FEFEFE"/>
            </a:solidFill>
            <a:ln w="38100">
              <a:solidFill>
                <a:srgbClr val="04989E"/>
              </a:solidFill>
            </a:ln>
          </p:spPr>
        </p:sp>
        <p:sp>
          <p:nvSpPr>
            <p:cNvPr id="31" name="TextBox 31"/>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grpSp>
        <p:nvGrpSpPr>
          <p:cNvPr id="32" name="Group 32"/>
          <p:cNvGrpSpPr/>
          <p:nvPr/>
        </p:nvGrpSpPr>
        <p:grpSpPr>
          <a:xfrm>
            <a:off x="13225533" y="4508851"/>
            <a:ext cx="3086100" cy="2652117"/>
            <a:chOff x="0" y="0"/>
            <a:chExt cx="812800" cy="698500"/>
          </a:xfrm>
        </p:grpSpPr>
        <p:sp>
          <p:nvSpPr>
            <p:cNvPr id="33" name="Freeform 33"/>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FEFEFE"/>
            </a:solidFill>
            <a:ln w="38100">
              <a:solidFill>
                <a:srgbClr val="04989E"/>
              </a:solidFill>
            </a:ln>
          </p:spPr>
        </p:sp>
        <p:sp>
          <p:nvSpPr>
            <p:cNvPr id="34" name="TextBox 34"/>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pic>
        <p:nvPicPr>
          <p:cNvPr id="35" name="Picture 35"/>
          <p:cNvPicPr>
            <a:picLocks noChangeAspect="1"/>
          </p:cNvPicPr>
          <p:nvPr/>
        </p:nvPicPr>
        <p:blipFill>
          <a:blip r:embed="rId18"/>
          <a:srcRect/>
          <a:stretch>
            <a:fillRect/>
          </a:stretch>
        </p:blipFill>
        <p:spPr>
          <a:xfrm>
            <a:off x="16418708" y="0"/>
            <a:ext cx="1869292" cy="1869292"/>
          </a:xfrm>
          <a:prstGeom prst="rect">
            <a:avLst/>
          </a:prstGeom>
        </p:spPr>
      </p:pic>
      <p:pic>
        <p:nvPicPr>
          <p:cNvPr id="36" name="Picture 36"/>
          <p:cNvPicPr>
            <a:picLocks noChangeAspect="1"/>
          </p:cNvPicPr>
          <p:nvPr/>
        </p:nvPicPr>
        <p:blipFill>
          <a:blip r:embed="rId19"/>
          <a:srcRect/>
          <a:stretch>
            <a:fillRect/>
          </a:stretch>
        </p:blipFill>
        <p:spPr>
          <a:xfrm>
            <a:off x="3687102" y="2559643"/>
            <a:ext cx="2210751" cy="947860"/>
          </a:xfrm>
          <a:prstGeom prst="rect">
            <a:avLst/>
          </a:prstGeom>
        </p:spPr>
      </p:pic>
      <p:pic>
        <p:nvPicPr>
          <p:cNvPr id="37" name="Picture 37"/>
          <p:cNvPicPr>
            <a:picLocks noChangeAspect="1"/>
          </p:cNvPicPr>
          <p:nvPr/>
        </p:nvPicPr>
        <p:blipFill>
          <a:blip r:embed="rId20"/>
          <a:srcRect/>
          <a:stretch>
            <a:fillRect/>
          </a:stretch>
        </p:blipFill>
        <p:spPr>
          <a:xfrm>
            <a:off x="6243886" y="3864404"/>
            <a:ext cx="2017858" cy="1288893"/>
          </a:xfrm>
          <a:prstGeom prst="rect">
            <a:avLst/>
          </a:prstGeom>
        </p:spPr>
      </p:pic>
      <p:pic>
        <p:nvPicPr>
          <p:cNvPr id="38" name="Picture 38"/>
          <p:cNvPicPr>
            <a:picLocks noChangeAspect="1"/>
          </p:cNvPicPr>
          <p:nvPr/>
        </p:nvPicPr>
        <p:blipFill>
          <a:blip r:embed="rId21"/>
          <a:srcRect/>
          <a:stretch>
            <a:fillRect/>
          </a:stretch>
        </p:blipFill>
        <p:spPr>
          <a:xfrm>
            <a:off x="2989668" y="5655524"/>
            <a:ext cx="3047900" cy="793115"/>
          </a:xfrm>
          <a:prstGeom prst="rect">
            <a:avLst/>
          </a:prstGeom>
        </p:spPr>
      </p:pic>
      <p:pic>
        <p:nvPicPr>
          <p:cNvPr id="39" name="Picture 39"/>
          <p:cNvPicPr>
            <a:picLocks noChangeAspect="1"/>
          </p:cNvPicPr>
          <p:nvPr/>
        </p:nvPicPr>
        <p:blipFill>
          <a:blip r:embed="rId22"/>
          <a:srcRect/>
          <a:stretch>
            <a:fillRect/>
          </a:stretch>
        </p:blipFill>
        <p:spPr>
          <a:xfrm>
            <a:off x="8630487" y="5274869"/>
            <a:ext cx="2189806" cy="937237"/>
          </a:xfrm>
          <a:prstGeom prst="rect">
            <a:avLst/>
          </a:prstGeom>
        </p:spPr>
      </p:pic>
      <p:pic>
        <p:nvPicPr>
          <p:cNvPr id="40" name="Picture 40"/>
          <p:cNvPicPr>
            <a:picLocks noChangeAspect="1"/>
          </p:cNvPicPr>
          <p:nvPr/>
        </p:nvPicPr>
        <p:blipFill>
          <a:blip r:embed="rId23"/>
          <a:srcRect/>
          <a:stretch>
            <a:fillRect/>
          </a:stretch>
        </p:blipFill>
        <p:spPr>
          <a:xfrm>
            <a:off x="11121878" y="4169443"/>
            <a:ext cx="2341050" cy="698495"/>
          </a:xfrm>
          <a:prstGeom prst="rect">
            <a:avLst/>
          </a:prstGeom>
        </p:spPr>
      </p:pic>
      <p:pic>
        <p:nvPicPr>
          <p:cNvPr id="41" name="Picture 41"/>
          <p:cNvPicPr>
            <a:picLocks noChangeAspect="1"/>
          </p:cNvPicPr>
          <p:nvPr/>
        </p:nvPicPr>
        <p:blipFill>
          <a:blip r:embed="rId24"/>
          <a:srcRect/>
          <a:stretch>
            <a:fillRect/>
          </a:stretch>
        </p:blipFill>
        <p:spPr>
          <a:xfrm>
            <a:off x="13225533" y="5274869"/>
            <a:ext cx="2941124" cy="1105653"/>
          </a:xfrm>
          <a:prstGeom prst="rect">
            <a:avLst/>
          </a:prstGeom>
        </p:spPr>
      </p:pic>
      <p:pic>
        <p:nvPicPr>
          <p:cNvPr id="42" name="Picture 42"/>
          <p:cNvPicPr>
            <a:picLocks noChangeAspect="1"/>
          </p:cNvPicPr>
          <p:nvPr/>
        </p:nvPicPr>
        <p:blipFill>
          <a:blip r:embed="rId25"/>
          <a:srcRect/>
          <a:stretch>
            <a:fillRect/>
          </a:stretch>
        </p:blipFill>
        <p:spPr>
          <a:xfrm>
            <a:off x="11121878" y="6279508"/>
            <a:ext cx="2425650" cy="2061358"/>
          </a:xfrm>
          <a:prstGeom prst="rect">
            <a:avLst/>
          </a:prstGeom>
        </p:spPr>
      </p:pic>
      <p:pic>
        <p:nvPicPr>
          <p:cNvPr id="43" name="Picture 43"/>
          <p:cNvPicPr>
            <a:picLocks noChangeAspect="1"/>
          </p:cNvPicPr>
          <p:nvPr/>
        </p:nvPicPr>
        <p:blipFill>
          <a:blip r:embed="rId26"/>
          <a:srcRect/>
          <a:stretch>
            <a:fillRect/>
          </a:stretch>
        </p:blipFill>
        <p:spPr>
          <a:xfrm>
            <a:off x="5831152" y="6271468"/>
            <a:ext cx="3014863" cy="2131759"/>
          </a:xfrm>
          <a:prstGeom prst="rect">
            <a:avLst/>
          </a:prstGeom>
        </p:spPr>
      </p:pic>
      <p:sp>
        <p:nvSpPr>
          <p:cNvPr id="44" name="TextBox 44"/>
          <p:cNvSpPr txBox="1"/>
          <p:nvPr/>
        </p:nvSpPr>
        <p:spPr>
          <a:xfrm>
            <a:off x="6608984" y="1228725"/>
            <a:ext cx="8280738" cy="770736"/>
          </a:xfrm>
          <a:prstGeom prst="rect">
            <a:avLst/>
          </a:prstGeom>
        </p:spPr>
        <p:txBody>
          <a:bodyPr lIns="0" tIns="0" rIns="0" bIns="0" rtlCol="0" anchor="t">
            <a:spAutoFit/>
          </a:bodyPr>
          <a:lstStyle/>
          <a:p>
            <a:pPr>
              <a:lnSpc>
                <a:spcPts val="5449"/>
              </a:lnSpc>
            </a:pPr>
            <a:r>
              <a:rPr lang="el-GR" sz="6410" dirty="0">
                <a:solidFill>
                  <a:srgbClr val="000000"/>
                </a:solidFill>
                <a:latin typeface="Abhaya Libre Regular Bold"/>
              </a:rPr>
              <a:t>Κοινοπραξία</a:t>
            </a:r>
            <a:endParaRPr lang="en-US" sz="6410" dirty="0">
              <a:solidFill>
                <a:srgbClr val="000000"/>
              </a:solidFill>
              <a:latin typeface="Abhaya Libre Regular Bold"/>
            </a:endParaRPr>
          </a:p>
        </p:txBody>
      </p:sp>
      <p:pic>
        <p:nvPicPr>
          <p:cNvPr id="45" name="Picture 45"/>
          <p:cNvPicPr>
            <a:picLocks noChangeAspect="1"/>
          </p:cNvPicPr>
          <p:nvPr/>
        </p:nvPicPr>
        <p:blipFill>
          <a:blip r:embed="rId27"/>
          <a:srcRect/>
          <a:stretch>
            <a:fillRect/>
          </a:stretch>
        </p:blipFill>
        <p:spPr>
          <a:xfrm>
            <a:off x="7870030" y="9245916"/>
            <a:ext cx="3710720" cy="779251"/>
          </a:xfrm>
          <a:prstGeom prst="rect">
            <a:avLst/>
          </a:prstGeom>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10770731" y="4768328"/>
            <a:ext cx="7775659" cy="1894433"/>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1739527" y="5000829"/>
            <a:ext cx="1338808" cy="1143007"/>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2427531" y="6846114"/>
            <a:ext cx="1218800" cy="1198994"/>
          </a:xfrm>
          <a:prstGeom prst="rect">
            <a:avLst/>
          </a:prstGeom>
        </p:spPr>
      </p:pic>
      <p:grpSp>
        <p:nvGrpSpPr>
          <p:cNvPr id="5" name="Group 5"/>
          <p:cNvGrpSpPr/>
          <p:nvPr/>
        </p:nvGrpSpPr>
        <p:grpSpPr>
          <a:xfrm>
            <a:off x="14658560" y="2060782"/>
            <a:ext cx="657082" cy="657082"/>
            <a:chOff x="0" y="0"/>
            <a:chExt cx="812800" cy="812800"/>
          </a:xfrm>
        </p:grpSpPr>
        <p:sp>
          <p:nvSpPr>
            <p:cNvPr id="6" name="Freeform 6"/>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4989E"/>
            </a:solidFill>
          </p:spPr>
        </p:sp>
        <p:sp>
          <p:nvSpPr>
            <p:cNvPr id="7" name="TextBox 7"/>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13665800" y="3547556"/>
            <a:ext cx="657082" cy="657082"/>
            <a:chOff x="0" y="0"/>
            <a:chExt cx="812800" cy="812800"/>
          </a:xfrm>
        </p:grpSpPr>
        <p:sp>
          <p:nvSpPr>
            <p:cNvPr id="9" name="Freeform 9"/>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0E9E5"/>
            </a:solidFill>
          </p:spPr>
        </p:sp>
        <p:sp>
          <p:nvSpPr>
            <p:cNvPr id="10" name="TextBox 10"/>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11" name="Group 11"/>
          <p:cNvGrpSpPr/>
          <p:nvPr/>
        </p:nvGrpSpPr>
        <p:grpSpPr>
          <a:xfrm>
            <a:off x="13382803" y="5303960"/>
            <a:ext cx="657082" cy="657082"/>
            <a:chOff x="0" y="0"/>
            <a:chExt cx="812800" cy="812800"/>
          </a:xfrm>
        </p:grpSpPr>
        <p:sp>
          <p:nvSpPr>
            <p:cNvPr id="12" name="Freeform 12"/>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43A44"/>
            </a:solidFill>
          </p:spPr>
        </p:sp>
        <p:sp>
          <p:nvSpPr>
            <p:cNvPr id="13" name="TextBox 13"/>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14" name="Group 14"/>
          <p:cNvGrpSpPr/>
          <p:nvPr/>
        </p:nvGrpSpPr>
        <p:grpSpPr>
          <a:xfrm>
            <a:off x="13752257" y="7056417"/>
            <a:ext cx="657082" cy="657082"/>
            <a:chOff x="0" y="0"/>
            <a:chExt cx="812800" cy="812800"/>
          </a:xfrm>
        </p:grpSpPr>
        <p:sp>
          <p:nvSpPr>
            <p:cNvPr id="15" name="Freeform 15"/>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535454"/>
            </a:solidFill>
          </p:spPr>
        </p:sp>
        <p:sp>
          <p:nvSpPr>
            <p:cNvPr id="16" name="TextBox 16"/>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17" name="Group 17"/>
          <p:cNvGrpSpPr/>
          <p:nvPr/>
        </p:nvGrpSpPr>
        <p:grpSpPr>
          <a:xfrm>
            <a:off x="14658560" y="8705205"/>
            <a:ext cx="657082" cy="657082"/>
            <a:chOff x="0" y="0"/>
            <a:chExt cx="812800" cy="812800"/>
          </a:xfrm>
        </p:grpSpPr>
        <p:sp>
          <p:nvSpPr>
            <p:cNvPr id="18" name="Freeform 18"/>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23B2A3"/>
            </a:solidFill>
          </p:spPr>
        </p:sp>
        <p:sp>
          <p:nvSpPr>
            <p:cNvPr id="19" name="TextBox 19"/>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pic>
        <p:nvPicPr>
          <p:cNvPr id="20" name="Picture 20"/>
          <p:cNvPicPr>
            <a:picLocks noChangeAspect="1"/>
          </p:cNvPicPr>
          <p:nvPr/>
        </p:nvPicPr>
        <p:blipFill>
          <a:blip r:embed="rId8"/>
          <a:srcRect/>
          <a:stretch>
            <a:fillRect/>
          </a:stretch>
        </p:blipFill>
        <p:spPr>
          <a:xfrm>
            <a:off x="16418708" y="0"/>
            <a:ext cx="1869292" cy="1869292"/>
          </a:xfrm>
          <a:prstGeom prst="rect">
            <a:avLst/>
          </a:prstGeom>
        </p:spPr>
      </p:pic>
      <p:grpSp>
        <p:nvGrpSpPr>
          <p:cNvPr id="21" name="Group 21"/>
          <p:cNvGrpSpPr/>
          <p:nvPr/>
        </p:nvGrpSpPr>
        <p:grpSpPr>
          <a:xfrm>
            <a:off x="14770557" y="3970317"/>
            <a:ext cx="3086100" cy="3086100"/>
            <a:chOff x="0" y="0"/>
            <a:chExt cx="812800" cy="812800"/>
          </a:xfrm>
        </p:grpSpPr>
        <p:sp>
          <p:nvSpPr>
            <p:cNvPr id="22" name="Freeform 22"/>
            <p:cNvSpPr/>
            <p:nvPr/>
          </p:nvSpPr>
          <p:spPr>
            <a:xfrm>
              <a:off x="0" y="0"/>
              <a:ext cx="812800" cy="812800"/>
            </a:xfrm>
            <a:custGeom>
              <a:avLst/>
              <a:gdLst/>
              <a:ahLst/>
              <a:cxnLst/>
              <a:rect l="l" t="t" r="r" b="b"/>
              <a:pathLst>
                <a:path w="812800" h="812800">
                  <a:moveTo>
                    <a:pt x="127941" y="0"/>
                  </a:moveTo>
                  <a:lnTo>
                    <a:pt x="684859" y="0"/>
                  </a:lnTo>
                  <a:cubicBezTo>
                    <a:pt x="718791" y="0"/>
                    <a:pt x="751333" y="13479"/>
                    <a:pt x="775327" y="37473"/>
                  </a:cubicBezTo>
                  <a:cubicBezTo>
                    <a:pt x="799321" y="61467"/>
                    <a:pt x="812800" y="94009"/>
                    <a:pt x="812800" y="127941"/>
                  </a:cubicBezTo>
                  <a:lnTo>
                    <a:pt x="812800" y="684859"/>
                  </a:lnTo>
                  <a:cubicBezTo>
                    <a:pt x="812800" y="718791"/>
                    <a:pt x="799321" y="751333"/>
                    <a:pt x="775327" y="775327"/>
                  </a:cubicBezTo>
                  <a:cubicBezTo>
                    <a:pt x="751333" y="799321"/>
                    <a:pt x="718791" y="812800"/>
                    <a:pt x="684859" y="812800"/>
                  </a:cubicBezTo>
                  <a:lnTo>
                    <a:pt x="127941" y="812800"/>
                  </a:lnTo>
                  <a:cubicBezTo>
                    <a:pt x="94009" y="812800"/>
                    <a:pt x="61467" y="799321"/>
                    <a:pt x="37473" y="775327"/>
                  </a:cubicBezTo>
                  <a:cubicBezTo>
                    <a:pt x="13479" y="751333"/>
                    <a:pt x="0" y="718791"/>
                    <a:pt x="0" y="684859"/>
                  </a:cubicBezTo>
                  <a:lnTo>
                    <a:pt x="0" y="127941"/>
                  </a:lnTo>
                  <a:cubicBezTo>
                    <a:pt x="0" y="94009"/>
                    <a:pt x="13479" y="61467"/>
                    <a:pt x="37473" y="37473"/>
                  </a:cubicBezTo>
                  <a:cubicBezTo>
                    <a:pt x="61467" y="13479"/>
                    <a:pt x="94009" y="0"/>
                    <a:pt x="127941" y="0"/>
                  </a:cubicBezTo>
                  <a:close/>
                </a:path>
              </a:pathLst>
            </a:custGeom>
            <a:solidFill>
              <a:srgbClr val="23B2A3"/>
            </a:solidFill>
          </p:spPr>
        </p:sp>
        <p:sp>
          <p:nvSpPr>
            <p:cNvPr id="23" name="TextBox 23"/>
            <p:cNvSpPr txBox="1"/>
            <p:nvPr/>
          </p:nvSpPr>
          <p:spPr>
            <a:xfrm>
              <a:off x="0" y="-76200"/>
              <a:ext cx="812800" cy="889000"/>
            </a:xfrm>
            <a:prstGeom prst="rect">
              <a:avLst/>
            </a:prstGeom>
          </p:spPr>
          <p:txBody>
            <a:bodyPr lIns="50800" tIns="50800" rIns="50800" bIns="50800" rtlCol="0" anchor="ctr"/>
            <a:lstStyle/>
            <a:p>
              <a:pPr algn="ctr">
                <a:lnSpc>
                  <a:spcPts val="4479"/>
                </a:lnSpc>
              </a:pPr>
              <a:r>
                <a:rPr lang="en-US" sz="3199" dirty="0">
                  <a:solidFill>
                    <a:srgbClr val="FEFEFE"/>
                  </a:solidFill>
                  <a:latin typeface="Abhaya Libre Regular"/>
                </a:rPr>
                <a:t>smart planning</a:t>
              </a:r>
            </a:p>
          </p:txBody>
        </p:sp>
      </p:grpSp>
      <p:pic>
        <p:nvPicPr>
          <p:cNvPr id="24" name="Picture 24"/>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3665800" y="1440853"/>
            <a:ext cx="593582" cy="1239858"/>
          </a:xfrm>
          <a:prstGeom prst="rect">
            <a:avLst/>
          </a:prstGeom>
        </p:spPr>
      </p:pic>
      <p:pic>
        <p:nvPicPr>
          <p:cNvPr id="25" name="Picture 25"/>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2289686" y="3162015"/>
            <a:ext cx="1239858" cy="1239858"/>
          </a:xfrm>
          <a:prstGeom prst="rect">
            <a:avLst/>
          </a:prstGeom>
        </p:spPr>
      </p:pic>
      <p:pic>
        <p:nvPicPr>
          <p:cNvPr id="26" name="Picture 26"/>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13022445" y="8352972"/>
            <a:ext cx="1239034" cy="1250402"/>
          </a:xfrm>
          <a:prstGeom prst="rect">
            <a:avLst/>
          </a:prstGeom>
        </p:spPr>
      </p:pic>
      <p:sp>
        <p:nvSpPr>
          <p:cNvPr id="30" name="TextBox 30"/>
          <p:cNvSpPr txBox="1"/>
          <p:nvPr/>
        </p:nvSpPr>
        <p:spPr>
          <a:xfrm>
            <a:off x="1654981" y="2409289"/>
            <a:ext cx="9492375" cy="2585323"/>
          </a:xfrm>
          <a:prstGeom prst="rect">
            <a:avLst/>
          </a:prstGeom>
        </p:spPr>
        <p:txBody>
          <a:bodyPr wrap="square" lIns="0" tIns="0" rIns="0" bIns="0" rtlCol="0" anchor="t">
            <a:spAutoFit/>
          </a:bodyPr>
          <a:lstStyle/>
          <a:p>
            <a:pPr algn="just"/>
            <a:r>
              <a:rPr lang="el-GR" sz="2400" b="1" dirty="0">
                <a:solidFill>
                  <a:srgbClr val="374151"/>
                </a:solidFill>
                <a:latin typeface="Söhne"/>
              </a:rPr>
              <a:t>Περιβαλλοντικός σχεδιασμός: </a:t>
            </a:r>
            <a:r>
              <a:rPr lang="el-GR" sz="2400" dirty="0">
                <a:solidFill>
                  <a:srgbClr val="374151"/>
                </a:solidFill>
                <a:latin typeface="Söhne"/>
              </a:rPr>
              <a:t>Ο έξυπνος σχεδιασμός για το περιβάλλον περιλαμβάνει την εξέταση των μακροπρόθεσμων επιπτώσεων της ανάπτυξης και την υιοθέτηση μιας προληπτικής προσέγγισης για την προστασία του περιβάλλοντος. Αυτό περιλαμβάνει τη χρήση ανανεώσιμων πηγών ενέργειας, τη μείωση των αποβλήτων και των εκπομπών αερίων του θερμοκηπίου και την προώθηση βιώσιμων πρακτικών χρήσης γης.
</a:t>
            </a:r>
            <a:endParaRPr lang="en-GB" sz="2800" i="0" dirty="0">
              <a:solidFill>
                <a:srgbClr val="374151"/>
              </a:solidFill>
              <a:effectLst/>
              <a:latin typeface="Söhne"/>
            </a:endParaRPr>
          </a:p>
        </p:txBody>
      </p:sp>
      <p:sp>
        <p:nvSpPr>
          <p:cNvPr id="31" name="TextBox 31"/>
          <p:cNvSpPr txBox="1"/>
          <p:nvPr/>
        </p:nvSpPr>
        <p:spPr>
          <a:xfrm>
            <a:off x="2539707" y="1099263"/>
            <a:ext cx="10489690" cy="901529"/>
          </a:xfrm>
          <a:prstGeom prst="rect">
            <a:avLst/>
          </a:prstGeom>
        </p:spPr>
        <p:txBody>
          <a:bodyPr wrap="square" lIns="0" tIns="0" rIns="0" bIns="0" rtlCol="0" anchor="t">
            <a:spAutoFit/>
          </a:bodyPr>
          <a:lstStyle/>
          <a:p>
            <a:pPr algn="just">
              <a:lnSpc>
                <a:spcPts val="3359"/>
              </a:lnSpc>
            </a:pPr>
            <a:r>
              <a:rPr lang="el-GR" sz="3600" b="1" dirty="0">
                <a:solidFill>
                  <a:srgbClr val="374151"/>
                </a:solidFill>
                <a:latin typeface="Söhne"/>
              </a:rPr>
              <a:t>Παραδείγματα «έξυπνου σχεδιασμού»
</a:t>
            </a:r>
            <a:endParaRPr lang="en-US" sz="3600" b="1" spc="-36" dirty="0">
              <a:solidFill>
                <a:srgbClr val="000000"/>
              </a:solidFill>
              <a:latin typeface="Abhaya Libre Regular"/>
            </a:endParaRPr>
          </a:p>
        </p:txBody>
      </p:sp>
      <p:pic>
        <p:nvPicPr>
          <p:cNvPr id="32" name="Picture 32"/>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rot="1852805">
            <a:off x="6323948" y="-3260923"/>
            <a:ext cx="5364129" cy="5364129"/>
          </a:xfrm>
          <a:prstGeom prst="rect">
            <a:avLst/>
          </a:prstGeom>
        </p:spPr>
      </p:pic>
      <p:pic>
        <p:nvPicPr>
          <p:cNvPr id="33" name="Picture 33"/>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0" y="-1490547"/>
            <a:ext cx="3334026" cy="3588482"/>
          </a:xfrm>
          <a:prstGeom prst="rect">
            <a:avLst/>
          </a:prstGeom>
        </p:spPr>
      </p:pic>
      <p:pic>
        <p:nvPicPr>
          <p:cNvPr id="34" name="Picture 34"/>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rot="-1185502">
            <a:off x="-3235988" y="28827"/>
            <a:ext cx="4352147" cy="4346443"/>
          </a:xfrm>
          <a:prstGeom prst="rect">
            <a:avLst/>
          </a:prstGeom>
        </p:spPr>
      </p:pic>
      <p:pic>
        <p:nvPicPr>
          <p:cNvPr id="35" name="Picture 35"/>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rot="1852805">
            <a:off x="15257830" y="7358583"/>
            <a:ext cx="5364129" cy="5364129"/>
          </a:xfrm>
          <a:prstGeom prst="rect">
            <a:avLst/>
          </a:prstGeom>
        </p:spPr>
      </p:pic>
      <p:grpSp>
        <p:nvGrpSpPr>
          <p:cNvPr id="36" name="Group 36"/>
          <p:cNvGrpSpPr/>
          <p:nvPr/>
        </p:nvGrpSpPr>
        <p:grpSpPr>
          <a:xfrm>
            <a:off x="-845096" y="8795670"/>
            <a:ext cx="2900572" cy="807705"/>
            <a:chOff x="0" y="0"/>
            <a:chExt cx="3867430" cy="1076939"/>
          </a:xfrm>
        </p:grpSpPr>
        <p:pic>
          <p:nvPicPr>
            <p:cNvPr id="37" name="Picture 37"/>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rcRect/>
            <a:stretch>
              <a:fillRect/>
            </a:stretch>
          </p:blipFill>
          <p:spPr>
            <a:xfrm>
              <a:off x="0" y="0"/>
              <a:ext cx="3867430" cy="618789"/>
            </a:xfrm>
            <a:prstGeom prst="rect">
              <a:avLst/>
            </a:prstGeom>
          </p:spPr>
        </p:pic>
        <p:pic>
          <p:nvPicPr>
            <p:cNvPr id="38" name="Picture 38"/>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rcRect/>
            <a:stretch>
              <a:fillRect/>
            </a:stretch>
          </p:blipFill>
          <p:spPr>
            <a:xfrm>
              <a:off x="0" y="458151"/>
              <a:ext cx="3867430" cy="618789"/>
            </a:xfrm>
            <a:prstGeom prst="rect">
              <a:avLst/>
            </a:prstGeom>
          </p:spPr>
        </p:pic>
      </p:grpSp>
      <p:pic>
        <p:nvPicPr>
          <p:cNvPr id="39" name="Picture 39"/>
          <p:cNvPicPr>
            <a:picLocks noChangeAspect="1"/>
          </p:cNvPicPr>
          <p:nvPr/>
        </p:nvPicPr>
        <p:blipFill>
          <a:blip r:embed="rId23"/>
          <a:srcRect/>
          <a:stretch>
            <a:fillRect/>
          </a:stretch>
        </p:blipFill>
        <p:spPr>
          <a:xfrm>
            <a:off x="7520403" y="9362287"/>
            <a:ext cx="3710720" cy="779251"/>
          </a:xfrm>
          <a:prstGeom prst="rect">
            <a:avLst/>
          </a:prstGeom>
        </p:spPr>
      </p:pic>
      <p:sp>
        <p:nvSpPr>
          <p:cNvPr id="27" name="TextBox 30">
            <a:extLst>
              <a:ext uri="{FF2B5EF4-FFF2-40B4-BE49-F238E27FC236}">
                <a16:creationId xmlns:a16="http://schemas.microsoft.com/office/drawing/2014/main" id="{FD3C9B5F-29F5-6E20-0BD9-B91C4F33F77F}"/>
              </a:ext>
            </a:extLst>
          </p:cNvPr>
          <p:cNvSpPr txBox="1"/>
          <p:nvPr/>
        </p:nvSpPr>
        <p:spPr>
          <a:xfrm>
            <a:off x="1722713" y="5513367"/>
            <a:ext cx="9492375" cy="2585323"/>
          </a:xfrm>
          <a:prstGeom prst="rect">
            <a:avLst/>
          </a:prstGeom>
        </p:spPr>
        <p:txBody>
          <a:bodyPr wrap="square" lIns="0" tIns="0" rIns="0" bIns="0" rtlCol="0" anchor="t">
            <a:spAutoFit/>
          </a:bodyPr>
          <a:lstStyle/>
          <a:p>
            <a:pPr algn="just"/>
            <a:r>
              <a:rPr lang="el-GR" sz="2400" b="1" dirty="0">
                <a:solidFill>
                  <a:srgbClr val="374151"/>
                </a:solidFill>
                <a:latin typeface="Söhne"/>
              </a:rPr>
              <a:t>Σχεδιασμός μεταφορών: </a:t>
            </a:r>
            <a:r>
              <a:rPr lang="el-GR" sz="2400" dirty="0">
                <a:solidFill>
                  <a:srgbClr val="374151"/>
                </a:solidFill>
                <a:latin typeface="Söhne"/>
              </a:rPr>
              <a:t>Η ανάπτυξη ενός έξυπνου δικτύου μεταφορών που ενσωματώνει διαφορετικούς τρόπους μεταφοράς, όπως το περπάτημα, το ποδήλατο, τα μέσα μαζικής μεταφοράς και τα ιδιωτικά οχήματα, είναι ένα παράδειγμα έξυπνου σχεδιασμού. Αυτό συμβάλλει στη μείωση της κυκλοφοριακής συμφόρησης, στη βελτίωση της κινητικότητας και στη μείωση των περιβαλλοντικών επιπτώσεων.
</a:t>
            </a:r>
            <a:endParaRPr lang="en-GB" sz="2800" i="0" dirty="0">
              <a:solidFill>
                <a:srgbClr val="374151"/>
              </a:solidFill>
              <a:effectLst/>
              <a:latin typeface="Söhne"/>
            </a:endParaRPr>
          </a:p>
        </p:txBody>
      </p:sp>
    </p:spTree>
    <p:extLst>
      <p:ext uri="{BB962C8B-B14F-4D97-AF65-F5344CB8AC3E}">
        <p14:creationId xmlns:p14="http://schemas.microsoft.com/office/powerpoint/2010/main" val="112704283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10770731" y="4768328"/>
            <a:ext cx="7775659" cy="1894433"/>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1739527" y="5000829"/>
            <a:ext cx="1338808" cy="1143007"/>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2427531" y="6846114"/>
            <a:ext cx="1218800" cy="1198994"/>
          </a:xfrm>
          <a:prstGeom prst="rect">
            <a:avLst/>
          </a:prstGeom>
        </p:spPr>
      </p:pic>
      <p:grpSp>
        <p:nvGrpSpPr>
          <p:cNvPr id="5" name="Group 5"/>
          <p:cNvGrpSpPr/>
          <p:nvPr/>
        </p:nvGrpSpPr>
        <p:grpSpPr>
          <a:xfrm>
            <a:off x="14658560" y="2060782"/>
            <a:ext cx="657082" cy="657082"/>
            <a:chOff x="0" y="0"/>
            <a:chExt cx="812800" cy="812800"/>
          </a:xfrm>
        </p:grpSpPr>
        <p:sp>
          <p:nvSpPr>
            <p:cNvPr id="6" name="Freeform 6"/>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4989E"/>
            </a:solidFill>
          </p:spPr>
        </p:sp>
        <p:sp>
          <p:nvSpPr>
            <p:cNvPr id="7" name="TextBox 7"/>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13665800" y="3547556"/>
            <a:ext cx="657082" cy="657082"/>
            <a:chOff x="0" y="0"/>
            <a:chExt cx="812800" cy="812800"/>
          </a:xfrm>
        </p:grpSpPr>
        <p:sp>
          <p:nvSpPr>
            <p:cNvPr id="9" name="Freeform 9"/>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0E9E5"/>
            </a:solidFill>
          </p:spPr>
        </p:sp>
        <p:sp>
          <p:nvSpPr>
            <p:cNvPr id="10" name="TextBox 10"/>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11" name="Group 11"/>
          <p:cNvGrpSpPr/>
          <p:nvPr/>
        </p:nvGrpSpPr>
        <p:grpSpPr>
          <a:xfrm>
            <a:off x="13382803" y="5303960"/>
            <a:ext cx="657082" cy="657082"/>
            <a:chOff x="0" y="0"/>
            <a:chExt cx="812800" cy="812800"/>
          </a:xfrm>
        </p:grpSpPr>
        <p:sp>
          <p:nvSpPr>
            <p:cNvPr id="12" name="Freeform 12"/>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43A44"/>
            </a:solidFill>
          </p:spPr>
        </p:sp>
        <p:sp>
          <p:nvSpPr>
            <p:cNvPr id="13" name="TextBox 13"/>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14" name="Group 14"/>
          <p:cNvGrpSpPr/>
          <p:nvPr/>
        </p:nvGrpSpPr>
        <p:grpSpPr>
          <a:xfrm>
            <a:off x="13752257" y="7056417"/>
            <a:ext cx="657082" cy="657082"/>
            <a:chOff x="0" y="0"/>
            <a:chExt cx="812800" cy="812800"/>
          </a:xfrm>
        </p:grpSpPr>
        <p:sp>
          <p:nvSpPr>
            <p:cNvPr id="15" name="Freeform 15"/>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535454"/>
            </a:solidFill>
          </p:spPr>
        </p:sp>
        <p:sp>
          <p:nvSpPr>
            <p:cNvPr id="16" name="TextBox 16"/>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17" name="Group 17"/>
          <p:cNvGrpSpPr/>
          <p:nvPr/>
        </p:nvGrpSpPr>
        <p:grpSpPr>
          <a:xfrm>
            <a:off x="14658560" y="8705205"/>
            <a:ext cx="657082" cy="657082"/>
            <a:chOff x="0" y="0"/>
            <a:chExt cx="812800" cy="812800"/>
          </a:xfrm>
        </p:grpSpPr>
        <p:sp>
          <p:nvSpPr>
            <p:cNvPr id="18" name="Freeform 18"/>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23B2A3"/>
            </a:solidFill>
          </p:spPr>
        </p:sp>
        <p:sp>
          <p:nvSpPr>
            <p:cNvPr id="19" name="TextBox 19"/>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pic>
        <p:nvPicPr>
          <p:cNvPr id="20" name="Picture 20"/>
          <p:cNvPicPr>
            <a:picLocks noChangeAspect="1"/>
          </p:cNvPicPr>
          <p:nvPr/>
        </p:nvPicPr>
        <p:blipFill>
          <a:blip r:embed="rId8"/>
          <a:srcRect/>
          <a:stretch>
            <a:fillRect/>
          </a:stretch>
        </p:blipFill>
        <p:spPr>
          <a:xfrm>
            <a:off x="16418708" y="0"/>
            <a:ext cx="1869292" cy="1869292"/>
          </a:xfrm>
          <a:prstGeom prst="rect">
            <a:avLst/>
          </a:prstGeom>
        </p:spPr>
      </p:pic>
      <p:grpSp>
        <p:nvGrpSpPr>
          <p:cNvPr id="21" name="Group 21"/>
          <p:cNvGrpSpPr/>
          <p:nvPr/>
        </p:nvGrpSpPr>
        <p:grpSpPr>
          <a:xfrm>
            <a:off x="14770557" y="3970317"/>
            <a:ext cx="3086100" cy="3086100"/>
            <a:chOff x="0" y="0"/>
            <a:chExt cx="812800" cy="812800"/>
          </a:xfrm>
        </p:grpSpPr>
        <p:sp>
          <p:nvSpPr>
            <p:cNvPr id="22" name="Freeform 22"/>
            <p:cNvSpPr/>
            <p:nvPr/>
          </p:nvSpPr>
          <p:spPr>
            <a:xfrm>
              <a:off x="0" y="0"/>
              <a:ext cx="812800" cy="812800"/>
            </a:xfrm>
            <a:custGeom>
              <a:avLst/>
              <a:gdLst/>
              <a:ahLst/>
              <a:cxnLst/>
              <a:rect l="l" t="t" r="r" b="b"/>
              <a:pathLst>
                <a:path w="812800" h="812800">
                  <a:moveTo>
                    <a:pt x="127941" y="0"/>
                  </a:moveTo>
                  <a:lnTo>
                    <a:pt x="684859" y="0"/>
                  </a:lnTo>
                  <a:cubicBezTo>
                    <a:pt x="718791" y="0"/>
                    <a:pt x="751333" y="13479"/>
                    <a:pt x="775327" y="37473"/>
                  </a:cubicBezTo>
                  <a:cubicBezTo>
                    <a:pt x="799321" y="61467"/>
                    <a:pt x="812800" y="94009"/>
                    <a:pt x="812800" y="127941"/>
                  </a:cubicBezTo>
                  <a:lnTo>
                    <a:pt x="812800" y="684859"/>
                  </a:lnTo>
                  <a:cubicBezTo>
                    <a:pt x="812800" y="718791"/>
                    <a:pt x="799321" y="751333"/>
                    <a:pt x="775327" y="775327"/>
                  </a:cubicBezTo>
                  <a:cubicBezTo>
                    <a:pt x="751333" y="799321"/>
                    <a:pt x="718791" y="812800"/>
                    <a:pt x="684859" y="812800"/>
                  </a:cubicBezTo>
                  <a:lnTo>
                    <a:pt x="127941" y="812800"/>
                  </a:lnTo>
                  <a:cubicBezTo>
                    <a:pt x="94009" y="812800"/>
                    <a:pt x="61467" y="799321"/>
                    <a:pt x="37473" y="775327"/>
                  </a:cubicBezTo>
                  <a:cubicBezTo>
                    <a:pt x="13479" y="751333"/>
                    <a:pt x="0" y="718791"/>
                    <a:pt x="0" y="684859"/>
                  </a:cubicBezTo>
                  <a:lnTo>
                    <a:pt x="0" y="127941"/>
                  </a:lnTo>
                  <a:cubicBezTo>
                    <a:pt x="0" y="94009"/>
                    <a:pt x="13479" y="61467"/>
                    <a:pt x="37473" y="37473"/>
                  </a:cubicBezTo>
                  <a:cubicBezTo>
                    <a:pt x="61467" y="13479"/>
                    <a:pt x="94009" y="0"/>
                    <a:pt x="127941" y="0"/>
                  </a:cubicBezTo>
                  <a:close/>
                </a:path>
              </a:pathLst>
            </a:custGeom>
            <a:solidFill>
              <a:srgbClr val="23B2A3"/>
            </a:solidFill>
          </p:spPr>
        </p:sp>
        <p:sp>
          <p:nvSpPr>
            <p:cNvPr id="23" name="TextBox 23"/>
            <p:cNvSpPr txBox="1"/>
            <p:nvPr/>
          </p:nvSpPr>
          <p:spPr>
            <a:xfrm>
              <a:off x="0" y="-76200"/>
              <a:ext cx="812800" cy="889000"/>
            </a:xfrm>
            <a:prstGeom prst="rect">
              <a:avLst/>
            </a:prstGeom>
          </p:spPr>
          <p:txBody>
            <a:bodyPr lIns="50800" tIns="50800" rIns="50800" bIns="50800" rtlCol="0" anchor="ctr"/>
            <a:lstStyle/>
            <a:p>
              <a:pPr algn="ctr">
                <a:lnSpc>
                  <a:spcPts val="4479"/>
                </a:lnSpc>
              </a:pPr>
              <a:r>
                <a:rPr lang="en-US" sz="3199" dirty="0">
                  <a:solidFill>
                    <a:srgbClr val="FEFEFE"/>
                  </a:solidFill>
                  <a:latin typeface="Abhaya Libre Regular"/>
                </a:rPr>
                <a:t>smart planning</a:t>
              </a:r>
            </a:p>
          </p:txBody>
        </p:sp>
      </p:grpSp>
      <p:pic>
        <p:nvPicPr>
          <p:cNvPr id="24" name="Picture 24"/>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3665800" y="1440853"/>
            <a:ext cx="593582" cy="1239858"/>
          </a:xfrm>
          <a:prstGeom prst="rect">
            <a:avLst/>
          </a:prstGeom>
        </p:spPr>
      </p:pic>
      <p:pic>
        <p:nvPicPr>
          <p:cNvPr id="25" name="Picture 25"/>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2289686" y="3162015"/>
            <a:ext cx="1239858" cy="1239858"/>
          </a:xfrm>
          <a:prstGeom prst="rect">
            <a:avLst/>
          </a:prstGeom>
        </p:spPr>
      </p:pic>
      <p:pic>
        <p:nvPicPr>
          <p:cNvPr id="26" name="Picture 26"/>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13022445" y="8352972"/>
            <a:ext cx="1239034" cy="1250402"/>
          </a:xfrm>
          <a:prstGeom prst="rect">
            <a:avLst/>
          </a:prstGeom>
        </p:spPr>
      </p:pic>
      <p:sp>
        <p:nvSpPr>
          <p:cNvPr id="30" name="TextBox 30"/>
          <p:cNvSpPr txBox="1"/>
          <p:nvPr/>
        </p:nvSpPr>
        <p:spPr>
          <a:xfrm>
            <a:off x="1654981" y="2409289"/>
            <a:ext cx="9492375" cy="1846659"/>
          </a:xfrm>
          <a:prstGeom prst="rect">
            <a:avLst/>
          </a:prstGeom>
        </p:spPr>
        <p:txBody>
          <a:bodyPr wrap="square" lIns="0" tIns="0" rIns="0" bIns="0" rtlCol="0" anchor="t">
            <a:spAutoFit/>
          </a:bodyPr>
          <a:lstStyle/>
          <a:p>
            <a:r>
              <a:rPr lang="el-GR" sz="2400" b="1" dirty="0">
                <a:solidFill>
                  <a:srgbClr val="374151"/>
                </a:solidFill>
                <a:latin typeface="Söhne"/>
              </a:rPr>
              <a:t>Έξυπνος πολεοδομικός σχεδιασμός</a:t>
            </a:r>
            <a:r>
              <a:rPr lang="el-GR" sz="2400" dirty="0">
                <a:solidFill>
                  <a:srgbClr val="374151"/>
                </a:solidFill>
                <a:latin typeface="Söhne"/>
              </a:rPr>
              <a:t>: Αυτό περιλαμβάνει την ενσωμάτωση της τεχνολογίας και της ανάλυσης δεδομένων για τη βελτίωση της διαχείρισης και της παροχής αστικών υπηρεσιών, όπως οι μεταφορές, η ενέργεια και η διαχείριση αποβλήτων.
</a:t>
            </a:r>
            <a:endParaRPr lang="en-GB" sz="2400" i="0" dirty="0">
              <a:solidFill>
                <a:srgbClr val="374151"/>
              </a:solidFill>
              <a:effectLst/>
              <a:latin typeface="Söhne"/>
            </a:endParaRPr>
          </a:p>
        </p:txBody>
      </p:sp>
      <p:sp>
        <p:nvSpPr>
          <p:cNvPr id="31" name="TextBox 31"/>
          <p:cNvSpPr txBox="1"/>
          <p:nvPr/>
        </p:nvSpPr>
        <p:spPr>
          <a:xfrm>
            <a:off x="2539707" y="1099263"/>
            <a:ext cx="10489690" cy="901529"/>
          </a:xfrm>
          <a:prstGeom prst="rect">
            <a:avLst/>
          </a:prstGeom>
        </p:spPr>
        <p:txBody>
          <a:bodyPr wrap="square" lIns="0" tIns="0" rIns="0" bIns="0" rtlCol="0" anchor="t">
            <a:spAutoFit/>
          </a:bodyPr>
          <a:lstStyle/>
          <a:p>
            <a:pPr algn="just">
              <a:lnSpc>
                <a:spcPts val="3359"/>
              </a:lnSpc>
            </a:pPr>
            <a:r>
              <a:rPr lang="el-GR" sz="3600" b="1" dirty="0">
                <a:solidFill>
                  <a:srgbClr val="374151"/>
                </a:solidFill>
                <a:latin typeface="Söhne"/>
              </a:rPr>
              <a:t>Παραδείγματα «έξυπνου σχεδιασμού»
</a:t>
            </a:r>
            <a:endParaRPr lang="en-US" sz="3600" b="1" spc="-36" dirty="0">
              <a:solidFill>
                <a:srgbClr val="000000"/>
              </a:solidFill>
              <a:latin typeface="Abhaya Libre Regular"/>
            </a:endParaRPr>
          </a:p>
        </p:txBody>
      </p:sp>
      <p:pic>
        <p:nvPicPr>
          <p:cNvPr id="32" name="Picture 32"/>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rot="1852805">
            <a:off x="6323948" y="-3260923"/>
            <a:ext cx="5364129" cy="5364129"/>
          </a:xfrm>
          <a:prstGeom prst="rect">
            <a:avLst/>
          </a:prstGeom>
        </p:spPr>
      </p:pic>
      <p:pic>
        <p:nvPicPr>
          <p:cNvPr id="33" name="Picture 33"/>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0" y="-1490547"/>
            <a:ext cx="3334026" cy="3588482"/>
          </a:xfrm>
          <a:prstGeom prst="rect">
            <a:avLst/>
          </a:prstGeom>
        </p:spPr>
      </p:pic>
      <p:pic>
        <p:nvPicPr>
          <p:cNvPr id="34" name="Picture 34"/>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rot="-1185502">
            <a:off x="-3235988" y="28827"/>
            <a:ext cx="4352147" cy="4346443"/>
          </a:xfrm>
          <a:prstGeom prst="rect">
            <a:avLst/>
          </a:prstGeom>
        </p:spPr>
      </p:pic>
      <p:pic>
        <p:nvPicPr>
          <p:cNvPr id="35" name="Picture 35"/>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rot="1852805">
            <a:off x="15257830" y="7358583"/>
            <a:ext cx="5364129" cy="5364129"/>
          </a:xfrm>
          <a:prstGeom prst="rect">
            <a:avLst/>
          </a:prstGeom>
        </p:spPr>
      </p:pic>
      <p:grpSp>
        <p:nvGrpSpPr>
          <p:cNvPr id="36" name="Group 36"/>
          <p:cNvGrpSpPr/>
          <p:nvPr/>
        </p:nvGrpSpPr>
        <p:grpSpPr>
          <a:xfrm>
            <a:off x="-845096" y="8795670"/>
            <a:ext cx="2900572" cy="807705"/>
            <a:chOff x="0" y="0"/>
            <a:chExt cx="3867430" cy="1076939"/>
          </a:xfrm>
        </p:grpSpPr>
        <p:pic>
          <p:nvPicPr>
            <p:cNvPr id="37" name="Picture 37"/>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rcRect/>
            <a:stretch>
              <a:fillRect/>
            </a:stretch>
          </p:blipFill>
          <p:spPr>
            <a:xfrm>
              <a:off x="0" y="0"/>
              <a:ext cx="3867430" cy="618789"/>
            </a:xfrm>
            <a:prstGeom prst="rect">
              <a:avLst/>
            </a:prstGeom>
          </p:spPr>
        </p:pic>
        <p:pic>
          <p:nvPicPr>
            <p:cNvPr id="38" name="Picture 38"/>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rcRect/>
            <a:stretch>
              <a:fillRect/>
            </a:stretch>
          </p:blipFill>
          <p:spPr>
            <a:xfrm>
              <a:off x="0" y="458151"/>
              <a:ext cx="3867430" cy="618789"/>
            </a:xfrm>
            <a:prstGeom prst="rect">
              <a:avLst/>
            </a:prstGeom>
          </p:spPr>
        </p:pic>
      </p:grpSp>
      <p:pic>
        <p:nvPicPr>
          <p:cNvPr id="39" name="Picture 39"/>
          <p:cNvPicPr>
            <a:picLocks noChangeAspect="1"/>
          </p:cNvPicPr>
          <p:nvPr/>
        </p:nvPicPr>
        <p:blipFill>
          <a:blip r:embed="rId23"/>
          <a:srcRect/>
          <a:stretch>
            <a:fillRect/>
          </a:stretch>
        </p:blipFill>
        <p:spPr>
          <a:xfrm>
            <a:off x="7520403" y="9362287"/>
            <a:ext cx="3710720" cy="779251"/>
          </a:xfrm>
          <a:prstGeom prst="rect">
            <a:avLst/>
          </a:prstGeom>
        </p:spPr>
      </p:pic>
      <p:sp>
        <p:nvSpPr>
          <p:cNvPr id="27" name="TextBox 30">
            <a:extLst>
              <a:ext uri="{FF2B5EF4-FFF2-40B4-BE49-F238E27FC236}">
                <a16:creationId xmlns:a16="http://schemas.microsoft.com/office/drawing/2014/main" id="{FD3C9B5F-29F5-6E20-0BD9-B91C4F33F77F}"/>
              </a:ext>
            </a:extLst>
          </p:cNvPr>
          <p:cNvSpPr txBox="1"/>
          <p:nvPr/>
        </p:nvSpPr>
        <p:spPr>
          <a:xfrm>
            <a:off x="948972" y="4335078"/>
            <a:ext cx="10058417" cy="2215991"/>
          </a:xfrm>
          <a:prstGeom prst="rect">
            <a:avLst/>
          </a:prstGeom>
        </p:spPr>
        <p:txBody>
          <a:bodyPr wrap="square" lIns="0" tIns="0" rIns="0" bIns="0" rtlCol="0" anchor="t">
            <a:spAutoFit/>
          </a:bodyPr>
          <a:lstStyle/>
          <a:p>
            <a:r>
              <a:rPr lang="el-GR" sz="2400" b="1" dirty="0">
                <a:solidFill>
                  <a:srgbClr val="374151"/>
                </a:solidFill>
                <a:latin typeface="Söhne"/>
              </a:rPr>
              <a:t>Σχεδιασμός Περιφερειακής Οικονομικής Ανάπτυξης: </a:t>
            </a:r>
            <a:r>
              <a:rPr lang="el-GR" sz="2400" dirty="0">
                <a:solidFill>
                  <a:srgbClr val="374151"/>
                </a:solidFill>
                <a:latin typeface="Söhne"/>
              </a:rPr>
              <a:t>Περιλαμβάνει την ανάπτυξη μιας ολοκληρωμένης στρατηγικής για την προώθηση της οικονομικής ανάπτυξης και της δημιουργίας θέσεων εργασίας σε μια συγκεκριμένη περιφέρεια. Αυτό συχνά περιλαμβάνει συνεργασία μεταξύ τοπικών κυβερνήσεων, επιχειρήσεων και κοινοτήτων.</a:t>
            </a:r>
            <a:r>
              <a:rPr lang="el-GR" sz="2400" b="1" dirty="0">
                <a:solidFill>
                  <a:srgbClr val="374151"/>
                </a:solidFill>
                <a:latin typeface="Söhne"/>
              </a:rPr>
              <a:t>
</a:t>
            </a:r>
            <a:endParaRPr lang="en-GB" sz="2400" b="0" i="0" dirty="0">
              <a:solidFill>
                <a:srgbClr val="374151"/>
              </a:solidFill>
              <a:effectLst/>
              <a:latin typeface="Söhne"/>
            </a:endParaRPr>
          </a:p>
        </p:txBody>
      </p:sp>
      <p:sp>
        <p:nvSpPr>
          <p:cNvPr id="28" name="TextBox 30">
            <a:extLst>
              <a:ext uri="{FF2B5EF4-FFF2-40B4-BE49-F238E27FC236}">
                <a16:creationId xmlns:a16="http://schemas.microsoft.com/office/drawing/2014/main" id="{D80F3511-B43C-96A7-9F65-B203ADC0F5E9}"/>
              </a:ext>
            </a:extLst>
          </p:cNvPr>
          <p:cNvSpPr txBox="1"/>
          <p:nvPr/>
        </p:nvSpPr>
        <p:spPr>
          <a:xfrm>
            <a:off x="1785173" y="6356075"/>
            <a:ext cx="9492375" cy="2585323"/>
          </a:xfrm>
          <a:prstGeom prst="rect">
            <a:avLst/>
          </a:prstGeom>
        </p:spPr>
        <p:txBody>
          <a:bodyPr wrap="square" lIns="0" tIns="0" rIns="0" bIns="0" rtlCol="0" anchor="t">
            <a:spAutoFit/>
          </a:bodyPr>
          <a:lstStyle/>
          <a:p>
            <a:r>
              <a:rPr lang="el-GR" sz="2400" b="1" dirty="0">
                <a:solidFill>
                  <a:srgbClr val="374151"/>
                </a:solidFill>
                <a:latin typeface="Söhne"/>
              </a:rPr>
              <a:t>Σχεδιασμός μεταφορών: </a:t>
            </a:r>
            <a:r>
              <a:rPr lang="el-GR" sz="2400" dirty="0">
                <a:solidFill>
                  <a:srgbClr val="374151"/>
                </a:solidFill>
                <a:latin typeface="Söhne"/>
              </a:rPr>
              <a:t>Η ανάπτυξη ενός έξυπνου δικτύου μεταφορών που ενσωματώνει διαφορετικούς τρόπους μεταφοράς, όπως το περπάτημα, το ποδήλατο, τα μέσα μαζικής μεταφοράς και τα ιδιωτικά οχήματα, είναι ένα παράδειγμα έξυπνου σχεδιασμού. Αυτό συμβάλλει στη μείωση της κυκλοφοριακής συμφόρησης, στη βελτίωση της κινητικότητας και στη μείωση των περιβαλλοντικών επιπτώσεων.</a:t>
            </a:r>
            <a:r>
              <a:rPr lang="el-GR" sz="2400" b="1" dirty="0">
                <a:solidFill>
                  <a:srgbClr val="374151"/>
                </a:solidFill>
                <a:latin typeface="Söhne"/>
              </a:rPr>
              <a:t>
</a:t>
            </a:r>
            <a:endParaRPr lang="en-GB" sz="2400" b="0" i="0" dirty="0">
              <a:solidFill>
                <a:srgbClr val="374151"/>
              </a:solidFill>
              <a:effectLst/>
              <a:latin typeface="Söhne"/>
            </a:endParaRPr>
          </a:p>
        </p:txBody>
      </p:sp>
    </p:spTree>
    <p:extLst>
      <p:ext uri="{BB962C8B-B14F-4D97-AF65-F5344CB8AC3E}">
        <p14:creationId xmlns:p14="http://schemas.microsoft.com/office/powerpoint/2010/main" val="260456585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10770731" y="4768328"/>
            <a:ext cx="7775659" cy="1894433"/>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1739527" y="5000829"/>
            <a:ext cx="1338808" cy="1143007"/>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2427531" y="6846114"/>
            <a:ext cx="1218800" cy="1198994"/>
          </a:xfrm>
          <a:prstGeom prst="rect">
            <a:avLst/>
          </a:prstGeom>
        </p:spPr>
      </p:pic>
      <p:grpSp>
        <p:nvGrpSpPr>
          <p:cNvPr id="5" name="Group 5"/>
          <p:cNvGrpSpPr/>
          <p:nvPr/>
        </p:nvGrpSpPr>
        <p:grpSpPr>
          <a:xfrm>
            <a:off x="14658560" y="2060782"/>
            <a:ext cx="657082" cy="657082"/>
            <a:chOff x="0" y="0"/>
            <a:chExt cx="812800" cy="812800"/>
          </a:xfrm>
        </p:grpSpPr>
        <p:sp>
          <p:nvSpPr>
            <p:cNvPr id="6" name="Freeform 6"/>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4989E"/>
            </a:solidFill>
          </p:spPr>
        </p:sp>
        <p:sp>
          <p:nvSpPr>
            <p:cNvPr id="7" name="TextBox 7"/>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13665800" y="3547556"/>
            <a:ext cx="657082" cy="657082"/>
            <a:chOff x="0" y="0"/>
            <a:chExt cx="812800" cy="812800"/>
          </a:xfrm>
        </p:grpSpPr>
        <p:sp>
          <p:nvSpPr>
            <p:cNvPr id="9" name="Freeform 9"/>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0E9E5"/>
            </a:solidFill>
          </p:spPr>
        </p:sp>
        <p:sp>
          <p:nvSpPr>
            <p:cNvPr id="10" name="TextBox 10"/>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11" name="Group 11"/>
          <p:cNvGrpSpPr/>
          <p:nvPr/>
        </p:nvGrpSpPr>
        <p:grpSpPr>
          <a:xfrm>
            <a:off x="13382803" y="5303960"/>
            <a:ext cx="657082" cy="657082"/>
            <a:chOff x="0" y="0"/>
            <a:chExt cx="812800" cy="812800"/>
          </a:xfrm>
        </p:grpSpPr>
        <p:sp>
          <p:nvSpPr>
            <p:cNvPr id="12" name="Freeform 12"/>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43A44"/>
            </a:solidFill>
          </p:spPr>
        </p:sp>
        <p:sp>
          <p:nvSpPr>
            <p:cNvPr id="13" name="TextBox 13"/>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14" name="Group 14"/>
          <p:cNvGrpSpPr/>
          <p:nvPr/>
        </p:nvGrpSpPr>
        <p:grpSpPr>
          <a:xfrm>
            <a:off x="13752257" y="7056417"/>
            <a:ext cx="657082" cy="657082"/>
            <a:chOff x="0" y="0"/>
            <a:chExt cx="812800" cy="812800"/>
          </a:xfrm>
        </p:grpSpPr>
        <p:sp>
          <p:nvSpPr>
            <p:cNvPr id="15" name="Freeform 15"/>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535454"/>
            </a:solidFill>
          </p:spPr>
        </p:sp>
        <p:sp>
          <p:nvSpPr>
            <p:cNvPr id="16" name="TextBox 16"/>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17" name="Group 17"/>
          <p:cNvGrpSpPr/>
          <p:nvPr/>
        </p:nvGrpSpPr>
        <p:grpSpPr>
          <a:xfrm>
            <a:off x="14658560" y="8705205"/>
            <a:ext cx="657082" cy="657082"/>
            <a:chOff x="0" y="0"/>
            <a:chExt cx="812800" cy="812800"/>
          </a:xfrm>
        </p:grpSpPr>
        <p:sp>
          <p:nvSpPr>
            <p:cNvPr id="18" name="Freeform 18"/>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23B2A3"/>
            </a:solidFill>
          </p:spPr>
        </p:sp>
        <p:sp>
          <p:nvSpPr>
            <p:cNvPr id="19" name="TextBox 19"/>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pic>
        <p:nvPicPr>
          <p:cNvPr id="20" name="Picture 20"/>
          <p:cNvPicPr>
            <a:picLocks noChangeAspect="1"/>
          </p:cNvPicPr>
          <p:nvPr/>
        </p:nvPicPr>
        <p:blipFill>
          <a:blip r:embed="rId8"/>
          <a:srcRect/>
          <a:stretch>
            <a:fillRect/>
          </a:stretch>
        </p:blipFill>
        <p:spPr>
          <a:xfrm>
            <a:off x="16418708" y="0"/>
            <a:ext cx="1869292" cy="1869292"/>
          </a:xfrm>
          <a:prstGeom prst="rect">
            <a:avLst/>
          </a:prstGeom>
        </p:spPr>
      </p:pic>
      <p:grpSp>
        <p:nvGrpSpPr>
          <p:cNvPr id="21" name="Group 21"/>
          <p:cNvGrpSpPr/>
          <p:nvPr/>
        </p:nvGrpSpPr>
        <p:grpSpPr>
          <a:xfrm>
            <a:off x="14770557" y="3970317"/>
            <a:ext cx="3086100" cy="3086100"/>
            <a:chOff x="0" y="0"/>
            <a:chExt cx="812800" cy="812800"/>
          </a:xfrm>
        </p:grpSpPr>
        <p:sp>
          <p:nvSpPr>
            <p:cNvPr id="22" name="Freeform 22"/>
            <p:cNvSpPr/>
            <p:nvPr/>
          </p:nvSpPr>
          <p:spPr>
            <a:xfrm>
              <a:off x="0" y="0"/>
              <a:ext cx="812800" cy="812800"/>
            </a:xfrm>
            <a:custGeom>
              <a:avLst/>
              <a:gdLst/>
              <a:ahLst/>
              <a:cxnLst/>
              <a:rect l="l" t="t" r="r" b="b"/>
              <a:pathLst>
                <a:path w="812800" h="812800">
                  <a:moveTo>
                    <a:pt x="127941" y="0"/>
                  </a:moveTo>
                  <a:lnTo>
                    <a:pt x="684859" y="0"/>
                  </a:lnTo>
                  <a:cubicBezTo>
                    <a:pt x="718791" y="0"/>
                    <a:pt x="751333" y="13479"/>
                    <a:pt x="775327" y="37473"/>
                  </a:cubicBezTo>
                  <a:cubicBezTo>
                    <a:pt x="799321" y="61467"/>
                    <a:pt x="812800" y="94009"/>
                    <a:pt x="812800" y="127941"/>
                  </a:cubicBezTo>
                  <a:lnTo>
                    <a:pt x="812800" y="684859"/>
                  </a:lnTo>
                  <a:cubicBezTo>
                    <a:pt x="812800" y="718791"/>
                    <a:pt x="799321" y="751333"/>
                    <a:pt x="775327" y="775327"/>
                  </a:cubicBezTo>
                  <a:cubicBezTo>
                    <a:pt x="751333" y="799321"/>
                    <a:pt x="718791" y="812800"/>
                    <a:pt x="684859" y="812800"/>
                  </a:cubicBezTo>
                  <a:lnTo>
                    <a:pt x="127941" y="812800"/>
                  </a:lnTo>
                  <a:cubicBezTo>
                    <a:pt x="94009" y="812800"/>
                    <a:pt x="61467" y="799321"/>
                    <a:pt x="37473" y="775327"/>
                  </a:cubicBezTo>
                  <a:cubicBezTo>
                    <a:pt x="13479" y="751333"/>
                    <a:pt x="0" y="718791"/>
                    <a:pt x="0" y="684859"/>
                  </a:cubicBezTo>
                  <a:lnTo>
                    <a:pt x="0" y="127941"/>
                  </a:lnTo>
                  <a:cubicBezTo>
                    <a:pt x="0" y="94009"/>
                    <a:pt x="13479" y="61467"/>
                    <a:pt x="37473" y="37473"/>
                  </a:cubicBezTo>
                  <a:cubicBezTo>
                    <a:pt x="61467" y="13479"/>
                    <a:pt x="94009" y="0"/>
                    <a:pt x="127941" y="0"/>
                  </a:cubicBezTo>
                  <a:close/>
                </a:path>
              </a:pathLst>
            </a:custGeom>
            <a:solidFill>
              <a:srgbClr val="23B2A3"/>
            </a:solidFill>
          </p:spPr>
        </p:sp>
        <p:sp>
          <p:nvSpPr>
            <p:cNvPr id="23" name="TextBox 23"/>
            <p:cNvSpPr txBox="1"/>
            <p:nvPr/>
          </p:nvSpPr>
          <p:spPr>
            <a:xfrm>
              <a:off x="0" y="-76200"/>
              <a:ext cx="812800" cy="889000"/>
            </a:xfrm>
            <a:prstGeom prst="rect">
              <a:avLst/>
            </a:prstGeom>
          </p:spPr>
          <p:txBody>
            <a:bodyPr lIns="50800" tIns="50800" rIns="50800" bIns="50800" rtlCol="0" anchor="ctr"/>
            <a:lstStyle/>
            <a:p>
              <a:pPr algn="ctr">
                <a:lnSpc>
                  <a:spcPts val="4479"/>
                </a:lnSpc>
              </a:pPr>
              <a:r>
                <a:rPr lang="en-US" sz="3199" dirty="0">
                  <a:solidFill>
                    <a:srgbClr val="FEFEFE"/>
                  </a:solidFill>
                  <a:latin typeface="Abhaya Libre Regular"/>
                </a:rPr>
                <a:t>smart planning</a:t>
              </a:r>
            </a:p>
          </p:txBody>
        </p:sp>
      </p:grpSp>
      <p:pic>
        <p:nvPicPr>
          <p:cNvPr id="24" name="Picture 24"/>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3665800" y="1440853"/>
            <a:ext cx="593582" cy="1239858"/>
          </a:xfrm>
          <a:prstGeom prst="rect">
            <a:avLst/>
          </a:prstGeom>
        </p:spPr>
      </p:pic>
      <p:pic>
        <p:nvPicPr>
          <p:cNvPr id="25" name="Picture 25"/>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2289686" y="3162015"/>
            <a:ext cx="1239858" cy="1239858"/>
          </a:xfrm>
          <a:prstGeom prst="rect">
            <a:avLst/>
          </a:prstGeom>
        </p:spPr>
      </p:pic>
      <p:pic>
        <p:nvPicPr>
          <p:cNvPr id="26" name="Picture 26"/>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13022445" y="8352972"/>
            <a:ext cx="1239034" cy="1250402"/>
          </a:xfrm>
          <a:prstGeom prst="rect">
            <a:avLst/>
          </a:prstGeom>
        </p:spPr>
      </p:pic>
      <p:sp>
        <p:nvSpPr>
          <p:cNvPr id="30" name="TextBox 30"/>
          <p:cNvSpPr txBox="1"/>
          <p:nvPr/>
        </p:nvSpPr>
        <p:spPr>
          <a:xfrm>
            <a:off x="1661464" y="2002504"/>
            <a:ext cx="9492375" cy="2585323"/>
          </a:xfrm>
          <a:prstGeom prst="rect">
            <a:avLst/>
          </a:prstGeom>
        </p:spPr>
        <p:txBody>
          <a:bodyPr wrap="square" lIns="0" tIns="0" rIns="0" bIns="0" rtlCol="0" anchor="t">
            <a:spAutoFit/>
          </a:bodyPr>
          <a:lstStyle/>
          <a:p>
            <a:r>
              <a:rPr lang="el-GR" sz="2400" b="1" dirty="0">
                <a:solidFill>
                  <a:srgbClr val="374151"/>
                </a:solidFill>
                <a:latin typeface="Söhne"/>
              </a:rPr>
              <a:t>Σχεδιασμός μείωσης του κινδύνου καταστροφών: </a:t>
            </a:r>
            <a:r>
              <a:rPr lang="el-GR" sz="2400" dirty="0">
                <a:solidFill>
                  <a:srgbClr val="374151"/>
                </a:solidFill>
                <a:latin typeface="Söhne"/>
              </a:rPr>
              <a:t>Περιλαμβάνει την ανάπτυξη ενός ολοκληρωμένου σχεδίου για τη μείωση των επιπτώσεων των φυσικών καταστροφών σε μια περιοχή και τις κοινότητές της. Αυτό περιλαμβάνει τον εντοπισμό δυνητικών κινδύνων, την ανάπτυξη σχεδίων εκκένωσης και τον προσδιορισμό υποδομών και υπηρεσιών ζωτικής σημασίας.
</a:t>
            </a:r>
            <a:endParaRPr lang="en-GB" sz="2400" i="0" dirty="0">
              <a:solidFill>
                <a:srgbClr val="374151"/>
              </a:solidFill>
              <a:effectLst/>
              <a:latin typeface="Söhne"/>
            </a:endParaRPr>
          </a:p>
        </p:txBody>
      </p:sp>
      <p:sp>
        <p:nvSpPr>
          <p:cNvPr id="31" name="TextBox 31"/>
          <p:cNvSpPr txBox="1"/>
          <p:nvPr/>
        </p:nvSpPr>
        <p:spPr>
          <a:xfrm>
            <a:off x="3780253" y="1466560"/>
            <a:ext cx="10489690" cy="916918"/>
          </a:xfrm>
          <a:prstGeom prst="rect">
            <a:avLst/>
          </a:prstGeom>
        </p:spPr>
        <p:txBody>
          <a:bodyPr wrap="square" lIns="0" tIns="0" rIns="0" bIns="0" rtlCol="0" anchor="t">
            <a:spAutoFit/>
          </a:bodyPr>
          <a:lstStyle/>
          <a:p>
            <a:pPr algn="just">
              <a:lnSpc>
                <a:spcPts val="3359"/>
              </a:lnSpc>
            </a:pPr>
            <a:r>
              <a:rPr lang="el-GR" sz="4000" b="1" dirty="0">
                <a:solidFill>
                  <a:srgbClr val="374151"/>
                </a:solidFill>
                <a:latin typeface="Söhne"/>
              </a:rPr>
              <a:t>Παραδείγματα «έξυπνου σχεδιασμού»
</a:t>
            </a:r>
            <a:endParaRPr lang="en-US" sz="4000" b="1" spc="-36" dirty="0">
              <a:solidFill>
                <a:srgbClr val="000000"/>
              </a:solidFill>
              <a:latin typeface="Abhaya Libre Regular"/>
            </a:endParaRPr>
          </a:p>
        </p:txBody>
      </p:sp>
      <p:pic>
        <p:nvPicPr>
          <p:cNvPr id="32" name="Picture 32"/>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rot="1852805">
            <a:off x="6322095" y="-3478217"/>
            <a:ext cx="5364129" cy="5364129"/>
          </a:xfrm>
          <a:prstGeom prst="rect">
            <a:avLst/>
          </a:prstGeom>
        </p:spPr>
      </p:pic>
      <p:pic>
        <p:nvPicPr>
          <p:cNvPr id="33" name="Picture 33"/>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0" y="-1490547"/>
            <a:ext cx="3334026" cy="3588482"/>
          </a:xfrm>
          <a:prstGeom prst="rect">
            <a:avLst/>
          </a:prstGeom>
        </p:spPr>
      </p:pic>
      <p:pic>
        <p:nvPicPr>
          <p:cNvPr id="34" name="Picture 34"/>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rot="-1185502">
            <a:off x="-3235988" y="28827"/>
            <a:ext cx="4352147" cy="4346443"/>
          </a:xfrm>
          <a:prstGeom prst="rect">
            <a:avLst/>
          </a:prstGeom>
        </p:spPr>
      </p:pic>
      <p:pic>
        <p:nvPicPr>
          <p:cNvPr id="35" name="Picture 35"/>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rot="1852805">
            <a:off x="15257830" y="7358583"/>
            <a:ext cx="5364129" cy="5364129"/>
          </a:xfrm>
          <a:prstGeom prst="rect">
            <a:avLst/>
          </a:prstGeom>
        </p:spPr>
      </p:pic>
      <p:grpSp>
        <p:nvGrpSpPr>
          <p:cNvPr id="36" name="Group 36"/>
          <p:cNvGrpSpPr/>
          <p:nvPr/>
        </p:nvGrpSpPr>
        <p:grpSpPr>
          <a:xfrm>
            <a:off x="-845096" y="8795670"/>
            <a:ext cx="2900572" cy="807705"/>
            <a:chOff x="0" y="0"/>
            <a:chExt cx="3867430" cy="1076939"/>
          </a:xfrm>
        </p:grpSpPr>
        <p:pic>
          <p:nvPicPr>
            <p:cNvPr id="37" name="Picture 37"/>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rcRect/>
            <a:stretch>
              <a:fillRect/>
            </a:stretch>
          </p:blipFill>
          <p:spPr>
            <a:xfrm>
              <a:off x="0" y="0"/>
              <a:ext cx="3867430" cy="618789"/>
            </a:xfrm>
            <a:prstGeom prst="rect">
              <a:avLst/>
            </a:prstGeom>
          </p:spPr>
        </p:pic>
        <p:pic>
          <p:nvPicPr>
            <p:cNvPr id="38" name="Picture 38"/>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rcRect/>
            <a:stretch>
              <a:fillRect/>
            </a:stretch>
          </p:blipFill>
          <p:spPr>
            <a:xfrm>
              <a:off x="0" y="458151"/>
              <a:ext cx="3867430" cy="618789"/>
            </a:xfrm>
            <a:prstGeom prst="rect">
              <a:avLst/>
            </a:prstGeom>
          </p:spPr>
        </p:pic>
      </p:grpSp>
      <p:pic>
        <p:nvPicPr>
          <p:cNvPr id="39" name="Picture 39"/>
          <p:cNvPicPr>
            <a:picLocks noChangeAspect="1"/>
          </p:cNvPicPr>
          <p:nvPr/>
        </p:nvPicPr>
        <p:blipFill>
          <a:blip r:embed="rId23"/>
          <a:srcRect/>
          <a:stretch>
            <a:fillRect/>
          </a:stretch>
        </p:blipFill>
        <p:spPr>
          <a:xfrm>
            <a:off x="7520403" y="9362287"/>
            <a:ext cx="3710720" cy="779251"/>
          </a:xfrm>
          <a:prstGeom prst="rect">
            <a:avLst/>
          </a:prstGeom>
        </p:spPr>
      </p:pic>
      <p:sp>
        <p:nvSpPr>
          <p:cNvPr id="27" name="TextBox 30">
            <a:extLst>
              <a:ext uri="{FF2B5EF4-FFF2-40B4-BE49-F238E27FC236}">
                <a16:creationId xmlns:a16="http://schemas.microsoft.com/office/drawing/2014/main" id="{FD3C9B5F-29F5-6E20-0BD9-B91C4F33F77F}"/>
              </a:ext>
            </a:extLst>
          </p:cNvPr>
          <p:cNvSpPr txBox="1"/>
          <p:nvPr/>
        </p:nvSpPr>
        <p:spPr>
          <a:xfrm>
            <a:off x="969916" y="7382204"/>
            <a:ext cx="10469735" cy="1846659"/>
          </a:xfrm>
          <a:prstGeom prst="rect">
            <a:avLst/>
          </a:prstGeom>
        </p:spPr>
        <p:txBody>
          <a:bodyPr wrap="square" lIns="0" tIns="0" rIns="0" bIns="0" rtlCol="0" anchor="t">
            <a:spAutoFit/>
          </a:bodyPr>
          <a:lstStyle/>
          <a:p>
            <a:r>
              <a:rPr lang="el-GR" sz="2400" b="1" dirty="0">
                <a:solidFill>
                  <a:srgbClr val="374151"/>
                </a:solidFill>
                <a:latin typeface="Söhne"/>
              </a:rPr>
              <a:t>Σχεδιασμός τουριστικής ανάπτυξης: </a:t>
            </a:r>
            <a:r>
              <a:rPr lang="el-GR" sz="2400" dirty="0">
                <a:solidFill>
                  <a:srgbClr val="374151"/>
                </a:solidFill>
                <a:latin typeface="Söhne"/>
              </a:rPr>
              <a:t>Περιλαμβάνει την ανάπτυξη μιας στρατηγικής για την προσέλκυση τουριστών σε μια περιοχή, διασφαλίζοντας παράλληλα τη διατήρηση των φυσικών και πολιτιστικών πόρων της. Συνήθως περιλαμβάνει συνεργασία μεταξύ τοπικών κυβερνήσεων, επιχειρήσεων και κοινοτήτων.
</a:t>
            </a:r>
            <a:endParaRPr lang="en-GB" sz="2400" i="0" dirty="0">
              <a:solidFill>
                <a:srgbClr val="374151"/>
              </a:solidFill>
              <a:effectLst/>
              <a:latin typeface="Söhne"/>
            </a:endParaRPr>
          </a:p>
        </p:txBody>
      </p:sp>
      <p:pic>
        <p:nvPicPr>
          <p:cNvPr id="10242" name="Picture 2" descr="Free Salento Quindío photo and picture">
            <a:extLst>
              <a:ext uri="{FF2B5EF4-FFF2-40B4-BE49-F238E27FC236}">
                <a16:creationId xmlns:a16="http://schemas.microsoft.com/office/drawing/2014/main" id="{C4AD631B-56EA-F3BA-D66B-B649B20AC9DE}"/>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5815841" y="4188732"/>
            <a:ext cx="4501903" cy="30012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355674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10770731" y="4768328"/>
            <a:ext cx="7775659" cy="1894433"/>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1739527" y="5000829"/>
            <a:ext cx="1338808" cy="1143007"/>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2427531" y="6846114"/>
            <a:ext cx="1218800" cy="1198994"/>
          </a:xfrm>
          <a:prstGeom prst="rect">
            <a:avLst/>
          </a:prstGeom>
        </p:spPr>
      </p:pic>
      <p:grpSp>
        <p:nvGrpSpPr>
          <p:cNvPr id="5" name="Group 5"/>
          <p:cNvGrpSpPr/>
          <p:nvPr/>
        </p:nvGrpSpPr>
        <p:grpSpPr>
          <a:xfrm>
            <a:off x="14658560" y="2060782"/>
            <a:ext cx="657082" cy="657082"/>
            <a:chOff x="0" y="0"/>
            <a:chExt cx="812800" cy="812800"/>
          </a:xfrm>
        </p:grpSpPr>
        <p:sp>
          <p:nvSpPr>
            <p:cNvPr id="6" name="Freeform 6"/>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4989E"/>
            </a:solidFill>
          </p:spPr>
        </p:sp>
        <p:sp>
          <p:nvSpPr>
            <p:cNvPr id="7" name="TextBox 7"/>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13665800" y="3547556"/>
            <a:ext cx="657082" cy="657082"/>
            <a:chOff x="0" y="0"/>
            <a:chExt cx="812800" cy="812800"/>
          </a:xfrm>
        </p:grpSpPr>
        <p:sp>
          <p:nvSpPr>
            <p:cNvPr id="9" name="Freeform 9"/>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0E9E5"/>
            </a:solidFill>
          </p:spPr>
        </p:sp>
        <p:sp>
          <p:nvSpPr>
            <p:cNvPr id="10" name="TextBox 10"/>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11" name="Group 11"/>
          <p:cNvGrpSpPr/>
          <p:nvPr/>
        </p:nvGrpSpPr>
        <p:grpSpPr>
          <a:xfrm>
            <a:off x="13382803" y="5303960"/>
            <a:ext cx="657082" cy="657082"/>
            <a:chOff x="0" y="0"/>
            <a:chExt cx="812800" cy="812800"/>
          </a:xfrm>
        </p:grpSpPr>
        <p:sp>
          <p:nvSpPr>
            <p:cNvPr id="12" name="Freeform 12"/>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43A44"/>
            </a:solidFill>
          </p:spPr>
        </p:sp>
        <p:sp>
          <p:nvSpPr>
            <p:cNvPr id="13" name="TextBox 13"/>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14" name="Group 14"/>
          <p:cNvGrpSpPr/>
          <p:nvPr/>
        </p:nvGrpSpPr>
        <p:grpSpPr>
          <a:xfrm>
            <a:off x="13752257" y="7056417"/>
            <a:ext cx="657082" cy="657082"/>
            <a:chOff x="0" y="0"/>
            <a:chExt cx="812800" cy="812800"/>
          </a:xfrm>
        </p:grpSpPr>
        <p:sp>
          <p:nvSpPr>
            <p:cNvPr id="15" name="Freeform 15"/>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535454"/>
            </a:solidFill>
          </p:spPr>
        </p:sp>
        <p:sp>
          <p:nvSpPr>
            <p:cNvPr id="16" name="TextBox 16"/>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17" name="Group 17"/>
          <p:cNvGrpSpPr/>
          <p:nvPr/>
        </p:nvGrpSpPr>
        <p:grpSpPr>
          <a:xfrm>
            <a:off x="14658560" y="8705205"/>
            <a:ext cx="657082" cy="657082"/>
            <a:chOff x="0" y="0"/>
            <a:chExt cx="812800" cy="812800"/>
          </a:xfrm>
        </p:grpSpPr>
        <p:sp>
          <p:nvSpPr>
            <p:cNvPr id="18" name="Freeform 18"/>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23B2A3"/>
            </a:solidFill>
          </p:spPr>
        </p:sp>
        <p:sp>
          <p:nvSpPr>
            <p:cNvPr id="19" name="TextBox 19"/>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pic>
        <p:nvPicPr>
          <p:cNvPr id="20" name="Picture 20"/>
          <p:cNvPicPr>
            <a:picLocks noChangeAspect="1"/>
          </p:cNvPicPr>
          <p:nvPr/>
        </p:nvPicPr>
        <p:blipFill>
          <a:blip r:embed="rId8"/>
          <a:srcRect/>
          <a:stretch>
            <a:fillRect/>
          </a:stretch>
        </p:blipFill>
        <p:spPr>
          <a:xfrm>
            <a:off x="16418708" y="0"/>
            <a:ext cx="1869292" cy="1869292"/>
          </a:xfrm>
          <a:prstGeom prst="rect">
            <a:avLst/>
          </a:prstGeom>
        </p:spPr>
      </p:pic>
      <p:grpSp>
        <p:nvGrpSpPr>
          <p:cNvPr id="21" name="Group 21"/>
          <p:cNvGrpSpPr/>
          <p:nvPr/>
        </p:nvGrpSpPr>
        <p:grpSpPr>
          <a:xfrm>
            <a:off x="14770557" y="3970317"/>
            <a:ext cx="3086100" cy="3086100"/>
            <a:chOff x="0" y="0"/>
            <a:chExt cx="812800" cy="812800"/>
          </a:xfrm>
        </p:grpSpPr>
        <p:sp>
          <p:nvSpPr>
            <p:cNvPr id="22" name="Freeform 22"/>
            <p:cNvSpPr/>
            <p:nvPr/>
          </p:nvSpPr>
          <p:spPr>
            <a:xfrm>
              <a:off x="0" y="0"/>
              <a:ext cx="812800" cy="812800"/>
            </a:xfrm>
            <a:custGeom>
              <a:avLst/>
              <a:gdLst/>
              <a:ahLst/>
              <a:cxnLst/>
              <a:rect l="l" t="t" r="r" b="b"/>
              <a:pathLst>
                <a:path w="812800" h="812800">
                  <a:moveTo>
                    <a:pt x="127941" y="0"/>
                  </a:moveTo>
                  <a:lnTo>
                    <a:pt x="684859" y="0"/>
                  </a:lnTo>
                  <a:cubicBezTo>
                    <a:pt x="718791" y="0"/>
                    <a:pt x="751333" y="13479"/>
                    <a:pt x="775327" y="37473"/>
                  </a:cubicBezTo>
                  <a:cubicBezTo>
                    <a:pt x="799321" y="61467"/>
                    <a:pt x="812800" y="94009"/>
                    <a:pt x="812800" y="127941"/>
                  </a:cubicBezTo>
                  <a:lnTo>
                    <a:pt x="812800" y="684859"/>
                  </a:lnTo>
                  <a:cubicBezTo>
                    <a:pt x="812800" y="718791"/>
                    <a:pt x="799321" y="751333"/>
                    <a:pt x="775327" y="775327"/>
                  </a:cubicBezTo>
                  <a:cubicBezTo>
                    <a:pt x="751333" y="799321"/>
                    <a:pt x="718791" y="812800"/>
                    <a:pt x="684859" y="812800"/>
                  </a:cubicBezTo>
                  <a:lnTo>
                    <a:pt x="127941" y="812800"/>
                  </a:lnTo>
                  <a:cubicBezTo>
                    <a:pt x="94009" y="812800"/>
                    <a:pt x="61467" y="799321"/>
                    <a:pt x="37473" y="775327"/>
                  </a:cubicBezTo>
                  <a:cubicBezTo>
                    <a:pt x="13479" y="751333"/>
                    <a:pt x="0" y="718791"/>
                    <a:pt x="0" y="684859"/>
                  </a:cubicBezTo>
                  <a:lnTo>
                    <a:pt x="0" y="127941"/>
                  </a:lnTo>
                  <a:cubicBezTo>
                    <a:pt x="0" y="94009"/>
                    <a:pt x="13479" y="61467"/>
                    <a:pt x="37473" y="37473"/>
                  </a:cubicBezTo>
                  <a:cubicBezTo>
                    <a:pt x="61467" y="13479"/>
                    <a:pt x="94009" y="0"/>
                    <a:pt x="127941" y="0"/>
                  </a:cubicBezTo>
                  <a:close/>
                </a:path>
              </a:pathLst>
            </a:custGeom>
            <a:solidFill>
              <a:srgbClr val="23B2A3"/>
            </a:solidFill>
          </p:spPr>
        </p:sp>
        <p:sp>
          <p:nvSpPr>
            <p:cNvPr id="23" name="TextBox 23"/>
            <p:cNvSpPr txBox="1"/>
            <p:nvPr/>
          </p:nvSpPr>
          <p:spPr>
            <a:xfrm>
              <a:off x="0" y="-76200"/>
              <a:ext cx="812800" cy="889000"/>
            </a:xfrm>
            <a:prstGeom prst="rect">
              <a:avLst/>
            </a:prstGeom>
          </p:spPr>
          <p:txBody>
            <a:bodyPr lIns="50800" tIns="50800" rIns="50800" bIns="50800" rtlCol="0" anchor="ctr"/>
            <a:lstStyle/>
            <a:p>
              <a:pPr algn="ctr">
                <a:lnSpc>
                  <a:spcPts val="4479"/>
                </a:lnSpc>
              </a:pPr>
              <a:r>
                <a:rPr lang="en-US" sz="3199" dirty="0">
                  <a:solidFill>
                    <a:srgbClr val="FEFEFE"/>
                  </a:solidFill>
                  <a:latin typeface="Abhaya Libre Regular"/>
                </a:rPr>
                <a:t>smart planning</a:t>
              </a:r>
            </a:p>
          </p:txBody>
        </p:sp>
      </p:grpSp>
      <p:pic>
        <p:nvPicPr>
          <p:cNvPr id="24" name="Picture 24"/>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3665800" y="1440853"/>
            <a:ext cx="593582" cy="1239858"/>
          </a:xfrm>
          <a:prstGeom prst="rect">
            <a:avLst/>
          </a:prstGeom>
        </p:spPr>
      </p:pic>
      <p:pic>
        <p:nvPicPr>
          <p:cNvPr id="25" name="Picture 25"/>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2289686" y="3162015"/>
            <a:ext cx="1239858" cy="1239858"/>
          </a:xfrm>
          <a:prstGeom prst="rect">
            <a:avLst/>
          </a:prstGeom>
        </p:spPr>
      </p:pic>
      <p:pic>
        <p:nvPicPr>
          <p:cNvPr id="26" name="Picture 26"/>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13022445" y="8352972"/>
            <a:ext cx="1239034" cy="1250402"/>
          </a:xfrm>
          <a:prstGeom prst="rect">
            <a:avLst/>
          </a:prstGeom>
        </p:spPr>
      </p:pic>
      <p:sp>
        <p:nvSpPr>
          <p:cNvPr id="30" name="TextBox 30"/>
          <p:cNvSpPr txBox="1"/>
          <p:nvPr/>
        </p:nvSpPr>
        <p:spPr>
          <a:xfrm>
            <a:off x="1787726" y="3387990"/>
            <a:ext cx="9492375" cy="3447098"/>
          </a:xfrm>
          <a:prstGeom prst="rect">
            <a:avLst/>
          </a:prstGeom>
        </p:spPr>
        <p:txBody>
          <a:bodyPr wrap="square" lIns="0" tIns="0" rIns="0" bIns="0" rtlCol="0" anchor="t">
            <a:spAutoFit/>
          </a:bodyPr>
          <a:lstStyle/>
          <a:p>
            <a:pPr algn="just"/>
            <a:r>
              <a:rPr lang="el-GR" sz="2800" dirty="0">
                <a:solidFill>
                  <a:srgbClr val="374151"/>
                </a:solidFill>
                <a:latin typeface="Söhne"/>
              </a:rPr>
              <a:t>Βέλτιστες πρακτικές στη Ρουμανία:
Η πρωτοβουλία "Smart City" της πόλης της Τιμισοάρα, η οποία χρησιμοποιεί τεχνολογία και δεδομένα για τη βελτίωση των υπηρεσιών της πόλης και της βιωσιμότητας για τους κατοίκους.
Το πρόγραμμα "Smart Region" στην κομητεία του Cluj, το οποίο επικεντρώνεται στην καινοτομία και την ψηφιοποίηση στην τοπική οικονομία.
</a:t>
            </a:r>
            <a:endParaRPr lang="en-GB" sz="2800" i="0" dirty="0">
              <a:solidFill>
                <a:srgbClr val="374151"/>
              </a:solidFill>
              <a:effectLst/>
              <a:latin typeface="Söhne"/>
            </a:endParaRPr>
          </a:p>
        </p:txBody>
      </p:sp>
      <p:sp>
        <p:nvSpPr>
          <p:cNvPr id="31" name="TextBox 31"/>
          <p:cNvSpPr txBox="1"/>
          <p:nvPr/>
        </p:nvSpPr>
        <p:spPr>
          <a:xfrm>
            <a:off x="3394161" y="1934489"/>
            <a:ext cx="10489690" cy="1352934"/>
          </a:xfrm>
          <a:prstGeom prst="rect">
            <a:avLst/>
          </a:prstGeom>
        </p:spPr>
        <p:txBody>
          <a:bodyPr wrap="square" lIns="0" tIns="0" rIns="0" bIns="0" rtlCol="0" anchor="t">
            <a:spAutoFit/>
          </a:bodyPr>
          <a:lstStyle/>
          <a:p>
            <a:pPr algn="just">
              <a:lnSpc>
                <a:spcPts val="3359"/>
              </a:lnSpc>
            </a:pPr>
            <a:r>
              <a:rPr lang="el-GR" sz="4000" b="1" dirty="0">
                <a:solidFill>
                  <a:srgbClr val="374151"/>
                </a:solidFill>
                <a:latin typeface="Söhne"/>
              </a:rPr>
              <a:t>Παραδείγματα «έξυπνου σχεδιασμού» στη Ρουμανία
</a:t>
            </a:r>
            <a:endParaRPr lang="en-US" sz="4000" b="1" spc="-36" dirty="0">
              <a:solidFill>
                <a:srgbClr val="000000"/>
              </a:solidFill>
              <a:latin typeface="Abhaya Libre Regular"/>
            </a:endParaRPr>
          </a:p>
        </p:txBody>
      </p:sp>
      <p:pic>
        <p:nvPicPr>
          <p:cNvPr id="32" name="Picture 32"/>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rot="1852805">
            <a:off x="6225659" y="-3260924"/>
            <a:ext cx="5364129" cy="5364129"/>
          </a:xfrm>
          <a:prstGeom prst="rect">
            <a:avLst/>
          </a:prstGeom>
        </p:spPr>
      </p:pic>
      <p:pic>
        <p:nvPicPr>
          <p:cNvPr id="33" name="Picture 33"/>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0" y="-1490547"/>
            <a:ext cx="3334026" cy="3588482"/>
          </a:xfrm>
          <a:prstGeom prst="rect">
            <a:avLst/>
          </a:prstGeom>
        </p:spPr>
      </p:pic>
      <p:pic>
        <p:nvPicPr>
          <p:cNvPr id="34" name="Picture 34"/>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rot="-1185502">
            <a:off x="-3235988" y="28827"/>
            <a:ext cx="4352147" cy="4346443"/>
          </a:xfrm>
          <a:prstGeom prst="rect">
            <a:avLst/>
          </a:prstGeom>
        </p:spPr>
      </p:pic>
      <p:pic>
        <p:nvPicPr>
          <p:cNvPr id="35" name="Picture 35"/>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rot="1852805">
            <a:off x="15257830" y="7358583"/>
            <a:ext cx="5364129" cy="5364129"/>
          </a:xfrm>
          <a:prstGeom prst="rect">
            <a:avLst/>
          </a:prstGeom>
        </p:spPr>
      </p:pic>
      <p:grpSp>
        <p:nvGrpSpPr>
          <p:cNvPr id="36" name="Group 36"/>
          <p:cNvGrpSpPr/>
          <p:nvPr/>
        </p:nvGrpSpPr>
        <p:grpSpPr>
          <a:xfrm>
            <a:off x="-845096" y="8795670"/>
            <a:ext cx="2900572" cy="807705"/>
            <a:chOff x="0" y="0"/>
            <a:chExt cx="3867430" cy="1076939"/>
          </a:xfrm>
        </p:grpSpPr>
        <p:pic>
          <p:nvPicPr>
            <p:cNvPr id="37" name="Picture 37"/>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rcRect/>
            <a:stretch>
              <a:fillRect/>
            </a:stretch>
          </p:blipFill>
          <p:spPr>
            <a:xfrm>
              <a:off x="0" y="0"/>
              <a:ext cx="3867430" cy="618789"/>
            </a:xfrm>
            <a:prstGeom prst="rect">
              <a:avLst/>
            </a:prstGeom>
          </p:spPr>
        </p:pic>
        <p:pic>
          <p:nvPicPr>
            <p:cNvPr id="38" name="Picture 38"/>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rcRect/>
            <a:stretch>
              <a:fillRect/>
            </a:stretch>
          </p:blipFill>
          <p:spPr>
            <a:xfrm>
              <a:off x="0" y="458151"/>
              <a:ext cx="3867430" cy="618789"/>
            </a:xfrm>
            <a:prstGeom prst="rect">
              <a:avLst/>
            </a:prstGeom>
          </p:spPr>
        </p:pic>
      </p:grpSp>
      <p:pic>
        <p:nvPicPr>
          <p:cNvPr id="39" name="Picture 39"/>
          <p:cNvPicPr>
            <a:picLocks noChangeAspect="1"/>
          </p:cNvPicPr>
          <p:nvPr/>
        </p:nvPicPr>
        <p:blipFill>
          <a:blip r:embed="rId23"/>
          <a:srcRect/>
          <a:stretch>
            <a:fillRect/>
          </a:stretch>
        </p:blipFill>
        <p:spPr>
          <a:xfrm>
            <a:off x="7520403" y="9362287"/>
            <a:ext cx="3710720" cy="779251"/>
          </a:xfrm>
          <a:prstGeom prst="rect">
            <a:avLst/>
          </a:prstGeom>
        </p:spPr>
      </p:pic>
    </p:spTree>
    <p:extLst>
      <p:ext uri="{BB962C8B-B14F-4D97-AF65-F5344CB8AC3E}">
        <p14:creationId xmlns:p14="http://schemas.microsoft.com/office/powerpoint/2010/main" val="101044655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0">
            <a:extLst>
              <a:ext uri="{FF2B5EF4-FFF2-40B4-BE49-F238E27FC236}">
                <a16:creationId xmlns:a16="http://schemas.microsoft.com/office/drawing/2014/main" id="{F5B8004B-83BD-B7A5-A8AA-2ADE3B21BD54}"/>
              </a:ext>
            </a:extLst>
          </p:cNvPr>
          <p:cNvPicPr>
            <a:picLocks noChangeAspect="1"/>
          </p:cNvPicPr>
          <p:nvPr/>
        </p:nvPicPr>
        <p:blipFill>
          <a:blip r:embed="rId3"/>
          <a:srcRect/>
          <a:stretch>
            <a:fillRect/>
          </a:stretch>
        </p:blipFill>
        <p:spPr>
          <a:xfrm>
            <a:off x="16418708" y="0"/>
            <a:ext cx="1869292" cy="1869292"/>
          </a:xfrm>
          <a:prstGeom prst="rect">
            <a:avLst/>
          </a:prstGeom>
        </p:spPr>
      </p:pic>
      <p:pic>
        <p:nvPicPr>
          <p:cNvPr id="3" name="Picture 32">
            <a:extLst>
              <a:ext uri="{FF2B5EF4-FFF2-40B4-BE49-F238E27FC236}">
                <a16:creationId xmlns:a16="http://schemas.microsoft.com/office/drawing/2014/main" id="{55B93129-ED8A-8BFC-2ECF-151C3092388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852805">
            <a:off x="6081246" y="-3110660"/>
            <a:ext cx="5364129" cy="5364129"/>
          </a:xfrm>
          <a:prstGeom prst="rect">
            <a:avLst/>
          </a:prstGeom>
        </p:spPr>
      </p:pic>
      <p:pic>
        <p:nvPicPr>
          <p:cNvPr id="4" name="Picture 33">
            <a:extLst>
              <a:ext uri="{FF2B5EF4-FFF2-40B4-BE49-F238E27FC236}">
                <a16:creationId xmlns:a16="http://schemas.microsoft.com/office/drawing/2014/main" id="{E2B5800B-7BE9-5AC7-DCF4-B852F0D1994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0" y="-1490547"/>
            <a:ext cx="3334026" cy="3588482"/>
          </a:xfrm>
          <a:prstGeom prst="rect">
            <a:avLst/>
          </a:prstGeom>
        </p:spPr>
      </p:pic>
      <p:pic>
        <p:nvPicPr>
          <p:cNvPr id="5" name="Picture 34">
            <a:extLst>
              <a:ext uri="{FF2B5EF4-FFF2-40B4-BE49-F238E27FC236}">
                <a16:creationId xmlns:a16="http://schemas.microsoft.com/office/drawing/2014/main" id="{B0A3D34C-5DBC-BCF0-9A6B-992A1E4B1440}"/>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185502">
            <a:off x="-3235988" y="28827"/>
            <a:ext cx="4352147" cy="4346443"/>
          </a:xfrm>
          <a:prstGeom prst="rect">
            <a:avLst/>
          </a:prstGeom>
        </p:spPr>
      </p:pic>
      <p:grpSp>
        <p:nvGrpSpPr>
          <p:cNvPr id="6" name="Group 36">
            <a:extLst>
              <a:ext uri="{FF2B5EF4-FFF2-40B4-BE49-F238E27FC236}">
                <a16:creationId xmlns:a16="http://schemas.microsoft.com/office/drawing/2014/main" id="{A4166C40-80C3-22F9-B6B7-92C723C563EC}"/>
              </a:ext>
            </a:extLst>
          </p:cNvPr>
          <p:cNvGrpSpPr/>
          <p:nvPr/>
        </p:nvGrpSpPr>
        <p:grpSpPr>
          <a:xfrm>
            <a:off x="-845096" y="8795670"/>
            <a:ext cx="2900572" cy="807705"/>
            <a:chOff x="0" y="0"/>
            <a:chExt cx="3867430" cy="1076939"/>
          </a:xfrm>
        </p:grpSpPr>
        <p:pic>
          <p:nvPicPr>
            <p:cNvPr id="7" name="Picture 37">
              <a:extLst>
                <a:ext uri="{FF2B5EF4-FFF2-40B4-BE49-F238E27FC236}">
                  <a16:creationId xmlns:a16="http://schemas.microsoft.com/office/drawing/2014/main" id="{ACBE60A3-9493-0552-D74F-6A60B2B9F72D}"/>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0" y="0"/>
              <a:ext cx="3867430" cy="618789"/>
            </a:xfrm>
            <a:prstGeom prst="rect">
              <a:avLst/>
            </a:prstGeom>
          </p:spPr>
        </p:pic>
        <p:pic>
          <p:nvPicPr>
            <p:cNvPr id="8" name="Picture 38">
              <a:extLst>
                <a:ext uri="{FF2B5EF4-FFF2-40B4-BE49-F238E27FC236}">
                  <a16:creationId xmlns:a16="http://schemas.microsoft.com/office/drawing/2014/main" id="{81D779FA-E6FC-C727-F839-470A8DF96772}"/>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0" y="458151"/>
              <a:ext cx="3867430" cy="618789"/>
            </a:xfrm>
            <a:prstGeom prst="rect">
              <a:avLst/>
            </a:prstGeom>
          </p:spPr>
        </p:pic>
      </p:grpSp>
      <p:pic>
        <p:nvPicPr>
          <p:cNvPr id="9" name="Picture 39">
            <a:extLst>
              <a:ext uri="{FF2B5EF4-FFF2-40B4-BE49-F238E27FC236}">
                <a16:creationId xmlns:a16="http://schemas.microsoft.com/office/drawing/2014/main" id="{1CF60F18-2CC1-987D-8960-1A0D96732D21}"/>
              </a:ext>
            </a:extLst>
          </p:cNvPr>
          <p:cNvPicPr>
            <a:picLocks noChangeAspect="1"/>
          </p:cNvPicPr>
          <p:nvPr/>
        </p:nvPicPr>
        <p:blipFill>
          <a:blip r:embed="rId12"/>
          <a:srcRect/>
          <a:stretch>
            <a:fillRect/>
          </a:stretch>
        </p:blipFill>
        <p:spPr>
          <a:xfrm>
            <a:off x="7520403" y="9362287"/>
            <a:ext cx="3710720" cy="779251"/>
          </a:xfrm>
          <a:prstGeom prst="rect">
            <a:avLst/>
          </a:prstGeom>
        </p:spPr>
      </p:pic>
      <p:sp>
        <p:nvSpPr>
          <p:cNvPr id="11" name="TextBox 10">
            <a:extLst>
              <a:ext uri="{FF2B5EF4-FFF2-40B4-BE49-F238E27FC236}">
                <a16:creationId xmlns:a16="http://schemas.microsoft.com/office/drawing/2014/main" id="{2154B9C4-E63C-0C86-D8B0-A7514041C7E4}"/>
              </a:ext>
            </a:extLst>
          </p:cNvPr>
          <p:cNvSpPr txBox="1"/>
          <p:nvPr/>
        </p:nvSpPr>
        <p:spPr>
          <a:xfrm>
            <a:off x="2438400" y="1505057"/>
            <a:ext cx="13174579" cy="2113464"/>
          </a:xfrm>
          <a:prstGeom prst="rect">
            <a:avLst/>
          </a:prstGeom>
          <a:noFill/>
        </p:spPr>
        <p:txBody>
          <a:bodyPr wrap="square">
            <a:spAutoFit/>
          </a:bodyPr>
          <a:lstStyle/>
          <a:p>
            <a:pPr algn="ctr">
              <a:lnSpc>
                <a:spcPts val="5449"/>
              </a:lnSpc>
            </a:pPr>
            <a:r>
              <a:rPr lang="el-GR" sz="4000" dirty="0">
                <a:solidFill>
                  <a:srgbClr val="000000"/>
                </a:solidFill>
                <a:latin typeface="Arial" panose="020B0604020202020204" pitchFamily="34" charset="0"/>
                <a:cs typeface="Arial" panose="020B0604020202020204" pitchFamily="34" charset="0"/>
              </a:rPr>
              <a:t>Ας παρακολουθήσουμε, για παράδειγμα, τον έξυπνο σχεδιασμό στη γεωργία
</a:t>
            </a:r>
            <a:endParaRPr lang="en-US" sz="4000" dirty="0">
              <a:solidFill>
                <a:srgbClr val="000000"/>
              </a:solidFill>
              <a:latin typeface="Arial" panose="020B0604020202020204" pitchFamily="34" charset="0"/>
              <a:cs typeface="Arial" panose="020B0604020202020204" pitchFamily="34" charset="0"/>
            </a:endParaRPr>
          </a:p>
        </p:txBody>
      </p:sp>
      <p:pic>
        <p:nvPicPr>
          <p:cNvPr id="12" name="Online Media 11" descr="Empowering Smart Farming with VEST Embedded System Solution">
            <a:hlinkClick r:id="" action="ppaction://media"/>
            <a:extLst>
              <a:ext uri="{FF2B5EF4-FFF2-40B4-BE49-F238E27FC236}">
                <a16:creationId xmlns:a16="http://schemas.microsoft.com/office/drawing/2014/main" id="{A78AC677-3542-DFAD-17EC-32046DC8E9BA}"/>
              </a:ext>
            </a:extLst>
          </p:cNvPr>
          <p:cNvPicPr>
            <a:picLocks noRot="1" noChangeAspect="1"/>
          </p:cNvPicPr>
          <p:nvPr>
            <a:videoFile r:link="rId1"/>
          </p:nvPr>
        </p:nvPicPr>
        <p:blipFill>
          <a:blip r:embed="rId13"/>
          <a:stretch>
            <a:fillRect/>
          </a:stretch>
        </p:blipFill>
        <p:spPr>
          <a:xfrm>
            <a:off x="3310689" y="2389635"/>
            <a:ext cx="11430000" cy="6457949"/>
          </a:xfrm>
          <a:prstGeom prst="rect">
            <a:avLst/>
          </a:prstGeom>
        </p:spPr>
      </p:pic>
    </p:spTree>
    <p:extLst>
      <p:ext uri="{BB962C8B-B14F-4D97-AF65-F5344CB8AC3E}">
        <p14:creationId xmlns:p14="http://schemas.microsoft.com/office/powerpoint/2010/main" val="1214781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2"/>
                </p:tgtEl>
              </p:cMediaNode>
            </p:video>
            <p:seq concurrent="1" nextAc="seek">
              <p:cTn id="8" restart="whenNotActive" fill="hold" evtFilter="cancelBubble" nodeType="interactiveSeq">
                <p:stCondLst>
                  <p:cond evt="onClick" delay="0">
                    <p:tgtEl>
                      <p:spTgt spid="1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2"/>
                                        </p:tgtEl>
                                      </p:cBhvr>
                                    </p:cmd>
                                  </p:childTnLst>
                                </p:cTn>
                              </p:par>
                            </p:childTnLst>
                          </p:cTn>
                        </p:par>
                      </p:childTnLst>
                    </p:cTn>
                  </p:par>
                </p:childTnLst>
              </p:cTn>
              <p:nextCondLst>
                <p:cond evt="onClick" delay="0">
                  <p:tgtEl>
                    <p:spTgt spid="12"/>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9">
            <a:extLst>
              <a:ext uri="{FF2B5EF4-FFF2-40B4-BE49-F238E27FC236}">
                <a16:creationId xmlns:a16="http://schemas.microsoft.com/office/drawing/2014/main" id="{827C4919-F917-7E8F-15DE-9C5149EACEA5}"/>
              </a:ext>
            </a:extLst>
          </p:cNvPr>
          <p:cNvSpPr txBox="1"/>
          <p:nvPr/>
        </p:nvSpPr>
        <p:spPr>
          <a:xfrm>
            <a:off x="4495800" y="1529662"/>
            <a:ext cx="8280738" cy="1398973"/>
          </a:xfrm>
          <a:prstGeom prst="rect">
            <a:avLst/>
          </a:prstGeom>
        </p:spPr>
        <p:txBody>
          <a:bodyPr lIns="0" tIns="0" rIns="0" bIns="0" rtlCol="0" anchor="t">
            <a:spAutoFit/>
          </a:bodyPr>
          <a:lstStyle/>
          <a:p>
            <a:pPr algn="ctr">
              <a:lnSpc>
                <a:spcPts val="5449"/>
              </a:lnSpc>
            </a:pPr>
            <a:r>
              <a:rPr lang="el-GR" sz="6410" dirty="0">
                <a:solidFill>
                  <a:srgbClr val="000000"/>
                </a:solidFill>
                <a:latin typeface="Arial" panose="020B0604020202020204" pitchFamily="34" charset="0"/>
                <a:cs typeface="Arial" panose="020B0604020202020204" pitchFamily="34" charset="0"/>
              </a:rPr>
              <a:t>Ώρα για παιχνίδι
</a:t>
            </a:r>
            <a:endParaRPr lang="en-US" sz="6410" dirty="0">
              <a:solidFill>
                <a:srgbClr val="000000"/>
              </a:solidFill>
              <a:latin typeface="Arial" panose="020B0604020202020204" pitchFamily="34" charset="0"/>
              <a:cs typeface="Arial" panose="020B0604020202020204" pitchFamily="34" charset="0"/>
            </a:endParaRPr>
          </a:p>
        </p:txBody>
      </p:sp>
      <p:pic>
        <p:nvPicPr>
          <p:cNvPr id="3" name="Picture 20">
            <a:extLst>
              <a:ext uri="{FF2B5EF4-FFF2-40B4-BE49-F238E27FC236}">
                <a16:creationId xmlns:a16="http://schemas.microsoft.com/office/drawing/2014/main" id="{2427A0F7-C966-0293-B8A4-D3EE0D021A7A}"/>
              </a:ext>
            </a:extLst>
          </p:cNvPr>
          <p:cNvPicPr>
            <a:picLocks noChangeAspect="1"/>
          </p:cNvPicPr>
          <p:nvPr/>
        </p:nvPicPr>
        <p:blipFill>
          <a:blip r:embed="rId2"/>
          <a:srcRect/>
          <a:stretch>
            <a:fillRect/>
          </a:stretch>
        </p:blipFill>
        <p:spPr>
          <a:xfrm>
            <a:off x="16418708" y="0"/>
            <a:ext cx="1869292" cy="1869292"/>
          </a:xfrm>
          <a:prstGeom prst="rect">
            <a:avLst/>
          </a:prstGeom>
        </p:spPr>
      </p:pic>
      <p:pic>
        <p:nvPicPr>
          <p:cNvPr id="4" name="Picture 32">
            <a:extLst>
              <a:ext uri="{FF2B5EF4-FFF2-40B4-BE49-F238E27FC236}">
                <a16:creationId xmlns:a16="http://schemas.microsoft.com/office/drawing/2014/main" id="{D04FF60C-F55F-FF7F-5A03-C892E37CDC7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852805">
            <a:off x="6081246" y="-3110660"/>
            <a:ext cx="5364129" cy="5364129"/>
          </a:xfrm>
          <a:prstGeom prst="rect">
            <a:avLst/>
          </a:prstGeom>
        </p:spPr>
      </p:pic>
      <p:pic>
        <p:nvPicPr>
          <p:cNvPr id="5" name="Picture 33">
            <a:extLst>
              <a:ext uri="{FF2B5EF4-FFF2-40B4-BE49-F238E27FC236}">
                <a16:creationId xmlns:a16="http://schemas.microsoft.com/office/drawing/2014/main" id="{ED284EEA-3EBE-3AF8-E155-22D0F88177B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0" y="-1490547"/>
            <a:ext cx="3334026" cy="3588482"/>
          </a:xfrm>
          <a:prstGeom prst="rect">
            <a:avLst/>
          </a:prstGeom>
        </p:spPr>
      </p:pic>
      <p:pic>
        <p:nvPicPr>
          <p:cNvPr id="6" name="Picture 34">
            <a:extLst>
              <a:ext uri="{FF2B5EF4-FFF2-40B4-BE49-F238E27FC236}">
                <a16:creationId xmlns:a16="http://schemas.microsoft.com/office/drawing/2014/main" id="{D24E8E53-E2D4-F02F-461C-F31D27F550D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1185502">
            <a:off x="-3235988" y="28827"/>
            <a:ext cx="4352147" cy="4346443"/>
          </a:xfrm>
          <a:prstGeom prst="rect">
            <a:avLst/>
          </a:prstGeom>
        </p:spPr>
      </p:pic>
      <p:grpSp>
        <p:nvGrpSpPr>
          <p:cNvPr id="7" name="Group 36">
            <a:extLst>
              <a:ext uri="{FF2B5EF4-FFF2-40B4-BE49-F238E27FC236}">
                <a16:creationId xmlns:a16="http://schemas.microsoft.com/office/drawing/2014/main" id="{FADE68D4-EF4F-71E4-5F9A-50C566AF93BB}"/>
              </a:ext>
            </a:extLst>
          </p:cNvPr>
          <p:cNvGrpSpPr/>
          <p:nvPr/>
        </p:nvGrpSpPr>
        <p:grpSpPr>
          <a:xfrm>
            <a:off x="-845096" y="8795670"/>
            <a:ext cx="2900572" cy="807705"/>
            <a:chOff x="0" y="0"/>
            <a:chExt cx="3867430" cy="1076939"/>
          </a:xfrm>
        </p:grpSpPr>
        <p:pic>
          <p:nvPicPr>
            <p:cNvPr id="8" name="Picture 37">
              <a:extLst>
                <a:ext uri="{FF2B5EF4-FFF2-40B4-BE49-F238E27FC236}">
                  <a16:creationId xmlns:a16="http://schemas.microsoft.com/office/drawing/2014/main" id="{97C0C700-8C25-5703-5D02-1FD4067AFCB0}"/>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0" y="0"/>
              <a:ext cx="3867430" cy="618789"/>
            </a:xfrm>
            <a:prstGeom prst="rect">
              <a:avLst/>
            </a:prstGeom>
          </p:spPr>
        </p:pic>
        <p:pic>
          <p:nvPicPr>
            <p:cNvPr id="9" name="Picture 38">
              <a:extLst>
                <a:ext uri="{FF2B5EF4-FFF2-40B4-BE49-F238E27FC236}">
                  <a16:creationId xmlns:a16="http://schemas.microsoft.com/office/drawing/2014/main" id="{BC73DF15-BBEB-2C52-DFFB-4D864EC71DC7}"/>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0" y="458151"/>
              <a:ext cx="3867430" cy="618789"/>
            </a:xfrm>
            <a:prstGeom prst="rect">
              <a:avLst/>
            </a:prstGeom>
          </p:spPr>
        </p:pic>
      </p:grpSp>
      <p:pic>
        <p:nvPicPr>
          <p:cNvPr id="10" name="Picture 39">
            <a:extLst>
              <a:ext uri="{FF2B5EF4-FFF2-40B4-BE49-F238E27FC236}">
                <a16:creationId xmlns:a16="http://schemas.microsoft.com/office/drawing/2014/main" id="{44A515D7-F157-10C8-B749-D510A42288C1}"/>
              </a:ext>
            </a:extLst>
          </p:cNvPr>
          <p:cNvPicPr>
            <a:picLocks noChangeAspect="1"/>
          </p:cNvPicPr>
          <p:nvPr/>
        </p:nvPicPr>
        <p:blipFill>
          <a:blip r:embed="rId11"/>
          <a:srcRect/>
          <a:stretch>
            <a:fillRect/>
          </a:stretch>
        </p:blipFill>
        <p:spPr>
          <a:xfrm>
            <a:off x="7520403" y="9362287"/>
            <a:ext cx="3710720" cy="779251"/>
          </a:xfrm>
          <a:prstGeom prst="rect">
            <a:avLst/>
          </a:prstGeom>
        </p:spPr>
      </p:pic>
      <p:pic>
        <p:nvPicPr>
          <p:cNvPr id="11" name="Picture 6">
            <a:extLst>
              <a:ext uri="{FF2B5EF4-FFF2-40B4-BE49-F238E27FC236}">
                <a16:creationId xmlns:a16="http://schemas.microsoft.com/office/drawing/2014/main" id="{B145A40A-82A6-1C1E-1A81-59BEE8165073}"/>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16200000">
            <a:off x="826850" y="4260030"/>
            <a:ext cx="5179167" cy="1445850"/>
          </a:xfrm>
          <a:prstGeom prst="rect">
            <a:avLst/>
          </a:prstGeom>
        </p:spPr>
      </p:pic>
      <p:sp>
        <p:nvSpPr>
          <p:cNvPr id="12" name="TextBox 30">
            <a:extLst>
              <a:ext uri="{FF2B5EF4-FFF2-40B4-BE49-F238E27FC236}">
                <a16:creationId xmlns:a16="http://schemas.microsoft.com/office/drawing/2014/main" id="{2375DC06-B741-701E-74D6-6DCBE1DF995A}"/>
              </a:ext>
            </a:extLst>
          </p:cNvPr>
          <p:cNvSpPr txBox="1"/>
          <p:nvPr/>
        </p:nvSpPr>
        <p:spPr>
          <a:xfrm>
            <a:off x="4397812" y="2453225"/>
            <a:ext cx="9492375" cy="1723549"/>
          </a:xfrm>
          <a:prstGeom prst="rect">
            <a:avLst/>
          </a:prstGeom>
        </p:spPr>
        <p:txBody>
          <a:bodyPr wrap="square" lIns="0" tIns="0" rIns="0" bIns="0" rtlCol="0" anchor="t">
            <a:spAutoFit/>
          </a:bodyPr>
          <a:lstStyle/>
          <a:p>
            <a:pPr algn="just"/>
            <a:r>
              <a:rPr lang="el-GR" sz="2800" dirty="0">
                <a:solidFill>
                  <a:srgbClr val="374151"/>
                </a:solidFill>
                <a:latin typeface="Söhne"/>
              </a:rPr>
              <a:t>Δημιουργία ομάδων με 3-4 μέλη
Εάν είστε διαχειριστής πόλης, δώστε 3 παραδείγματα έξυπνου σχεδιασμού για την πόλη.
</a:t>
            </a:r>
            <a:endParaRPr lang="en-GB" sz="2800" i="0" dirty="0">
              <a:solidFill>
                <a:srgbClr val="374151"/>
              </a:solidFill>
              <a:effectLst/>
              <a:latin typeface="Söhne"/>
            </a:endParaRPr>
          </a:p>
        </p:txBody>
      </p:sp>
      <p:sp>
        <p:nvSpPr>
          <p:cNvPr id="13" name="TextBox 30">
            <a:extLst>
              <a:ext uri="{FF2B5EF4-FFF2-40B4-BE49-F238E27FC236}">
                <a16:creationId xmlns:a16="http://schemas.microsoft.com/office/drawing/2014/main" id="{96FBD936-3703-B7B7-8241-82C781341F2E}"/>
              </a:ext>
            </a:extLst>
          </p:cNvPr>
          <p:cNvSpPr txBox="1"/>
          <p:nvPr/>
        </p:nvSpPr>
        <p:spPr>
          <a:xfrm>
            <a:off x="4397812" y="6350387"/>
            <a:ext cx="9492375" cy="1292662"/>
          </a:xfrm>
          <a:prstGeom prst="rect">
            <a:avLst/>
          </a:prstGeom>
        </p:spPr>
        <p:txBody>
          <a:bodyPr wrap="square" lIns="0" tIns="0" rIns="0" bIns="0" rtlCol="0" anchor="t">
            <a:spAutoFit/>
          </a:bodyPr>
          <a:lstStyle/>
          <a:p>
            <a:pPr algn="just"/>
            <a:r>
              <a:rPr lang="el-GR" sz="2800" dirty="0">
                <a:solidFill>
                  <a:srgbClr val="374151"/>
                </a:solidFill>
                <a:latin typeface="Söhne"/>
              </a:rPr>
              <a:t>Στο τέλος θα επιλεγούν οι 3 καλύτερες λύσεις Smart Planning από όλες τις ομάδες
</a:t>
            </a:r>
            <a:endParaRPr lang="en-GB" sz="2800" i="0" dirty="0">
              <a:solidFill>
                <a:srgbClr val="374151"/>
              </a:solidFill>
              <a:effectLst/>
              <a:latin typeface="Söhne"/>
            </a:endParaRPr>
          </a:p>
        </p:txBody>
      </p:sp>
      <p:sp>
        <p:nvSpPr>
          <p:cNvPr id="14" name="TextBox 30">
            <a:extLst>
              <a:ext uri="{FF2B5EF4-FFF2-40B4-BE49-F238E27FC236}">
                <a16:creationId xmlns:a16="http://schemas.microsoft.com/office/drawing/2014/main" id="{16BE7AF2-F595-9F78-FA70-660EE97A86F9}"/>
              </a:ext>
            </a:extLst>
          </p:cNvPr>
          <p:cNvSpPr txBox="1"/>
          <p:nvPr/>
        </p:nvSpPr>
        <p:spPr>
          <a:xfrm>
            <a:off x="4369237" y="4552068"/>
            <a:ext cx="9492375" cy="1292662"/>
          </a:xfrm>
          <a:prstGeom prst="rect">
            <a:avLst/>
          </a:prstGeom>
        </p:spPr>
        <p:txBody>
          <a:bodyPr wrap="square" lIns="0" tIns="0" rIns="0" bIns="0" rtlCol="0" anchor="t">
            <a:spAutoFit/>
          </a:bodyPr>
          <a:lstStyle/>
          <a:p>
            <a:pPr algn="just"/>
            <a:r>
              <a:rPr lang="el-GR" sz="2800" dirty="0">
                <a:solidFill>
                  <a:srgbClr val="374151"/>
                </a:solidFill>
                <a:latin typeface="Söhne"/>
              </a:rPr>
              <a:t>Έχετε 10 λεπτά για να σκεφτείτε και μετά από αυτό κάθε ομάδα θα παρουσιάσει το σχέδιό της.
</a:t>
            </a:r>
            <a:endParaRPr lang="en-GB" sz="2800" i="0" dirty="0">
              <a:solidFill>
                <a:srgbClr val="374151"/>
              </a:solidFill>
              <a:effectLst/>
              <a:latin typeface="Söhne"/>
            </a:endParaRPr>
          </a:p>
        </p:txBody>
      </p:sp>
      <p:pic>
        <p:nvPicPr>
          <p:cNvPr id="15" name="Picture 11">
            <a:extLst>
              <a:ext uri="{FF2B5EF4-FFF2-40B4-BE49-F238E27FC236}">
                <a16:creationId xmlns:a16="http://schemas.microsoft.com/office/drawing/2014/main" id="{809D17D3-15DF-E5E1-03CE-2D6E958CD017}"/>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14997929" y="6293237"/>
            <a:ext cx="2336366" cy="2251408"/>
          </a:xfrm>
          <a:prstGeom prst="rect">
            <a:avLst/>
          </a:prstGeom>
        </p:spPr>
      </p:pic>
    </p:spTree>
    <p:extLst>
      <p:ext uri="{BB962C8B-B14F-4D97-AF65-F5344CB8AC3E}">
        <p14:creationId xmlns:p14="http://schemas.microsoft.com/office/powerpoint/2010/main" val="34988315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167879">
            <a:off x="15048952" y="6594634"/>
            <a:ext cx="5721823" cy="5669807"/>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228850">
            <a:off x="-3894162" y="-4468275"/>
            <a:ext cx="6836042" cy="6773896"/>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3878502" y="8579500"/>
            <a:ext cx="2556197" cy="2751289"/>
          </a:xfrm>
          <a:prstGeom prst="rect">
            <a:avLst/>
          </a:prstGeom>
        </p:spPr>
      </p:pic>
      <p:pic>
        <p:nvPicPr>
          <p:cNvPr id="5" name="Picture 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6632729">
            <a:off x="17605408" y="3001377"/>
            <a:ext cx="4881157" cy="4874760"/>
          </a:xfrm>
          <a:prstGeom prst="rect">
            <a:avLst/>
          </a:prstGeom>
        </p:spPr>
      </p:pic>
      <p:pic>
        <p:nvPicPr>
          <p:cNvPr id="6" name="Picture 6"/>
          <p:cNvPicPr>
            <a:picLocks noChangeAspect="1"/>
          </p:cNvPicPr>
          <p:nvPr/>
        </p:nvPicPr>
        <p:blipFill>
          <a:blip r:embed="rId10"/>
          <a:srcRect/>
          <a:stretch>
            <a:fillRect/>
          </a:stretch>
        </p:blipFill>
        <p:spPr>
          <a:xfrm>
            <a:off x="16418708" y="0"/>
            <a:ext cx="1869292" cy="1869292"/>
          </a:xfrm>
          <a:prstGeom prst="rect">
            <a:avLst/>
          </a:prstGeom>
        </p:spPr>
      </p:pic>
      <p:sp>
        <p:nvSpPr>
          <p:cNvPr id="7" name="TextBox 7"/>
          <p:cNvSpPr txBox="1"/>
          <p:nvPr/>
        </p:nvSpPr>
        <p:spPr>
          <a:xfrm>
            <a:off x="1524000" y="2469472"/>
            <a:ext cx="14633256" cy="6429581"/>
          </a:xfrm>
          <a:prstGeom prst="rect">
            <a:avLst/>
          </a:prstGeom>
        </p:spPr>
        <p:txBody>
          <a:bodyPr wrap="square" lIns="0" tIns="0" rIns="0" bIns="0" rtlCol="0" anchor="t">
            <a:spAutoFit/>
          </a:bodyPr>
          <a:lstStyle/>
          <a:p>
            <a:pPr>
              <a:lnSpc>
                <a:spcPts val="3600"/>
              </a:lnSpc>
            </a:pPr>
            <a:r>
              <a:rPr lang="en-US" sz="2800" spc="-36" dirty="0">
                <a:solidFill>
                  <a:srgbClr val="000000"/>
                </a:solidFill>
                <a:latin typeface="Arial" panose="020B0604020202020204" pitchFamily="34" charset="0"/>
                <a:cs typeface="Arial" panose="020B0604020202020204" pitchFamily="34" charset="0"/>
              </a:rPr>
              <a:t>/ Overcoming the challenges of smart solution development: Co-alignment of processes, routines, and practices to manage product, service, and software integration https://</a:t>
            </a:r>
            <a:r>
              <a:rPr lang="en-US" sz="2800" spc="-36" dirty="0" err="1">
                <a:solidFill>
                  <a:srgbClr val="000000"/>
                </a:solidFill>
                <a:latin typeface="Arial" panose="020B0604020202020204" pitchFamily="34" charset="0"/>
                <a:cs typeface="Arial" panose="020B0604020202020204" pitchFamily="34" charset="0"/>
              </a:rPr>
              <a:t>www.sciencedirect.com</a:t>
            </a:r>
            <a:r>
              <a:rPr lang="en-US" sz="2800" spc="-36" dirty="0">
                <a:solidFill>
                  <a:srgbClr val="000000"/>
                </a:solidFill>
                <a:latin typeface="Arial" panose="020B0604020202020204" pitchFamily="34" charset="0"/>
                <a:cs typeface="Arial" panose="020B0604020202020204" pitchFamily="34" charset="0"/>
              </a:rPr>
              <a:t>/science/article/</a:t>
            </a:r>
            <a:r>
              <a:rPr lang="en-US" sz="2800" spc="-36" dirty="0" err="1">
                <a:solidFill>
                  <a:srgbClr val="000000"/>
                </a:solidFill>
                <a:latin typeface="Arial" panose="020B0604020202020204" pitchFamily="34" charset="0"/>
                <a:cs typeface="Arial" panose="020B0604020202020204" pitchFamily="34" charset="0"/>
              </a:rPr>
              <a:t>pii</a:t>
            </a:r>
            <a:r>
              <a:rPr lang="en-US" sz="2800" spc="-36" dirty="0">
                <a:solidFill>
                  <a:srgbClr val="000000"/>
                </a:solidFill>
                <a:latin typeface="Arial" panose="020B0604020202020204" pitchFamily="34" charset="0"/>
                <a:cs typeface="Arial" panose="020B0604020202020204" pitchFamily="34" charset="0"/>
              </a:rPr>
              <a:t>/S0166497221001632</a:t>
            </a:r>
          </a:p>
          <a:p>
            <a:pPr>
              <a:lnSpc>
                <a:spcPts val="3600"/>
              </a:lnSpc>
            </a:pPr>
            <a:r>
              <a:rPr lang="en-US" sz="2800" spc="-36" dirty="0">
                <a:solidFill>
                  <a:srgbClr val="000000"/>
                </a:solidFill>
                <a:latin typeface="Arial" panose="020B0604020202020204" pitchFamily="34" charset="0"/>
                <a:cs typeface="Arial" panose="020B0604020202020204" pitchFamily="34" charset="0"/>
              </a:rPr>
              <a:t>/ Career challenges in smart cities: A sociotechnical systems view on sustainable careers https://</a:t>
            </a:r>
            <a:r>
              <a:rPr lang="en-US" sz="2800" spc="-36" dirty="0" err="1">
                <a:solidFill>
                  <a:srgbClr val="000000"/>
                </a:solidFill>
                <a:latin typeface="Arial" panose="020B0604020202020204" pitchFamily="34" charset="0"/>
                <a:cs typeface="Arial" panose="020B0604020202020204" pitchFamily="34" charset="0"/>
              </a:rPr>
              <a:t>journals.sagepub.com</a:t>
            </a:r>
            <a:r>
              <a:rPr lang="en-US" sz="2800" spc="-36" dirty="0">
                <a:solidFill>
                  <a:srgbClr val="000000"/>
                </a:solidFill>
                <a:latin typeface="Arial" panose="020B0604020202020204" pitchFamily="34" charset="0"/>
                <a:cs typeface="Arial" panose="020B0604020202020204" pitchFamily="34" charset="0"/>
              </a:rPr>
              <a:t>/</a:t>
            </a:r>
            <a:r>
              <a:rPr lang="en-US" sz="2800" spc="-36" dirty="0" err="1">
                <a:solidFill>
                  <a:srgbClr val="000000"/>
                </a:solidFill>
                <a:latin typeface="Arial" panose="020B0604020202020204" pitchFamily="34" charset="0"/>
                <a:cs typeface="Arial" panose="020B0604020202020204" pitchFamily="34" charset="0"/>
              </a:rPr>
              <a:t>doi</a:t>
            </a:r>
            <a:r>
              <a:rPr lang="en-US" sz="2800" spc="-36" dirty="0">
                <a:solidFill>
                  <a:srgbClr val="000000"/>
                </a:solidFill>
                <a:latin typeface="Arial" panose="020B0604020202020204" pitchFamily="34" charset="0"/>
                <a:cs typeface="Arial" panose="020B0604020202020204" pitchFamily="34" charset="0"/>
              </a:rPr>
              <a:t>/10.1177/0018726720949925</a:t>
            </a:r>
          </a:p>
          <a:p>
            <a:pPr>
              <a:lnSpc>
                <a:spcPts val="3600"/>
              </a:lnSpc>
            </a:pPr>
            <a:r>
              <a:rPr lang="en-US" sz="2800" spc="-36" dirty="0">
                <a:solidFill>
                  <a:srgbClr val="000000"/>
                </a:solidFill>
                <a:latin typeface="Arial" panose="020B0604020202020204" pitchFamily="34" charset="0"/>
                <a:cs typeface="Arial" panose="020B0604020202020204" pitchFamily="34" charset="0"/>
              </a:rPr>
              <a:t>/ Building a Workforce for Smart City Governance: Challenges and Opportunities for the Planning and Administrative Professions https://</a:t>
            </a:r>
            <a:r>
              <a:rPr lang="en-US" sz="2800" spc="-36" dirty="0" err="1">
                <a:solidFill>
                  <a:srgbClr val="000000"/>
                </a:solidFill>
                <a:latin typeface="Arial" panose="020B0604020202020204" pitchFamily="34" charset="0"/>
                <a:cs typeface="Arial" panose="020B0604020202020204" pitchFamily="34" charset="0"/>
              </a:rPr>
              <a:t>www.mdpi.com</a:t>
            </a:r>
            <a:r>
              <a:rPr lang="en-US" sz="2800" spc="-36" dirty="0">
                <a:solidFill>
                  <a:srgbClr val="000000"/>
                </a:solidFill>
                <a:latin typeface="Arial" panose="020B0604020202020204" pitchFamily="34" charset="0"/>
                <a:cs typeface="Arial" panose="020B0604020202020204" pitchFamily="34" charset="0"/>
              </a:rPr>
              <a:t>/2227-9709/6/4/47</a:t>
            </a:r>
          </a:p>
          <a:p>
            <a:pPr>
              <a:lnSpc>
                <a:spcPts val="3600"/>
              </a:lnSpc>
            </a:pPr>
            <a:r>
              <a:rPr lang="en-US" sz="2800" spc="-36" dirty="0">
                <a:solidFill>
                  <a:srgbClr val="000000"/>
                </a:solidFill>
                <a:latin typeface="Arial" panose="020B0604020202020204" pitchFamily="34" charset="0"/>
                <a:cs typeface="Arial" panose="020B0604020202020204" pitchFamily="34" charset="0"/>
              </a:rPr>
              <a:t>/ Smart cities: shaping the society of 2030 https://</a:t>
            </a:r>
            <a:r>
              <a:rPr lang="en-US" sz="2800" spc="-36" dirty="0" err="1">
                <a:solidFill>
                  <a:srgbClr val="000000"/>
                </a:solidFill>
                <a:latin typeface="Arial" panose="020B0604020202020204" pitchFamily="34" charset="0"/>
                <a:cs typeface="Arial" panose="020B0604020202020204" pitchFamily="34" charset="0"/>
              </a:rPr>
              <a:t>unesdoc.unesco.org</a:t>
            </a:r>
            <a:r>
              <a:rPr lang="en-US" sz="2800" spc="-36" dirty="0">
                <a:solidFill>
                  <a:srgbClr val="000000"/>
                </a:solidFill>
                <a:latin typeface="Arial" panose="020B0604020202020204" pitchFamily="34" charset="0"/>
                <a:cs typeface="Arial" panose="020B0604020202020204" pitchFamily="34" charset="0"/>
              </a:rPr>
              <a:t>/ark:/48223/pf0000367762</a:t>
            </a:r>
          </a:p>
          <a:p>
            <a:pPr>
              <a:lnSpc>
                <a:spcPts val="3600"/>
              </a:lnSpc>
            </a:pPr>
            <a:r>
              <a:rPr lang="en-US" sz="2800" spc="-36" dirty="0">
                <a:solidFill>
                  <a:srgbClr val="000000"/>
                </a:solidFill>
                <a:latin typeface="Arial" panose="020B0604020202020204" pitchFamily="34" charset="0"/>
                <a:cs typeface="Arial" panose="020B0604020202020204" pitchFamily="34" charset="0"/>
              </a:rPr>
              <a:t>/ Vocational education and training: Skills for today and for the future</a:t>
            </a:r>
          </a:p>
          <a:p>
            <a:pPr>
              <a:lnSpc>
                <a:spcPts val="3600"/>
              </a:lnSpc>
            </a:pPr>
            <a:r>
              <a:rPr lang="en-US" sz="2800" spc="-36" dirty="0">
                <a:solidFill>
                  <a:srgbClr val="000000"/>
                </a:solidFill>
                <a:latin typeface="Arial" panose="020B0604020202020204" pitchFamily="34" charset="0"/>
                <a:cs typeface="Arial" panose="020B0604020202020204" pitchFamily="34" charset="0"/>
              </a:rPr>
              <a:t>https://</a:t>
            </a:r>
            <a:r>
              <a:rPr lang="en-US" sz="2800" spc="-36" dirty="0" err="1">
                <a:solidFill>
                  <a:srgbClr val="000000"/>
                </a:solidFill>
                <a:latin typeface="Arial" panose="020B0604020202020204" pitchFamily="34" charset="0"/>
                <a:cs typeface="Arial" panose="020B0604020202020204" pitchFamily="34" charset="0"/>
              </a:rPr>
              <a:t>ec.europa.eu</a:t>
            </a:r>
            <a:r>
              <a:rPr lang="en-US" sz="2800" spc="-36" dirty="0">
                <a:solidFill>
                  <a:srgbClr val="000000"/>
                </a:solidFill>
                <a:latin typeface="Arial" panose="020B0604020202020204" pitchFamily="34" charset="0"/>
                <a:cs typeface="Arial" panose="020B0604020202020204" pitchFamily="34" charset="0"/>
              </a:rPr>
              <a:t>/social/</a:t>
            </a:r>
            <a:r>
              <a:rPr lang="en-US" sz="2800" spc="-36" dirty="0" err="1">
                <a:solidFill>
                  <a:srgbClr val="000000"/>
                </a:solidFill>
                <a:latin typeface="Arial" panose="020B0604020202020204" pitchFamily="34" charset="0"/>
                <a:cs typeface="Arial" panose="020B0604020202020204" pitchFamily="34" charset="0"/>
              </a:rPr>
              <a:t>main.jsp?catId</a:t>
            </a:r>
            <a:r>
              <a:rPr lang="en-US" sz="2800" spc="-36" dirty="0">
                <a:solidFill>
                  <a:srgbClr val="000000"/>
                </a:solidFill>
                <a:latin typeface="Arial" panose="020B0604020202020204" pitchFamily="34" charset="0"/>
                <a:cs typeface="Arial" panose="020B0604020202020204" pitchFamily="34" charset="0"/>
              </a:rPr>
              <a:t>=738&amp;langId=</a:t>
            </a:r>
            <a:r>
              <a:rPr lang="en-US" sz="2800" spc="-36" dirty="0" err="1">
                <a:solidFill>
                  <a:srgbClr val="000000"/>
                </a:solidFill>
                <a:latin typeface="Arial" panose="020B0604020202020204" pitchFamily="34" charset="0"/>
                <a:cs typeface="Arial" panose="020B0604020202020204" pitchFamily="34" charset="0"/>
              </a:rPr>
              <a:t>en&amp;pubId</a:t>
            </a:r>
            <a:r>
              <a:rPr lang="en-US" sz="2800" spc="-36" dirty="0">
                <a:solidFill>
                  <a:srgbClr val="000000"/>
                </a:solidFill>
                <a:latin typeface="Arial" panose="020B0604020202020204" pitchFamily="34" charset="0"/>
                <a:cs typeface="Arial" panose="020B0604020202020204" pitchFamily="34" charset="0"/>
              </a:rPr>
              <a:t>=8450&amp;furtherPubs=yes</a:t>
            </a:r>
          </a:p>
          <a:p>
            <a:pPr>
              <a:lnSpc>
                <a:spcPts val="3600"/>
              </a:lnSpc>
            </a:pPr>
            <a:r>
              <a:rPr lang="en-US" sz="2800" spc="-36" dirty="0">
                <a:solidFill>
                  <a:srgbClr val="000000"/>
                </a:solidFill>
                <a:latin typeface="Arial" panose="020B0604020202020204" pitchFamily="34" charset="0"/>
                <a:cs typeface="Arial" panose="020B0604020202020204" pitchFamily="34" charset="0"/>
              </a:rPr>
              <a:t>/  The T-Shaped Person: Building Deep Expertise AND a Wide Knowledge Base</a:t>
            </a:r>
          </a:p>
          <a:p>
            <a:pPr>
              <a:lnSpc>
                <a:spcPts val="3600"/>
              </a:lnSpc>
            </a:pPr>
            <a:r>
              <a:rPr lang="en-US" sz="2800" spc="-36" dirty="0">
                <a:solidFill>
                  <a:srgbClr val="000000"/>
                </a:solidFill>
                <a:latin typeface="Arial" panose="020B0604020202020204" pitchFamily="34" charset="0"/>
                <a:cs typeface="Arial" panose="020B0604020202020204" pitchFamily="34" charset="0"/>
              </a:rPr>
              <a:t>https://</a:t>
            </a:r>
            <a:r>
              <a:rPr lang="en-US" sz="2800" spc="-36" dirty="0" err="1">
                <a:solidFill>
                  <a:srgbClr val="000000"/>
                </a:solidFill>
                <a:latin typeface="Arial" panose="020B0604020202020204" pitchFamily="34" charset="0"/>
                <a:cs typeface="Arial" panose="020B0604020202020204" pitchFamily="34" charset="0"/>
              </a:rPr>
              <a:t>collegeinfogeek.com</a:t>
            </a:r>
            <a:r>
              <a:rPr lang="en-US" sz="2800" spc="-36" dirty="0">
                <a:solidFill>
                  <a:srgbClr val="000000"/>
                </a:solidFill>
                <a:latin typeface="Arial" panose="020B0604020202020204" pitchFamily="34" charset="0"/>
                <a:cs typeface="Arial" panose="020B0604020202020204" pitchFamily="34" charset="0"/>
              </a:rPr>
              <a:t>/become-t-shaped-person/</a:t>
            </a:r>
          </a:p>
          <a:p>
            <a:pPr marL="0" lvl="0" indent="0" algn="l">
              <a:lnSpc>
                <a:spcPts val="3600"/>
              </a:lnSpc>
              <a:spcBef>
                <a:spcPct val="0"/>
              </a:spcBef>
            </a:pPr>
            <a:endParaRPr lang="en-US" sz="2800" spc="-36" dirty="0">
              <a:solidFill>
                <a:srgbClr val="000000"/>
              </a:solidFill>
              <a:latin typeface="Arial" panose="020B0604020202020204" pitchFamily="34" charset="0"/>
              <a:cs typeface="Arial" panose="020B0604020202020204" pitchFamily="34" charset="0"/>
            </a:endParaRPr>
          </a:p>
        </p:txBody>
      </p:sp>
      <p:sp>
        <p:nvSpPr>
          <p:cNvPr id="8" name="TextBox 8"/>
          <p:cNvSpPr txBox="1"/>
          <p:nvPr/>
        </p:nvSpPr>
        <p:spPr>
          <a:xfrm>
            <a:off x="2590800" y="999072"/>
            <a:ext cx="8280738" cy="770736"/>
          </a:xfrm>
          <a:prstGeom prst="rect">
            <a:avLst/>
          </a:prstGeom>
        </p:spPr>
        <p:txBody>
          <a:bodyPr lIns="0" tIns="0" rIns="0" bIns="0" rtlCol="0" anchor="t">
            <a:spAutoFit/>
          </a:bodyPr>
          <a:lstStyle/>
          <a:p>
            <a:pPr>
              <a:lnSpc>
                <a:spcPts val="5449"/>
              </a:lnSpc>
            </a:pPr>
            <a:r>
              <a:rPr lang="el-GR" sz="6410" dirty="0">
                <a:solidFill>
                  <a:srgbClr val="000000"/>
                </a:solidFill>
                <a:latin typeface="Abhaya Libre Regular Bold"/>
              </a:rPr>
              <a:t>Αναφορές</a:t>
            </a:r>
            <a:endParaRPr lang="en-US" sz="6410" dirty="0">
              <a:solidFill>
                <a:srgbClr val="000000"/>
              </a:solidFill>
              <a:latin typeface="Abhaya Libre Regular Bold"/>
            </a:endParaRPr>
          </a:p>
        </p:txBody>
      </p:sp>
      <p:pic>
        <p:nvPicPr>
          <p:cNvPr id="9" name="Picture 9"/>
          <p:cNvPicPr>
            <a:picLocks noChangeAspect="1"/>
          </p:cNvPicPr>
          <p:nvPr/>
        </p:nvPicPr>
        <p:blipFill>
          <a:blip r:embed="rId11"/>
          <a:srcRect/>
          <a:stretch>
            <a:fillRect/>
          </a:stretch>
        </p:blipFill>
        <p:spPr>
          <a:xfrm>
            <a:off x="7870030" y="9245916"/>
            <a:ext cx="3710720" cy="779251"/>
          </a:xfrm>
          <a:prstGeom prst="rect">
            <a:avLst/>
          </a:prstGeom>
        </p:spPr>
      </p:pic>
      <p:grpSp>
        <p:nvGrpSpPr>
          <p:cNvPr id="10" name="Group 10"/>
          <p:cNvGrpSpPr/>
          <p:nvPr/>
        </p:nvGrpSpPr>
        <p:grpSpPr>
          <a:xfrm>
            <a:off x="-906316" y="8854448"/>
            <a:ext cx="2900572" cy="807705"/>
            <a:chOff x="0" y="0"/>
            <a:chExt cx="3867430" cy="1076939"/>
          </a:xfrm>
        </p:grpSpPr>
        <p:pic>
          <p:nvPicPr>
            <p:cNvPr id="11" name="Picture 11"/>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0" y="0"/>
              <a:ext cx="3867430" cy="618789"/>
            </a:xfrm>
            <a:prstGeom prst="rect">
              <a:avLst/>
            </a:prstGeom>
          </p:spPr>
        </p:pic>
        <p:pic>
          <p:nvPicPr>
            <p:cNvPr id="12" name="Picture 12"/>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0" y="458151"/>
              <a:ext cx="3867430" cy="618789"/>
            </a:xfrm>
            <a:prstGeom prst="rect">
              <a:avLst/>
            </a:prstGeom>
          </p:spPr>
        </p:pic>
      </p:gr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
        <p:cNvGrpSpPr/>
        <p:nvPr/>
      </p:nvGrpSpPr>
      <p:grpSpPr>
        <a:xfrm>
          <a:off x="0" y="0"/>
          <a:ext cx="0" cy="0"/>
          <a:chOff x="0" y="0"/>
          <a:chExt cx="0" cy="0"/>
        </a:xfrm>
      </p:grpSpPr>
      <p:sp>
        <p:nvSpPr>
          <p:cNvPr id="2" name="TextBox 2"/>
          <p:cNvSpPr txBox="1"/>
          <p:nvPr/>
        </p:nvSpPr>
        <p:spPr>
          <a:xfrm>
            <a:off x="2830888" y="4005165"/>
            <a:ext cx="12325712" cy="1733465"/>
          </a:xfrm>
          <a:prstGeom prst="rect">
            <a:avLst/>
          </a:prstGeom>
        </p:spPr>
        <p:txBody>
          <a:bodyPr lIns="0" tIns="0" rIns="0" bIns="0" rtlCol="0" anchor="t">
            <a:spAutoFit/>
          </a:bodyPr>
          <a:lstStyle/>
          <a:p>
            <a:pPr algn="ctr">
              <a:lnSpc>
                <a:spcPts val="12486"/>
              </a:lnSpc>
            </a:pPr>
            <a:r>
              <a:rPr lang="el-GR" sz="14030" dirty="0">
                <a:solidFill>
                  <a:srgbClr val="000000"/>
                </a:solidFill>
                <a:latin typeface="Abhaya Libre Regular Bold Italics"/>
              </a:rPr>
              <a:t>Ευχαριστούμε</a:t>
            </a:r>
            <a:r>
              <a:rPr lang="en-US" sz="14030" dirty="0">
                <a:solidFill>
                  <a:srgbClr val="000000"/>
                </a:solidFill>
                <a:latin typeface="Abhaya Libre Regular Bold Italics"/>
              </a:rPr>
              <a:t>!</a:t>
            </a:r>
          </a:p>
        </p:txBody>
      </p:sp>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852805">
            <a:off x="5778439" y="-2562204"/>
            <a:ext cx="5364129" cy="5364129"/>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167879">
            <a:off x="15048952" y="6594634"/>
            <a:ext cx="5721823" cy="5669807"/>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4196164">
            <a:off x="-4478873" y="6861709"/>
            <a:ext cx="11622266" cy="12388074"/>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2228850">
            <a:off x="14026237" y="-3786037"/>
            <a:ext cx="6836042" cy="6773896"/>
          </a:xfrm>
          <a:prstGeom prst="rect">
            <a:avLst/>
          </a:prstGeom>
        </p:spPr>
      </p:pic>
      <p:pic>
        <p:nvPicPr>
          <p:cNvPr id="7" name="Picture 7"/>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9014864">
            <a:off x="-336415" y="7596737"/>
            <a:ext cx="5099239" cy="1965525"/>
          </a:xfrm>
          <a:prstGeom prst="rect">
            <a:avLst/>
          </a:prstGeom>
        </p:spPr>
      </p:pic>
      <p:pic>
        <p:nvPicPr>
          <p:cNvPr id="8" name="Picture 8"/>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546191" y="-1794241"/>
            <a:ext cx="3334026" cy="3588482"/>
          </a:xfrm>
          <a:prstGeom prst="rect">
            <a:avLst/>
          </a:prstGeom>
        </p:spPr>
      </p:pic>
      <p:pic>
        <p:nvPicPr>
          <p:cNvPr id="9" name="Picture 9"/>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3878502" y="8579500"/>
            <a:ext cx="2556197" cy="2751289"/>
          </a:xfrm>
          <a:prstGeom prst="rect">
            <a:avLst/>
          </a:prstGeom>
        </p:spPr>
      </p:pic>
      <p:pic>
        <p:nvPicPr>
          <p:cNvPr id="10" name="Picture 10"/>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1185502">
            <a:off x="-3202910" y="120674"/>
            <a:ext cx="4352147" cy="4346443"/>
          </a:xfrm>
          <a:prstGeom prst="rect">
            <a:avLst/>
          </a:prstGeom>
        </p:spPr>
      </p:pic>
      <p:pic>
        <p:nvPicPr>
          <p:cNvPr id="11" name="Picture 11"/>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rot="-7379619">
            <a:off x="3992986" y="9104884"/>
            <a:ext cx="5810576" cy="5802961"/>
          </a:xfrm>
          <a:prstGeom prst="rect">
            <a:avLst/>
          </a:prstGeom>
        </p:spPr>
      </p:pic>
      <p:pic>
        <p:nvPicPr>
          <p:cNvPr id="12" name="Picture 12"/>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rot="6632729">
            <a:off x="16634531" y="823224"/>
            <a:ext cx="4881157" cy="4874760"/>
          </a:xfrm>
          <a:prstGeom prst="rect">
            <a:avLst/>
          </a:prstGeom>
        </p:spPr>
      </p:pic>
      <p:grpSp>
        <p:nvGrpSpPr>
          <p:cNvPr id="13" name="Group 13"/>
          <p:cNvGrpSpPr/>
          <p:nvPr/>
        </p:nvGrpSpPr>
        <p:grpSpPr>
          <a:xfrm>
            <a:off x="14267800" y="1219491"/>
            <a:ext cx="2900572" cy="807705"/>
            <a:chOff x="0" y="0"/>
            <a:chExt cx="3867430" cy="1076939"/>
          </a:xfrm>
        </p:grpSpPr>
        <p:pic>
          <p:nvPicPr>
            <p:cNvPr id="14" name="Picture 14"/>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a:off x="0" y="0"/>
              <a:ext cx="3867430" cy="618789"/>
            </a:xfrm>
            <a:prstGeom prst="rect">
              <a:avLst/>
            </a:prstGeom>
          </p:spPr>
        </p:pic>
        <p:pic>
          <p:nvPicPr>
            <p:cNvPr id="15" name="Picture 15"/>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a:off x="0" y="458151"/>
              <a:ext cx="3867430" cy="618789"/>
            </a:xfrm>
            <a:prstGeom prst="rect">
              <a:avLst/>
            </a:prstGeom>
          </p:spPr>
        </p:pic>
      </p:grpSp>
      <p:sp>
        <p:nvSpPr>
          <p:cNvPr id="16" name="TextBox 16"/>
          <p:cNvSpPr txBox="1"/>
          <p:nvPr/>
        </p:nvSpPr>
        <p:spPr>
          <a:xfrm>
            <a:off x="5273002" y="5611826"/>
            <a:ext cx="7441484" cy="1389755"/>
          </a:xfrm>
          <a:prstGeom prst="rect">
            <a:avLst/>
          </a:prstGeom>
        </p:spPr>
        <p:txBody>
          <a:bodyPr lIns="0" tIns="0" rIns="0" bIns="0" rtlCol="0" anchor="t">
            <a:spAutoFit/>
          </a:bodyPr>
          <a:lstStyle/>
          <a:p>
            <a:pPr algn="ctr">
              <a:lnSpc>
                <a:spcPts val="11295"/>
              </a:lnSpc>
              <a:spcBef>
                <a:spcPct val="0"/>
              </a:spcBef>
            </a:pPr>
            <a:r>
              <a:rPr lang="en-US" sz="8068">
                <a:solidFill>
                  <a:srgbClr val="04989E"/>
                </a:solidFill>
                <a:latin typeface="Abhaya Libre Regular Bold"/>
              </a:rPr>
              <a:t>@Regio.Digi.Hub</a:t>
            </a:r>
            <a:r>
              <a:rPr lang="en-US" sz="8068">
                <a:solidFill>
                  <a:srgbClr val="04989E"/>
                </a:solidFill>
                <a:latin typeface="Abhaya Libre Regular"/>
              </a:rPr>
              <a:t> </a:t>
            </a:r>
          </a:p>
        </p:txBody>
      </p:sp>
      <p:pic>
        <p:nvPicPr>
          <p:cNvPr id="17" name="Picture 17"/>
          <p:cNvPicPr>
            <a:picLocks noChangeAspect="1"/>
          </p:cNvPicPr>
          <p:nvPr/>
        </p:nvPicPr>
        <p:blipFill>
          <a:blip r:embed="rId22"/>
          <a:srcRect/>
          <a:stretch>
            <a:fillRect/>
          </a:stretch>
        </p:blipFill>
        <p:spPr>
          <a:xfrm>
            <a:off x="7555793" y="9258300"/>
            <a:ext cx="3710720" cy="779251"/>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
        <p:cNvGrpSpPr/>
        <p:nvPr/>
      </p:nvGrpSpPr>
      <p:grpSpPr>
        <a:xfrm>
          <a:off x="0" y="0"/>
          <a:ext cx="0" cy="0"/>
          <a:chOff x="0" y="0"/>
          <a:chExt cx="0" cy="0"/>
        </a:xfrm>
      </p:grpSpPr>
      <p:sp>
        <p:nvSpPr>
          <p:cNvPr id="2" name="TextBox 2"/>
          <p:cNvSpPr txBox="1"/>
          <p:nvPr/>
        </p:nvSpPr>
        <p:spPr>
          <a:xfrm>
            <a:off x="5798436" y="1730019"/>
            <a:ext cx="4684714" cy="555910"/>
          </a:xfrm>
          <a:prstGeom prst="rect">
            <a:avLst/>
          </a:prstGeom>
        </p:spPr>
        <p:txBody>
          <a:bodyPr lIns="0" tIns="0" rIns="0" bIns="0" rtlCol="0" anchor="t">
            <a:spAutoFit/>
          </a:bodyPr>
          <a:lstStyle/>
          <a:p>
            <a:pPr>
              <a:lnSpc>
                <a:spcPts val="4534"/>
              </a:lnSpc>
            </a:pPr>
            <a:r>
              <a:rPr lang="el-GR" sz="3238" b="1" spc="-48" dirty="0">
                <a:solidFill>
                  <a:srgbClr val="000000"/>
                </a:solidFill>
                <a:latin typeface="Abhaya Libre Regular"/>
              </a:rPr>
              <a:t>Εισαγωγή</a:t>
            </a:r>
            <a:endParaRPr lang="en-US" sz="3238" b="1" spc="-48" dirty="0">
              <a:solidFill>
                <a:srgbClr val="000000"/>
              </a:solidFill>
              <a:latin typeface="Abhaya Libre Regular"/>
            </a:endParaRPr>
          </a:p>
        </p:txBody>
      </p:sp>
      <p:sp>
        <p:nvSpPr>
          <p:cNvPr id="3" name="TextBox 3"/>
          <p:cNvSpPr txBox="1"/>
          <p:nvPr/>
        </p:nvSpPr>
        <p:spPr>
          <a:xfrm>
            <a:off x="5796877" y="3530703"/>
            <a:ext cx="10620272" cy="1134478"/>
          </a:xfrm>
          <a:prstGeom prst="rect">
            <a:avLst/>
          </a:prstGeom>
        </p:spPr>
        <p:txBody>
          <a:bodyPr wrap="square" lIns="0" tIns="0" rIns="0" bIns="0" rtlCol="0" anchor="t">
            <a:spAutoFit/>
          </a:bodyPr>
          <a:lstStyle/>
          <a:p>
            <a:pPr>
              <a:lnSpc>
                <a:spcPts val="4534"/>
              </a:lnSpc>
            </a:pPr>
            <a:r>
              <a:rPr lang="el-GR" sz="3238" b="1" spc="-48" dirty="0">
                <a:solidFill>
                  <a:srgbClr val="000000"/>
                </a:solidFill>
                <a:latin typeface="Abhaya Libre Regular"/>
              </a:rPr>
              <a:t>Γίνετε άτομο σχήματος Τ
</a:t>
            </a:r>
            <a:endParaRPr lang="en-US" sz="3238" spc="-48" dirty="0">
              <a:solidFill>
                <a:srgbClr val="000000"/>
              </a:solidFill>
              <a:latin typeface="Abhaya Libre Regular"/>
            </a:endParaRPr>
          </a:p>
        </p:txBody>
      </p:sp>
      <p:sp>
        <p:nvSpPr>
          <p:cNvPr id="4" name="TextBox 4"/>
          <p:cNvSpPr txBox="1"/>
          <p:nvPr/>
        </p:nvSpPr>
        <p:spPr>
          <a:xfrm>
            <a:off x="5798436" y="5587599"/>
            <a:ext cx="10620272" cy="2240998"/>
          </a:xfrm>
          <a:prstGeom prst="rect">
            <a:avLst/>
          </a:prstGeom>
        </p:spPr>
        <p:txBody>
          <a:bodyPr wrap="square" lIns="0" tIns="0" rIns="0" bIns="0" rtlCol="0" anchor="t">
            <a:spAutoFit/>
          </a:bodyPr>
          <a:lstStyle/>
          <a:p>
            <a:pPr>
              <a:lnSpc>
                <a:spcPts val="4534"/>
              </a:lnSpc>
            </a:pPr>
            <a:r>
              <a:rPr lang="el-GR" sz="3200" b="1" spc="-48" dirty="0">
                <a:solidFill>
                  <a:srgbClr val="000000"/>
                </a:solidFill>
                <a:latin typeface="Abhaya Libre Regular"/>
              </a:rPr>
              <a:t>ΚΕΦΑΛΑΙΟ 4: Προσδιορισμός των κοινών στοιχείων μεταξύ των εξειδικευμένων λύσεων έξυπνης εξειδίκευσης κάθε τομέα και των μεγάλων περιφερειακών προκλήσεων </a:t>
            </a:r>
            <a:r>
              <a:rPr lang="el-GR" sz="2000" b="1" spc="-48" dirty="0">
                <a:solidFill>
                  <a:srgbClr val="000000"/>
                </a:solidFill>
                <a:latin typeface="Abhaya Libre Regular"/>
              </a:rPr>
              <a:t>
</a:t>
            </a:r>
            <a:endParaRPr lang="en-US" sz="3238" spc="-48" dirty="0">
              <a:solidFill>
                <a:srgbClr val="000000"/>
              </a:solidFill>
              <a:latin typeface="Abhaya Libre Regular"/>
            </a:endParaRPr>
          </a:p>
        </p:txBody>
      </p:sp>
      <p:sp>
        <p:nvSpPr>
          <p:cNvPr id="5" name="TextBox 5"/>
          <p:cNvSpPr txBox="1"/>
          <p:nvPr/>
        </p:nvSpPr>
        <p:spPr>
          <a:xfrm>
            <a:off x="5796877" y="2549140"/>
            <a:ext cx="10620272" cy="1134478"/>
          </a:xfrm>
          <a:prstGeom prst="rect">
            <a:avLst/>
          </a:prstGeom>
        </p:spPr>
        <p:txBody>
          <a:bodyPr wrap="square" lIns="0" tIns="0" rIns="0" bIns="0" rtlCol="0" anchor="t">
            <a:spAutoFit/>
          </a:bodyPr>
          <a:lstStyle/>
          <a:p>
            <a:pPr>
              <a:lnSpc>
                <a:spcPts val="4534"/>
              </a:lnSpc>
            </a:pPr>
            <a:r>
              <a:rPr lang="el-GR" sz="3238" b="1" spc="-48" dirty="0">
                <a:solidFill>
                  <a:srgbClr val="000000"/>
                </a:solidFill>
                <a:latin typeface="Abhaya Libre Regular"/>
              </a:rPr>
              <a:t>Δεξιότητες σχήματος Τ
</a:t>
            </a:r>
            <a:endParaRPr lang="en-US" sz="3238" spc="-48" dirty="0">
              <a:solidFill>
                <a:srgbClr val="000000"/>
              </a:solidFill>
              <a:latin typeface="Abhaya Libre Regular"/>
            </a:endParaRPr>
          </a:p>
        </p:txBody>
      </p:sp>
      <p:sp>
        <p:nvSpPr>
          <p:cNvPr id="6" name="TextBox 6"/>
          <p:cNvSpPr txBox="1"/>
          <p:nvPr/>
        </p:nvSpPr>
        <p:spPr>
          <a:xfrm>
            <a:off x="5798436" y="4662303"/>
            <a:ext cx="10620272" cy="1134478"/>
          </a:xfrm>
          <a:prstGeom prst="rect">
            <a:avLst/>
          </a:prstGeom>
        </p:spPr>
        <p:txBody>
          <a:bodyPr wrap="square" lIns="0" tIns="0" rIns="0" bIns="0" rtlCol="0" anchor="t">
            <a:spAutoFit/>
          </a:bodyPr>
          <a:lstStyle/>
          <a:p>
            <a:pPr>
              <a:lnSpc>
                <a:spcPts val="4534"/>
              </a:lnSpc>
            </a:pPr>
            <a:r>
              <a:rPr lang="el-GR" sz="3238" b="1" spc="-48" dirty="0">
                <a:solidFill>
                  <a:srgbClr val="000000"/>
                </a:solidFill>
                <a:latin typeface="Abhaya Libre Regular"/>
              </a:rPr>
              <a:t>Έξυπνες λύσεις σκέψης
</a:t>
            </a:r>
            <a:endParaRPr lang="en-US" sz="3238" spc="-48" dirty="0">
              <a:solidFill>
                <a:srgbClr val="000000"/>
              </a:solidFill>
              <a:latin typeface="Abhaya Libre Regular"/>
            </a:endParaRPr>
          </a:p>
        </p:txBody>
      </p:sp>
      <p:pic>
        <p:nvPicPr>
          <p:cNvPr id="8"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8947194">
            <a:off x="6660949" y="7876457"/>
            <a:ext cx="5364129" cy="5364129"/>
          </a:xfrm>
          <a:prstGeom prst="rect">
            <a:avLst/>
          </a:prstGeom>
        </p:spPr>
      </p:pic>
      <p:pic>
        <p:nvPicPr>
          <p:cNvPr id="9"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9632120">
            <a:off x="-2174154" y="-1705919"/>
            <a:ext cx="5721823" cy="5669807"/>
          </a:xfrm>
          <a:prstGeom prst="rect">
            <a:avLst/>
          </a:prstGeom>
        </p:spPr>
      </p:pic>
      <p:pic>
        <p:nvPicPr>
          <p:cNvPr id="10" name="Picture 10"/>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6603835">
            <a:off x="5295880" y="-10406627"/>
            <a:ext cx="11622266" cy="12388074"/>
          </a:xfrm>
          <a:prstGeom prst="rect">
            <a:avLst/>
          </a:prstGeom>
        </p:spPr>
      </p:pic>
      <p:pic>
        <p:nvPicPr>
          <p:cNvPr id="11" name="Picture 11"/>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0800000">
            <a:off x="15414085" y="8264626"/>
            <a:ext cx="3334026" cy="3588482"/>
          </a:xfrm>
          <a:prstGeom prst="rect">
            <a:avLst/>
          </a:prstGeom>
        </p:spPr>
      </p:pic>
      <p:pic>
        <p:nvPicPr>
          <p:cNvPr id="12" name="Picture 12"/>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10800000">
            <a:off x="2161922" y="-772267"/>
            <a:ext cx="2556197" cy="2751289"/>
          </a:xfrm>
          <a:prstGeom prst="rect">
            <a:avLst/>
          </a:prstGeom>
        </p:spPr>
      </p:pic>
      <p:pic>
        <p:nvPicPr>
          <p:cNvPr id="13" name="Picture 13"/>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9614497">
            <a:off x="17447384" y="6091404"/>
            <a:ext cx="4352147" cy="4346443"/>
          </a:xfrm>
          <a:prstGeom prst="rect">
            <a:avLst/>
          </a:prstGeom>
        </p:spPr>
      </p:pic>
      <p:pic>
        <p:nvPicPr>
          <p:cNvPr id="14" name="Picture 14"/>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3420380">
            <a:off x="5570971" y="-4349323"/>
            <a:ext cx="5810576" cy="5802961"/>
          </a:xfrm>
          <a:prstGeom prst="rect">
            <a:avLst/>
          </a:prstGeom>
        </p:spPr>
      </p:pic>
      <p:sp>
        <p:nvSpPr>
          <p:cNvPr id="15" name="TextBox 15"/>
          <p:cNvSpPr txBox="1"/>
          <p:nvPr/>
        </p:nvSpPr>
        <p:spPr>
          <a:xfrm>
            <a:off x="1160102" y="5050278"/>
            <a:ext cx="8280738" cy="770736"/>
          </a:xfrm>
          <a:prstGeom prst="rect">
            <a:avLst/>
          </a:prstGeom>
        </p:spPr>
        <p:txBody>
          <a:bodyPr lIns="0" tIns="0" rIns="0" bIns="0" rtlCol="0" anchor="t">
            <a:spAutoFit/>
          </a:bodyPr>
          <a:lstStyle/>
          <a:p>
            <a:pPr>
              <a:lnSpc>
                <a:spcPts val="5449"/>
              </a:lnSpc>
            </a:pPr>
            <a:r>
              <a:rPr lang="en-US" sz="6410" dirty="0">
                <a:solidFill>
                  <a:srgbClr val="000000"/>
                </a:solidFill>
                <a:latin typeface="Abhaya Libre Regular Bold"/>
              </a:rPr>
              <a:t>Contents</a:t>
            </a:r>
          </a:p>
        </p:txBody>
      </p:sp>
      <p:sp>
        <p:nvSpPr>
          <p:cNvPr id="16" name="TextBox 16"/>
          <p:cNvSpPr txBox="1"/>
          <p:nvPr/>
        </p:nvSpPr>
        <p:spPr>
          <a:xfrm>
            <a:off x="5013066" y="1638300"/>
            <a:ext cx="1079688" cy="707040"/>
          </a:xfrm>
          <a:prstGeom prst="rect">
            <a:avLst/>
          </a:prstGeom>
        </p:spPr>
        <p:txBody>
          <a:bodyPr lIns="0" tIns="0" rIns="0" bIns="0" rtlCol="0" anchor="t">
            <a:spAutoFit/>
          </a:bodyPr>
          <a:lstStyle/>
          <a:p>
            <a:pPr>
              <a:lnSpc>
                <a:spcPts val="5654"/>
              </a:lnSpc>
            </a:pPr>
            <a:r>
              <a:rPr lang="en-US" sz="4038" spc="-60" dirty="0">
                <a:solidFill>
                  <a:srgbClr val="000000"/>
                </a:solidFill>
                <a:latin typeface="Abhaya Libre Regular"/>
              </a:rPr>
              <a:t>01</a:t>
            </a:r>
          </a:p>
        </p:txBody>
      </p:sp>
      <p:sp>
        <p:nvSpPr>
          <p:cNvPr id="17" name="TextBox 17"/>
          <p:cNvSpPr txBox="1"/>
          <p:nvPr/>
        </p:nvSpPr>
        <p:spPr>
          <a:xfrm>
            <a:off x="5013066" y="2476500"/>
            <a:ext cx="1079688" cy="707040"/>
          </a:xfrm>
          <a:prstGeom prst="rect">
            <a:avLst/>
          </a:prstGeom>
        </p:spPr>
        <p:txBody>
          <a:bodyPr lIns="0" tIns="0" rIns="0" bIns="0" rtlCol="0" anchor="t">
            <a:spAutoFit/>
          </a:bodyPr>
          <a:lstStyle/>
          <a:p>
            <a:pPr>
              <a:lnSpc>
                <a:spcPts val="5654"/>
              </a:lnSpc>
            </a:pPr>
            <a:r>
              <a:rPr lang="en-US" sz="4038" spc="-60" dirty="0">
                <a:solidFill>
                  <a:srgbClr val="000000"/>
                </a:solidFill>
                <a:latin typeface="Abhaya Libre Regular"/>
              </a:rPr>
              <a:t>02</a:t>
            </a:r>
          </a:p>
        </p:txBody>
      </p:sp>
      <p:sp>
        <p:nvSpPr>
          <p:cNvPr id="18" name="TextBox 18"/>
          <p:cNvSpPr txBox="1"/>
          <p:nvPr/>
        </p:nvSpPr>
        <p:spPr>
          <a:xfrm>
            <a:off x="5013066" y="3467100"/>
            <a:ext cx="1079688" cy="707040"/>
          </a:xfrm>
          <a:prstGeom prst="rect">
            <a:avLst/>
          </a:prstGeom>
        </p:spPr>
        <p:txBody>
          <a:bodyPr lIns="0" tIns="0" rIns="0" bIns="0" rtlCol="0" anchor="t">
            <a:spAutoFit/>
          </a:bodyPr>
          <a:lstStyle/>
          <a:p>
            <a:pPr>
              <a:lnSpc>
                <a:spcPts val="5654"/>
              </a:lnSpc>
            </a:pPr>
            <a:r>
              <a:rPr lang="en-US" sz="4038" spc="-60" dirty="0">
                <a:solidFill>
                  <a:srgbClr val="000000"/>
                </a:solidFill>
                <a:latin typeface="Abhaya Libre Regular"/>
              </a:rPr>
              <a:t>03</a:t>
            </a:r>
          </a:p>
        </p:txBody>
      </p:sp>
      <p:sp>
        <p:nvSpPr>
          <p:cNvPr id="19" name="TextBox 19"/>
          <p:cNvSpPr txBox="1"/>
          <p:nvPr/>
        </p:nvSpPr>
        <p:spPr>
          <a:xfrm>
            <a:off x="5013066" y="4588860"/>
            <a:ext cx="1079688" cy="707040"/>
          </a:xfrm>
          <a:prstGeom prst="rect">
            <a:avLst/>
          </a:prstGeom>
        </p:spPr>
        <p:txBody>
          <a:bodyPr lIns="0" tIns="0" rIns="0" bIns="0" rtlCol="0" anchor="t">
            <a:spAutoFit/>
          </a:bodyPr>
          <a:lstStyle/>
          <a:p>
            <a:pPr>
              <a:lnSpc>
                <a:spcPts val="5654"/>
              </a:lnSpc>
            </a:pPr>
            <a:r>
              <a:rPr lang="en-US" sz="4038" spc="-60" dirty="0">
                <a:solidFill>
                  <a:srgbClr val="000000"/>
                </a:solidFill>
                <a:latin typeface="Abhaya Libre Regular"/>
              </a:rPr>
              <a:t>04</a:t>
            </a:r>
          </a:p>
        </p:txBody>
      </p:sp>
      <p:sp>
        <p:nvSpPr>
          <p:cNvPr id="20" name="TextBox 20"/>
          <p:cNvSpPr txBox="1"/>
          <p:nvPr/>
        </p:nvSpPr>
        <p:spPr>
          <a:xfrm>
            <a:off x="5013066" y="5655660"/>
            <a:ext cx="1079688" cy="707040"/>
          </a:xfrm>
          <a:prstGeom prst="rect">
            <a:avLst/>
          </a:prstGeom>
        </p:spPr>
        <p:txBody>
          <a:bodyPr lIns="0" tIns="0" rIns="0" bIns="0" rtlCol="0" anchor="t">
            <a:spAutoFit/>
          </a:bodyPr>
          <a:lstStyle/>
          <a:p>
            <a:pPr>
              <a:lnSpc>
                <a:spcPts val="5654"/>
              </a:lnSpc>
            </a:pPr>
            <a:r>
              <a:rPr lang="en-US" sz="4038" spc="-60" dirty="0">
                <a:solidFill>
                  <a:srgbClr val="000000"/>
                </a:solidFill>
                <a:latin typeface="Abhaya Libre Regular"/>
              </a:rPr>
              <a:t>05</a:t>
            </a:r>
          </a:p>
        </p:txBody>
      </p:sp>
      <p:sp>
        <p:nvSpPr>
          <p:cNvPr id="21" name="TextBox 21"/>
          <p:cNvSpPr txBox="1"/>
          <p:nvPr/>
        </p:nvSpPr>
        <p:spPr>
          <a:xfrm>
            <a:off x="5013066" y="6667500"/>
            <a:ext cx="1079688" cy="707040"/>
          </a:xfrm>
          <a:prstGeom prst="rect">
            <a:avLst/>
          </a:prstGeom>
        </p:spPr>
        <p:txBody>
          <a:bodyPr lIns="0" tIns="0" rIns="0" bIns="0" rtlCol="0" anchor="t">
            <a:spAutoFit/>
          </a:bodyPr>
          <a:lstStyle/>
          <a:p>
            <a:pPr>
              <a:lnSpc>
                <a:spcPts val="5654"/>
              </a:lnSpc>
            </a:pPr>
            <a:r>
              <a:rPr lang="en-US" sz="4038" spc="-60" dirty="0">
                <a:solidFill>
                  <a:srgbClr val="000000"/>
                </a:solidFill>
                <a:latin typeface="Abhaya Libre Regular"/>
              </a:rPr>
              <a:t>06</a:t>
            </a:r>
          </a:p>
        </p:txBody>
      </p:sp>
      <p:pic>
        <p:nvPicPr>
          <p:cNvPr id="22" name="Picture 22"/>
          <p:cNvPicPr>
            <a:picLocks noChangeAspect="1"/>
          </p:cNvPicPr>
          <p:nvPr/>
        </p:nvPicPr>
        <p:blipFill>
          <a:blip r:embed="rId16"/>
          <a:srcRect/>
          <a:stretch>
            <a:fillRect/>
          </a:stretch>
        </p:blipFill>
        <p:spPr>
          <a:xfrm>
            <a:off x="16418708" y="0"/>
            <a:ext cx="1869292" cy="1869292"/>
          </a:xfrm>
          <a:prstGeom prst="rect">
            <a:avLst/>
          </a:prstGeom>
        </p:spPr>
      </p:pic>
      <p:pic>
        <p:nvPicPr>
          <p:cNvPr id="23" name="Picture 23"/>
          <p:cNvPicPr>
            <a:picLocks noChangeAspect="1"/>
          </p:cNvPicPr>
          <p:nvPr/>
        </p:nvPicPr>
        <p:blipFill>
          <a:blip r:embed="rId17"/>
          <a:srcRect/>
          <a:stretch>
            <a:fillRect/>
          </a:stretch>
        </p:blipFill>
        <p:spPr>
          <a:xfrm>
            <a:off x="7870030" y="9245916"/>
            <a:ext cx="3710720" cy="779251"/>
          </a:xfrm>
          <a:prstGeom prst="rect">
            <a:avLst/>
          </a:prstGeom>
        </p:spPr>
      </p:pic>
      <p:sp>
        <p:nvSpPr>
          <p:cNvPr id="7" name="TextBox 7"/>
          <p:cNvSpPr txBox="1"/>
          <p:nvPr/>
        </p:nvSpPr>
        <p:spPr>
          <a:xfrm>
            <a:off x="5798436" y="6696636"/>
            <a:ext cx="10620272" cy="1711559"/>
          </a:xfrm>
          <a:prstGeom prst="rect">
            <a:avLst/>
          </a:prstGeom>
        </p:spPr>
        <p:txBody>
          <a:bodyPr wrap="square" lIns="0" tIns="0" rIns="0" bIns="0" rtlCol="0" anchor="t">
            <a:spAutoFit/>
          </a:bodyPr>
          <a:lstStyle/>
          <a:p>
            <a:pPr>
              <a:lnSpc>
                <a:spcPts val="4534"/>
              </a:lnSpc>
            </a:pPr>
            <a:r>
              <a:rPr lang="el-GR" sz="2800" b="1" spc="-48" dirty="0">
                <a:solidFill>
                  <a:srgbClr val="000000"/>
                </a:solidFill>
                <a:latin typeface="Abhaya Libre Regular"/>
              </a:rPr>
              <a:t>ΚΕΦΑΛΑΙΟ 5: Ανάπτυξη Έξυπνων Δεξιοτήτων: Δεξιότητες σχήματος Τ, έξυπνες λύσεις σκέψης, έξυπνος σχεδιασμός 
</a:t>
            </a:r>
            <a:endParaRPr lang="en-US" sz="3238" spc="-48" dirty="0">
              <a:solidFill>
                <a:srgbClr val="000000"/>
              </a:solidFill>
              <a:latin typeface="Abhaya Libre Regular"/>
            </a:endParaRPr>
          </a:p>
        </p:txBody>
      </p:sp>
      <p:sp>
        <p:nvSpPr>
          <p:cNvPr id="25" name="TextBox 21">
            <a:extLst>
              <a:ext uri="{FF2B5EF4-FFF2-40B4-BE49-F238E27FC236}">
                <a16:creationId xmlns:a16="http://schemas.microsoft.com/office/drawing/2014/main" id="{E81E6B41-C70D-A24B-1F71-CA783CF4223D}"/>
              </a:ext>
            </a:extLst>
          </p:cNvPr>
          <p:cNvSpPr txBox="1"/>
          <p:nvPr/>
        </p:nvSpPr>
        <p:spPr>
          <a:xfrm>
            <a:off x="5013066" y="7778807"/>
            <a:ext cx="1079688" cy="707040"/>
          </a:xfrm>
          <a:prstGeom prst="rect">
            <a:avLst/>
          </a:prstGeom>
        </p:spPr>
        <p:txBody>
          <a:bodyPr lIns="0" tIns="0" rIns="0" bIns="0" rtlCol="0" anchor="t">
            <a:spAutoFit/>
          </a:bodyPr>
          <a:lstStyle/>
          <a:p>
            <a:pPr>
              <a:lnSpc>
                <a:spcPts val="5654"/>
              </a:lnSpc>
            </a:pPr>
            <a:r>
              <a:rPr lang="en-US" sz="4038" spc="-60" dirty="0">
                <a:solidFill>
                  <a:srgbClr val="000000"/>
                </a:solidFill>
                <a:latin typeface="Abhaya Libre Regular"/>
              </a:rPr>
              <a:t>07</a:t>
            </a:r>
          </a:p>
        </p:txBody>
      </p:sp>
      <p:sp>
        <p:nvSpPr>
          <p:cNvPr id="26" name="TextBox 7">
            <a:extLst>
              <a:ext uri="{FF2B5EF4-FFF2-40B4-BE49-F238E27FC236}">
                <a16:creationId xmlns:a16="http://schemas.microsoft.com/office/drawing/2014/main" id="{5D25EA0E-341F-C590-E5C3-12E5EC7E1207}"/>
              </a:ext>
            </a:extLst>
          </p:cNvPr>
          <p:cNvSpPr txBox="1"/>
          <p:nvPr/>
        </p:nvSpPr>
        <p:spPr>
          <a:xfrm>
            <a:off x="5796877" y="7805672"/>
            <a:ext cx="10620272" cy="1134478"/>
          </a:xfrm>
          <a:prstGeom prst="rect">
            <a:avLst/>
          </a:prstGeom>
        </p:spPr>
        <p:txBody>
          <a:bodyPr wrap="square" lIns="0" tIns="0" rIns="0" bIns="0" rtlCol="0" anchor="t">
            <a:spAutoFit/>
          </a:bodyPr>
          <a:lstStyle/>
          <a:p>
            <a:pPr>
              <a:lnSpc>
                <a:spcPts val="4534"/>
              </a:lnSpc>
            </a:pPr>
            <a:r>
              <a:rPr lang="el-GR" sz="3238" b="1" spc="-48" dirty="0">
                <a:solidFill>
                  <a:srgbClr val="000000"/>
                </a:solidFill>
                <a:latin typeface="Abhaya Libre Regular"/>
              </a:rPr>
              <a:t>ΤΈΛΟΣ
</a:t>
            </a:r>
            <a:endParaRPr lang="en-US" sz="3238" spc="-48" dirty="0">
              <a:solidFill>
                <a:srgbClr val="000000"/>
              </a:solidFill>
              <a:latin typeface="Abhaya Libre Regula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a:off x="10201305" y="1207152"/>
            <a:ext cx="7067037" cy="7872695"/>
            <a:chOff x="0" y="-109220"/>
            <a:chExt cx="5759450" cy="6416040"/>
          </a:xfrm>
        </p:grpSpPr>
        <p:sp>
          <p:nvSpPr>
            <p:cNvPr id="3" name="Freeform 3"/>
            <p:cNvSpPr/>
            <p:nvPr/>
          </p:nvSpPr>
          <p:spPr>
            <a:xfrm>
              <a:off x="0" y="-109220"/>
              <a:ext cx="5759450" cy="6416040"/>
            </a:xfrm>
            <a:custGeom>
              <a:avLst/>
              <a:gdLst/>
              <a:ahLst/>
              <a:cxnLst/>
              <a:rect l="l" t="t" r="r" b="b"/>
              <a:pathLst>
                <a:path w="5759450" h="6416040">
                  <a:moveTo>
                    <a:pt x="3689350" y="2145030"/>
                  </a:moveTo>
                  <a:lnTo>
                    <a:pt x="5759450" y="1197610"/>
                  </a:lnTo>
                  <a:lnTo>
                    <a:pt x="5759450" y="2886710"/>
                  </a:lnTo>
                  <a:lnTo>
                    <a:pt x="4556760" y="3754120"/>
                  </a:lnTo>
                  <a:cubicBezTo>
                    <a:pt x="4946650" y="3728720"/>
                    <a:pt x="5336540" y="3740150"/>
                    <a:pt x="5723890" y="3787140"/>
                  </a:cubicBezTo>
                  <a:lnTo>
                    <a:pt x="5585460" y="5309870"/>
                  </a:lnTo>
                  <a:cubicBezTo>
                    <a:pt x="3920490" y="5110480"/>
                    <a:pt x="871220" y="6416040"/>
                    <a:pt x="871220" y="6416040"/>
                  </a:cubicBezTo>
                  <a:lnTo>
                    <a:pt x="871220" y="5125720"/>
                  </a:lnTo>
                  <a:lnTo>
                    <a:pt x="833120" y="5143500"/>
                  </a:lnTo>
                  <a:cubicBezTo>
                    <a:pt x="538480" y="5278120"/>
                    <a:pt x="189230" y="5148580"/>
                    <a:pt x="54610" y="4852670"/>
                  </a:cubicBezTo>
                  <a:cubicBezTo>
                    <a:pt x="17780" y="4776470"/>
                    <a:pt x="0" y="4692650"/>
                    <a:pt x="0" y="4607560"/>
                  </a:cubicBezTo>
                  <a:lnTo>
                    <a:pt x="0" y="4607560"/>
                  </a:lnTo>
                  <a:cubicBezTo>
                    <a:pt x="0" y="4114800"/>
                    <a:pt x="207010" y="3644900"/>
                    <a:pt x="570230" y="3310890"/>
                  </a:cubicBezTo>
                  <a:lnTo>
                    <a:pt x="1681480" y="2293620"/>
                  </a:lnTo>
                  <a:cubicBezTo>
                    <a:pt x="1130300" y="2419350"/>
                    <a:pt x="563880" y="2466340"/>
                    <a:pt x="0" y="2437130"/>
                  </a:cubicBezTo>
                  <a:lnTo>
                    <a:pt x="0" y="1084580"/>
                  </a:lnTo>
                  <a:cubicBezTo>
                    <a:pt x="1257300" y="1145540"/>
                    <a:pt x="2424430" y="811530"/>
                    <a:pt x="3529330" y="203200"/>
                  </a:cubicBezTo>
                  <a:cubicBezTo>
                    <a:pt x="3896360" y="0"/>
                    <a:pt x="4358640" y="133350"/>
                    <a:pt x="4561840" y="500380"/>
                  </a:cubicBezTo>
                  <a:cubicBezTo>
                    <a:pt x="4624070" y="613410"/>
                    <a:pt x="4657090" y="739140"/>
                    <a:pt x="4657090" y="867410"/>
                  </a:cubicBezTo>
                  <a:lnTo>
                    <a:pt x="4657090" y="923290"/>
                  </a:lnTo>
                  <a:cubicBezTo>
                    <a:pt x="4657090" y="1136650"/>
                    <a:pt x="4568190" y="1339850"/>
                    <a:pt x="4410710" y="1483360"/>
                  </a:cubicBezTo>
                  <a:cubicBezTo>
                    <a:pt x="4122420" y="1747520"/>
                    <a:pt x="3689350" y="2145030"/>
                    <a:pt x="3689350" y="2145030"/>
                  </a:cubicBezTo>
                  <a:close/>
                </a:path>
              </a:pathLst>
            </a:custGeom>
            <a:solidFill>
              <a:srgbClr val="000000">
                <a:alpha val="0"/>
              </a:srgbClr>
            </a:solidFill>
            <a:ln w="12700">
              <a:solidFill>
                <a:srgbClr val="000000"/>
              </a:solidFill>
            </a:ln>
          </p:spPr>
          <p:txBody>
            <a:bodyPr/>
            <a:lstStyle/>
            <a:p>
              <a:endParaRPr lang="es-ES" dirty="0"/>
            </a:p>
          </p:txBody>
        </p:sp>
      </p:grpSp>
      <p:sp>
        <p:nvSpPr>
          <p:cNvPr id="4" name="TextBox 4"/>
          <p:cNvSpPr txBox="1"/>
          <p:nvPr/>
        </p:nvSpPr>
        <p:spPr>
          <a:xfrm>
            <a:off x="3124200" y="1332013"/>
            <a:ext cx="8280738" cy="1458476"/>
          </a:xfrm>
          <a:prstGeom prst="rect">
            <a:avLst/>
          </a:prstGeom>
        </p:spPr>
        <p:txBody>
          <a:bodyPr lIns="0" tIns="0" rIns="0" bIns="0" rtlCol="0" anchor="t">
            <a:spAutoFit/>
          </a:bodyPr>
          <a:lstStyle/>
          <a:p>
            <a:pPr>
              <a:lnSpc>
                <a:spcPts val="5449"/>
              </a:lnSpc>
            </a:pPr>
            <a:r>
              <a:rPr lang="el-GR" sz="6410" dirty="0">
                <a:solidFill>
                  <a:srgbClr val="000000"/>
                </a:solidFill>
                <a:latin typeface="Abhaya Libre Regular"/>
              </a:rPr>
              <a:t>Εισαγωγή
</a:t>
            </a:r>
            <a:endParaRPr lang="en-US" sz="6410" dirty="0">
              <a:solidFill>
                <a:srgbClr val="000000"/>
              </a:solidFill>
              <a:latin typeface="Abhaya Libre Regular"/>
            </a:endParaRPr>
          </a:p>
        </p:txBody>
      </p:sp>
      <p:sp>
        <p:nvSpPr>
          <p:cNvPr id="5" name="TextBox 5"/>
          <p:cNvSpPr txBox="1"/>
          <p:nvPr/>
        </p:nvSpPr>
        <p:spPr>
          <a:xfrm>
            <a:off x="1202882" y="2773619"/>
            <a:ext cx="8418862" cy="5601533"/>
          </a:xfrm>
          <a:prstGeom prst="rect">
            <a:avLst/>
          </a:prstGeom>
        </p:spPr>
        <p:txBody>
          <a:bodyPr wrap="square" lIns="0" tIns="0" rIns="0" bIns="0" rtlCol="0" anchor="t">
            <a:spAutoFit/>
          </a:bodyPr>
          <a:lstStyle/>
          <a:p>
            <a:pPr algn="just"/>
            <a:r>
              <a:rPr lang="el-GR" sz="2800" dirty="0">
                <a:solidFill>
                  <a:srgbClr val="374151"/>
                </a:solidFill>
                <a:latin typeface="Söhne"/>
              </a:rPr>
              <a:t>Η προσέγγιση της έξυπνης εξειδίκευσης αποτελεί μέρος της περιφερειακής πολιτικής καινοτομίας της ΕΕ από το 2010 και, ωστόσο, ο ρόλος των δεξιοτήτων και της επαγγελματικής εκπαίδευσης και κατάρτισης στην εφαρμογή στρατηγικών έξυπνης εξειδίκευσης μόλις πρόσφατα προσέλκυσε την προσοχή. Παρά το γεγονός ότι αναφέρθηκε σε προηγούμενα έγγραφα πολιτικής, η ανακοίνωση του 2017 σχετικά με την ενίσχυση της καινοτομίας στις περιφέρειες της Ευρώπης, με βάση την εμπειρία από την εφαρμογή της έξυπνης εξειδίκευσης στην πράξη, κατέδειξε τη σημασία της για την περιφερειακή πολιτική καινοτομίας. 
</a:t>
            </a:r>
            <a:endParaRPr lang="en-GB" sz="2800" b="0" i="0" dirty="0">
              <a:solidFill>
                <a:srgbClr val="374151"/>
              </a:solidFill>
              <a:effectLst/>
              <a:latin typeface="Söhne"/>
            </a:endParaRPr>
          </a:p>
        </p:txBody>
      </p:sp>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196164">
            <a:off x="-4510958" y="7447299"/>
            <a:ext cx="11622266" cy="12388074"/>
          </a:xfrm>
          <a:prstGeom prst="rect">
            <a:avLst/>
          </a:prstGeom>
        </p:spPr>
      </p:pic>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836636">
            <a:off x="0" y="-2006961"/>
            <a:ext cx="3334026" cy="3588482"/>
          </a:xfrm>
          <a:prstGeom prst="rect">
            <a:avLst/>
          </a:prstGeom>
        </p:spPr>
      </p:pic>
      <p:pic>
        <p:nvPicPr>
          <p:cNvPr id="9" name="Picture 9"/>
          <p:cNvPicPr>
            <a:picLocks noChangeAspect="1"/>
          </p:cNvPicPr>
          <p:nvPr/>
        </p:nvPicPr>
        <p:blipFill>
          <a:blip r:embed="rId6"/>
          <a:srcRect/>
          <a:stretch>
            <a:fillRect/>
          </a:stretch>
        </p:blipFill>
        <p:spPr>
          <a:xfrm>
            <a:off x="16418708" y="0"/>
            <a:ext cx="1869292" cy="1869292"/>
          </a:xfrm>
          <a:prstGeom prst="rect">
            <a:avLst/>
          </a:prstGeom>
        </p:spPr>
      </p:pic>
      <p:pic>
        <p:nvPicPr>
          <p:cNvPr id="10" name="Picture 10"/>
          <p:cNvPicPr>
            <a:picLocks noChangeAspect="1"/>
          </p:cNvPicPr>
          <p:nvPr/>
        </p:nvPicPr>
        <p:blipFill>
          <a:blip r:embed="rId7"/>
          <a:srcRect/>
          <a:stretch>
            <a:fillRect/>
          </a:stretch>
        </p:blipFill>
        <p:spPr>
          <a:xfrm>
            <a:off x="7870030" y="9245916"/>
            <a:ext cx="3710720" cy="779251"/>
          </a:xfrm>
          <a:prstGeom prst="rect">
            <a:avLst/>
          </a:prstGeom>
        </p:spPr>
      </p:pic>
      <p:pic>
        <p:nvPicPr>
          <p:cNvPr id="1028" name="Picture 4" descr="Free Businessman Tablet photo and picture">
            <a:extLst>
              <a:ext uri="{FF2B5EF4-FFF2-40B4-BE49-F238E27FC236}">
                <a16:creationId xmlns:a16="http://schemas.microsoft.com/office/drawing/2014/main" id="{A970FA27-1555-EBDB-5D5D-0CD7A2179C5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201305" y="4016768"/>
            <a:ext cx="6997445" cy="291560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32">
            <a:extLst>
              <a:ext uri="{FF2B5EF4-FFF2-40B4-BE49-F238E27FC236}">
                <a16:creationId xmlns:a16="http://schemas.microsoft.com/office/drawing/2014/main" id="{785B8112-FE51-FEF6-D79E-69912C16D00D}"/>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1852805">
            <a:off x="6330350" y="-3385150"/>
            <a:ext cx="5364129" cy="5364129"/>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5">
            <a:extLst>
              <a:ext uri="{FF2B5EF4-FFF2-40B4-BE49-F238E27FC236}">
                <a16:creationId xmlns:a16="http://schemas.microsoft.com/office/drawing/2014/main" id="{C0914DE8-3267-AC10-62AC-3B98A4E128E7}"/>
              </a:ext>
            </a:extLst>
          </p:cNvPr>
          <p:cNvSpPr txBox="1"/>
          <p:nvPr/>
        </p:nvSpPr>
        <p:spPr>
          <a:xfrm>
            <a:off x="6629400" y="3190563"/>
            <a:ext cx="8986825" cy="5170646"/>
          </a:xfrm>
          <a:prstGeom prst="rect">
            <a:avLst/>
          </a:prstGeom>
        </p:spPr>
        <p:txBody>
          <a:bodyPr wrap="square" lIns="0" tIns="0" rIns="0" bIns="0" rtlCol="0" anchor="t">
            <a:spAutoFit/>
          </a:bodyPr>
          <a:lstStyle/>
          <a:p>
            <a:pPr algn="just"/>
            <a:r>
              <a:rPr lang="el-GR" sz="2800" dirty="0">
                <a:solidFill>
                  <a:srgbClr val="374151"/>
                </a:solidFill>
                <a:latin typeface="Söhne"/>
              </a:rPr>
              <a:t>Η πανδημία COVID-19 επιτάχυνε την ανάγκη επανεκπαίδευσης και αναβάθμισης των δεξιοτήτων του εργατικού δυναμικού, ιδίως σε περιφέρειες που έχουν πληγεί σοβαρά από την κρίση. Ο τομέας της ΕΕΚ διαδραματίζει σημαντικό ρόλο στον εξοπλισμό των ατόμων με τις απαραίτητες δεξιότητες για να ευδοκιμήσουν στην ταχέως μεταβαλλόμενη αγορά εργασίας.
Στο πλαίσιο αυτό, η ανάπτυξη έξυπνων δεξιοτήτων, συμπεριλαμβανομένων των δεξιοτήτων σχήματος Τ, της σκέψης έξυπνων λύσεων και του έξυπνου σχεδιασμού, είναι ουσιαστικής σημασίας. 
</a:t>
            </a:r>
            <a:endParaRPr lang="en-GB" sz="2800" b="0" i="0" dirty="0">
              <a:solidFill>
                <a:srgbClr val="374151"/>
              </a:solidFill>
              <a:effectLst/>
              <a:latin typeface="Söhne"/>
            </a:endParaRPr>
          </a:p>
        </p:txBody>
      </p:sp>
      <p:pic>
        <p:nvPicPr>
          <p:cNvPr id="3" name="Picture 6">
            <a:extLst>
              <a:ext uri="{FF2B5EF4-FFF2-40B4-BE49-F238E27FC236}">
                <a16:creationId xmlns:a16="http://schemas.microsoft.com/office/drawing/2014/main" id="{8BFDA1CE-3C19-8BB3-B025-5EC70565734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196164">
            <a:off x="-4510958" y="7447299"/>
            <a:ext cx="11622266" cy="12388074"/>
          </a:xfrm>
          <a:prstGeom prst="rect">
            <a:avLst/>
          </a:prstGeom>
        </p:spPr>
      </p:pic>
      <p:pic>
        <p:nvPicPr>
          <p:cNvPr id="4" name="Picture 7">
            <a:extLst>
              <a:ext uri="{FF2B5EF4-FFF2-40B4-BE49-F238E27FC236}">
                <a16:creationId xmlns:a16="http://schemas.microsoft.com/office/drawing/2014/main" id="{9338C864-00C4-ED2C-0B7D-0799D85AC5F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836636">
            <a:off x="0" y="-2006961"/>
            <a:ext cx="3334026" cy="3588482"/>
          </a:xfrm>
          <a:prstGeom prst="rect">
            <a:avLst/>
          </a:prstGeom>
        </p:spPr>
      </p:pic>
      <p:pic>
        <p:nvPicPr>
          <p:cNvPr id="5" name="Picture 9">
            <a:extLst>
              <a:ext uri="{FF2B5EF4-FFF2-40B4-BE49-F238E27FC236}">
                <a16:creationId xmlns:a16="http://schemas.microsoft.com/office/drawing/2014/main" id="{F77F1175-B58A-3010-D7E4-AF1F889B969C}"/>
              </a:ext>
            </a:extLst>
          </p:cNvPr>
          <p:cNvPicPr>
            <a:picLocks noChangeAspect="1"/>
          </p:cNvPicPr>
          <p:nvPr/>
        </p:nvPicPr>
        <p:blipFill>
          <a:blip r:embed="rId6"/>
          <a:srcRect/>
          <a:stretch>
            <a:fillRect/>
          </a:stretch>
        </p:blipFill>
        <p:spPr>
          <a:xfrm>
            <a:off x="16418708" y="0"/>
            <a:ext cx="1869292" cy="1869292"/>
          </a:xfrm>
          <a:prstGeom prst="rect">
            <a:avLst/>
          </a:prstGeom>
        </p:spPr>
      </p:pic>
      <p:pic>
        <p:nvPicPr>
          <p:cNvPr id="6" name="Picture 10">
            <a:extLst>
              <a:ext uri="{FF2B5EF4-FFF2-40B4-BE49-F238E27FC236}">
                <a16:creationId xmlns:a16="http://schemas.microsoft.com/office/drawing/2014/main" id="{99431EC7-9A45-EB48-A4CC-F6D0C0EDDF1B}"/>
              </a:ext>
            </a:extLst>
          </p:cNvPr>
          <p:cNvPicPr>
            <a:picLocks noChangeAspect="1"/>
          </p:cNvPicPr>
          <p:nvPr/>
        </p:nvPicPr>
        <p:blipFill>
          <a:blip r:embed="rId7"/>
          <a:srcRect/>
          <a:stretch>
            <a:fillRect/>
          </a:stretch>
        </p:blipFill>
        <p:spPr>
          <a:xfrm>
            <a:off x="7870030" y="9245916"/>
            <a:ext cx="3710720" cy="779251"/>
          </a:xfrm>
          <a:prstGeom prst="rect">
            <a:avLst/>
          </a:prstGeom>
        </p:spPr>
      </p:pic>
      <p:sp>
        <p:nvSpPr>
          <p:cNvPr id="7" name="TextBox 8">
            <a:extLst>
              <a:ext uri="{FF2B5EF4-FFF2-40B4-BE49-F238E27FC236}">
                <a16:creationId xmlns:a16="http://schemas.microsoft.com/office/drawing/2014/main" id="{6E20A8C7-EEBF-5D47-D718-F7656D33140D}"/>
              </a:ext>
            </a:extLst>
          </p:cNvPr>
          <p:cNvSpPr txBox="1"/>
          <p:nvPr/>
        </p:nvSpPr>
        <p:spPr>
          <a:xfrm>
            <a:off x="3810000" y="1391567"/>
            <a:ext cx="7461075" cy="1410643"/>
          </a:xfrm>
          <a:prstGeom prst="rect">
            <a:avLst/>
          </a:prstGeom>
        </p:spPr>
        <p:txBody>
          <a:bodyPr wrap="square" lIns="0" tIns="0" rIns="0" bIns="0" rtlCol="0" anchor="t">
            <a:spAutoFit/>
          </a:bodyPr>
          <a:lstStyle/>
          <a:p>
            <a:pPr>
              <a:lnSpc>
                <a:spcPts val="5460"/>
              </a:lnSpc>
            </a:pPr>
            <a:r>
              <a:rPr lang="el-GR" sz="4400" dirty="0">
                <a:solidFill>
                  <a:srgbClr val="000000"/>
                </a:solidFill>
                <a:latin typeface="Abhaya Libre Regular"/>
              </a:rPr>
              <a:t>Ανάπτυξη έξυπνων δεξιοτήτων
</a:t>
            </a:r>
            <a:endParaRPr lang="en-US" sz="4400" dirty="0">
              <a:solidFill>
                <a:srgbClr val="000000"/>
              </a:solidFill>
              <a:latin typeface="Abhaya Libre Regular"/>
            </a:endParaRPr>
          </a:p>
        </p:txBody>
      </p:sp>
      <p:pic>
        <p:nvPicPr>
          <p:cNvPr id="8" name="Picture 32">
            <a:extLst>
              <a:ext uri="{FF2B5EF4-FFF2-40B4-BE49-F238E27FC236}">
                <a16:creationId xmlns:a16="http://schemas.microsoft.com/office/drawing/2014/main" id="{AB28DC33-BBEF-A0A0-59DF-C5E07EA2634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852805">
            <a:off x="6330350" y="-3385150"/>
            <a:ext cx="5364129" cy="5364129"/>
          </a:xfrm>
          <a:prstGeom prst="rect">
            <a:avLst/>
          </a:prstGeom>
        </p:spPr>
      </p:pic>
      <p:pic>
        <p:nvPicPr>
          <p:cNvPr id="10" name="Picture 9">
            <a:extLst>
              <a:ext uri="{FF2B5EF4-FFF2-40B4-BE49-F238E27FC236}">
                <a16:creationId xmlns:a16="http://schemas.microsoft.com/office/drawing/2014/main" id="{07F0A20E-E9E3-9C83-3B53-0558E0CCDFA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23024" y="2585342"/>
            <a:ext cx="4696680" cy="4657541"/>
          </a:xfrm>
          <a:prstGeom prst="rect">
            <a:avLst/>
          </a:prstGeom>
        </p:spPr>
      </p:pic>
    </p:spTree>
    <p:extLst>
      <p:ext uri="{BB962C8B-B14F-4D97-AF65-F5344CB8AC3E}">
        <p14:creationId xmlns:p14="http://schemas.microsoft.com/office/powerpoint/2010/main" val="24371811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196164">
            <a:off x="-4065789" y="7371100"/>
            <a:ext cx="11622266" cy="12388074"/>
          </a:xfrm>
          <a:prstGeom prst="rect">
            <a:avLst/>
          </a:prstGeom>
        </p:spPr>
      </p:pic>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836636">
            <a:off x="78331" y="-1191888"/>
            <a:ext cx="3334026" cy="3588482"/>
          </a:xfrm>
          <a:prstGeom prst="rect">
            <a:avLst/>
          </a:prstGeom>
        </p:spPr>
      </p:pic>
      <p:sp>
        <p:nvSpPr>
          <p:cNvPr id="8" name="TextBox 8"/>
          <p:cNvSpPr txBox="1"/>
          <p:nvPr/>
        </p:nvSpPr>
        <p:spPr>
          <a:xfrm>
            <a:off x="5562600" y="702374"/>
            <a:ext cx="7461075" cy="1410643"/>
          </a:xfrm>
          <a:prstGeom prst="rect">
            <a:avLst/>
          </a:prstGeom>
        </p:spPr>
        <p:txBody>
          <a:bodyPr wrap="square" lIns="0" tIns="0" rIns="0" bIns="0" rtlCol="0" anchor="t">
            <a:spAutoFit/>
          </a:bodyPr>
          <a:lstStyle/>
          <a:p>
            <a:pPr>
              <a:lnSpc>
                <a:spcPts val="5460"/>
              </a:lnSpc>
            </a:pPr>
            <a:r>
              <a:rPr lang="el-GR" sz="4400" dirty="0">
                <a:solidFill>
                  <a:srgbClr val="000000"/>
                </a:solidFill>
                <a:latin typeface="Abhaya Libre Regular"/>
              </a:rPr>
              <a:t>Ανάπτυξη έξυπνων δεξιοτήτων
</a:t>
            </a:r>
            <a:endParaRPr lang="en-US" sz="4400" dirty="0">
              <a:solidFill>
                <a:srgbClr val="000000"/>
              </a:solidFill>
              <a:latin typeface="Abhaya Libre Regular"/>
            </a:endParaRPr>
          </a:p>
        </p:txBody>
      </p:sp>
      <p:pic>
        <p:nvPicPr>
          <p:cNvPr id="9" name="Picture 9"/>
          <p:cNvPicPr>
            <a:picLocks noChangeAspect="1"/>
          </p:cNvPicPr>
          <p:nvPr/>
        </p:nvPicPr>
        <p:blipFill>
          <a:blip r:embed="rId6"/>
          <a:srcRect/>
          <a:stretch>
            <a:fillRect/>
          </a:stretch>
        </p:blipFill>
        <p:spPr>
          <a:xfrm>
            <a:off x="16418708" y="0"/>
            <a:ext cx="1869292" cy="1869292"/>
          </a:xfrm>
          <a:prstGeom prst="rect">
            <a:avLst/>
          </a:prstGeom>
        </p:spPr>
      </p:pic>
      <p:pic>
        <p:nvPicPr>
          <p:cNvPr id="10" name="Picture 10"/>
          <p:cNvPicPr>
            <a:picLocks noChangeAspect="1"/>
          </p:cNvPicPr>
          <p:nvPr/>
        </p:nvPicPr>
        <p:blipFill>
          <a:blip r:embed="rId7"/>
          <a:srcRect/>
          <a:stretch>
            <a:fillRect/>
          </a:stretch>
        </p:blipFill>
        <p:spPr>
          <a:xfrm>
            <a:off x="7870030" y="9245916"/>
            <a:ext cx="3710720" cy="779251"/>
          </a:xfrm>
          <a:prstGeom prst="rect">
            <a:avLst/>
          </a:prstGeom>
        </p:spPr>
      </p:pic>
      <p:sp>
        <p:nvSpPr>
          <p:cNvPr id="5" name="TextBox 5"/>
          <p:cNvSpPr txBox="1"/>
          <p:nvPr/>
        </p:nvSpPr>
        <p:spPr>
          <a:xfrm>
            <a:off x="1424801" y="1869292"/>
            <a:ext cx="9829800" cy="6401753"/>
          </a:xfrm>
          <a:prstGeom prst="rect">
            <a:avLst/>
          </a:prstGeom>
        </p:spPr>
        <p:txBody>
          <a:bodyPr wrap="square" lIns="0" tIns="0" rIns="0" bIns="0" rtlCol="0" anchor="t">
            <a:spAutoFit/>
          </a:bodyPr>
          <a:lstStyle/>
          <a:p>
            <a:pPr algn="just"/>
            <a:r>
              <a:rPr lang="el-GR" sz="3200" dirty="0">
                <a:solidFill>
                  <a:srgbClr val="374151"/>
                </a:solidFill>
                <a:latin typeface="Söhne"/>
              </a:rPr>
              <a:t>Γενικά βήματα για την ανάπτυξη έξυπνων δεξιοτήτων:
</a:t>
            </a:r>
            <a:endParaRPr lang="en-GB" sz="3200" b="0" i="0" dirty="0">
              <a:solidFill>
                <a:srgbClr val="374151"/>
              </a:solidFill>
              <a:effectLst/>
              <a:latin typeface="Söhne"/>
            </a:endParaRPr>
          </a:p>
          <a:p>
            <a:pPr algn="just">
              <a:buFont typeface="+mj-lt"/>
              <a:buAutoNum type="arabicPeriod"/>
            </a:pPr>
            <a:r>
              <a:rPr lang="el-GR" sz="3200" dirty="0">
                <a:solidFill>
                  <a:srgbClr val="374151"/>
                </a:solidFill>
                <a:latin typeface="Söhne"/>
              </a:rPr>
              <a:t>Αξιολογήστε τις τρέχουσες δεξιότητές σας: Ξεκινήστε προσδιορίζοντας τις τρέχουσες δεξιότητές σας και καθορίζοντας ποιες πρέπει να βελτιώσετε.
Ορίστε συγκεκριμένους στόχους: Καθορίστε τις συγκεκριμένες έξυπνες δεξιότητες που θέλετε να αναπτύξετε και θέστε σαφείς και εφικτούς στόχους για κάθε μία.
Αναπτύξτε ένα σχέδιο: Αναπτύξτε ένα σχέδιο για να αποκτήσετε τις δεξιότητες που χρειάζεστε, όπως η παρακολούθηση μαθημάτων, η παρακολούθηση εργαστηρίων ή η αναζήτηση καθοδήγησης.</a:t>
            </a:r>
            <a:endParaRPr lang="en-GB" sz="3200" b="0" i="0" dirty="0">
              <a:solidFill>
                <a:srgbClr val="374151"/>
              </a:solidFill>
              <a:effectLst/>
              <a:latin typeface="Söhne"/>
            </a:endParaRPr>
          </a:p>
        </p:txBody>
      </p:sp>
      <p:pic>
        <p:nvPicPr>
          <p:cNvPr id="3" name="Picture 2">
            <a:extLst>
              <a:ext uri="{FF2B5EF4-FFF2-40B4-BE49-F238E27FC236}">
                <a16:creationId xmlns:a16="http://schemas.microsoft.com/office/drawing/2014/main" id="{F24B513A-CC4E-8445-32FA-15F5A18EC22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379280" y="2620703"/>
            <a:ext cx="6375719" cy="4199197"/>
          </a:xfrm>
          <a:prstGeom prst="rect">
            <a:avLst/>
          </a:prstGeom>
        </p:spPr>
      </p:pic>
    </p:spTree>
    <p:extLst>
      <p:ext uri="{BB962C8B-B14F-4D97-AF65-F5344CB8AC3E}">
        <p14:creationId xmlns:p14="http://schemas.microsoft.com/office/powerpoint/2010/main" val="37106829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a:extLst>
              <a:ext uri="{FF2B5EF4-FFF2-40B4-BE49-F238E27FC236}">
                <a16:creationId xmlns:a16="http://schemas.microsoft.com/office/drawing/2014/main" id="{589536D1-BC32-B95D-45E8-87DF514BC10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196164">
            <a:off x="-4510958" y="7447299"/>
            <a:ext cx="11622266" cy="12388074"/>
          </a:xfrm>
          <a:prstGeom prst="rect">
            <a:avLst/>
          </a:prstGeom>
        </p:spPr>
      </p:pic>
      <p:pic>
        <p:nvPicPr>
          <p:cNvPr id="3" name="Picture 7">
            <a:extLst>
              <a:ext uri="{FF2B5EF4-FFF2-40B4-BE49-F238E27FC236}">
                <a16:creationId xmlns:a16="http://schemas.microsoft.com/office/drawing/2014/main" id="{D699A6B8-B7E2-970E-1EEE-277F5D0CCFA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836636">
            <a:off x="0" y="-2006961"/>
            <a:ext cx="3334026" cy="3588482"/>
          </a:xfrm>
          <a:prstGeom prst="rect">
            <a:avLst/>
          </a:prstGeom>
        </p:spPr>
      </p:pic>
      <p:pic>
        <p:nvPicPr>
          <p:cNvPr id="4" name="Picture 9">
            <a:extLst>
              <a:ext uri="{FF2B5EF4-FFF2-40B4-BE49-F238E27FC236}">
                <a16:creationId xmlns:a16="http://schemas.microsoft.com/office/drawing/2014/main" id="{561A8989-5DA5-21AB-C07A-FCA1EF3259C5}"/>
              </a:ext>
            </a:extLst>
          </p:cNvPr>
          <p:cNvPicPr>
            <a:picLocks noChangeAspect="1"/>
          </p:cNvPicPr>
          <p:nvPr/>
        </p:nvPicPr>
        <p:blipFill>
          <a:blip r:embed="rId6"/>
          <a:srcRect/>
          <a:stretch>
            <a:fillRect/>
          </a:stretch>
        </p:blipFill>
        <p:spPr>
          <a:xfrm>
            <a:off x="16418708" y="0"/>
            <a:ext cx="1869292" cy="1869292"/>
          </a:xfrm>
          <a:prstGeom prst="rect">
            <a:avLst/>
          </a:prstGeom>
        </p:spPr>
      </p:pic>
      <p:pic>
        <p:nvPicPr>
          <p:cNvPr id="5" name="Picture 10">
            <a:extLst>
              <a:ext uri="{FF2B5EF4-FFF2-40B4-BE49-F238E27FC236}">
                <a16:creationId xmlns:a16="http://schemas.microsoft.com/office/drawing/2014/main" id="{CAEE968D-6B70-6472-C3F5-E3D791672B42}"/>
              </a:ext>
            </a:extLst>
          </p:cNvPr>
          <p:cNvPicPr>
            <a:picLocks noChangeAspect="1"/>
          </p:cNvPicPr>
          <p:nvPr/>
        </p:nvPicPr>
        <p:blipFill>
          <a:blip r:embed="rId7"/>
          <a:srcRect/>
          <a:stretch>
            <a:fillRect/>
          </a:stretch>
        </p:blipFill>
        <p:spPr>
          <a:xfrm>
            <a:off x="7870030" y="9245916"/>
            <a:ext cx="3710720" cy="779251"/>
          </a:xfrm>
          <a:prstGeom prst="rect">
            <a:avLst/>
          </a:prstGeom>
        </p:spPr>
      </p:pic>
      <p:pic>
        <p:nvPicPr>
          <p:cNvPr id="6" name="Picture 32">
            <a:extLst>
              <a:ext uri="{FF2B5EF4-FFF2-40B4-BE49-F238E27FC236}">
                <a16:creationId xmlns:a16="http://schemas.microsoft.com/office/drawing/2014/main" id="{31FAE572-53D5-983E-1CF4-23E4FAA65399}"/>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852805">
            <a:off x="6254150" y="-3461350"/>
            <a:ext cx="5364129" cy="5364129"/>
          </a:xfrm>
          <a:prstGeom prst="rect">
            <a:avLst/>
          </a:prstGeom>
        </p:spPr>
      </p:pic>
      <p:sp>
        <p:nvSpPr>
          <p:cNvPr id="7" name="TextBox 8">
            <a:extLst>
              <a:ext uri="{FF2B5EF4-FFF2-40B4-BE49-F238E27FC236}">
                <a16:creationId xmlns:a16="http://schemas.microsoft.com/office/drawing/2014/main" id="{C9FF1658-D183-0DC7-3194-B366A56AD1E5}"/>
              </a:ext>
            </a:extLst>
          </p:cNvPr>
          <p:cNvSpPr txBox="1"/>
          <p:nvPr/>
        </p:nvSpPr>
        <p:spPr>
          <a:xfrm>
            <a:off x="5715000" y="1190260"/>
            <a:ext cx="7461075" cy="1410643"/>
          </a:xfrm>
          <a:prstGeom prst="rect">
            <a:avLst/>
          </a:prstGeom>
        </p:spPr>
        <p:txBody>
          <a:bodyPr wrap="square" lIns="0" tIns="0" rIns="0" bIns="0" rtlCol="0" anchor="t">
            <a:spAutoFit/>
          </a:bodyPr>
          <a:lstStyle/>
          <a:p>
            <a:pPr>
              <a:lnSpc>
                <a:spcPts val="5460"/>
              </a:lnSpc>
            </a:pPr>
            <a:r>
              <a:rPr lang="el-GR" sz="4400" dirty="0">
                <a:solidFill>
                  <a:srgbClr val="000000"/>
                </a:solidFill>
                <a:latin typeface="Abhaya Libre Regular"/>
              </a:rPr>
              <a:t>Ανάπτυξη έξυπνων δεξιοτήτων
</a:t>
            </a:r>
            <a:endParaRPr lang="en-US" sz="4400" dirty="0">
              <a:solidFill>
                <a:srgbClr val="000000"/>
              </a:solidFill>
              <a:latin typeface="Abhaya Libre Regular"/>
            </a:endParaRPr>
          </a:p>
        </p:txBody>
      </p:sp>
      <p:sp>
        <p:nvSpPr>
          <p:cNvPr id="8" name="TextBox 5">
            <a:extLst>
              <a:ext uri="{FF2B5EF4-FFF2-40B4-BE49-F238E27FC236}">
                <a16:creationId xmlns:a16="http://schemas.microsoft.com/office/drawing/2014/main" id="{959992DB-6B86-0A9A-3E40-E274BD82527B}"/>
              </a:ext>
            </a:extLst>
          </p:cNvPr>
          <p:cNvSpPr txBox="1"/>
          <p:nvPr/>
        </p:nvSpPr>
        <p:spPr>
          <a:xfrm>
            <a:off x="6934200" y="2931787"/>
            <a:ext cx="10363200" cy="3877985"/>
          </a:xfrm>
          <a:prstGeom prst="rect">
            <a:avLst/>
          </a:prstGeom>
        </p:spPr>
        <p:txBody>
          <a:bodyPr wrap="square" lIns="0" tIns="0" rIns="0" bIns="0" rtlCol="0" anchor="t">
            <a:spAutoFit/>
          </a:bodyPr>
          <a:lstStyle/>
          <a:p>
            <a:pPr algn="just"/>
            <a:r>
              <a:rPr lang="en-GB" sz="2800" b="0" i="0" dirty="0">
                <a:solidFill>
                  <a:srgbClr val="374151"/>
                </a:solidFill>
                <a:effectLst/>
                <a:latin typeface="Söhne"/>
              </a:rPr>
              <a:t>4. </a:t>
            </a:r>
            <a:r>
              <a:rPr lang="el-GR" sz="2800" dirty="0">
                <a:solidFill>
                  <a:srgbClr val="374151"/>
                </a:solidFill>
                <a:latin typeface="Söhne"/>
              </a:rPr>
              <a:t>Αποκτήστε πρακτική εμπειρία: Εξασκήστε τις δεξιότητες που έχετε μάθει μέσα από πραγματικές καταστάσεις και έργα</a:t>
            </a:r>
            <a:r>
              <a:rPr lang="en-GB" sz="2800" b="0" i="0" dirty="0">
                <a:solidFill>
                  <a:srgbClr val="374151"/>
                </a:solidFill>
                <a:effectLst/>
                <a:latin typeface="Söhne"/>
              </a:rPr>
              <a:t>.</a:t>
            </a:r>
          </a:p>
          <a:p>
            <a:pPr algn="just"/>
            <a:r>
              <a:rPr lang="en-GB" sz="2800" b="0" i="0" dirty="0">
                <a:solidFill>
                  <a:srgbClr val="374151"/>
                </a:solidFill>
                <a:effectLst/>
                <a:latin typeface="Söhne"/>
              </a:rPr>
              <a:t>5. </a:t>
            </a:r>
            <a:r>
              <a:rPr lang="el-GR" sz="2800" dirty="0">
                <a:solidFill>
                  <a:srgbClr val="374151"/>
                </a:solidFill>
                <a:latin typeface="Söhne"/>
              </a:rPr>
              <a:t>Αναλογιστείτε την πρόοδό σας: Αναλογιστείτε τακτικά την πρόοδό σας και προσαρμόστε ανάλογα το σχέδιό σας</a:t>
            </a:r>
            <a:r>
              <a:rPr lang="en-GB" sz="2800" b="0" i="0" dirty="0">
                <a:solidFill>
                  <a:srgbClr val="374151"/>
                </a:solidFill>
                <a:effectLst/>
                <a:latin typeface="Söhne"/>
              </a:rPr>
              <a:t>.</a:t>
            </a:r>
          </a:p>
          <a:p>
            <a:pPr algn="just"/>
            <a:r>
              <a:rPr lang="en-GB" sz="2800" b="0" i="0" dirty="0">
                <a:solidFill>
                  <a:srgbClr val="374151"/>
                </a:solidFill>
                <a:effectLst/>
                <a:latin typeface="Söhne"/>
              </a:rPr>
              <a:t>6. </a:t>
            </a:r>
            <a:r>
              <a:rPr lang="el-GR" sz="2800" dirty="0">
                <a:solidFill>
                  <a:srgbClr val="374151"/>
                </a:solidFill>
                <a:latin typeface="Söhne"/>
              </a:rPr>
              <a:t>Ζητήστε σχόλια: Ζητήστε σχόλια από άλλους για να δείτε πώς προχωράτε και να εντοπίσετε τομείς βελτίωσης.
</a:t>
            </a:r>
            <a:r>
              <a:rPr lang="en-GB" sz="2800" b="0" i="0" dirty="0">
                <a:solidFill>
                  <a:srgbClr val="374151"/>
                </a:solidFill>
                <a:effectLst/>
                <a:latin typeface="Söhne"/>
              </a:rPr>
              <a:t>7. </a:t>
            </a:r>
            <a:r>
              <a:rPr lang="el-GR" sz="2800" dirty="0">
                <a:solidFill>
                  <a:srgbClr val="374151"/>
                </a:solidFill>
                <a:latin typeface="Söhne"/>
              </a:rPr>
              <a:t>Συνεχής μάθηση και ανάπτυξη: Η αγορά εργασίας και η τεχνολογία αλλάζουν συνεχώς, επομένως είναι σημαντικό να μαθαίνετε συνεχώς και να αναπτύσσετε τις δεξιότητές σας για να παραμείνετε σχετικοί.</a:t>
            </a:r>
            <a:endParaRPr lang="en-GB" sz="2800" b="0" i="0" dirty="0">
              <a:solidFill>
                <a:srgbClr val="374151"/>
              </a:solidFill>
              <a:effectLst/>
              <a:latin typeface="Söhne"/>
            </a:endParaRPr>
          </a:p>
        </p:txBody>
      </p:sp>
      <p:pic>
        <p:nvPicPr>
          <p:cNvPr id="12" name="Picture 11">
            <a:extLst>
              <a:ext uri="{FF2B5EF4-FFF2-40B4-BE49-F238E27FC236}">
                <a16:creationId xmlns:a16="http://schemas.microsoft.com/office/drawing/2014/main" id="{289CD960-5C4A-86A6-CE39-9C784AB3F334}"/>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57200" y="2292527"/>
            <a:ext cx="5808798" cy="3267449"/>
          </a:xfrm>
          <a:prstGeom prst="rect">
            <a:avLst/>
          </a:prstGeom>
        </p:spPr>
      </p:pic>
    </p:spTree>
    <p:extLst>
      <p:ext uri="{BB962C8B-B14F-4D97-AF65-F5344CB8AC3E}">
        <p14:creationId xmlns:p14="http://schemas.microsoft.com/office/powerpoint/2010/main" val="404665683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11135B1474A2FA49992CFCBA79F8C622" ma:contentTypeVersion="13" ma:contentTypeDescription="Create a new document." ma:contentTypeScope="" ma:versionID="7a0d4eeefdecdd71c98eafb5fe5abcf5">
  <xsd:schema xmlns:xsd="http://www.w3.org/2001/XMLSchema" xmlns:xs="http://www.w3.org/2001/XMLSchema" xmlns:p="http://schemas.microsoft.com/office/2006/metadata/properties" xmlns:ns2="cf2f3c26-8763-4d58-9c65-eb246e7ebd06" xmlns:ns3="2beda75c-0cbf-4ac8-a772-312b4f4b6ced" targetNamespace="http://schemas.microsoft.com/office/2006/metadata/properties" ma:root="true" ma:fieldsID="63a448630e85160cb81a2fb5a85b060c" ns2:_="" ns3:_="">
    <xsd:import namespace="cf2f3c26-8763-4d58-9c65-eb246e7ebd06"/>
    <xsd:import namespace="2beda75c-0cbf-4ac8-a772-312b4f4b6ced"/>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LengthInSeconds"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f2f3c26-8763-4d58-9c65-eb246e7ebd0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description="" ma:hidden="true" ma:indexed="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6bdce832-9eca-491a-8648-65f1e522558a" ma:termSetId="09814cd3-568e-fe90-9814-8d621ff8fb84" ma:anchorId="fba54fb3-c3e1-fe81-a776-ca4b69148c4d" ma:open="true" ma:isKeyword="false">
      <xsd:complexType>
        <xsd:sequence>
          <xsd:element ref="pc:Terms" minOccurs="0" maxOccurs="1"/>
        </xsd:sequence>
      </xsd:complex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descrip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beda75c-0cbf-4ac8-a772-312b4f4b6ced"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5ff9dc27-93af-4b1f-a98b-9038ff3b61b0}" ma:internalName="TaxCatchAll" ma:showField="CatchAllData" ma:web="2beda75c-0cbf-4ac8-a772-312b4f4b6ce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95263EB-18EB-4AE5-A51F-D48124FBE190}">
  <ds:schemaRefs>
    <ds:schemaRef ds:uri="http://schemas.microsoft.com/sharepoint/v3/contenttype/forms"/>
  </ds:schemaRefs>
</ds:datastoreItem>
</file>

<file path=customXml/itemProps2.xml><?xml version="1.0" encoding="utf-8"?>
<ds:datastoreItem xmlns:ds="http://schemas.openxmlformats.org/officeDocument/2006/customXml" ds:itemID="{6F318645-B607-4AA3-83A2-936506D9659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f2f3c26-8763-4d58-9c65-eb246e7ebd06"/>
    <ds:schemaRef ds:uri="2beda75c-0cbf-4ac8-a772-312b4f4b6ce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15938</TotalTime>
  <Words>5277</Words>
  <Application>Microsoft Office PowerPoint</Application>
  <PresentationFormat>Custom</PresentationFormat>
  <Paragraphs>184</Paragraphs>
  <Slides>47</Slides>
  <Notes>3</Notes>
  <HiddenSlides>0</HiddenSlides>
  <MMClips>2</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47</vt:i4>
      </vt:variant>
    </vt:vector>
  </HeadingPairs>
  <TitlesOfParts>
    <vt:vector size="58" baseType="lpstr">
      <vt:lpstr>Söhne</vt:lpstr>
      <vt:lpstr>Calibri</vt:lpstr>
      <vt:lpstr>Arial</vt:lpstr>
      <vt:lpstr>System Font Regular</vt:lpstr>
      <vt:lpstr>Georgia</vt:lpstr>
      <vt:lpstr>Acumin Pro</vt:lpstr>
      <vt:lpstr>McKinsey Sans</vt:lpstr>
      <vt:lpstr>Abhaya Libre Regular Bold</vt:lpstr>
      <vt:lpstr>Abhaya Libre Regular Bold Italics</vt:lpstr>
      <vt:lpstr>Abhaya Libre Regular</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REGIO.DIGI.HUB Content Development</dc:title>
  <dc:creator>MIREN</dc:creator>
  <cp:lastModifiedBy>Ioanna Matouli (Atlantis Engineering)</cp:lastModifiedBy>
  <cp:revision>17</cp:revision>
  <dcterms:created xsi:type="dcterms:W3CDTF">2006-08-16T00:00:00Z</dcterms:created>
  <dcterms:modified xsi:type="dcterms:W3CDTF">2023-07-06T13:54:46Z</dcterms:modified>
  <dc:identifier>DAFSGCxx1iQ</dc:identifier>
</cp:coreProperties>
</file>