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Lst>
  <p:sldSz cx="18288000" cy="10287000"/>
  <p:notesSz cx="6858000" cy="9144000"/>
  <p:embeddedFontLst>
    <p:embeddedFont>
      <p:font typeface="Abhaya Libre Regular" panose="020B0604020202020204" charset="0"/>
      <p:regular r:id="rId49"/>
    </p:embeddedFont>
    <p:embeddedFont>
      <p:font typeface="Abhaya Libre Regular Bold" panose="020B0604020202020204" charset="0"/>
      <p:regular r:id="rId50"/>
    </p:embeddedFont>
    <p:embeddedFont>
      <p:font typeface="Abhaya Libre Regular Bold Italics" panose="020B0604020202020204" charset="0"/>
      <p:regular r:id="rId51"/>
    </p:embeddedFont>
    <p:embeddedFont>
      <p:font typeface="Calibri" panose="020F0502020204030204" pitchFamily="34" charset="0"/>
      <p:regular r:id="rId52"/>
      <p:bold r:id="rId53"/>
      <p:italic r:id="rId54"/>
      <p:boldItalic r:id="rId55"/>
    </p:embeddedFont>
    <p:embeddedFont>
      <p:font typeface="Open Sans Extra Bold" panose="020B0604020202020204"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FF727E-8E74-4B4E-A96E-677895F008A1}" v="6" dt="2023-07-06T12:56:11.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73" d="100"/>
          <a:sy n="73" d="100"/>
        </p:scale>
        <p:origin x="1134"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6.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fntdata"/><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4.fntdata"/><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font" Target="fonts/font3.fntdata"/><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a Matouli (Atlantis Engineering)" userId="ce83a5f9-b684-426f-8712-9fec52aa63a4" providerId="ADAL" clId="{DDFF727E-8E74-4B4E-A96E-677895F008A1}"/>
    <pc:docChg chg="undo redo custSel modSld">
      <pc:chgData name="Ioanna Matouli (Atlantis Engineering)" userId="ce83a5f9-b684-426f-8712-9fec52aa63a4" providerId="ADAL" clId="{DDFF727E-8E74-4B4E-A96E-677895F008A1}" dt="2023-07-06T12:56:13.874" v="5433" actId="404"/>
      <pc:docMkLst>
        <pc:docMk/>
      </pc:docMkLst>
      <pc:sldChg chg="modSp mod">
        <pc:chgData name="Ioanna Matouli (Atlantis Engineering)" userId="ce83a5f9-b684-426f-8712-9fec52aa63a4" providerId="ADAL" clId="{DDFF727E-8E74-4B4E-A96E-677895F008A1}" dt="2023-06-22T12:25:13.235" v="1" actId="1076"/>
        <pc:sldMkLst>
          <pc:docMk/>
          <pc:sldMk cId="0" sldId="256"/>
        </pc:sldMkLst>
        <pc:spChg chg="mod">
          <ac:chgData name="Ioanna Matouli (Atlantis Engineering)" userId="ce83a5f9-b684-426f-8712-9fec52aa63a4" providerId="ADAL" clId="{DDFF727E-8E74-4B4E-A96E-677895F008A1}" dt="2023-06-22T12:25:13.235" v="1" actId="1076"/>
          <ac:spMkLst>
            <pc:docMk/>
            <pc:sldMk cId="0" sldId="256"/>
            <ac:spMk id="9" creationId="{00000000-0000-0000-0000-000000000000}"/>
          </ac:spMkLst>
        </pc:spChg>
      </pc:sldChg>
      <pc:sldChg chg="modSp mod">
        <pc:chgData name="Ioanna Matouli (Atlantis Engineering)" userId="ce83a5f9-b684-426f-8712-9fec52aa63a4" providerId="ADAL" clId="{DDFF727E-8E74-4B4E-A96E-677895F008A1}" dt="2023-07-04T06:18:26.352" v="3253" actId="20577"/>
        <pc:sldMkLst>
          <pc:docMk/>
          <pc:sldMk cId="0" sldId="257"/>
        </pc:sldMkLst>
        <pc:spChg chg="mod">
          <ac:chgData name="Ioanna Matouli (Atlantis Engineering)" userId="ce83a5f9-b684-426f-8712-9fec52aa63a4" providerId="ADAL" clId="{DDFF727E-8E74-4B4E-A96E-677895F008A1}" dt="2023-07-04T06:18:26.352" v="3253" actId="20577"/>
          <ac:spMkLst>
            <pc:docMk/>
            <pc:sldMk cId="0" sldId="257"/>
            <ac:spMk id="19" creationId="{00000000-0000-0000-0000-000000000000}"/>
          </ac:spMkLst>
        </pc:spChg>
      </pc:sldChg>
      <pc:sldChg chg="modSp mod">
        <pc:chgData name="Ioanna Matouli (Atlantis Engineering)" userId="ce83a5f9-b684-426f-8712-9fec52aa63a4" providerId="ADAL" clId="{DDFF727E-8E74-4B4E-A96E-677895F008A1}" dt="2023-07-06T12:55:14.380" v="5431" actId="20577"/>
        <pc:sldMkLst>
          <pc:docMk/>
          <pc:sldMk cId="0" sldId="258"/>
        </pc:sldMkLst>
        <pc:spChg chg="mod">
          <ac:chgData name="Ioanna Matouli (Atlantis Engineering)" userId="ce83a5f9-b684-426f-8712-9fec52aa63a4" providerId="ADAL" clId="{DDFF727E-8E74-4B4E-A96E-677895F008A1}" dt="2023-07-06T12:55:14.380" v="5431" actId="20577"/>
          <ac:spMkLst>
            <pc:docMk/>
            <pc:sldMk cId="0" sldId="258"/>
            <ac:spMk id="2" creationId="{00000000-0000-0000-0000-000000000000}"/>
          </ac:spMkLst>
        </pc:spChg>
        <pc:spChg chg="mod">
          <ac:chgData name="Ioanna Matouli (Atlantis Engineering)" userId="ce83a5f9-b684-426f-8712-9fec52aa63a4" providerId="ADAL" clId="{DDFF727E-8E74-4B4E-A96E-677895F008A1}" dt="2023-06-22T12:26:10.467" v="22"/>
          <ac:spMkLst>
            <pc:docMk/>
            <pc:sldMk cId="0" sldId="258"/>
            <ac:spMk id="3" creationId="{00000000-0000-0000-0000-000000000000}"/>
          </ac:spMkLst>
        </pc:spChg>
      </pc:sldChg>
      <pc:sldChg chg="modSp mod">
        <pc:chgData name="Ioanna Matouli (Atlantis Engineering)" userId="ce83a5f9-b684-426f-8712-9fec52aa63a4" providerId="ADAL" clId="{DDFF727E-8E74-4B4E-A96E-677895F008A1}" dt="2023-06-22T12:26:21.028" v="45" actId="20577"/>
        <pc:sldMkLst>
          <pc:docMk/>
          <pc:sldMk cId="0" sldId="259"/>
        </pc:sldMkLst>
        <pc:spChg chg="mod">
          <ac:chgData name="Ioanna Matouli (Atlantis Engineering)" userId="ce83a5f9-b684-426f-8712-9fec52aa63a4" providerId="ADAL" clId="{DDFF727E-8E74-4B4E-A96E-677895F008A1}" dt="2023-06-22T12:26:21.028" v="45" actId="20577"/>
          <ac:spMkLst>
            <pc:docMk/>
            <pc:sldMk cId="0" sldId="259"/>
            <ac:spMk id="44" creationId="{00000000-0000-0000-0000-000000000000}"/>
          </ac:spMkLst>
        </pc:spChg>
      </pc:sldChg>
      <pc:sldChg chg="modSp mod">
        <pc:chgData name="Ioanna Matouli (Atlantis Engineering)" userId="ce83a5f9-b684-426f-8712-9fec52aa63a4" providerId="ADAL" clId="{DDFF727E-8E74-4B4E-A96E-677895F008A1}" dt="2023-06-22T12:31:14.648" v="350" actId="20577"/>
        <pc:sldMkLst>
          <pc:docMk/>
          <pc:sldMk cId="0" sldId="260"/>
        </pc:sldMkLst>
        <pc:spChg chg="mod">
          <ac:chgData name="Ioanna Matouli (Atlantis Engineering)" userId="ce83a5f9-b684-426f-8712-9fec52aa63a4" providerId="ADAL" clId="{DDFF727E-8E74-4B4E-A96E-677895F008A1}" dt="2023-06-22T12:26:56.878" v="119" actId="20577"/>
          <ac:spMkLst>
            <pc:docMk/>
            <pc:sldMk cId="0" sldId="260"/>
            <ac:spMk id="2" creationId="{00000000-0000-0000-0000-000000000000}"/>
          </ac:spMkLst>
        </pc:spChg>
        <pc:spChg chg="mod">
          <ac:chgData name="Ioanna Matouli (Atlantis Engineering)" userId="ce83a5f9-b684-426f-8712-9fec52aa63a4" providerId="ADAL" clId="{DDFF727E-8E74-4B4E-A96E-677895F008A1}" dt="2023-06-22T12:27:46.926" v="185" actId="20577"/>
          <ac:spMkLst>
            <pc:docMk/>
            <pc:sldMk cId="0" sldId="260"/>
            <ac:spMk id="3" creationId="{00000000-0000-0000-0000-000000000000}"/>
          </ac:spMkLst>
        </pc:spChg>
        <pc:spChg chg="mod">
          <ac:chgData name="Ioanna Matouli (Atlantis Engineering)" userId="ce83a5f9-b684-426f-8712-9fec52aa63a4" providerId="ADAL" clId="{DDFF727E-8E74-4B4E-A96E-677895F008A1}" dt="2023-06-22T12:30:24.018" v="308" actId="20577"/>
          <ac:spMkLst>
            <pc:docMk/>
            <pc:sldMk cId="0" sldId="260"/>
            <ac:spMk id="4" creationId="{00000000-0000-0000-0000-000000000000}"/>
          </ac:spMkLst>
        </pc:spChg>
        <pc:spChg chg="mod">
          <ac:chgData name="Ioanna Matouli (Atlantis Engineering)" userId="ce83a5f9-b684-426f-8712-9fec52aa63a4" providerId="ADAL" clId="{DDFF727E-8E74-4B4E-A96E-677895F008A1}" dt="2023-06-22T12:27:22.564" v="165" actId="20577"/>
          <ac:spMkLst>
            <pc:docMk/>
            <pc:sldMk cId="0" sldId="260"/>
            <ac:spMk id="5" creationId="{00000000-0000-0000-0000-000000000000}"/>
          </ac:spMkLst>
        </pc:spChg>
        <pc:spChg chg="mod">
          <ac:chgData name="Ioanna Matouli (Atlantis Engineering)" userId="ce83a5f9-b684-426f-8712-9fec52aa63a4" providerId="ADAL" clId="{DDFF727E-8E74-4B4E-A96E-677895F008A1}" dt="2023-06-22T12:27:59.271" v="222" actId="20577"/>
          <ac:spMkLst>
            <pc:docMk/>
            <pc:sldMk cId="0" sldId="260"/>
            <ac:spMk id="6" creationId="{00000000-0000-0000-0000-000000000000}"/>
          </ac:spMkLst>
        </pc:spChg>
        <pc:spChg chg="mod">
          <ac:chgData name="Ioanna Matouli (Atlantis Engineering)" userId="ce83a5f9-b684-426f-8712-9fec52aa63a4" providerId="ADAL" clId="{DDFF727E-8E74-4B4E-A96E-677895F008A1}" dt="2023-06-22T12:30:59.579" v="318" actId="20577"/>
          <ac:spMkLst>
            <pc:docMk/>
            <pc:sldMk cId="0" sldId="260"/>
            <ac:spMk id="7" creationId="{00000000-0000-0000-0000-000000000000}"/>
          </ac:spMkLst>
        </pc:spChg>
        <pc:spChg chg="mod">
          <ac:chgData name="Ioanna Matouli (Atlantis Engineering)" userId="ce83a5f9-b684-426f-8712-9fec52aa63a4" providerId="ADAL" clId="{DDFF727E-8E74-4B4E-A96E-677895F008A1}" dt="2023-06-22T12:26:35.388" v="90" actId="20577"/>
          <ac:spMkLst>
            <pc:docMk/>
            <pc:sldMk cId="0" sldId="260"/>
            <ac:spMk id="15" creationId="{00000000-0000-0000-0000-000000000000}"/>
          </ac:spMkLst>
        </pc:spChg>
        <pc:spChg chg="mod">
          <ac:chgData name="Ioanna Matouli (Atlantis Engineering)" userId="ce83a5f9-b684-426f-8712-9fec52aa63a4" providerId="ADAL" clId="{DDFF727E-8E74-4B4E-A96E-677895F008A1}" dt="2023-06-22T12:31:05.913" v="330" actId="20577"/>
          <ac:spMkLst>
            <pc:docMk/>
            <pc:sldMk cId="0" sldId="260"/>
            <ac:spMk id="24" creationId="{00000000-0000-0000-0000-000000000000}"/>
          </ac:spMkLst>
        </pc:spChg>
        <pc:spChg chg="mod">
          <ac:chgData name="Ioanna Matouli (Atlantis Engineering)" userId="ce83a5f9-b684-426f-8712-9fec52aa63a4" providerId="ADAL" clId="{DDFF727E-8E74-4B4E-A96E-677895F008A1}" dt="2023-06-22T12:31:14.648" v="350" actId="20577"/>
          <ac:spMkLst>
            <pc:docMk/>
            <pc:sldMk cId="0" sldId="260"/>
            <ac:spMk id="28" creationId="{00000000-0000-0000-0000-000000000000}"/>
          </ac:spMkLst>
        </pc:spChg>
      </pc:sldChg>
      <pc:sldChg chg="modSp mod">
        <pc:chgData name="Ioanna Matouli (Atlantis Engineering)" userId="ce83a5f9-b684-426f-8712-9fec52aa63a4" providerId="ADAL" clId="{DDFF727E-8E74-4B4E-A96E-677895F008A1}" dt="2023-06-22T12:31:28.946" v="380" actId="20577"/>
        <pc:sldMkLst>
          <pc:docMk/>
          <pc:sldMk cId="0" sldId="261"/>
        </pc:sldMkLst>
        <pc:spChg chg="mod">
          <ac:chgData name="Ioanna Matouli (Atlantis Engineering)" userId="ce83a5f9-b684-426f-8712-9fec52aa63a4" providerId="ADAL" clId="{DDFF727E-8E74-4B4E-A96E-677895F008A1}" dt="2023-06-22T12:31:28.946" v="380" actId="20577"/>
          <ac:spMkLst>
            <pc:docMk/>
            <pc:sldMk cId="0" sldId="261"/>
            <ac:spMk id="2" creationId="{00000000-0000-0000-0000-000000000000}"/>
          </ac:spMkLst>
        </pc:spChg>
      </pc:sldChg>
      <pc:sldChg chg="modSp mod">
        <pc:chgData name="Ioanna Matouli (Atlantis Engineering)" userId="ce83a5f9-b684-426f-8712-9fec52aa63a4" providerId="ADAL" clId="{DDFF727E-8E74-4B4E-A96E-677895F008A1}" dt="2023-06-22T12:33:02.913" v="411" actId="1076"/>
        <pc:sldMkLst>
          <pc:docMk/>
          <pc:sldMk cId="0" sldId="262"/>
        </pc:sldMkLst>
        <pc:spChg chg="mod">
          <ac:chgData name="Ioanna Matouli (Atlantis Engineering)" userId="ce83a5f9-b684-426f-8712-9fec52aa63a4" providerId="ADAL" clId="{DDFF727E-8E74-4B4E-A96E-677895F008A1}" dt="2023-06-22T12:31:39.833" v="398" actId="20577"/>
          <ac:spMkLst>
            <pc:docMk/>
            <pc:sldMk cId="0" sldId="262"/>
            <ac:spMk id="7" creationId="{00000000-0000-0000-0000-000000000000}"/>
          </ac:spMkLst>
        </pc:spChg>
        <pc:spChg chg="mod">
          <ac:chgData name="Ioanna Matouli (Atlantis Engineering)" userId="ce83a5f9-b684-426f-8712-9fec52aa63a4" providerId="ADAL" clId="{DDFF727E-8E74-4B4E-A96E-677895F008A1}" dt="2023-06-22T12:33:02.913" v="411" actId="1076"/>
          <ac:spMkLst>
            <pc:docMk/>
            <pc:sldMk cId="0" sldId="262"/>
            <ac:spMk id="8" creationId="{00000000-0000-0000-0000-000000000000}"/>
          </ac:spMkLst>
        </pc:spChg>
      </pc:sldChg>
      <pc:sldChg chg="modSp mod">
        <pc:chgData name="Ioanna Matouli (Atlantis Engineering)" userId="ce83a5f9-b684-426f-8712-9fec52aa63a4" providerId="ADAL" clId="{DDFF727E-8E74-4B4E-A96E-677895F008A1}" dt="2023-06-22T12:39:49.860" v="638" actId="20577"/>
        <pc:sldMkLst>
          <pc:docMk/>
          <pc:sldMk cId="0" sldId="263"/>
        </pc:sldMkLst>
        <pc:spChg chg="mod">
          <ac:chgData name="Ioanna Matouli (Atlantis Engineering)" userId="ce83a5f9-b684-426f-8712-9fec52aa63a4" providerId="ADAL" clId="{DDFF727E-8E74-4B4E-A96E-677895F008A1}" dt="2023-06-22T12:39:49.860" v="638" actId="20577"/>
          <ac:spMkLst>
            <pc:docMk/>
            <pc:sldMk cId="0" sldId="263"/>
            <ac:spMk id="6" creationId="{00000000-0000-0000-0000-000000000000}"/>
          </ac:spMkLst>
        </pc:spChg>
        <pc:spChg chg="mod">
          <ac:chgData name="Ioanna Matouli (Atlantis Engineering)" userId="ce83a5f9-b684-426f-8712-9fec52aa63a4" providerId="ADAL" clId="{DDFF727E-8E74-4B4E-A96E-677895F008A1}" dt="2023-06-22T12:37:24.074" v="484" actId="14100"/>
          <ac:spMkLst>
            <pc:docMk/>
            <pc:sldMk cId="0" sldId="263"/>
            <ac:spMk id="7" creationId="{00000000-0000-0000-0000-000000000000}"/>
          </ac:spMkLst>
        </pc:spChg>
      </pc:sldChg>
      <pc:sldChg chg="modSp mod">
        <pc:chgData name="Ioanna Matouli (Atlantis Engineering)" userId="ce83a5f9-b684-426f-8712-9fec52aa63a4" providerId="ADAL" clId="{DDFF727E-8E74-4B4E-A96E-677895F008A1}" dt="2023-06-22T12:40:11.024" v="639"/>
        <pc:sldMkLst>
          <pc:docMk/>
          <pc:sldMk cId="0" sldId="264"/>
        </pc:sldMkLst>
        <pc:spChg chg="mod">
          <ac:chgData name="Ioanna Matouli (Atlantis Engineering)" userId="ce83a5f9-b684-426f-8712-9fec52aa63a4" providerId="ADAL" clId="{DDFF727E-8E74-4B4E-A96E-677895F008A1}" dt="2023-06-22T12:40:11.024" v="639"/>
          <ac:spMkLst>
            <pc:docMk/>
            <pc:sldMk cId="0" sldId="264"/>
            <ac:spMk id="2" creationId="{00000000-0000-0000-0000-000000000000}"/>
          </ac:spMkLst>
        </pc:spChg>
      </pc:sldChg>
      <pc:sldChg chg="modSp mod">
        <pc:chgData name="Ioanna Matouli (Atlantis Engineering)" userId="ce83a5f9-b684-426f-8712-9fec52aa63a4" providerId="ADAL" clId="{DDFF727E-8E74-4B4E-A96E-677895F008A1}" dt="2023-06-22T12:42:49.373" v="696" actId="1076"/>
        <pc:sldMkLst>
          <pc:docMk/>
          <pc:sldMk cId="0" sldId="265"/>
        </pc:sldMkLst>
        <pc:spChg chg="mod">
          <ac:chgData name="Ioanna Matouli (Atlantis Engineering)" userId="ce83a5f9-b684-426f-8712-9fec52aa63a4" providerId="ADAL" clId="{DDFF727E-8E74-4B4E-A96E-677895F008A1}" dt="2023-06-22T12:42:47.252" v="695" actId="1076"/>
          <ac:spMkLst>
            <pc:docMk/>
            <pc:sldMk cId="0" sldId="265"/>
            <ac:spMk id="7" creationId="{00000000-0000-0000-0000-000000000000}"/>
          </ac:spMkLst>
        </pc:spChg>
        <pc:spChg chg="mod">
          <ac:chgData name="Ioanna Matouli (Atlantis Engineering)" userId="ce83a5f9-b684-426f-8712-9fec52aa63a4" providerId="ADAL" clId="{DDFF727E-8E74-4B4E-A96E-677895F008A1}" dt="2023-06-22T12:42:49.373" v="696" actId="1076"/>
          <ac:spMkLst>
            <pc:docMk/>
            <pc:sldMk cId="0" sldId="265"/>
            <ac:spMk id="10" creationId="{00000000-0000-0000-0000-000000000000}"/>
          </ac:spMkLst>
        </pc:spChg>
        <pc:spChg chg="mod">
          <ac:chgData name="Ioanna Matouli (Atlantis Engineering)" userId="ce83a5f9-b684-426f-8712-9fec52aa63a4" providerId="ADAL" clId="{DDFF727E-8E74-4B4E-A96E-677895F008A1}" dt="2023-06-22T12:41:39.484" v="682" actId="1076"/>
          <ac:spMkLst>
            <pc:docMk/>
            <pc:sldMk cId="0" sldId="265"/>
            <ac:spMk id="11" creationId="{00000000-0000-0000-0000-000000000000}"/>
          </ac:spMkLst>
        </pc:spChg>
        <pc:picChg chg="mod">
          <ac:chgData name="Ioanna Matouli (Atlantis Engineering)" userId="ce83a5f9-b684-426f-8712-9fec52aa63a4" providerId="ADAL" clId="{DDFF727E-8E74-4B4E-A96E-677895F008A1}" dt="2023-06-22T12:42:40.805" v="692" actId="1076"/>
          <ac:picMkLst>
            <pc:docMk/>
            <pc:sldMk cId="0" sldId="265"/>
            <ac:picMk id="9" creationId="{00000000-0000-0000-0000-000000000000}"/>
          </ac:picMkLst>
        </pc:picChg>
      </pc:sldChg>
      <pc:sldChg chg="modSp mod">
        <pc:chgData name="Ioanna Matouli (Atlantis Engineering)" userId="ce83a5f9-b684-426f-8712-9fec52aa63a4" providerId="ADAL" clId="{DDFF727E-8E74-4B4E-A96E-677895F008A1}" dt="2023-06-22T12:56:27.886" v="789"/>
        <pc:sldMkLst>
          <pc:docMk/>
          <pc:sldMk cId="0" sldId="266"/>
        </pc:sldMkLst>
        <pc:spChg chg="mod">
          <ac:chgData name="Ioanna Matouli (Atlantis Engineering)" userId="ce83a5f9-b684-426f-8712-9fec52aa63a4" providerId="ADAL" clId="{DDFF727E-8E74-4B4E-A96E-677895F008A1}" dt="2023-06-22T12:53:04.544" v="719" actId="14100"/>
          <ac:spMkLst>
            <pc:docMk/>
            <pc:sldMk cId="0" sldId="266"/>
            <ac:spMk id="9" creationId="{00000000-0000-0000-0000-000000000000}"/>
          </ac:spMkLst>
        </pc:spChg>
        <pc:spChg chg="mod">
          <ac:chgData name="Ioanna Matouli (Atlantis Engineering)" userId="ce83a5f9-b684-426f-8712-9fec52aa63a4" providerId="ADAL" clId="{DDFF727E-8E74-4B4E-A96E-677895F008A1}" dt="2023-06-22T12:56:27.886" v="789"/>
          <ac:spMkLst>
            <pc:docMk/>
            <pc:sldMk cId="0" sldId="266"/>
            <ac:spMk id="10" creationId="{00000000-0000-0000-0000-000000000000}"/>
          </ac:spMkLst>
        </pc:spChg>
      </pc:sldChg>
      <pc:sldChg chg="modSp mod">
        <pc:chgData name="Ioanna Matouli (Atlantis Engineering)" userId="ce83a5f9-b684-426f-8712-9fec52aa63a4" providerId="ADAL" clId="{DDFF727E-8E74-4B4E-A96E-677895F008A1}" dt="2023-06-22T13:00:07.647" v="900"/>
        <pc:sldMkLst>
          <pc:docMk/>
          <pc:sldMk cId="0" sldId="267"/>
        </pc:sldMkLst>
        <pc:spChg chg="mod">
          <ac:chgData name="Ioanna Matouli (Atlantis Engineering)" userId="ce83a5f9-b684-426f-8712-9fec52aa63a4" providerId="ADAL" clId="{DDFF727E-8E74-4B4E-A96E-677895F008A1}" dt="2023-06-22T12:57:09.549" v="821" actId="14100"/>
          <ac:spMkLst>
            <pc:docMk/>
            <pc:sldMk cId="0" sldId="267"/>
            <ac:spMk id="8" creationId="{00000000-0000-0000-0000-000000000000}"/>
          </ac:spMkLst>
        </pc:spChg>
        <pc:spChg chg="mod">
          <ac:chgData name="Ioanna Matouli (Atlantis Engineering)" userId="ce83a5f9-b684-426f-8712-9fec52aa63a4" providerId="ADAL" clId="{DDFF727E-8E74-4B4E-A96E-677895F008A1}" dt="2023-06-22T13:00:07.647" v="900"/>
          <ac:spMkLst>
            <pc:docMk/>
            <pc:sldMk cId="0" sldId="267"/>
            <ac:spMk id="9" creationId="{00000000-0000-0000-0000-000000000000}"/>
          </ac:spMkLst>
        </pc:spChg>
      </pc:sldChg>
      <pc:sldChg chg="modSp mod">
        <pc:chgData name="Ioanna Matouli (Atlantis Engineering)" userId="ce83a5f9-b684-426f-8712-9fec52aa63a4" providerId="ADAL" clId="{DDFF727E-8E74-4B4E-A96E-677895F008A1}" dt="2023-06-22T13:19:57.459" v="1559" actId="20577"/>
        <pc:sldMkLst>
          <pc:docMk/>
          <pc:sldMk cId="0" sldId="268"/>
        </pc:sldMkLst>
        <pc:spChg chg="mod">
          <ac:chgData name="Ioanna Matouli (Atlantis Engineering)" userId="ce83a5f9-b684-426f-8712-9fec52aa63a4" providerId="ADAL" clId="{DDFF727E-8E74-4B4E-A96E-677895F008A1}" dt="2023-06-22T13:19:57.459" v="1559" actId="20577"/>
          <ac:spMkLst>
            <pc:docMk/>
            <pc:sldMk cId="0" sldId="268"/>
            <ac:spMk id="8" creationId="{00000000-0000-0000-0000-000000000000}"/>
          </ac:spMkLst>
        </pc:spChg>
        <pc:spChg chg="mod">
          <ac:chgData name="Ioanna Matouli (Atlantis Engineering)" userId="ce83a5f9-b684-426f-8712-9fec52aa63a4" providerId="ADAL" clId="{DDFF727E-8E74-4B4E-A96E-677895F008A1}" dt="2023-06-22T13:12:48.519" v="971" actId="14100"/>
          <ac:spMkLst>
            <pc:docMk/>
            <pc:sldMk cId="0" sldId="268"/>
            <ac:spMk id="9" creationId="{00000000-0000-0000-0000-000000000000}"/>
          </ac:spMkLst>
        </pc:spChg>
      </pc:sldChg>
      <pc:sldChg chg="modSp mod">
        <pc:chgData name="Ioanna Matouli (Atlantis Engineering)" userId="ce83a5f9-b684-426f-8712-9fec52aa63a4" providerId="ADAL" clId="{DDFF727E-8E74-4B4E-A96E-677895F008A1}" dt="2023-06-22T13:28:41.960" v="1593" actId="20577"/>
        <pc:sldMkLst>
          <pc:docMk/>
          <pc:sldMk cId="0" sldId="269"/>
        </pc:sldMkLst>
        <pc:spChg chg="mod">
          <ac:chgData name="Ioanna Matouli (Atlantis Engineering)" userId="ce83a5f9-b684-426f-8712-9fec52aa63a4" providerId="ADAL" clId="{DDFF727E-8E74-4B4E-A96E-677895F008A1}" dt="2023-06-22T13:28:41.960" v="1593" actId="20577"/>
          <ac:spMkLst>
            <pc:docMk/>
            <pc:sldMk cId="0" sldId="269"/>
            <ac:spMk id="7" creationId="{00000000-0000-0000-0000-000000000000}"/>
          </ac:spMkLst>
        </pc:spChg>
        <pc:spChg chg="mod">
          <ac:chgData name="Ioanna Matouli (Atlantis Engineering)" userId="ce83a5f9-b684-426f-8712-9fec52aa63a4" providerId="ADAL" clId="{DDFF727E-8E74-4B4E-A96E-677895F008A1}" dt="2023-06-22T13:27:51.338" v="1585" actId="14100"/>
          <ac:spMkLst>
            <pc:docMk/>
            <pc:sldMk cId="0" sldId="269"/>
            <ac:spMk id="8" creationId="{00000000-0000-0000-0000-000000000000}"/>
          </ac:spMkLst>
        </pc:spChg>
        <pc:spChg chg="mod">
          <ac:chgData name="Ioanna Matouli (Atlantis Engineering)" userId="ce83a5f9-b684-426f-8712-9fec52aa63a4" providerId="ADAL" clId="{DDFF727E-8E74-4B4E-A96E-677895F008A1}" dt="2023-06-22T13:28:22.046" v="1588" actId="1076"/>
          <ac:spMkLst>
            <pc:docMk/>
            <pc:sldMk cId="0" sldId="269"/>
            <ac:spMk id="9" creationId="{00000000-0000-0000-0000-000000000000}"/>
          </ac:spMkLst>
        </pc:spChg>
      </pc:sldChg>
      <pc:sldChg chg="modSp mod">
        <pc:chgData name="Ioanna Matouli (Atlantis Engineering)" userId="ce83a5f9-b684-426f-8712-9fec52aa63a4" providerId="ADAL" clId="{DDFF727E-8E74-4B4E-A96E-677895F008A1}" dt="2023-06-22T13:32:12.739" v="1738" actId="1076"/>
        <pc:sldMkLst>
          <pc:docMk/>
          <pc:sldMk cId="0" sldId="270"/>
        </pc:sldMkLst>
        <pc:spChg chg="mod">
          <ac:chgData name="Ioanna Matouli (Atlantis Engineering)" userId="ce83a5f9-b684-426f-8712-9fec52aa63a4" providerId="ADAL" clId="{DDFF727E-8E74-4B4E-A96E-677895F008A1}" dt="2023-06-22T13:32:12.739" v="1738" actId="1076"/>
          <ac:spMkLst>
            <pc:docMk/>
            <pc:sldMk cId="0" sldId="270"/>
            <ac:spMk id="6" creationId="{00000000-0000-0000-0000-000000000000}"/>
          </ac:spMkLst>
        </pc:spChg>
        <pc:spChg chg="mod">
          <ac:chgData name="Ioanna Matouli (Atlantis Engineering)" userId="ce83a5f9-b684-426f-8712-9fec52aa63a4" providerId="ADAL" clId="{DDFF727E-8E74-4B4E-A96E-677895F008A1}" dt="2023-06-22T13:29:24.367" v="1632" actId="14100"/>
          <ac:spMkLst>
            <pc:docMk/>
            <pc:sldMk cId="0" sldId="270"/>
            <ac:spMk id="9" creationId="{00000000-0000-0000-0000-000000000000}"/>
          </ac:spMkLst>
        </pc:spChg>
        <pc:spChg chg="mod">
          <ac:chgData name="Ioanna Matouli (Atlantis Engineering)" userId="ce83a5f9-b684-426f-8712-9fec52aa63a4" providerId="ADAL" clId="{DDFF727E-8E74-4B4E-A96E-677895F008A1}" dt="2023-06-22T13:32:06.897" v="1736" actId="1076"/>
          <ac:spMkLst>
            <pc:docMk/>
            <pc:sldMk cId="0" sldId="270"/>
            <ac:spMk id="14" creationId="{00000000-0000-0000-0000-000000000000}"/>
          </ac:spMkLst>
        </pc:spChg>
        <pc:picChg chg="mod">
          <ac:chgData name="Ioanna Matouli (Atlantis Engineering)" userId="ce83a5f9-b684-426f-8712-9fec52aa63a4" providerId="ADAL" clId="{DDFF727E-8E74-4B4E-A96E-677895F008A1}" dt="2023-06-22T13:32:08.986" v="1737" actId="1076"/>
          <ac:picMkLst>
            <pc:docMk/>
            <pc:sldMk cId="0" sldId="270"/>
            <ac:picMk id="16" creationId="{F08562B6-2E5F-4659-BA50-667D50CB032B}"/>
          </ac:picMkLst>
        </pc:picChg>
      </pc:sldChg>
      <pc:sldChg chg="addSp modSp mod">
        <pc:chgData name="Ioanna Matouli (Atlantis Engineering)" userId="ce83a5f9-b684-426f-8712-9fec52aa63a4" providerId="ADAL" clId="{DDFF727E-8E74-4B4E-A96E-677895F008A1}" dt="2023-06-22T13:39:32.952" v="1937" actId="14100"/>
        <pc:sldMkLst>
          <pc:docMk/>
          <pc:sldMk cId="0" sldId="271"/>
        </pc:sldMkLst>
        <pc:spChg chg="add mod">
          <ac:chgData name="Ioanna Matouli (Atlantis Engineering)" userId="ce83a5f9-b684-426f-8712-9fec52aa63a4" providerId="ADAL" clId="{DDFF727E-8E74-4B4E-A96E-677895F008A1}" dt="2023-06-22T13:33:37.634" v="1853" actId="1076"/>
          <ac:spMkLst>
            <pc:docMk/>
            <pc:sldMk cId="0" sldId="271"/>
            <ac:spMk id="12" creationId="{DAE7777A-040F-DF79-E816-162803714C5D}"/>
          </ac:spMkLst>
        </pc:spChg>
        <pc:spChg chg="add mod">
          <ac:chgData name="Ioanna Matouli (Atlantis Engineering)" userId="ce83a5f9-b684-426f-8712-9fec52aa63a4" providerId="ADAL" clId="{DDFF727E-8E74-4B4E-A96E-677895F008A1}" dt="2023-06-22T13:39:32.952" v="1937" actId="14100"/>
          <ac:spMkLst>
            <pc:docMk/>
            <pc:sldMk cId="0" sldId="271"/>
            <ac:spMk id="13" creationId="{86C44800-BACA-0623-97CE-1E61A9EA39DC}"/>
          </ac:spMkLst>
        </pc:spChg>
        <pc:picChg chg="mod">
          <ac:chgData name="Ioanna Matouli (Atlantis Engineering)" userId="ce83a5f9-b684-426f-8712-9fec52aa63a4" providerId="ADAL" clId="{DDFF727E-8E74-4B4E-A96E-677895F008A1}" dt="2023-06-22T13:32:48.778" v="1747" actId="1076"/>
          <ac:picMkLst>
            <pc:docMk/>
            <pc:sldMk cId="0" sldId="271"/>
            <ac:picMk id="9" creationId="{00000000-0000-0000-0000-000000000000}"/>
          </ac:picMkLst>
        </pc:picChg>
      </pc:sldChg>
      <pc:sldChg chg="modSp mod">
        <pc:chgData name="Ioanna Matouli (Atlantis Engineering)" userId="ce83a5f9-b684-426f-8712-9fec52aa63a4" providerId="ADAL" clId="{DDFF727E-8E74-4B4E-A96E-677895F008A1}" dt="2023-06-22T13:39:56.391" v="1976" actId="20577"/>
        <pc:sldMkLst>
          <pc:docMk/>
          <pc:sldMk cId="0" sldId="272"/>
        </pc:sldMkLst>
        <pc:spChg chg="mod">
          <ac:chgData name="Ioanna Matouli (Atlantis Engineering)" userId="ce83a5f9-b684-426f-8712-9fec52aa63a4" providerId="ADAL" clId="{DDFF727E-8E74-4B4E-A96E-677895F008A1}" dt="2023-06-22T13:39:56.391" v="1976" actId="20577"/>
          <ac:spMkLst>
            <pc:docMk/>
            <pc:sldMk cId="0" sldId="272"/>
            <ac:spMk id="2" creationId="{00000000-0000-0000-0000-000000000000}"/>
          </ac:spMkLst>
        </pc:spChg>
      </pc:sldChg>
      <pc:sldChg chg="modSp mod">
        <pc:chgData name="Ioanna Matouli (Atlantis Engineering)" userId="ce83a5f9-b684-426f-8712-9fec52aa63a4" providerId="ADAL" clId="{DDFF727E-8E74-4B4E-A96E-677895F008A1}" dt="2023-06-22T13:43:29.639" v="2110" actId="14100"/>
        <pc:sldMkLst>
          <pc:docMk/>
          <pc:sldMk cId="0" sldId="273"/>
        </pc:sldMkLst>
        <pc:spChg chg="mod">
          <ac:chgData name="Ioanna Matouli (Atlantis Engineering)" userId="ce83a5f9-b684-426f-8712-9fec52aa63a4" providerId="ADAL" clId="{DDFF727E-8E74-4B4E-A96E-677895F008A1}" dt="2023-06-22T13:40:13.807" v="2003" actId="20577"/>
          <ac:spMkLst>
            <pc:docMk/>
            <pc:sldMk cId="0" sldId="273"/>
            <ac:spMk id="7" creationId="{00000000-0000-0000-0000-000000000000}"/>
          </ac:spMkLst>
        </pc:spChg>
        <pc:spChg chg="mod">
          <ac:chgData name="Ioanna Matouli (Atlantis Engineering)" userId="ce83a5f9-b684-426f-8712-9fec52aa63a4" providerId="ADAL" clId="{DDFF727E-8E74-4B4E-A96E-677895F008A1}" dt="2023-06-22T13:43:22.816" v="2109" actId="14100"/>
          <ac:spMkLst>
            <pc:docMk/>
            <pc:sldMk cId="0" sldId="273"/>
            <ac:spMk id="8" creationId="{00000000-0000-0000-0000-000000000000}"/>
          </ac:spMkLst>
        </pc:spChg>
        <pc:picChg chg="mod">
          <ac:chgData name="Ioanna Matouli (Atlantis Engineering)" userId="ce83a5f9-b684-426f-8712-9fec52aa63a4" providerId="ADAL" clId="{DDFF727E-8E74-4B4E-A96E-677895F008A1}" dt="2023-06-22T13:43:29.639" v="2110" actId="14100"/>
          <ac:picMkLst>
            <pc:docMk/>
            <pc:sldMk cId="0" sldId="273"/>
            <ac:picMk id="6" creationId="{00000000-0000-0000-0000-000000000000}"/>
          </ac:picMkLst>
        </pc:picChg>
      </pc:sldChg>
      <pc:sldChg chg="modSp mod">
        <pc:chgData name="Ioanna Matouli (Atlantis Engineering)" userId="ce83a5f9-b684-426f-8712-9fec52aa63a4" providerId="ADAL" clId="{DDFF727E-8E74-4B4E-A96E-677895F008A1}" dt="2023-06-22T13:43:39.473" v="2125" actId="20577"/>
        <pc:sldMkLst>
          <pc:docMk/>
          <pc:sldMk cId="0" sldId="274"/>
        </pc:sldMkLst>
        <pc:spChg chg="mod">
          <ac:chgData name="Ioanna Matouli (Atlantis Engineering)" userId="ce83a5f9-b684-426f-8712-9fec52aa63a4" providerId="ADAL" clId="{DDFF727E-8E74-4B4E-A96E-677895F008A1}" dt="2023-06-22T13:43:39.473" v="2125" actId="20577"/>
          <ac:spMkLst>
            <pc:docMk/>
            <pc:sldMk cId="0" sldId="274"/>
            <ac:spMk id="2" creationId="{00000000-0000-0000-0000-000000000000}"/>
          </ac:spMkLst>
        </pc:spChg>
      </pc:sldChg>
      <pc:sldChg chg="modSp mod">
        <pc:chgData name="Ioanna Matouli (Atlantis Engineering)" userId="ce83a5f9-b684-426f-8712-9fec52aa63a4" providerId="ADAL" clId="{DDFF727E-8E74-4B4E-A96E-677895F008A1}" dt="2023-06-22T13:45:17.353" v="2211" actId="1076"/>
        <pc:sldMkLst>
          <pc:docMk/>
          <pc:sldMk cId="0" sldId="275"/>
        </pc:sldMkLst>
        <pc:spChg chg="mod">
          <ac:chgData name="Ioanna Matouli (Atlantis Engineering)" userId="ce83a5f9-b684-426f-8712-9fec52aa63a4" providerId="ADAL" clId="{DDFF727E-8E74-4B4E-A96E-677895F008A1}" dt="2023-06-22T13:44:20.053" v="2176" actId="14100"/>
          <ac:spMkLst>
            <pc:docMk/>
            <pc:sldMk cId="0" sldId="275"/>
            <ac:spMk id="6" creationId="{00000000-0000-0000-0000-000000000000}"/>
          </ac:spMkLst>
        </pc:spChg>
        <pc:spChg chg="mod">
          <ac:chgData name="Ioanna Matouli (Atlantis Engineering)" userId="ce83a5f9-b684-426f-8712-9fec52aa63a4" providerId="ADAL" clId="{DDFF727E-8E74-4B4E-A96E-677895F008A1}" dt="2023-06-22T13:45:17.353" v="2211" actId="1076"/>
          <ac:spMkLst>
            <pc:docMk/>
            <pc:sldMk cId="0" sldId="275"/>
            <ac:spMk id="7" creationId="{00000000-0000-0000-0000-000000000000}"/>
          </ac:spMkLst>
        </pc:spChg>
      </pc:sldChg>
      <pc:sldChg chg="modSp mod">
        <pc:chgData name="Ioanna Matouli (Atlantis Engineering)" userId="ce83a5f9-b684-426f-8712-9fec52aa63a4" providerId="ADAL" clId="{DDFF727E-8E74-4B4E-A96E-677895F008A1}" dt="2023-06-22T13:49:58.205" v="2427" actId="404"/>
        <pc:sldMkLst>
          <pc:docMk/>
          <pc:sldMk cId="0" sldId="276"/>
        </pc:sldMkLst>
        <pc:spChg chg="mod">
          <ac:chgData name="Ioanna Matouli (Atlantis Engineering)" userId="ce83a5f9-b684-426f-8712-9fec52aa63a4" providerId="ADAL" clId="{DDFF727E-8E74-4B4E-A96E-677895F008A1}" dt="2023-06-22T13:45:54.267" v="2252" actId="14100"/>
          <ac:spMkLst>
            <pc:docMk/>
            <pc:sldMk cId="0" sldId="276"/>
            <ac:spMk id="6" creationId="{00000000-0000-0000-0000-000000000000}"/>
          </ac:spMkLst>
        </pc:spChg>
        <pc:spChg chg="mod">
          <ac:chgData name="Ioanna Matouli (Atlantis Engineering)" userId="ce83a5f9-b684-426f-8712-9fec52aa63a4" providerId="ADAL" clId="{DDFF727E-8E74-4B4E-A96E-677895F008A1}" dt="2023-06-22T13:49:58.205" v="2427" actId="404"/>
          <ac:spMkLst>
            <pc:docMk/>
            <pc:sldMk cId="0" sldId="276"/>
            <ac:spMk id="7" creationId="{00000000-0000-0000-0000-000000000000}"/>
          </ac:spMkLst>
        </pc:spChg>
      </pc:sldChg>
      <pc:sldChg chg="modSp mod">
        <pc:chgData name="Ioanna Matouli (Atlantis Engineering)" userId="ce83a5f9-b684-426f-8712-9fec52aa63a4" providerId="ADAL" clId="{DDFF727E-8E74-4B4E-A96E-677895F008A1}" dt="2023-06-22T14:05:07.512" v="2828" actId="20577"/>
        <pc:sldMkLst>
          <pc:docMk/>
          <pc:sldMk cId="0" sldId="277"/>
        </pc:sldMkLst>
        <pc:spChg chg="mod">
          <ac:chgData name="Ioanna Matouli (Atlantis Engineering)" userId="ce83a5f9-b684-426f-8712-9fec52aa63a4" providerId="ADAL" clId="{DDFF727E-8E74-4B4E-A96E-677895F008A1}" dt="2023-06-22T13:50:19.331" v="2444" actId="20577"/>
          <ac:spMkLst>
            <pc:docMk/>
            <pc:sldMk cId="0" sldId="277"/>
            <ac:spMk id="7" creationId="{00000000-0000-0000-0000-000000000000}"/>
          </ac:spMkLst>
        </pc:spChg>
        <pc:spChg chg="mod">
          <ac:chgData name="Ioanna Matouli (Atlantis Engineering)" userId="ce83a5f9-b684-426f-8712-9fec52aa63a4" providerId="ADAL" clId="{DDFF727E-8E74-4B4E-A96E-677895F008A1}" dt="2023-06-22T14:05:07.512" v="2828" actId="20577"/>
          <ac:spMkLst>
            <pc:docMk/>
            <pc:sldMk cId="0" sldId="277"/>
            <ac:spMk id="8" creationId="{00000000-0000-0000-0000-000000000000}"/>
          </ac:spMkLst>
        </pc:spChg>
      </pc:sldChg>
      <pc:sldChg chg="modSp mod">
        <pc:chgData name="Ioanna Matouli (Atlantis Engineering)" userId="ce83a5f9-b684-426f-8712-9fec52aa63a4" providerId="ADAL" clId="{DDFF727E-8E74-4B4E-A96E-677895F008A1}" dt="2023-06-22T14:02:04.264" v="2657" actId="20577"/>
        <pc:sldMkLst>
          <pc:docMk/>
          <pc:sldMk cId="0" sldId="278"/>
        </pc:sldMkLst>
        <pc:spChg chg="mod">
          <ac:chgData name="Ioanna Matouli (Atlantis Engineering)" userId="ce83a5f9-b684-426f-8712-9fec52aa63a4" providerId="ADAL" clId="{DDFF727E-8E74-4B4E-A96E-677895F008A1}" dt="2023-06-22T14:02:04.264" v="2657" actId="20577"/>
          <ac:spMkLst>
            <pc:docMk/>
            <pc:sldMk cId="0" sldId="278"/>
            <ac:spMk id="7" creationId="{00000000-0000-0000-0000-000000000000}"/>
          </ac:spMkLst>
        </pc:spChg>
      </pc:sldChg>
      <pc:sldChg chg="modSp mod">
        <pc:chgData name="Ioanna Matouli (Atlantis Engineering)" userId="ce83a5f9-b684-426f-8712-9fec52aa63a4" providerId="ADAL" clId="{DDFF727E-8E74-4B4E-A96E-677895F008A1}" dt="2023-06-22T14:06:03.968" v="2873" actId="1076"/>
        <pc:sldMkLst>
          <pc:docMk/>
          <pc:sldMk cId="0" sldId="279"/>
        </pc:sldMkLst>
        <pc:spChg chg="mod">
          <ac:chgData name="Ioanna Matouli (Atlantis Engineering)" userId="ce83a5f9-b684-426f-8712-9fec52aa63a4" providerId="ADAL" clId="{DDFF727E-8E74-4B4E-A96E-677895F008A1}" dt="2023-06-22T14:04:57.750" v="2815" actId="404"/>
          <ac:spMkLst>
            <pc:docMk/>
            <pc:sldMk cId="0" sldId="279"/>
            <ac:spMk id="6" creationId="{00000000-0000-0000-0000-000000000000}"/>
          </ac:spMkLst>
        </pc:spChg>
        <pc:spChg chg="mod">
          <ac:chgData name="Ioanna Matouli (Atlantis Engineering)" userId="ce83a5f9-b684-426f-8712-9fec52aa63a4" providerId="ADAL" clId="{DDFF727E-8E74-4B4E-A96E-677895F008A1}" dt="2023-06-22T14:06:03.968" v="2873" actId="1076"/>
          <ac:spMkLst>
            <pc:docMk/>
            <pc:sldMk cId="0" sldId="279"/>
            <ac:spMk id="7" creationId="{00000000-0000-0000-0000-000000000000}"/>
          </ac:spMkLst>
        </pc:spChg>
      </pc:sldChg>
      <pc:sldChg chg="modSp mod">
        <pc:chgData name="Ioanna Matouli (Atlantis Engineering)" userId="ce83a5f9-b684-426f-8712-9fec52aa63a4" providerId="ADAL" clId="{DDFF727E-8E74-4B4E-A96E-677895F008A1}" dt="2023-06-22T14:11:29.161" v="3106" actId="1076"/>
        <pc:sldMkLst>
          <pc:docMk/>
          <pc:sldMk cId="0" sldId="280"/>
        </pc:sldMkLst>
        <pc:spChg chg="mod">
          <ac:chgData name="Ioanna Matouli (Atlantis Engineering)" userId="ce83a5f9-b684-426f-8712-9fec52aa63a4" providerId="ADAL" clId="{DDFF727E-8E74-4B4E-A96E-677895F008A1}" dt="2023-06-22T14:06:25.049" v="2925" actId="20577"/>
          <ac:spMkLst>
            <pc:docMk/>
            <pc:sldMk cId="0" sldId="280"/>
            <ac:spMk id="7" creationId="{00000000-0000-0000-0000-000000000000}"/>
          </ac:spMkLst>
        </pc:spChg>
        <pc:spChg chg="mod">
          <ac:chgData name="Ioanna Matouli (Atlantis Engineering)" userId="ce83a5f9-b684-426f-8712-9fec52aa63a4" providerId="ADAL" clId="{DDFF727E-8E74-4B4E-A96E-677895F008A1}" dt="2023-06-22T14:11:29.161" v="3106" actId="1076"/>
          <ac:spMkLst>
            <pc:docMk/>
            <pc:sldMk cId="0" sldId="280"/>
            <ac:spMk id="8" creationId="{00000000-0000-0000-0000-000000000000}"/>
          </ac:spMkLst>
        </pc:spChg>
      </pc:sldChg>
      <pc:sldChg chg="modSp mod">
        <pc:chgData name="Ioanna Matouli (Atlantis Engineering)" userId="ce83a5f9-b684-426f-8712-9fec52aa63a4" providerId="ADAL" clId="{DDFF727E-8E74-4B4E-A96E-677895F008A1}" dt="2023-06-22T14:13:02.953" v="3160" actId="1076"/>
        <pc:sldMkLst>
          <pc:docMk/>
          <pc:sldMk cId="0" sldId="281"/>
        </pc:sldMkLst>
        <pc:spChg chg="mod">
          <ac:chgData name="Ioanna Matouli (Atlantis Engineering)" userId="ce83a5f9-b684-426f-8712-9fec52aa63a4" providerId="ADAL" clId="{DDFF727E-8E74-4B4E-A96E-677895F008A1}" dt="2023-06-22T14:11:39.802" v="3124" actId="20577"/>
          <ac:spMkLst>
            <pc:docMk/>
            <pc:sldMk cId="0" sldId="281"/>
            <ac:spMk id="7" creationId="{00000000-0000-0000-0000-000000000000}"/>
          </ac:spMkLst>
        </pc:spChg>
        <pc:spChg chg="mod">
          <ac:chgData name="Ioanna Matouli (Atlantis Engineering)" userId="ce83a5f9-b684-426f-8712-9fec52aa63a4" providerId="ADAL" clId="{DDFF727E-8E74-4B4E-A96E-677895F008A1}" dt="2023-06-22T14:12:59.905" v="3159" actId="1076"/>
          <ac:spMkLst>
            <pc:docMk/>
            <pc:sldMk cId="0" sldId="281"/>
            <ac:spMk id="8" creationId="{00000000-0000-0000-0000-000000000000}"/>
          </ac:spMkLst>
        </pc:spChg>
        <pc:picChg chg="mod">
          <ac:chgData name="Ioanna Matouli (Atlantis Engineering)" userId="ce83a5f9-b684-426f-8712-9fec52aa63a4" providerId="ADAL" clId="{DDFF727E-8E74-4B4E-A96E-677895F008A1}" dt="2023-06-22T14:13:02.953" v="3160" actId="1076"/>
          <ac:picMkLst>
            <pc:docMk/>
            <pc:sldMk cId="0" sldId="281"/>
            <ac:picMk id="6" creationId="{00000000-0000-0000-0000-000000000000}"/>
          </ac:picMkLst>
        </pc:picChg>
      </pc:sldChg>
      <pc:sldChg chg="modSp mod">
        <pc:chgData name="Ioanna Matouli (Atlantis Engineering)" userId="ce83a5f9-b684-426f-8712-9fec52aa63a4" providerId="ADAL" clId="{DDFF727E-8E74-4B4E-A96E-677895F008A1}" dt="2023-06-22T14:18:37.390" v="3205" actId="20577"/>
        <pc:sldMkLst>
          <pc:docMk/>
          <pc:sldMk cId="0" sldId="282"/>
        </pc:sldMkLst>
        <pc:spChg chg="mod">
          <ac:chgData name="Ioanna Matouli (Atlantis Engineering)" userId="ce83a5f9-b684-426f-8712-9fec52aa63a4" providerId="ADAL" clId="{DDFF727E-8E74-4B4E-A96E-677895F008A1}" dt="2023-06-22T14:17:05.131" v="3184" actId="20577"/>
          <ac:spMkLst>
            <pc:docMk/>
            <pc:sldMk cId="0" sldId="282"/>
            <ac:spMk id="6" creationId="{00000000-0000-0000-0000-000000000000}"/>
          </ac:spMkLst>
        </pc:spChg>
        <pc:spChg chg="mod">
          <ac:chgData name="Ioanna Matouli (Atlantis Engineering)" userId="ce83a5f9-b684-426f-8712-9fec52aa63a4" providerId="ADAL" clId="{DDFF727E-8E74-4B4E-A96E-677895F008A1}" dt="2023-06-22T14:18:37.390" v="3205" actId="20577"/>
          <ac:spMkLst>
            <pc:docMk/>
            <pc:sldMk cId="0" sldId="282"/>
            <ac:spMk id="7" creationId="{00000000-0000-0000-0000-000000000000}"/>
          </ac:spMkLst>
        </pc:spChg>
      </pc:sldChg>
      <pc:sldChg chg="modSp mod">
        <pc:chgData name="Ioanna Matouli (Atlantis Engineering)" userId="ce83a5f9-b684-426f-8712-9fec52aa63a4" providerId="ADAL" clId="{DDFF727E-8E74-4B4E-A96E-677895F008A1}" dt="2023-07-04T06:22:19.517" v="3355" actId="20577"/>
        <pc:sldMkLst>
          <pc:docMk/>
          <pc:sldMk cId="0" sldId="283"/>
        </pc:sldMkLst>
        <pc:spChg chg="mod">
          <ac:chgData name="Ioanna Matouli (Atlantis Engineering)" userId="ce83a5f9-b684-426f-8712-9fec52aa63a4" providerId="ADAL" clId="{DDFF727E-8E74-4B4E-A96E-677895F008A1}" dt="2023-07-04T06:21:23.291" v="3323" actId="20577"/>
          <ac:spMkLst>
            <pc:docMk/>
            <pc:sldMk cId="0" sldId="283"/>
            <ac:spMk id="7" creationId="{00000000-0000-0000-0000-000000000000}"/>
          </ac:spMkLst>
        </pc:spChg>
        <pc:spChg chg="mod">
          <ac:chgData name="Ioanna Matouli (Atlantis Engineering)" userId="ce83a5f9-b684-426f-8712-9fec52aa63a4" providerId="ADAL" clId="{DDFF727E-8E74-4B4E-A96E-677895F008A1}" dt="2023-07-04T06:22:19.517" v="3355" actId="20577"/>
          <ac:spMkLst>
            <pc:docMk/>
            <pc:sldMk cId="0" sldId="283"/>
            <ac:spMk id="8" creationId="{00000000-0000-0000-0000-000000000000}"/>
          </ac:spMkLst>
        </pc:spChg>
      </pc:sldChg>
      <pc:sldChg chg="modSp mod">
        <pc:chgData name="Ioanna Matouli (Atlantis Engineering)" userId="ce83a5f9-b684-426f-8712-9fec52aa63a4" providerId="ADAL" clId="{DDFF727E-8E74-4B4E-A96E-677895F008A1}" dt="2023-07-04T06:20:49.898" v="3307" actId="404"/>
        <pc:sldMkLst>
          <pc:docMk/>
          <pc:sldMk cId="0" sldId="284"/>
        </pc:sldMkLst>
        <pc:spChg chg="mod">
          <ac:chgData name="Ioanna Matouli (Atlantis Engineering)" userId="ce83a5f9-b684-426f-8712-9fec52aa63a4" providerId="ADAL" clId="{DDFF727E-8E74-4B4E-A96E-677895F008A1}" dt="2023-07-04T06:20:49.898" v="3307" actId="404"/>
          <ac:spMkLst>
            <pc:docMk/>
            <pc:sldMk cId="0" sldId="284"/>
            <ac:spMk id="2" creationId="{00000000-0000-0000-0000-000000000000}"/>
          </ac:spMkLst>
        </pc:spChg>
      </pc:sldChg>
      <pc:sldChg chg="modSp mod">
        <pc:chgData name="Ioanna Matouli (Atlantis Engineering)" userId="ce83a5f9-b684-426f-8712-9fec52aa63a4" providerId="ADAL" clId="{DDFF727E-8E74-4B4E-A96E-677895F008A1}" dt="2023-07-04T06:26:31.791" v="3590" actId="20577"/>
        <pc:sldMkLst>
          <pc:docMk/>
          <pc:sldMk cId="0" sldId="285"/>
        </pc:sldMkLst>
        <pc:spChg chg="mod">
          <ac:chgData name="Ioanna Matouli (Atlantis Engineering)" userId="ce83a5f9-b684-426f-8712-9fec52aa63a4" providerId="ADAL" clId="{DDFF727E-8E74-4B4E-A96E-677895F008A1}" dt="2023-07-04T06:26:31.791" v="3590" actId="20577"/>
          <ac:spMkLst>
            <pc:docMk/>
            <pc:sldMk cId="0" sldId="285"/>
            <ac:spMk id="7" creationId="{00000000-0000-0000-0000-000000000000}"/>
          </ac:spMkLst>
        </pc:spChg>
      </pc:sldChg>
      <pc:sldChg chg="modSp mod">
        <pc:chgData name="Ioanna Matouli (Atlantis Engineering)" userId="ce83a5f9-b684-426f-8712-9fec52aa63a4" providerId="ADAL" clId="{DDFF727E-8E74-4B4E-A96E-677895F008A1}" dt="2023-07-04T06:31:15.639" v="3774" actId="20577"/>
        <pc:sldMkLst>
          <pc:docMk/>
          <pc:sldMk cId="0" sldId="286"/>
        </pc:sldMkLst>
        <pc:spChg chg="mod">
          <ac:chgData name="Ioanna Matouli (Atlantis Engineering)" userId="ce83a5f9-b684-426f-8712-9fec52aa63a4" providerId="ADAL" clId="{DDFF727E-8E74-4B4E-A96E-677895F008A1}" dt="2023-07-04T06:31:15.639" v="3774" actId="20577"/>
          <ac:spMkLst>
            <pc:docMk/>
            <pc:sldMk cId="0" sldId="286"/>
            <ac:spMk id="7" creationId="{00000000-0000-0000-0000-000000000000}"/>
          </ac:spMkLst>
        </pc:spChg>
      </pc:sldChg>
      <pc:sldChg chg="modSp mod">
        <pc:chgData name="Ioanna Matouli (Atlantis Engineering)" userId="ce83a5f9-b684-426f-8712-9fec52aa63a4" providerId="ADAL" clId="{DDFF727E-8E74-4B4E-A96E-677895F008A1}" dt="2023-07-04T06:36:35.925" v="4177" actId="20577"/>
        <pc:sldMkLst>
          <pc:docMk/>
          <pc:sldMk cId="0" sldId="287"/>
        </pc:sldMkLst>
        <pc:spChg chg="mod">
          <ac:chgData name="Ioanna Matouli (Atlantis Engineering)" userId="ce83a5f9-b684-426f-8712-9fec52aa63a4" providerId="ADAL" clId="{DDFF727E-8E74-4B4E-A96E-677895F008A1}" dt="2023-07-04T06:36:35.925" v="4177" actId="20577"/>
          <ac:spMkLst>
            <pc:docMk/>
            <pc:sldMk cId="0" sldId="287"/>
            <ac:spMk id="7" creationId="{00000000-0000-0000-0000-000000000000}"/>
          </ac:spMkLst>
        </pc:spChg>
        <pc:picChg chg="mod">
          <ac:chgData name="Ioanna Matouli (Atlantis Engineering)" userId="ce83a5f9-b684-426f-8712-9fec52aa63a4" providerId="ADAL" clId="{DDFF727E-8E74-4B4E-A96E-677895F008A1}" dt="2023-07-04T06:35:06.768" v="3987" actId="1076"/>
          <ac:picMkLst>
            <pc:docMk/>
            <pc:sldMk cId="0" sldId="287"/>
            <ac:picMk id="8" creationId="{00000000-0000-0000-0000-000000000000}"/>
          </ac:picMkLst>
        </pc:picChg>
      </pc:sldChg>
      <pc:sldChg chg="modSp mod">
        <pc:chgData name="Ioanna Matouli (Atlantis Engineering)" userId="ce83a5f9-b684-426f-8712-9fec52aa63a4" providerId="ADAL" clId="{DDFF727E-8E74-4B4E-A96E-677895F008A1}" dt="2023-07-04T06:43:34.619" v="4387" actId="20577"/>
        <pc:sldMkLst>
          <pc:docMk/>
          <pc:sldMk cId="0" sldId="288"/>
        </pc:sldMkLst>
        <pc:spChg chg="mod">
          <ac:chgData name="Ioanna Matouli (Atlantis Engineering)" userId="ce83a5f9-b684-426f-8712-9fec52aa63a4" providerId="ADAL" clId="{DDFF727E-8E74-4B4E-A96E-677895F008A1}" dt="2023-07-04T06:43:34.619" v="4387" actId="20577"/>
          <ac:spMkLst>
            <pc:docMk/>
            <pc:sldMk cId="0" sldId="288"/>
            <ac:spMk id="7" creationId="{00000000-0000-0000-0000-000000000000}"/>
          </ac:spMkLst>
        </pc:spChg>
      </pc:sldChg>
      <pc:sldChg chg="modSp mod">
        <pc:chgData name="Ioanna Matouli (Atlantis Engineering)" userId="ce83a5f9-b684-426f-8712-9fec52aa63a4" providerId="ADAL" clId="{DDFF727E-8E74-4B4E-A96E-677895F008A1}" dt="2023-07-04T07:55:57.649" v="4593" actId="1076"/>
        <pc:sldMkLst>
          <pc:docMk/>
          <pc:sldMk cId="0" sldId="289"/>
        </pc:sldMkLst>
        <pc:spChg chg="mod">
          <ac:chgData name="Ioanna Matouli (Atlantis Engineering)" userId="ce83a5f9-b684-426f-8712-9fec52aa63a4" providerId="ADAL" clId="{DDFF727E-8E74-4B4E-A96E-677895F008A1}" dt="2023-07-04T07:55:57.649" v="4593" actId="1076"/>
          <ac:spMkLst>
            <pc:docMk/>
            <pc:sldMk cId="0" sldId="289"/>
            <ac:spMk id="7" creationId="{00000000-0000-0000-0000-000000000000}"/>
          </ac:spMkLst>
        </pc:spChg>
      </pc:sldChg>
      <pc:sldChg chg="modSp mod">
        <pc:chgData name="Ioanna Matouli (Atlantis Engineering)" userId="ce83a5f9-b684-426f-8712-9fec52aa63a4" providerId="ADAL" clId="{DDFF727E-8E74-4B4E-A96E-677895F008A1}" dt="2023-07-04T07:56:34.827" v="4663" actId="20577"/>
        <pc:sldMkLst>
          <pc:docMk/>
          <pc:sldMk cId="0" sldId="290"/>
        </pc:sldMkLst>
        <pc:spChg chg="mod">
          <ac:chgData name="Ioanna Matouli (Atlantis Engineering)" userId="ce83a5f9-b684-426f-8712-9fec52aa63a4" providerId="ADAL" clId="{DDFF727E-8E74-4B4E-A96E-677895F008A1}" dt="2023-07-04T07:56:34.827" v="4663" actId="20577"/>
          <ac:spMkLst>
            <pc:docMk/>
            <pc:sldMk cId="0" sldId="290"/>
            <ac:spMk id="2" creationId="{00000000-0000-0000-0000-000000000000}"/>
          </ac:spMkLst>
        </pc:spChg>
      </pc:sldChg>
      <pc:sldChg chg="modSp mod">
        <pc:chgData name="Ioanna Matouli (Atlantis Engineering)" userId="ce83a5f9-b684-426f-8712-9fec52aa63a4" providerId="ADAL" clId="{DDFF727E-8E74-4B4E-A96E-677895F008A1}" dt="2023-07-04T07:58:44.438" v="4739" actId="20577"/>
        <pc:sldMkLst>
          <pc:docMk/>
          <pc:sldMk cId="0" sldId="291"/>
        </pc:sldMkLst>
        <pc:spChg chg="mod">
          <ac:chgData name="Ioanna Matouli (Atlantis Engineering)" userId="ce83a5f9-b684-426f-8712-9fec52aa63a4" providerId="ADAL" clId="{DDFF727E-8E74-4B4E-A96E-677895F008A1}" dt="2023-07-04T07:57:01.914" v="4665"/>
          <ac:spMkLst>
            <pc:docMk/>
            <pc:sldMk cId="0" sldId="291"/>
            <ac:spMk id="6" creationId="{00000000-0000-0000-0000-000000000000}"/>
          </ac:spMkLst>
        </pc:spChg>
        <pc:spChg chg="mod">
          <ac:chgData name="Ioanna Matouli (Atlantis Engineering)" userId="ce83a5f9-b684-426f-8712-9fec52aa63a4" providerId="ADAL" clId="{DDFF727E-8E74-4B4E-A96E-677895F008A1}" dt="2023-07-04T07:57:28.836" v="4677" actId="20577"/>
          <ac:spMkLst>
            <pc:docMk/>
            <pc:sldMk cId="0" sldId="291"/>
            <ac:spMk id="7" creationId="{00000000-0000-0000-0000-000000000000}"/>
          </ac:spMkLst>
        </pc:spChg>
        <pc:spChg chg="mod">
          <ac:chgData name="Ioanna Matouli (Atlantis Engineering)" userId="ce83a5f9-b684-426f-8712-9fec52aa63a4" providerId="ADAL" clId="{DDFF727E-8E74-4B4E-A96E-677895F008A1}" dt="2023-07-04T07:58:44.438" v="4739" actId="20577"/>
          <ac:spMkLst>
            <pc:docMk/>
            <pc:sldMk cId="0" sldId="291"/>
            <ac:spMk id="8" creationId="{00000000-0000-0000-0000-000000000000}"/>
          </ac:spMkLst>
        </pc:spChg>
      </pc:sldChg>
      <pc:sldChg chg="modSp mod">
        <pc:chgData name="Ioanna Matouli (Atlantis Engineering)" userId="ce83a5f9-b684-426f-8712-9fec52aa63a4" providerId="ADAL" clId="{DDFF727E-8E74-4B4E-A96E-677895F008A1}" dt="2023-07-04T11:15:34.535" v="4790" actId="20577"/>
        <pc:sldMkLst>
          <pc:docMk/>
          <pc:sldMk cId="0" sldId="292"/>
        </pc:sldMkLst>
        <pc:spChg chg="mod">
          <ac:chgData name="Ioanna Matouli (Atlantis Engineering)" userId="ce83a5f9-b684-426f-8712-9fec52aa63a4" providerId="ADAL" clId="{DDFF727E-8E74-4B4E-A96E-677895F008A1}" dt="2023-07-04T07:58:55.865" v="4740"/>
          <ac:spMkLst>
            <pc:docMk/>
            <pc:sldMk cId="0" sldId="292"/>
            <ac:spMk id="7" creationId="{00000000-0000-0000-0000-000000000000}"/>
          </ac:spMkLst>
        </pc:spChg>
        <pc:spChg chg="mod">
          <ac:chgData name="Ioanna Matouli (Atlantis Engineering)" userId="ce83a5f9-b684-426f-8712-9fec52aa63a4" providerId="ADAL" clId="{DDFF727E-8E74-4B4E-A96E-677895F008A1}" dt="2023-07-04T11:15:34.535" v="4790" actId="20577"/>
          <ac:spMkLst>
            <pc:docMk/>
            <pc:sldMk cId="0" sldId="292"/>
            <ac:spMk id="8" creationId="{00000000-0000-0000-0000-000000000000}"/>
          </ac:spMkLst>
        </pc:spChg>
      </pc:sldChg>
      <pc:sldChg chg="modSp mod">
        <pc:chgData name="Ioanna Matouli (Atlantis Engineering)" userId="ce83a5f9-b684-426f-8712-9fec52aa63a4" providerId="ADAL" clId="{DDFF727E-8E74-4B4E-A96E-677895F008A1}" dt="2023-07-04T11:28:45.156" v="4995" actId="20577"/>
        <pc:sldMkLst>
          <pc:docMk/>
          <pc:sldMk cId="0" sldId="293"/>
        </pc:sldMkLst>
        <pc:spChg chg="mod">
          <ac:chgData name="Ioanna Matouli (Atlantis Engineering)" userId="ce83a5f9-b684-426f-8712-9fec52aa63a4" providerId="ADAL" clId="{DDFF727E-8E74-4B4E-A96E-677895F008A1}" dt="2023-07-04T11:15:00.227" v="4776"/>
          <ac:spMkLst>
            <pc:docMk/>
            <pc:sldMk cId="0" sldId="293"/>
            <ac:spMk id="6" creationId="{00000000-0000-0000-0000-000000000000}"/>
          </ac:spMkLst>
        </pc:spChg>
        <pc:spChg chg="mod">
          <ac:chgData name="Ioanna Matouli (Atlantis Engineering)" userId="ce83a5f9-b684-426f-8712-9fec52aa63a4" providerId="ADAL" clId="{DDFF727E-8E74-4B4E-A96E-677895F008A1}" dt="2023-07-04T11:28:45.156" v="4995" actId="20577"/>
          <ac:spMkLst>
            <pc:docMk/>
            <pc:sldMk cId="0" sldId="293"/>
            <ac:spMk id="7" creationId="{00000000-0000-0000-0000-000000000000}"/>
          </ac:spMkLst>
        </pc:spChg>
      </pc:sldChg>
      <pc:sldChg chg="addSp modSp mod">
        <pc:chgData name="Ioanna Matouli (Atlantis Engineering)" userId="ce83a5f9-b684-426f-8712-9fec52aa63a4" providerId="ADAL" clId="{DDFF727E-8E74-4B4E-A96E-677895F008A1}" dt="2023-07-06T12:56:13.874" v="5433" actId="404"/>
        <pc:sldMkLst>
          <pc:docMk/>
          <pc:sldMk cId="0" sldId="294"/>
        </pc:sldMkLst>
        <pc:spChg chg="mod">
          <ac:chgData name="Ioanna Matouli (Atlantis Engineering)" userId="ce83a5f9-b684-426f-8712-9fec52aa63a4" providerId="ADAL" clId="{DDFF727E-8E74-4B4E-A96E-677895F008A1}" dt="2023-07-04T11:29:11.629" v="4996"/>
          <ac:spMkLst>
            <pc:docMk/>
            <pc:sldMk cId="0" sldId="294"/>
            <ac:spMk id="6" creationId="{00000000-0000-0000-0000-000000000000}"/>
          </ac:spMkLst>
        </pc:spChg>
        <pc:spChg chg="mod">
          <ac:chgData name="Ioanna Matouli (Atlantis Engineering)" userId="ce83a5f9-b684-426f-8712-9fec52aa63a4" providerId="ADAL" clId="{DDFF727E-8E74-4B4E-A96E-677895F008A1}" dt="2023-07-06T12:56:13.874" v="5433" actId="404"/>
          <ac:spMkLst>
            <pc:docMk/>
            <pc:sldMk cId="0" sldId="294"/>
            <ac:spMk id="7" creationId="{00000000-0000-0000-0000-000000000000}"/>
          </ac:spMkLst>
        </pc:spChg>
        <pc:spChg chg="add mod">
          <ac:chgData name="Ioanna Matouli (Atlantis Engineering)" userId="ce83a5f9-b684-426f-8712-9fec52aa63a4" providerId="ADAL" clId="{DDFF727E-8E74-4B4E-A96E-677895F008A1}" dt="2023-07-04T11:30:05.151" v="5024" actId="20577"/>
          <ac:spMkLst>
            <pc:docMk/>
            <pc:sldMk cId="0" sldId="294"/>
            <ac:spMk id="11" creationId="{CAEAC8B6-AC2F-23C4-5A47-66E4ABA40B42}"/>
          </ac:spMkLst>
        </pc:spChg>
      </pc:sldChg>
      <pc:sldChg chg="modSp mod">
        <pc:chgData name="Ioanna Matouli (Atlantis Engineering)" userId="ce83a5f9-b684-426f-8712-9fec52aa63a4" providerId="ADAL" clId="{DDFF727E-8E74-4B4E-A96E-677895F008A1}" dt="2023-07-04T11:32:57.251" v="5119" actId="1076"/>
        <pc:sldMkLst>
          <pc:docMk/>
          <pc:sldMk cId="0" sldId="295"/>
        </pc:sldMkLst>
        <pc:spChg chg="mod">
          <ac:chgData name="Ioanna Matouli (Atlantis Engineering)" userId="ce83a5f9-b684-426f-8712-9fec52aa63a4" providerId="ADAL" clId="{DDFF727E-8E74-4B4E-A96E-677895F008A1}" dt="2023-07-04T11:30:27.715" v="5026"/>
          <ac:spMkLst>
            <pc:docMk/>
            <pc:sldMk cId="0" sldId="295"/>
            <ac:spMk id="6" creationId="{00000000-0000-0000-0000-000000000000}"/>
          </ac:spMkLst>
        </pc:spChg>
        <pc:spChg chg="mod">
          <ac:chgData name="Ioanna Matouli (Atlantis Engineering)" userId="ce83a5f9-b684-426f-8712-9fec52aa63a4" providerId="ADAL" clId="{DDFF727E-8E74-4B4E-A96E-677895F008A1}" dt="2023-07-04T11:32:57.251" v="5119" actId="1076"/>
          <ac:spMkLst>
            <pc:docMk/>
            <pc:sldMk cId="0" sldId="295"/>
            <ac:spMk id="7" creationId="{00000000-0000-0000-0000-000000000000}"/>
          </ac:spMkLst>
        </pc:spChg>
      </pc:sldChg>
      <pc:sldChg chg="modSp mod">
        <pc:chgData name="Ioanna Matouli (Atlantis Engineering)" userId="ce83a5f9-b684-426f-8712-9fec52aa63a4" providerId="ADAL" clId="{DDFF727E-8E74-4B4E-A96E-677895F008A1}" dt="2023-07-04T11:33:34.339" v="5161" actId="1076"/>
        <pc:sldMkLst>
          <pc:docMk/>
          <pc:sldMk cId="0" sldId="296"/>
        </pc:sldMkLst>
        <pc:spChg chg="mod">
          <ac:chgData name="Ioanna Matouli (Atlantis Engineering)" userId="ce83a5f9-b684-426f-8712-9fec52aa63a4" providerId="ADAL" clId="{DDFF727E-8E74-4B4E-A96E-677895F008A1}" dt="2023-07-04T11:33:34.339" v="5161" actId="1076"/>
          <ac:spMkLst>
            <pc:docMk/>
            <pc:sldMk cId="0" sldId="296"/>
            <ac:spMk id="2" creationId="{00000000-0000-0000-0000-000000000000}"/>
          </ac:spMkLst>
        </pc:spChg>
      </pc:sldChg>
      <pc:sldChg chg="modSp mod">
        <pc:chgData name="Ioanna Matouli (Atlantis Engineering)" userId="ce83a5f9-b684-426f-8712-9fec52aa63a4" providerId="ADAL" clId="{DDFF727E-8E74-4B4E-A96E-677895F008A1}" dt="2023-07-04T11:35:22.933" v="5243" actId="20577"/>
        <pc:sldMkLst>
          <pc:docMk/>
          <pc:sldMk cId="0" sldId="297"/>
        </pc:sldMkLst>
        <pc:spChg chg="mod">
          <ac:chgData name="Ioanna Matouli (Atlantis Engineering)" userId="ce83a5f9-b684-426f-8712-9fec52aa63a4" providerId="ADAL" clId="{DDFF727E-8E74-4B4E-A96E-677895F008A1}" dt="2023-07-04T11:35:22.933" v="5243" actId="20577"/>
          <ac:spMkLst>
            <pc:docMk/>
            <pc:sldMk cId="0" sldId="297"/>
            <ac:spMk id="8" creationId="{00000000-0000-0000-0000-000000000000}"/>
          </ac:spMkLst>
        </pc:spChg>
        <pc:spChg chg="mod">
          <ac:chgData name="Ioanna Matouli (Atlantis Engineering)" userId="ce83a5f9-b684-426f-8712-9fec52aa63a4" providerId="ADAL" clId="{DDFF727E-8E74-4B4E-A96E-677895F008A1}" dt="2023-07-04T11:34:32.470" v="5162"/>
          <ac:spMkLst>
            <pc:docMk/>
            <pc:sldMk cId="0" sldId="297"/>
            <ac:spMk id="9" creationId="{00000000-0000-0000-0000-000000000000}"/>
          </ac:spMkLst>
        </pc:spChg>
      </pc:sldChg>
      <pc:sldChg chg="modSp mod">
        <pc:chgData name="Ioanna Matouli (Atlantis Engineering)" userId="ce83a5f9-b684-426f-8712-9fec52aa63a4" providerId="ADAL" clId="{DDFF727E-8E74-4B4E-A96E-677895F008A1}" dt="2023-07-04T11:37:31.775" v="5384" actId="20577"/>
        <pc:sldMkLst>
          <pc:docMk/>
          <pc:sldMk cId="0" sldId="298"/>
        </pc:sldMkLst>
        <pc:spChg chg="mod">
          <ac:chgData name="Ioanna Matouli (Atlantis Engineering)" userId="ce83a5f9-b684-426f-8712-9fec52aa63a4" providerId="ADAL" clId="{DDFF727E-8E74-4B4E-A96E-677895F008A1}" dt="2023-07-04T11:37:31.775" v="5384" actId="20577"/>
          <ac:spMkLst>
            <pc:docMk/>
            <pc:sldMk cId="0" sldId="298"/>
            <ac:spMk id="6" creationId="{00000000-0000-0000-0000-000000000000}"/>
          </ac:spMkLst>
        </pc:spChg>
        <pc:spChg chg="mod">
          <ac:chgData name="Ioanna Matouli (Atlantis Engineering)" userId="ce83a5f9-b684-426f-8712-9fec52aa63a4" providerId="ADAL" clId="{DDFF727E-8E74-4B4E-A96E-677895F008A1}" dt="2023-07-04T11:35:52.206" v="5260" actId="14100"/>
          <ac:spMkLst>
            <pc:docMk/>
            <pc:sldMk cId="0" sldId="298"/>
            <ac:spMk id="9" creationId="{00000000-0000-0000-0000-000000000000}"/>
          </ac:spMkLst>
        </pc:spChg>
      </pc:sldChg>
      <pc:sldChg chg="modSp mod">
        <pc:chgData name="Ioanna Matouli (Atlantis Engineering)" userId="ce83a5f9-b684-426f-8712-9fec52aa63a4" providerId="ADAL" clId="{DDFF727E-8E74-4B4E-A96E-677895F008A1}" dt="2023-07-04T11:37:47.781" v="5410" actId="1076"/>
        <pc:sldMkLst>
          <pc:docMk/>
          <pc:sldMk cId="0" sldId="299"/>
        </pc:sldMkLst>
        <pc:spChg chg="mod">
          <ac:chgData name="Ioanna Matouli (Atlantis Engineering)" userId="ce83a5f9-b684-426f-8712-9fec52aa63a4" providerId="ADAL" clId="{DDFF727E-8E74-4B4E-A96E-677895F008A1}" dt="2023-07-04T11:37:47.781" v="5410" actId="1076"/>
          <ac:spMkLst>
            <pc:docMk/>
            <pc:sldMk cId="0" sldId="299"/>
            <ac:spMk id="2" creationId="{00000000-0000-0000-0000-000000000000}"/>
          </ac:spMkLst>
        </pc:spChg>
      </pc:sldChg>
      <pc:sldChg chg="modSp mod">
        <pc:chgData name="Ioanna Matouli (Atlantis Engineering)" userId="ce83a5f9-b684-426f-8712-9fec52aa63a4" providerId="ADAL" clId="{DDFF727E-8E74-4B4E-A96E-677895F008A1}" dt="2023-07-04T11:37:58.248" v="5430" actId="20577"/>
        <pc:sldMkLst>
          <pc:docMk/>
          <pc:sldMk cId="0" sldId="300"/>
        </pc:sldMkLst>
        <pc:spChg chg="mod">
          <ac:chgData name="Ioanna Matouli (Atlantis Engineering)" userId="ce83a5f9-b684-426f-8712-9fec52aa63a4" providerId="ADAL" clId="{DDFF727E-8E74-4B4E-A96E-677895F008A1}" dt="2023-07-04T11:37:58.248" v="5430" actId="20577"/>
          <ac:spMkLst>
            <pc:docMk/>
            <pc:sldMk cId="0" sldId="300"/>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06-Jul-23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06-Jul-23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06-Jul-23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06-Jul-23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06-Jul-23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06-Jul-23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5.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3.jpeg"/><Relationship Id="rId5" Type="http://schemas.openxmlformats.org/officeDocument/2006/relationships/image" Target="../media/image21.svg"/><Relationship Id="rId10" Type="http://schemas.openxmlformats.org/officeDocument/2006/relationships/image" Target="../media/image72.jpeg"/><Relationship Id="rId4" Type="http://schemas.openxmlformats.org/officeDocument/2006/relationships/image" Target="../media/image20.png"/><Relationship Id="rId9" Type="http://schemas.openxmlformats.org/officeDocument/2006/relationships/image" Target="../media/image29.svg"/><Relationship Id="rId14" Type="http://schemas.openxmlformats.org/officeDocument/2006/relationships/image" Target="../media/image73.JP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5.svg"/><Relationship Id="rId5" Type="http://schemas.openxmlformats.org/officeDocument/2006/relationships/image" Target="../media/image21.svg"/><Relationship Id="rId15" Type="http://schemas.openxmlformats.org/officeDocument/2006/relationships/image" Target="../media/image76.png"/><Relationship Id="rId10" Type="http://schemas.openxmlformats.org/officeDocument/2006/relationships/image" Target="../media/image74.png"/><Relationship Id="rId4" Type="http://schemas.openxmlformats.org/officeDocument/2006/relationships/image" Target="../media/image20.png"/><Relationship Id="rId9" Type="http://schemas.openxmlformats.org/officeDocument/2006/relationships/image" Target="../media/image29.svg"/><Relationship Id="rId14" Type="http://schemas.openxmlformats.org/officeDocument/2006/relationships/image" Target="../media/image15.sv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5.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3.jpeg"/><Relationship Id="rId5" Type="http://schemas.openxmlformats.org/officeDocument/2006/relationships/image" Target="../media/image21.svg"/><Relationship Id="rId10" Type="http://schemas.openxmlformats.org/officeDocument/2006/relationships/image" Target="../media/image77.jpeg"/><Relationship Id="rId4" Type="http://schemas.openxmlformats.org/officeDocument/2006/relationships/image" Target="../media/image20.png"/><Relationship Id="rId9" Type="http://schemas.openxmlformats.org/officeDocument/2006/relationships/image" Target="../media/image29.sv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5.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3.jpeg"/><Relationship Id="rId5" Type="http://schemas.openxmlformats.org/officeDocument/2006/relationships/image" Target="../media/image21.svg"/><Relationship Id="rId10" Type="http://schemas.openxmlformats.org/officeDocument/2006/relationships/image" Target="../media/image78.jpeg"/><Relationship Id="rId4" Type="http://schemas.openxmlformats.org/officeDocument/2006/relationships/image" Target="../media/image20.png"/><Relationship Id="rId9" Type="http://schemas.openxmlformats.org/officeDocument/2006/relationships/image" Target="../media/image29.sv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79.JP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21.svg"/><Relationship Id="rId10" Type="http://schemas.openxmlformats.org/officeDocument/2006/relationships/image" Target="../media/image13.jpeg"/><Relationship Id="rId4" Type="http://schemas.openxmlformats.org/officeDocument/2006/relationships/image" Target="../media/image20.png"/><Relationship Id="rId9" Type="http://schemas.openxmlformats.org/officeDocument/2006/relationships/image" Target="../media/image29.svg"/></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5.svg"/><Relationship Id="rId3" Type="http://schemas.openxmlformats.org/officeDocument/2006/relationships/image" Target="../media/image4.svg"/><Relationship Id="rId7" Type="http://schemas.openxmlformats.org/officeDocument/2006/relationships/image" Target="../media/image28.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3.jpeg"/><Relationship Id="rId5" Type="http://schemas.openxmlformats.org/officeDocument/2006/relationships/image" Target="../media/image21.svg"/><Relationship Id="rId10" Type="http://schemas.openxmlformats.org/officeDocument/2006/relationships/image" Target="../media/image12.png"/><Relationship Id="rId4" Type="http://schemas.openxmlformats.org/officeDocument/2006/relationships/image" Target="../media/image20.png"/><Relationship Id="rId9" Type="http://schemas.openxmlformats.org/officeDocument/2006/relationships/image" Target="../media/image80.jpeg"/><Relationship Id="rId14" Type="http://schemas.openxmlformats.org/officeDocument/2006/relationships/image" Target="../media/image81.JP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7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4.png"/><Relationship Id="rId5" Type="http://schemas.openxmlformats.org/officeDocument/2006/relationships/image" Target="../media/image21.svg"/><Relationship Id="rId15" Type="http://schemas.openxmlformats.org/officeDocument/2006/relationships/image" Target="../media/image15.svg"/><Relationship Id="rId10" Type="http://schemas.openxmlformats.org/officeDocument/2006/relationships/image" Target="../media/image82.jpeg"/><Relationship Id="rId4" Type="http://schemas.openxmlformats.org/officeDocument/2006/relationships/image" Target="../media/image20.png"/><Relationship Id="rId9" Type="http://schemas.openxmlformats.org/officeDocument/2006/relationships/image" Target="../media/image29.svg"/><Relationship Id="rId1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33.svg"/><Relationship Id="rId3" Type="http://schemas.openxmlformats.org/officeDocument/2006/relationships/image" Target="../media/image3.png"/><Relationship Id="rId7" Type="http://schemas.openxmlformats.org/officeDocument/2006/relationships/image" Target="../media/image54.png"/><Relationship Id="rId12" Type="http://schemas.openxmlformats.org/officeDocument/2006/relationships/image" Target="../media/image32.png"/><Relationship Id="rId2" Type="http://schemas.openxmlformats.org/officeDocument/2006/relationships/image" Target="../media/image1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6.svg"/><Relationship Id="rId5" Type="http://schemas.openxmlformats.org/officeDocument/2006/relationships/image" Target="../media/image50.png"/><Relationship Id="rId1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12.png"/><Relationship Id="rId14"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svg"/><Relationship Id="rId18" Type="http://schemas.openxmlformats.org/officeDocument/2006/relationships/image" Target="../media/image68.png"/><Relationship Id="rId3" Type="http://schemas.openxmlformats.org/officeDocument/2006/relationships/image" Target="../media/image2.svg"/><Relationship Id="rId21" Type="http://schemas.openxmlformats.org/officeDocument/2006/relationships/image" Target="../media/image71.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67.svg"/><Relationship Id="rId25"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3.svg"/><Relationship Id="rId24" Type="http://schemas.openxmlformats.org/officeDocument/2006/relationships/image" Target="../media/image14.png"/><Relationship Id="rId5" Type="http://schemas.openxmlformats.org/officeDocument/2006/relationships/image" Target="../media/image59.svg"/><Relationship Id="rId15" Type="http://schemas.openxmlformats.org/officeDocument/2006/relationships/image" Target="../media/image65.svg"/><Relationship Id="rId23" Type="http://schemas.openxmlformats.org/officeDocument/2006/relationships/image" Target="../media/image13.jpeg"/><Relationship Id="rId10" Type="http://schemas.openxmlformats.org/officeDocument/2006/relationships/image" Target="../media/image62.png"/><Relationship Id="rId19" Type="http://schemas.openxmlformats.org/officeDocument/2006/relationships/image" Target="../media/image69.svg"/><Relationship Id="rId4" Type="http://schemas.openxmlformats.org/officeDocument/2006/relationships/image" Target="../media/image58.png"/><Relationship Id="rId9" Type="http://schemas.openxmlformats.org/officeDocument/2006/relationships/image" Target="../media/image61.svg"/><Relationship Id="rId14" Type="http://schemas.openxmlformats.org/officeDocument/2006/relationships/image" Target="../media/image64.png"/><Relationship Id="rId22"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15.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17" Type="http://schemas.openxmlformats.org/officeDocument/2006/relationships/image" Target="../media/image14.png"/><Relationship Id="rId2" Type="http://schemas.openxmlformats.org/officeDocument/2006/relationships/image" Target="../media/image16.png"/><Relationship Id="rId16"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12.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4.JPG"/><Relationship Id="rId5" Type="http://schemas.openxmlformats.org/officeDocument/2006/relationships/image" Target="../media/image21.svg"/><Relationship Id="rId10" Type="http://schemas.openxmlformats.org/officeDocument/2006/relationships/image" Target="../media/image15.svg"/><Relationship Id="rId4" Type="http://schemas.openxmlformats.org/officeDocument/2006/relationships/image" Target="../media/image20.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5.JPG"/><Relationship Id="rId5" Type="http://schemas.openxmlformats.org/officeDocument/2006/relationships/image" Target="../media/image21.svg"/><Relationship Id="rId10" Type="http://schemas.openxmlformats.org/officeDocument/2006/relationships/image" Target="../media/image15.svg"/><Relationship Id="rId4" Type="http://schemas.openxmlformats.org/officeDocument/2006/relationships/image" Target="../media/image20.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23.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2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8.JPG"/><Relationship Id="rId5" Type="http://schemas.openxmlformats.org/officeDocument/2006/relationships/image" Target="../media/image21.svg"/><Relationship Id="rId10" Type="http://schemas.openxmlformats.org/officeDocument/2006/relationships/image" Target="../media/image15.svg"/><Relationship Id="rId4" Type="http://schemas.openxmlformats.org/officeDocument/2006/relationships/image" Target="../media/image20.png"/><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26.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2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9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91.png"/><Relationship Id="rId5" Type="http://schemas.openxmlformats.org/officeDocument/2006/relationships/image" Target="../media/image21.svg"/><Relationship Id="rId10" Type="http://schemas.openxmlformats.org/officeDocument/2006/relationships/image" Target="../media/image15.svg"/><Relationship Id="rId4" Type="http://schemas.openxmlformats.org/officeDocument/2006/relationships/image" Target="../media/image20.png"/><Relationship Id="rId9" Type="http://schemas.openxmlformats.org/officeDocument/2006/relationships/image" Target="../media/image14.png"/></Relationships>
</file>

<file path=ppt/slides/_rels/slide28.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94.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svg"/><Relationship Id="rId18" Type="http://schemas.openxmlformats.org/officeDocument/2006/relationships/image" Target="../media/image68.png"/><Relationship Id="rId3" Type="http://schemas.openxmlformats.org/officeDocument/2006/relationships/image" Target="../media/image2.svg"/><Relationship Id="rId21" Type="http://schemas.openxmlformats.org/officeDocument/2006/relationships/image" Target="../media/image71.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67.svg"/><Relationship Id="rId25"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3.svg"/><Relationship Id="rId24" Type="http://schemas.openxmlformats.org/officeDocument/2006/relationships/image" Target="../media/image14.png"/><Relationship Id="rId5" Type="http://schemas.openxmlformats.org/officeDocument/2006/relationships/image" Target="../media/image59.svg"/><Relationship Id="rId15" Type="http://schemas.openxmlformats.org/officeDocument/2006/relationships/image" Target="../media/image65.svg"/><Relationship Id="rId23" Type="http://schemas.openxmlformats.org/officeDocument/2006/relationships/image" Target="../media/image13.jpeg"/><Relationship Id="rId10" Type="http://schemas.openxmlformats.org/officeDocument/2006/relationships/image" Target="../media/image62.png"/><Relationship Id="rId19" Type="http://schemas.openxmlformats.org/officeDocument/2006/relationships/image" Target="../media/image69.svg"/><Relationship Id="rId4" Type="http://schemas.openxmlformats.org/officeDocument/2006/relationships/image" Target="../media/image58.png"/><Relationship Id="rId9" Type="http://schemas.openxmlformats.org/officeDocument/2006/relationships/image" Target="../media/image61.svg"/><Relationship Id="rId14" Type="http://schemas.openxmlformats.org/officeDocument/2006/relationships/image" Target="../media/image64.png"/><Relationship Id="rId22"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2.png"/><Relationship Id="rId1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29.svg"/><Relationship Id="rId12" Type="http://schemas.openxmlformats.org/officeDocument/2006/relationships/image" Target="../media/image17.svg"/><Relationship Id="rId17" Type="http://schemas.openxmlformats.org/officeDocument/2006/relationships/image" Target="../media/image33.svg"/><Relationship Id="rId2" Type="http://schemas.openxmlformats.org/officeDocument/2006/relationships/image" Target="../media/image3.png"/><Relationship Id="rId16" Type="http://schemas.openxmlformats.org/officeDocument/2006/relationships/image" Target="../media/image32.png"/><Relationship Id="rId20"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6.png"/><Relationship Id="rId5" Type="http://schemas.openxmlformats.org/officeDocument/2006/relationships/image" Target="../media/image6.svg"/><Relationship Id="rId15" Type="http://schemas.openxmlformats.org/officeDocument/2006/relationships/image" Target="../media/image10.svg"/><Relationship Id="rId10" Type="http://schemas.openxmlformats.org/officeDocument/2006/relationships/image" Target="../media/image11.png"/><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31.sv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31.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32.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33.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34.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35.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svg"/><Relationship Id="rId18" Type="http://schemas.openxmlformats.org/officeDocument/2006/relationships/image" Target="../media/image68.png"/><Relationship Id="rId3" Type="http://schemas.openxmlformats.org/officeDocument/2006/relationships/image" Target="../media/image2.svg"/><Relationship Id="rId21" Type="http://schemas.openxmlformats.org/officeDocument/2006/relationships/image" Target="../media/image71.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67.svg"/><Relationship Id="rId25"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3.svg"/><Relationship Id="rId24" Type="http://schemas.openxmlformats.org/officeDocument/2006/relationships/image" Target="../media/image14.png"/><Relationship Id="rId5" Type="http://schemas.openxmlformats.org/officeDocument/2006/relationships/image" Target="../media/image59.svg"/><Relationship Id="rId15" Type="http://schemas.openxmlformats.org/officeDocument/2006/relationships/image" Target="../media/image65.svg"/><Relationship Id="rId23" Type="http://schemas.openxmlformats.org/officeDocument/2006/relationships/image" Target="../media/image13.jpeg"/><Relationship Id="rId10" Type="http://schemas.openxmlformats.org/officeDocument/2006/relationships/image" Target="../media/image62.png"/><Relationship Id="rId19" Type="http://schemas.openxmlformats.org/officeDocument/2006/relationships/image" Target="../media/image69.svg"/><Relationship Id="rId4" Type="http://schemas.openxmlformats.org/officeDocument/2006/relationships/image" Target="../media/image58.png"/><Relationship Id="rId9" Type="http://schemas.openxmlformats.org/officeDocument/2006/relationships/image" Target="../media/image61.svg"/><Relationship Id="rId14" Type="http://schemas.openxmlformats.org/officeDocument/2006/relationships/image" Target="../media/image64.png"/><Relationship Id="rId22" Type="http://schemas.openxmlformats.org/officeDocument/2006/relationships/image" Target="../media/image12.png"/></Relationships>
</file>

<file path=ppt/slides/_rels/slide3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1.svg"/><Relationship Id="rId10" Type="http://schemas.openxmlformats.org/officeDocument/2006/relationships/image" Target="../media/image15.svg"/><Relationship Id="rId4" Type="http://schemas.openxmlformats.org/officeDocument/2006/relationships/image" Target="../media/image20.png"/><Relationship Id="rId9" Type="http://schemas.openxmlformats.org/officeDocument/2006/relationships/image" Target="../media/image14.png"/></Relationships>
</file>

<file path=ppt/slides/_rels/slide37.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3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1.svg"/><Relationship Id="rId10" Type="http://schemas.openxmlformats.org/officeDocument/2006/relationships/image" Target="../media/image15.svg"/><Relationship Id="rId4" Type="http://schemas.openxmlformats.org/officeDocument/2006/relationships/image" Target="../media/image20.png"/><Relationship Id="rId9"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9.svg"/><Relationship Id="rId18" Type="http://schemas.openxmlformats.org/officeDocument/2006/relationships/image" Target="../media/image11.png"/><Relationship Id="rId26" Type="http://schemas.openxmlformats.org/officeDocument/2006/relationships/image" Target="../media/image47.png"/><Relationship Id="rId3" Type="http://schemas.openxmlformats.org/officeDocument/2006/relationships/image" Target="../media/image35.svg"/><Relationship Id="rId21" Type="http://schemas.openxmlformats.org/officeDocument/2006/relationships/image" Target="../media/image42.png"/><Relationship Id="rId7" Type="http://schemas.openxmlformats.org/officeDocument/2006/relationships/image" Target="../media/image37.svg"/><Relationship Id="rId12" Type="http://schemas.openxmlformats.org/officeDocument/2006/relationships/image" Target="../media/image28.png"/><Relationship Id="rId17" Type="http://schemas.openxmlformats.org/officeDocument/2006/relationships/image" Target="../media/image31.svg"/><Relationship Id="rId25" Type="http://schemas.openxmlformats.org/officeDocument/2006/relationships/image" Target="../media/image46.png"/><Relationship Id="rId2" Type="http://schemas.openxmlformats.org/officeDocument/2006/relationships/image" Target="../media/image34.png"/><Relationship Id="rId16" Type="http://schemas.openxmlformats.org/officeDocument/2006/relationships/image" Target="../media/image30.png"/><Relationship Id="rId20" Type="http://schemas.openxmlformats.org/officeDocument/2006/relationships/image" Target="../media/image41.jpeg"/><Relationship Id="rId29"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6.svg"/><Relationship Id="rId24" Type="http://schemas.openxmlformats.org/officeDocument/2006/relationships/image" Target="../media/image45.png"/><Relationship Id="rId5" Type="http://schemas.openxmlformats.org/officeDocument/2006/relationships/image" Target="../media/image2.svg"/><Relationship Id="rId15" Type="http://schemas.openxmlformats.org/officeDocument/2006/relationships/image" Target="../media/image39.svg"/><Relationship Id="rId23" Type="http://schemas.openxmlformats.org/officeDocument/2006/relationships/image" Target="../media/image44.png"/><Relationship Id="rId28" Type="http://schemas.openxmlformats.org/officeDocument/2006/relationships/image" Target="../media/image13.jpeg"/><Relationship Id="rId10" Type="http://schemas.openxmlformats.org/officeDocument/2006/relationships/image" Target="../media/image5.png"/><Relationship Id="rId19" Type="http://schemas.openxmlformats.org/officeDocument/2006/relationships/image" Target="../media/image40.png"/><Relationship Id="rId4" Type="http://schemas.openxmlformats.org/officeDocument/2006/relationships/image" Target="../media/image1.png"/><Relationship Id="rId9" Type="http://schemas.openxmlformats.org/officeDocument/2006/relationships/image" Target="../media/image4.svg"/><Relationship Id="rId14" Type="http://schemas.openxmlformats.org/officeDocument/2006/relationships/image" Target="../media/image38.png"/><Relationship Id="rId22" Type="http://schemas.openxmlformats.org/officeDocument/2006/relationships/image" Target="../media/image43.png"/><Relationship Id="rId27" Type="http://schemas.openxmlformats.org/officeDocument/2006/relationships/image" Target="../media/image12.png"/><Relationship Id="rId30" Type="http://schemas.openxmlformats.org/officeDocument/2006/relationships/image" Target="../media/image15.svg"/></Relationships>
</file>

<file path=ppt/slides/_rels/slide4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1.svg"/><Relationship Id="rId10" Type="http://schemas.openxmlformats.org/officeDocument/2006/relationships/image" Target="../media/image15.svg"/><Relationship Id="rId4" Type="http://schemas.openxmlformats.org/officeDocument/2006/relationships/image" Target="../media/image20.png"/><Relationship Id="rId9" Type="http://schemas.openxmlformats.org/officeDocument/2006/relationships/image" Target="../media/image14.png"/></Relationships>
</file>

<file path=ppt/slides/_rels/slide4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svg"/><Relationship Id="rId18" Type="http://schemas.openxmlformats.org/officeDocument/2006/relationships/image" Target="../media/image68.png"/><Relationship Id="rId3" Type="http://schemas.openxmlformats.org/officeDocument/2006/relationships/image" Target="../media/image2.svg"/><Relationship Id="rId21" Type="http://schemas.openxmlformats.org/officeDocument/2006/relationships/image" Target="../media/image71.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67.svg"/><Relationship Id="rId25"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3.svg"/><Relationship Id="rId24" Type="http://schemas.openxmlformats.org/officeDocument/2006/relationships/image" Target="../media/image14.png"/><Relationship Id="rId5" Type="http://schemas.openxmlformats.org/officeDocument/2006/relationships/image" Target="../media/image59.svg"/><Relationship Id="rId15" Type="http://schemas.openxmlformats.org/officeDocument/2006/relationships/image" Target="../media/image65.svg"/><Relationship Id="rId23" Type="http://schemas.openxmlformats.org/officeDocument/2006/relationships/image" Target="../media/image13.jpeg"/><Relationship Id="rId10" Type="http://schemas.openxmlformats.org/officeDocument/2006/relationships/image" Target="../media/image62.png"/><Relationship Id="rId19" Type="http://schemas.openxmlformats.org/officeDocument/2006/relationships/image" Target="../media/image69.svg"/><Relationship Id="rId4" Type="http://schemas.openxmlformats.org/officeDocument/2006/relationships/image" Target="../media/image58.png"/><Relationship Id="rId9" Type="http://schemas.openxmlformats.org/officeDocument/2006/relationships/image" Target="../media/image61.svg"/><Relationship Id="rId14" Type="http://schemas.openxmlformats.org/officeDocument/2006/relationships/image" Target="../media/image64.png"/><Relationship Id="rId22" Type="http://schemas.openxmlformats.org/officeDocument/2006/relationships/image" Target="../media/image12.png"/></Relationships>
</file>

<file path=ppt/slides/_rels/slide4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21.svg"/><Relationship Id="rId10" Type="http://schemas.openxmlformats.org/officeDocument/2006/relationships/image" Target="../media/image103.svg"/><Relationship Id="rId4" Type="http://schemas.openxmlformats.org/officeDocument/2006/relationships/image" Target="../media/image20.png"/><Relationship Id="rId9" Type="http://schemas.openxmlformats.org/officeDocument/2006/relationships/image" Target="../media/image102.png"/></Relationships>
</file>

<file path=ppt/slides/_rels/slide4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21.svg"/><Relationship Id="rId10" Type="http://schemas.openxmlformats.org/officeDocument/2006/relationships/image" Target="../media/image105.svg"/><Relationship Id="rId4" Type="http://schemas.openxmlformats.org/officeDocument/2006/relationships/image" Target="../media/image20.png"/><Relationship Id="rId9" Type="http://schemas.openxmlformats.org/officeDocument/2006/relationships/image" Target="../media/image104.png"/></Relationships>
</file>

<file path=ppt/slides/_rels/slide4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svg"/><Relationship Id="rId18" Type="http://schemas.openxmlformats.org/officeDocument/2006/relationships/image" Target="../media/image68.png"/><Relationship Id="rId3" Type="http://schemas.openxmlformats.org/officeDocument/2006/relationships/image" Target="../media/image2.svg"/><Relationship Id="rId21" Type="http://schemas.openxmlformats.org/officeDocument/2006/relationships/image" Target="../media/image71.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67.svg"/><Relationship Id="rId25"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3.svg"/><Relationship Id="rId24" Type="http://schemas.openxmlformats.org/officeDocument/2006/relationships/image" Target="../media/image14.png"/><Relationship Id="rId5" Type="http://schemas.openxmlformats.org/officeDocument/2006/relationships/image" Target="../media/image59.svg"/><Relationship Id="rId15" Type="http://schemas.openxmlformats.org/officeDocument/2006/relationships/image" Target="../media/image65.svg"/><Relationship Id="rId23" Type="http://schemas.openxmlformats.org/officeDocument/2006/relationships/image" Target="../media/image13.jpeg"/><Relationship Id="rId10" Type="http://schemas.openxmlformats.org/officeDocument/2006/relationships/image" Target="../media/image62.png"/><Relationship Id="rId19" Type="http://schemas.openxmlformats.org/officeDocument/2006/relationships/image" Target="../media/image69.svg"/><Relationship Id="rId4" Type="http://schemas.openxmlformats.org/officeDocument/2006/relationships/image" Target="../media/image58.png"/><Relationship Id="rId9" Type="http://schemas.openxmlformats.org/officeDocument/2006/relationships/image" Target="../media/image61.svg"/><Relationship Id="rId14" Type="http://schemas.openxmlformats.org/officeDocument/2006/relationships/image" Target="../media/image64.png"/><Relationship Id="rId22" Type="http://schemas.openxmlformats.org/officeDocument/2006/relationships/image" Target="../media/image12.png"/></Relationships>
</file>

<file path=ppt/slides/_rels/slide45.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33.svg"/><Relationship Id="rId3" Type="http://schemas.openxmlformats.org/officeDocument/2006/relationships/image" Target="../media/image107.svg"/><Relationship Id="rId7" Type="http://schemas.openxmlformats.org/officeDocument/2006/relationships/image" Target="../media/image6.svg"/><Relationship Id="rId12" Type="http://schemas.openxmlformats.org/officeDocument/2006/relationships/image" Target="../media/image32.png"/><Relationship Id="rId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19.svg"/><Relationship Id="rId10" Type="http://schemas.openxmlformats.org/officeDocument/2006/relationships/image" Target="../media/image11.png"/><Relationship Id="rId4" Type="http://schemas.openxmlformats.org/officeDocument/2006/relationships/image" Target="../media/image18.png"/><Relationship Id="rId9" Type="http://schemas.openxmlformats.org/officeDocument/2006/relationships/image" Target="../media/image109.svg"/><Relationship Id="rId14" Type="http://schemas.openxmlformats.org/officeDocument/2006/relationships/hyperlink" Target="http://www.professorpeaches.com/wp-content/uploads/2015/02/What-is-leadership-Forbes.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29.svg"/><Relationship Id="rId18" Type="http://schemas.openxmlformats.org/officeDocument/2006/relationships/image" Target="../media/image13.jpeg"/><Relationship Id="rId3" Type="http://schemas.openxmlformats.org/officeDocument/2006/relationships/image" Target="../media/image17.svg"/><Relationship Id="rId7" Type="http://schemas.openxmlformats.org/officeDocument/2006/relationships/image" Target="../media/image49.svg"/><Relationship Id="rId12" Type="http://schemas.openxmlformats.org/officeDocument/2006/relationships/image" Target="../media/image28.png"/><Relationship Id="rId17" Type="http://schemas.openxmlformats.org/officeDocument/2006/relationships/image" Target="../media/image12.png"/><Relationship Id="rId2" Type="http://schemas.openxmlformats.org/officeDocument/2006/relationships/image" Target="../media/image16.png"/><Relationship Id="rId16" Type="http://schemas.openxmlformats.org/officeDocument/2006/relationships/image" Target="../media/image11.png"/><Relationship Id="rId20"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21.svg"/><Relationship Id="rId5" Type="http://schemas.openxmlformats.org/officeDocument/2006/relationships/image" Target="../media/image19.svg"/><Relationship Id="rId15" Type="http://schemas.openxmlformats.org/officeDocument/2006/relationships/image" Target="../media/image53.svg"/><Relationship Id="rId10" Type="http://schemas.openxmlformats.org/officeDocument/2006/relationships/image" Target="../media/image20.png"/><Relationship Id="rId19"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image" Target="../media/image51.svg"/><Relationship Id="rId14" Type="http://schemas.openxmlformats.org/officeDocument/2006/relationships/image" Target="../media/image52.png"/></Relationships>
</file>

<file path=ppt/slides/_rels/slide6.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33.svg"/><Relationship Id="rId3" Type="http://schemas.openxmlformats.org/officeDocument/2006/relationships/image" Target="../media/image3.png"/><Relationship Id="rId7" Type="http://schemas.openxmlformats.org/officeDocument/2006/relationships/image" Target="../media/image54.png"/><Relationship Id="rId12" Type="http://schemas.openxmlformats.org/officeDocument/2006/relationships/image" Target="../media/image32.png"/><Relationship Id="rId2" Type="http://schemas.openxmlformats.org/officeDocument/2006/relationships/image" Target="../media/image1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6.svg"/><Relationship Id="rId5" Type="http://schemas.openxmlformats.org/officeDocument/2006/relationships/image" Target="../media/image50.png"/><Relationship Id="rId1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12.png"/><Relationship Id="rId1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5.svg"/><Relationship Id="rId5" Type="http://schemas.openxmlformats.org/officeDocument/2006/relationships/image" Target="../media/image21.sv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7.JPG"/><Relationship Id="rId5" Type="http://schemas.openxmlformats.org/officeDocument/2006/relationships/image" Target="../media/image21.svg"/><Relationship Id="rId10" Type="http://schemas.openxmlformats.org/officeDocument/2006/relationships/image" Target="../media/image15.svg"/><Relationship Id="rId4" Type="http://schemas.openxmlformats.org/officeDocument/2006/relationships/image" Target="../media/image20.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svg"/><Relationship Id="rId18" Type="http://schemas.openxmlformats.org/officeDocument/2006/relationships/image" Target="../media/image68.png"/><Relationship Id="rId3" Type="http://schemas.openxmlformats.org/officeDocument/2006/relationships/image" Target="../media/image2.svg"/><Relationship Id="rId21" Type="http://schemas.openxmlformats.org/officeDocument/2006/relationships/image" Target="../media/image71.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67.svg"/><Relationship Id="rId25"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3.svg"/><Relationship Id="rId24" Type="http://schemas.openxmlformats.org/officeDocument/2006/relationships/image" Target="../media/image14.png"/><Relationship Id="rId5" Type="http://schemas.openxmlformats.org/officeDocument/2006/relationships/image" Target="../media/image59.svg"/><Relationship Id="rId15" Type="http://schemas.openxmlformats.org/officeDocument/2006/relationships/image" Target="../media/image65.svg"/><Relationship Id="rId23" Type="http://schemas.openxmlformats.org/officeDocument/2006/relationships/image" Target="../media/image13.jpeg"/><Relationship Id="rId10" Type="http://schemas.openxmlformats.org/officeDocument/2006/relationships/image" Target="../media/image62.png"/><Relationship Id="rId19" Type="http://schemas.openxmlformats.org/officeDocument/2006/relationships/image" Target="../media/image69.svg"/><Relationship Id="rId4" Type="http://schemas.openxmlformats.org/officeDocument/2006/relationships/image" Target="../media/image58.png"/><Relationship Id="rId9" Type="http://schemas.openxmlformats.org/officeDocument/2006/relationships/image" Target="../media/image61.svg"/><Relationship Id="rId14" Type="http://schemas.openxmlformats.org/officeDocument/2006/relationships/image" Target="../media/image64.png"/><Relationship Id="rId2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7890475" y="-2171729"/>
            <a:ext cx="5364129" cy="53641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6164">
            <a:off x="-4478873" y="6861709"/>
            <a:ext cx="11622266" cy="1238807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27651" y="8452049"/>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5502">
            <a:off x="-1434135" y="-1156985"/>
            <a:ext cx="3750108" cy="374519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632729">
            <a:off x="16143270" y="-2037213"/>
            <a:ext cx="4881157" cy="4874760"/>
          </a:xfrm>
          <a:prstGeom prst="rect">
            <a:avLst/>
          </a:prstGeom>
        </p:spPr>
      </p:pic>
      <p:pic>
        <p:nvPicPr>
          <p:cNvPr id="7" name="Picture 7"/>
          <p:cNvPicPr>
            <a:picLocks noChangeAspect="1"/>
          </p:cNvPicPr>
          <p:nvPr/>
        </p:nvPicPr>
        <p:blipFill>
          <a:blip r:embed="rId12"/>
          <a:srcRect/>
          <a:stretch>
            <a:fillRect/>
          </a:stretch>
        </p:blipFill>
        <p:spPr>
          <a:xfrm>
            <a:off x="243213" y="715612"/>
            <a:ext cx="7274007" cy="7274007"/>
          </a:xfrm>
          <a:prstGeom prst="rect">
            <a:avLst/>
          </a:prstGeom>
        </p:spPr>
      </p:pic>
      <p:pic>
        <p:nvPicPr>
          <p:cNvPr id="8" name="Picture 8"/>
          <p:cNvPicPr>
            <a:picLocks noChangeAspect="1"/>
          </p:cNvPicPr>
          <p:nvPr/>
        </p:nvPicPr>
        <p:blipFill>
          <a:blip r:embed="rId13"/>
          <a:srcRect/>
          <a:stretch>
            <a:fillRect/>
          </a:stretch>
        </p:blipFill>
        <p:spPr>
          <a:xfrm>
            <a:off x="7752212" y="9258300"/>
            <a:ext cx="3710720" cy="779251"/>
          </a:xfrm>
          <a:prstGeom prst="rect">
            <a:avLst/>
          </a:prstGeom>
        </p:spPr>
      </p:pic>
      <p:sp>
        <p:nvSpPr>
          <p:cNvPr id="9" name="TextBox 9"/>
          <p:cNvSpPr txBox="1"/>
          <p:nvPr/>
        </p:nvSpPr>
        <p:spPr>
          <a:xfrm>
            <a:off x="7620000" y="2630110"/>
            <a:ext cx="9010597" cy="4010713"/>
          </a:xfrm>
          <a:prstGeom prst="rect">
            <a:avLst/>
          </a:prstGeom>
        </p:spPr>
        <p:txBody>
          <a:bodyPr lIns="0" tIns="0" rIns="0" bIns="0" rtlCol="0" anchor="t">
            <a:spAutoFit/>
          </a:bodyPr>
          <a:lstStyle/>
          <a:p>
            <a:pPr>
              <a:lnSpc>
                <a:spcPts val="6300"/>
              </a:lnSpc>
            </a:pPr>
            <a:r>
              <a:rPr lang="el-GR" sz="4500" dirty="0">
                <a:solidFill>
                  <a:srgbClr val="000000"/>
                </a:solidFill>
                <a:latin typeface="Abhaya Libre Regular"/>
              </a:rPr>
              <a:t>Προώθηση της Περιφερειακής Ανάπτυξης μέσω της ενίσχυσης των δυνατοτήτων του συστήματος Επαγγελματικής Εκπαίδευσης και Κατάρτισης (ΕΕΚ)</a:t>
            </a:r>
          </a:p>
        </p:txBody>
      </p:sp>
      <p:pic>
        <p:nvPicPr>
          <p:cNvPr id="10" name="Picture 10"/>
          <p:cNvPicPr>
            <a:picLocks noChangeAspect="1"/>
          </p:cNvPicPr>
          <p:nvPr/>
        </p:nvPicPr>
        <p:blipFill>
          <a:blip r:embed="rId14"/>
          <a:srcRect/>
          <a:stretch>
            <a:fillRect/>
          </a:stretch>
        </p:blipFill>
        <p:spPr>
          <a:xfrm>
            <a:off x="14847534" y="9434788"/>
            <a:ext cx="2360235" cy="602763"/>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456555" y="9092897"/>
            <a:ext cx="1068843" cy="11100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7" name="TextBox 7"/>
          <p:cNvSpPr txBox="1"/>
          <p:nvPr/>
        </p:nvSpPr>
        <p:spPr>
          <a:xfrm>
            <a:off x="838200" y="2368527"/>
            <a:ext cx="9050632" cy="1777987"/>
          </a:xfrm>
          <a:prstGeom prst="rect">
            <a:avLst/>
          </a:prstGeom>
        </p:spPr>
        <p:txBody>
          <a:bodyPr wrap="square" lIns="0" tIns="0" rIns="0" bIns="0" rtlCol="0" anchor="t">
            <a:spAutoFit/>
          </a:bodyPr>
          <a:lstStyle/>
          <a:p>
            <a:pPr algn="just">
              <a:lnSpc>
                <a:spcPts val="3450"/>
              </a:lnSpc>
            </a:pPr>
            <a:r>
              <a:rPr lang="el-GR" sz="2464" spc="-36" dirty="0">
                <a:solidFill>
                  <a:srgbClr val="000000"/>
                </a:solidFill>
                <a:latin typeface="Abhaya Libre Regular"/>
              </a:rPr>
              <a:t>Ο Maslow πιστεύει ότι υπάρχει μια ιεραρχία πέντε αναγκών. καθώς κάθε ανάγκη ικανοποιείται ουσιαστικά, η επόμενη ανάγκη γίνεται ΚΥΡΙΑΡΧΗ. Υποστηρίζει ότι οι ανάγκες χαμηλότερης τάξης πρέπει να ικανοποιούνται πριν προχωρήσουν σε ανάγκες υψηλότερης τάξης.</a:t>
            </a:r>
            <a:endParaRPr lang="en-US" sz="2464" spc="-36" dirty="0">
              <a:solidFill>
                <a:srgbClr val="000000"/>
              </a:solidFill>
              <a:latin typeface="Abhaya Libre Regular"/>
            </a:endParaRPr>
          </a:p>
        </p:txBody>
      </p:sp>
      <p:pic>
        <p:nvPicPr>
          <p:cNvPr id="9" name="Picture 9"/>
          <p:cNvPicPr>
            <a:picLocks noChangeAspect="1"/>
          </p:cNvPicPr>
          <p:nvPr/>
        </p:nvPicPr>
        <p:blipFill>
          <a:blip r:embed="rId10"/>
          <a:srcRect/>
          <a:stretch>
            <a:fillRect/>
          </a:stretch>
        </p:blipFill>
        <p:spPr>
          <a:xfrm>
            <a:off x="1446902" y="4798466"/>
            <a:ext cx="5695877" cy="4294431"/>
          </a:xfrm>
          <a:prstGeom prst="rect">
            <a:avLst/>
          </a:prstGeom>
        </p:spPr>
      </p:pic>
      <p:sp>
        <p:nvSpPr>
          <p:cNvPr id="10" name="TextBox 10"/>
          <p:cNvSpPr txBox="1"/>
          <p:nvPr/>
        </p:nvSpPr>
        <p:spPr>
          <a:xfrm>
            <a:off x="2279073" y="1232274"/>
            <a:ext cx="11887115" cy="1221104"/>
          </a:xfrm>
          <a:prstGeom prst="rect">
            <a:avLst/>
          </a:prstGeom>
        </p:spPr>
        <p:txBody>
          <a:bodyPr wrap="square" lIns="0" tIns="0" rIns="0" bIns="0" rtlCol="0" anchor="t">
            <a:spAutoFit/>
          </a:bodyPr>
          <a:lstStyle/>
          <a:p>
            <a:pPr algn="ctr">
              <a:lnSpc>
                <a:spcPts val="5050"/>
              </a:lnSpc>
            </a:pPr>
            <a:r>
              <a:rPr lang="el-GR" sz="5941" dirty="0">
                <a:solidFill>
                  <a:srgbClr val="000000"/>
                </a:solidFill>
                <a:latin typeface="Abhaya Libre Regular Bold"/>
              </a:rPr>
              <a:t>Ιεράρχηση αναγκών κατά </a:t>
            </a:r>
            <a:r>
              <a:rPr lang="en-US" sz="5941" dirty="0">
                <a:solidFill>
                  <a:srgbClr val="000000"/>
                </a:solidFill>
                <a:latin typeface="Abhaya Libre Regular Bold"/>
              </a:rPr>
              <a:t>Maslow</a:t>
            </a:r>
          </a:p>
          <a:p>
            <a:pPr algn="ctr">
              <a:lnSpc>
                <a:spcPts val="4030"/>
              </a:lnSpc>
            </a:pPr>
            <a:r>
              <a:rPr lang="en-US" sz="4741" dirty="0">
                <a:solidFill>
                  <a:srgbClr val="000000"/>
                </a:solidFill>
                <a:latin typeface="Abhaya Libre Regular Bold"/>
              </a:rPr>
              <a:t> </a:t>
            </a:r>
          </a:p>
        </p:txBody>
      </p:sp>
      <p:sp>
        <p:nvSpPr>
          <p:cNvPr id="11" name="TextBox 11"/>
          <p:cNvSpPr txBox="1"/>
          <p:nvPr/>
        </p:nvSpPr>
        <p:spPr>
          <a:xfrm>
            <a:off x="1981200" y="346921"/>
            <a:ext cx="13889397" cy="322589"/>
          </a:xfrm>
          <a:prstGeom prst="rect">
            <a:avLst/>
          </a:prstGeom>
        </p:spPr>
        <p:txBody>
          <a:bodyPr wrap="square" lIns="0" tIns="0" rIns="0" bIns="0" rtlCol="0" anchor="t">
            <a:spAutoFit/>
          </a:bodyPr>
          <a:lstStyle/>
          <a:p>
            <a:pPr algn="ctr">
              <a:lnSpc>
                <a:spcPts val="2659"/>
              </a:lnSpc>
              <a:spcBef>
                <a:spcPct val="0"/>
              </a:spcBef>
            </a:pPr>
            <a:r>
              <a:rPr lang="el-GR" sz="1899" dirty="0">
                <a:solidFill>
                  <a:srgbClr val="000000"/>
                </a:solidFill>
                <a:latin typeface="Open Sans Extra Bold"/>
              </a:rPr>
              <a:t>Η βασική ιδέα είναι ότι τα άτομα έχουν ανάγκες που, όταν δεν ικανοποιηθούν, θα οδηγήσουν σε κίνητρα</a:t>
            </a:r>
            <a:endParaRPr lang="en-US" sz="1899" dirty="0">
              <a:solidFill>
                <a:srgbClr val="000000"/>
              </a:solidFill>
              <a:latin typeface="Open Sans Extra Bold"/>
            </a:endParaRPr>
          </a:p>
        </p:txBody>
      </p:sp>
      <p:pic>
        <p:nvPicPr>
          <p:cNvPr id="12" name="Picture 12"/>
          <p:cNvPicPr>
            <a:picLocks noChangeAspect="1"/>
          </p:cNvPicPr>
          <p:nvPr/>
        </p:nvPicPr>
        <p:blipFill>
          <a:blip r:embed="rId11"/>
          <a:srcRect/>
          <a:stretch>
            <a:fillRect/>
          </a:stretch>
        </p:blipFill>
        <p:spPr>
          <a:xfrm>
            <a:off x="14993119" y="9508512"/>
            <a:ext cx="2360235" cy="602763"/>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456555" y="9092897"/>
            <a:ext cx="1068843" cy="1110057"/>
          </a:xfrm>
          <a:prstGeom prst="rect">
            <a:avLst/>
          </a:prstGeom>
        </p:spPr>
      </p:pic>
      <p:sp>
        <p:nvSpPr>
          <p:cNvPr id="14" name="TextBox 14"/>
          <p:cNvSpPr txBox="1"/>
          <p:nvPr/>
        </p:nvSpPr>
        <p:spPr>
          <a:xfrm>
            <a:off x="11120963" y="7862457"/>
            <a:ext cx="6104305" cy="305687"/>
          </a:xfrm>
          <a:prstGeom prst="rect">
            <a:avLst/>
          </a:prstGeom>
        </p:spPr>
        <p:txBody>
          <a:bodyPr lIns="0" tIns="0" rIns="0" bIns="0" rtlCol="0" anchor="t">
            <a:spAutoFit/>
          </a:bodyPr>
          <a:lstStyle/>
          <a:p>
            <a:pPr algn="ctr">
              <a:lnSpc>
                <a:spcPts val="2567"/>
              </a:lnSpc>
            </a:pPr>
            <a:r>
              <a:rPr lang="en-US" sz="1834" dirty="0">
                <a:solidFill>
                  <a:srgbClr val="04989E"/>
                </a:solidFill>
                <a:latin typeface="Open Sans Extra Bold"/>
              </a:rPr>
              <a:t>https://www.youtube.com/watch?v=O-4ithG_07Q</a:t>
            </a:r>
          </a:p>
        </p:txBody>
      </p:sp>
      <p:pic>
        <p:nvPicPr>
          <p:cNvPr id="16" name="Imagen 15">
            <a:extLst>
              <a:ext uri="{FF2B5EF4-FFF2-40B4-BE49-F238E27FC236}">
                <a16:creationId xmlns:a16="http://schemas.microsoft.com/office/drawing/2014/main" id="{3586AE81-7381-46A2-B999-63F7B9D989B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81284" y="3257521"/>
            <a:ext cx="7367682" cy="43318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72372" y="7744612"/>
            <a:ext cx="1504737" cy="1579400"/>
          </a:xfrm>
          <a:prstGeom prst="rect">
            <a:avLst/>
          </a:prstGeom>
        </p:spPr>
      </p:pic>
      <p:sp>
        <p:nvSpPr>
          <p:cNvPr id="9" name="TextBox 9"/>
          <p:cNvSpPr txBox="1"/>
          <p:nvPr/>
        </p:nvSpPr>
        <p:spPr>
          <a:xfrm>
            <a:off x="3581401" y="898136"/>
            <a:ext cx="9921448" cy="1458476"/>
          </a:xfrm>
          <a:prstGeom prst="rect">
            <a:avLst/>
          </a:prstGeom>
        </p:spPr>
        <p:txBody>
          <a:bodyPr wrap="square" lIns="0" tIns="0" rIns="0" bIns="0" rtlCol="0" anchor="t">
            <a:spAutoFit/>
          </a:bodyPr>
          <a:lstStyle/>
          <a:p>
            <a:pPr algn="ctr">
              <a:lnSpc>
                <a:spcPts val="5449"/>
              </a:lnSpc>
            </a:pPr>
            <a:r>
              <a:rPr lang="el-GR" sz="6410" dirty="0">
                <a:solidFill>
                  <a:srgbClr val="000000"/>
                </a:solidFill>
                <a:latin typeface="Abhaya Libre Regular Bold"/>
              </a:rPr>
              <a:t>Θεωρία </a:t>
            </a:r>
            <a:r>
              <a:rPr lang="en-US" sz="6410" dirty="0">
                <a:solidFill>
                  <a:srgbClr val="000000"/>
                </a:solidFill>
                <a:latin typeface="Abhaya Libre Regular Bold"/>
              </a:rPr>
              <a:t>ERG </a:t>
            </a:r>
            <a:r>
              <a:rPr lang="el-GR" sz="6410" dirty="0">
                <a:solidFill>
                  <a:srgbClr val="000000"/>
                </a:solidFill>
                <a:latin typeface="Abhaya Libre Regular Bold"/>
              </a:rPr>
              <a:t>του </a:t>
            </a:r>
            <a:r>
              <a:rPr lang="en-US" sz="6410" dirty="0">
                <a:solidFill>
                  <a:srgbClr val="000000"/>
                </a:solidFill>
                <a:latin typeface="Abhaya Libre Regular Bold"/>
              </a:rPr>
              <a:t>Alderfer</a:t>
            </a:r>
          </a:p>
          <a:p>
            <a:pPr algn="ctr">
              <a:lnSpc>
                <a:spcPts val="5449"/>
              </a:lnSpc>
            </a:pPr>
            <a:endParaRPr lang="en-US" sz="6410" dirty="0">
              <a:solidFill>
                <a:srgbClr val="000000"/>
              </a:solidFill>
              <a:latin typeface="Abhaya Libre Regular Bold"/>
            </a:endParaRPr>
          </a:p>
        </p:txBody>
      </p:sp>
      <p:sp>
        <p:nvSpPr>
          <p:cNvPr id="10" name="TextBox 10"/>
          <p:cNvSpPr txBox="1"/>
          <p:nvPr/>
        </p:nvSpPr>
        <p:spPr>
          <a:xfrm>
            <a:off x="572372" y="2494478"/>
            <a:ext cx="9347654" cy="4984826"/>
          </a:xfrm>
          <a:prstGeom prst="rect">
            <a:avLst/>
          </a:prstGeom>
        </p:spPr>
        <p:txBody>
          <a:bodyPr lIns="0" tIns="0" rIns="0" bIns="0" rtlCol="0" anchor="t">
            <a:spAutoFit/>
          </a:bodyPr>
          <a:lstStyle/>
          <a:p>
            <a:pPr algn="just">
              <a:lnSpc>
                <a:spcPts val="3947"/>
              </a:lnSpc>
            </a:pPr>
            <a:r>
              <a:rPr lang="el-GR" sz="2819" spc="-42" dirty="0">
                <a:solidFill>
                  <a:srgbClr val="000000"/>
                </a:solidFill>
                <a:latin typeface="Abhaya Libre Regular"/>
              </a:rPr>
              <a:t>Ο Alderfer δηλώνει ότι περισσότερες από μία ανάγκες μπορεί να είναι σημαντικές ταυτόχρονα. Εξηγεί ότι εάν μια ανάγκη υψηλότερης τάξης δεν ικανοποιείται, η επιθυμία να ικανοποιηθεί μια ανάγκη χαμηλότερου επιπέδου αυξάνεται.Σε σύγκριση με την πυραμίδα του Maslow:</a:t>
            </a:r>
            <a:endParaRPr lang="en-US" sz="2819" spc="-42" dirty="0">
              <a:solidFill>
                <a:srgbClr val="000000"/>
              </a:solidFill>
              <a:latin typeface="Abhaya Libre Regular Bold"/>
            </a:endParaRPr>
          </a:p>
          <a:p>
            <a:pPr marL="608792" lvl="1" indent="-304396" algn="just">
              <a:lnSpc>
                <a:spcPts val="3947"/>
              </a:lnSpc>
              <a:buFont typeface="Arial"/>
              <a:buChar char="•"/>
            </a:pPr>
            <a:r>
              <a:rPr lang="el-GR" sz="2819" spc="-42" dirty="0">
                <a:solidFill>
                  <a:srgbClr val="000000"/>
                </a:solidFill>
                <a:latin typeface="Abhaya Libre Regular Bold"/>
              </a:rPr>
              <a:t>Ύπαρξη</a:t>
            </a:r>
            <a:r>
              <a:rPr lang="en-US" sz="2819" spc="-42" dirty="0">
                <a:solidFill>
                  <a:srgbClr val="000000"/>
                </a:solidFill>
                <a:latin typeface="Abhaya Libre Regular Bold"/>
              </a:rPr>
              <a:t>:</a:t>
            </a:r>
            <a:r>
              <a:rPr lang="en-US" sz="2819" spc="-42" dirty="0">
                <a:solidFill>
                  <a:srgbClr val="000000"/>
                </a:solidFill>
                <a:latin typeface="Abhaya Libre Regular"/>
              </a:rPr>
              <a:t> </a:t>
            </a:r>
            <a:r>
              <a:rPr lang="el-GR" sz="2819" spc="-42" dirty="0">
                <a:solidFill>
                  <a:srgbClr val="000000"/>
                </a:solidFill>
                <a:latin typeface="Abhaya Libre Regular"/>
              </a:rPr>
              <a:t>Αφορά την παροχή βασικών απαιτήσεων ύπαρξης υλικού</a:t>
            </a:r>
          </a:p>
          <a:p>
            <a:pPr marL="608792" lvl="1" indent="-304396" algn="just">
              <a:lnSpc>
                <a:spcPts val="3947"/>
              </a:lnSpc>
              <a:buFont typeface="Arial"/>
              <a:buChar char="•"/>
            </a:pPr>
            <a:r>
              <a:rPr lang="el-GR" sz="2819" spc="-42" dirty="0">
                <a:solidFill>
                  <a:srgbClr val="000000"/>
                </a:solidFill>
                <a:latin typeface="Abhaya Libre Regular Bold"/>
              </a:rPr>
              <a:t>Σχέση</a:t>
            </a:r>
            <a:r>
              <a:rPr lang="en-US" sz="2819" spc="-42" dirty="0">
                <a:solidFill>
                  <a:srgbClr val="000000"/>
                </a:solidFill>
                <a:latin typeface="Abhaya Libre Regular Bold"/>
              </a:rPr>
              <a:t>: </a:t>
            </a:r>
            <a:r>
              <a:rPr lang="el-GR" sz="2819" spc="-42" dirty="0">
                <a:solidFill>
                  <a:srgbClr val="000000"/>
                </a:solidFill>
                <a:latin typeface="Abhaya Libre Regular"/>
              </a:rPr>
              <a:t>Επιθυμία για διατήρηση σημαντικών διαπροσωπικών σχέσεων</a:t>
            </a:r>
          </a:p>
          <a:p>
            <a:pPr marL="608792" lvl="1" indent="-304396" algn="just">
              <a:lnSpc>
                <a:spcPts val="3947"/>
              </a:lnSpc>
              <a:buFont typeface="Arial"/>
              <a:buChar char="•"/>
            </a:pPr>
            <a:r>
              <a:rPr lang="el-GR" sz="2819" spc="-42" dirty="0">
                <a:solidFill>
                  <a:srgbClr val="000000"/>
                </a:solidFill>
                <a:latin typeface="Abhaya Libre Regular Bold"/>
              </a:rPr>
              <a:t>Ανάπτυξη</a:t>
            </a:r>
            <a:r>
              <a:rPr lang="en-US" sz="2819" spc="-42" dirty="0">
                <a:solidFill>
                  <a:srgbClr val="000000"/>
                </a:solidFill>
                <a:latin typeface="Abhaya Libre Regular Bold"/>
              </a:rPr>
              <a:t>:</a:t>
            </a:r>
            <a:r>
              <a:rPr lang="en-US" sz="2819" spc="-42" dirty="0">
                <a:solidFill>
                  <a:srgbClr val="000000"/>
                </a:solidFill>
                <a:latin typeface="Abhaya Libre Regular"/>
              </a:rPr>
              <a:t> </a:t>
            </a:r>
            <a:r>
              <a:rPr lang="el-GR" sz="2819" spc="-42" dirty="0">
                <a:solidFill>
                  <a:srgbClr val="000000"/>
                </a:solidFill>
                <a:latin typeface="Abhaya Libre Regular"/>
              </a:rPr>
              <a:t>Εγγενής επιθυμία για προσωπική ανάπτυξη</a:t>
            </a:r>
            <a:endParaRPr lang="en-US" sz="2819" spc="-42" dirty="0">
              <a:solidFill>
                <a:srgbClr val="000000"/>
              </a:solidFill>
              <a:latin typeface="Abhaya Libre Regular"/>
            </a:endParaRPr>
          </a:p>
        </p:txBody>
      </p:sp>
      <p:pic>
        <p:nvPicPr>
          <p:cNvPr id="11" name="Picture 11"/>
          <p:cNvPicPr>
            <a:picLocks noChangeAspect="1"/>
          </p:cNvPicPr>
          <p:nvPr/>
        </p:nvPicPr>
        <p:blipFill>
          <a:blip r:embed="rId12"/>
          <a:srcRect/>
          <a:stretch>
            <a:fillRect/>
          </a:stretch>
        </p:blipFill>
        <p:spPr>
          <a:xfrm>
            <a:off x="14993119" y="9508512"/>
            <a:ext cx="2360235" cy="602763"/>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3456555" y="9092897"/>
            <a:ext cx="1068843" cy="1110057"/>
          </a:xfrm>
          <a:prstGeom prst="rect">
            <a:avLst/>
          </a:prstGeom>
        </p:spPr>
      </p:pic>
      <p:pic>
        <p:nvPicPr>
          <p:cNvPr id="14" name="Imagen 13">
            <a:extLst>
              <a:ext uri="{FF2B5EF4-FFF2-40B4-BE49-F238E27FC236}">
                <a16:creationId xmlns:a16="http://schemas.microsoft.com/office/drawing/2014/main" id="{D8ED7D22-7604-47AF-9144-4D6F19DE0F1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57137" y="2434843"/>
            <a:ext cx="7394350" cy="577683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pic>
        <p:nvPicPr>
          <p:cNvPr id="7" name="Picture 7"/>
          <p:cNvPicPr>
            <a:picLocks noChangeAspect="1"/>
          </p:cNvPicPr>
          <p:nvPr/>
        </p:nvPicPr>
        <p:blipFill>
          <a:blip r:embed="rId10"/>
          <a:srcRect/>
          <a:stretch>
            <a:fillRect/>
          </a:stretch>
        </p:blipFill>
        <p:spPr>
          <a:xfrm>
            <a:off x="11285572" y="2769856"/>
            <a:ext cx="5973728" cy="5220284"/>
          </a:xfrm>
          <a:prstGeom prst="rect">
            <a:avLst/>
          </a:prstGeom>
        </p:spPr>
      </p:pic>
      <p:sp>
        <p:nvSpPr>
          <p:cNvPr id="8" name="TextBox 8"/>
          <p:cNvSpPr txBox="1"/>
          <p:nvPr/>
        </p:nvSpPr>
        <p:spPr>
          <a:xfrm>
            <a:off x="1371600" y="743344"/>
            <a:ext cx="11582637" cy="1458476"/>
          </a:xfrm>
          <a:prstGeom prst="rect">
            <a:avLst/>
          </a:prstGeom>
        </p:spPr>
        <p:txBody>
          <a:bodyPr wrap="square" lIns="0" tIns="0" rIns="0" bIns="0" rtlCol="0" anchor="t">
            <a:spAutoFit/>
          </a:bodyPr>
          <a:lstStyle/>
          <a:p>
            <a:pPr algn="ctr">
              <a:lnSpc>
                <a:spcPts val="5449"/>
              </a:lnSpc>
            </a:pPr>
            <a:r>
              <a:rPr lang="el-GR" sz="6410" dirty="0">
                <a:solidFill>
                  <a:srgbClr val="000000"/>
                </a:solidFill>
                <a:latin typeface="Abhaya Libre Regular"/>
              </a:rPr>
              <a:t> Η θεωρία των αναγκών του </a:t>
            </a:r>
            <a:r>
              <a:rPr lang="en-US" sz="6410" dirty="0">
                <a:solidFill>
                  <a:srgbClr val="000000"/>
                </a:solidFill>
                <a:latin typeface="Abhaya Libre Regular"/>
              </a:rPr>
              <a:t>McClelland</a:t>
            </a:r>
          </a:p>
        </p:txBody>
      </p:sp>
      <p:sp>
        <p:nvSpPr>
          <p:cNvPr id="9" name="TextBox 9"/>
          <p:cNvSpPr txBox="1"/>
          <p:nvPr/>
        </p:nvSpPr>
        <p:spPr>
          <a:xfrm>
            <a:off x="479674" y="2232852"/>
            <a:ext cx="9789617" cy="7343164"/>
          </a:xfrm>
          <a:prstGeom prst="rect">
            <a:avLst/>
          </a:prstGeom>
        </p:spPr>
        <p:txBody>
          <a:bodyPr lIns="0" tIns="0" rIns="0" bIns="0" rtlCol="0" anchor="t">
            <a:spAutoFit/>
          </a:bodyPr>
          <a:lstStyle/>
          <a:p>
            <a:pPr algn="just">
              <a:lnSpc>
                <a:spcPts val="4134"/>
              </a:lnSpc>
            </a:pPr>
            <a:r>
              <a:rPr lang="el-GR" sz="2953" spc="-44" dirty="0">
                <a:solidFill>
                  <a:srgbClr val="000000"/>
                </a:solidFill>
                <a:latin typeface="Abhaya Libre Regular"/>
              </a:rPr>
              <a:t>Ο McClelland υποστηρίζει ότι οι άνθρωποι διαφέρουν ως προς το είδος των αναγκών που έχουν. Δηλώνει ότι τα κίνητρά τους και το πόσο καλά αποδίδουν σε μια εργασιακή κατάσταση σχετίζονται με το αν έχουν ανάγκη για επίτευγμα, υπαγωγή ή δύναμη. Σε σύγκριση με την πυραμίδα του Maslow:</a:t>
            </a:r>
          </a:p>
          <a:p>
            <a:pPr algn="just">
              <a:lnSpc>
                <a:spcPts val="4134"/>
              </a:lnSpc>
            </a:pPr>
            <a:endParaRPr lang="en-US" sz="2953" spc="-44" dirty="0">
              <a:solidFill>
                <a:srgbClr val="000000"/>
              </a:solidFill>
              <a:latin typeface="Abhaya Libre Regular Bold"/>
            </a:endParaRPr>
          </a:p>
          <a:p>
            <a:pPr marL="637577" lvl="1" indent="-318788" algn="just">
              <a:lnSpc>
                <a:spcPts val="4134"/>
              </a:lnSpc>
              <a:buFont typeface="Arial"/>
              <a:buChar char="•"/>
            </a:pPr>
            <a:r>
              <a:rPr lang="el-GR" sz="2953" spc="-44" dirty="0">
                <a:solidFill>
                  <a:srgbClr val="000000"/>
                </a:solidFill>
                <a:latin typeface="Abhaya Libre Regular Bold"/>
              </a:rPr>
              <a:t>Ανάγκες επιτευγμάτων: </a:t>
            </a:r>
            <a:r>
              <a:rPr lang="el-GR" sz="2953" spc="-44" dirty="0">
                <a:solidFill>
                  <a:srgbClr val="000000"/>
                </a:solidFill>
                <a:latin typeface="Abhaya Libre Regular"/>
              </a:rPr>
              <a:t>Η ώθηση για υπεροχή, για επίτευξη σε σχέση με ένα σύνολο προτύπων, προσπάθεια για επιτυχία</a:t>
            </a:r>
          </a:p>
          <a:p>
            <a:pPr marL="637577" lvl="1" indent="-318788" algn="just">
              <a:lnSpc>
                <a:spcPts val="4134"/>
              </a:lnSpc>
              <a:buFont typeface="Arial"/>
              <a:buChar char="•"/>
            </a:pPr>
            <a:r>
              <a:rPr lang="el-GR" sz="2953" spc="-44" dirty="0">
                <a:solidFill>
                  <a:srgbClr val="000000"/>
                </a:solidFill>
                <a:latin typeface="Abhaya Libre Regular Bold"/>
              </a:rPr>
              <a:t>Ανάγκη για δύναμη: Η ανάγκη να κάνεις τους άλλους να συμπεριφέρονται με τρόπο που δεν θα είχαν συμπεριφερθεί διαφορετικά</a:t>
            </a:r>
          </a:p>
          <a:p>
            <a:pPr marL="637577" lvl="1" indent="-318788" algn="just">
              <a:lnSpc>
                <a:spcPts val="4134"/>
              </a:lnSpc>
              <a:buFont typeface="Arial"/>
              <a:buChar char="•"/>
            </a:pPr>
            <a:r>
              <a:rPr lang="el-GR" sz="2953" spc="-44" dirty="0">
                <a:solidFill>
                  <a:srgbClr val="000000"/>
                </a:solidFill>
                <a:latin typeface="Abhaya Libre Regular Bold"/>
              </a:rPr>
              <a:t>Ανάγκη για δημιουργία δεσμών</a:t>
            </a:r>
            <a:r>
              <a:rPr lang="en-US" sz="2953" spc="-44" dirty="0">
                <a:solidFill>
                  <a:srgbClr val="000000"/>
                </a:solidFill>
                <a:latin typeface="Abhaya Libre Regular Bold"/>
              </a:rPr>
              <a:t>:</a:t>
            </a:r>
            <a:r>
              <a:rPr lang="en-US" sz="2953" spc="-44" dirty="0">
                <a:solidFill>
                  <a:srgbClr val="000000"/>
                </a:solidFill>
                <a:latin typeface="Abhaya Libre Regular"/>
              </a:rPr>
              <a:t> </a:t>
            </a:r>
            <a:r>
              <a:rPr lang="el-GR" sz="2953" spc="-44" dirty="0">
                <a:solidFill>
                  <a:srgbClr val="000000"/>
                </a:solidFill>
                <a:latin typeface="Abhaya Libre Regular"/>
              </a:rPr>
              <a:t>η επιθυμία για φιλικές και στενές διαπροσωπικές σχέσεις</a:t>
            </a:r>
            <a:endParaRPr lang="en-US" sz="2953" spc="-44" dirty="0">
              <a:solidFill>
                <a:srgbClr val="000000"/>
              </a:solidFill>
              <a:latin typeface="Abhaya Libre Regular"/>
            </a:endParaRPr>
          </a:p>
        </p:txBody>
      </p:sp>
      <p:pic>
        <p:nvPicPr>
          <p:cNvPr id="10" name="Picture 10"/>
          <p:cNvPicPr>
            <a:picLocks noChangeAspect="1"/>
          </p:cNvPicPr>
          <p:nvPr/>
        </p:nvPicPr>
        <p:blipFill>
          <a:blip r:embed="rId11"/>
          <a:srcRect/>
          <a:stretch>
            <a:fillRect/>
          </a:stretch>
        </p:blipFill>
        <p:spPr>
          <a:xfrm>
            <a:off x="14993119" y="9508512"/>
            <a:ext cx="2360235" cy="602763"/>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456555" y="9092897"/>
            <a:ext cx="1068843" cy="11100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pic>
        <p:nvPicPr>
          <p:cNvPr id="7" name="Picture 7"/>
          <p:cNvPicPr>
            <a:picLocks noChangeAspect="1"/>
          </p:cNvPicPr>
          <p:nvPr/>
        </p:nvPicPr>
        <p:blipFill>
          <a:blip r:embed="rId10"/>
          <a:srcRect/>
          <a:stretch>
            <a:fillRect/>
          </a:stretch>
        </p:blipFill>
        <p:spPr>
          <a:xfrm>
            <a:off x="9725389" y="2180334"/>
            <a:ext cx="7322621" cy="5283774"/>
          </a:xfrm>
          <a:prstGeom prst="rect">
            <a:avLst/>
          </a:prstGeom>
        </p:spPr>
      </p:pic>
      <p:sp>
        <p:nvSpPr>
          <p:cNvPr id="8" name="TextBox 8"/>
          <p:cNvSpPr txBox="1"/>
          <p:nvPr/>
        </p:nvSpPr>
        <p:spPr>
          <a:xfrm>
            <a:off x="479674" y="1576172"/>
            <a:ext cx="8853721" cy="8050409"/>
          </a:xfrm>
          <a:prstGeom prst="rect">
            <a:avLst/>
          </a:prstGeom>
        </p:spPr>
        <p:txBody>
          <a:bodyPr lIns="0" tIns="0" rIns="0" bIns="0" rtlCol="0" anchor="t">
            <a:spAutoFit/>
          </a:bodyPr>
          <a:lstStyle/>
          <a:p>
            <a:pPr algn="just">
              <a:lnSpc>
                <a:spcPts val="3739"/>
              </a:lnSpc>
            </a:pPr>
            <a:r>
              <a:rPr lang="en-US" sz="2000" spc="-40" dirty="0">
                <a:solidFill>
                  <a:srgbClr val="000000"/>
                </a:solidFill>
                <a:latin typeface="Abhaya Libre Regular"/>
              </a:rPr>
              <a:t>O</a:t>
            </a:r>
            <a:r>
              <a:rPr lang="el-GR" sz="2000" spc="-40" dirty="0">
                <a:solidFill>
                  <a:srgbClr val="000000"/>
                </a:solidFill>
                <a:latin typeface="Abhaya Libre Regular"/>
              </a:rPr>
              <a:t> Helzberg δηλώνει ότι πρέπει να τηρούνται οι κανόνες υγιεινής για να μην είναι ένα άτομο δυσαρεστημένο. Υποστηρίζει ότι δεν θα οδηγήσουν σε ικανοποίηση. Ωστόσο, τα κίνητρα οδηγούν στην ικανοποίηση:</a:t>
            </a:r>
            <a:endParaRPr lang="en-US" sz="2000" spc="-40" dirty="0">
              <a:solidFill>
                <a:srgbClr val="000000"/>
              </a:solidFill>
              <a:latin typeface="Abhaya Libre Regular"/>
            </a:endParaRPr>
          </a:p>
          <a:p>
            <a:pPr marL="576624" lvl="1" indent="-288312" algn="just">
              <a:lnSpc>
                <a:spcPts val="3739"/>
              </a:lnSpc>
              <a:buFont typeface="Arial"/>
              <a:buChar char="•"/>
            </a:pPr>
            <a:r>
              <a:rPr lang="el-GR" sz="2000" spc="-40" dirty="0">
                <a:solidFill>
                  <a:srgbClr val="000000"/>
                </a:solidFill>
                <a:latin typeface="Abhaya Libre Regular Bold"/>
              </a:rPr>
              <a:t>Παράγοντες υγιεινής</a:t>
            </a:r>
            <a:r>
              <a:rPr lang="en-US" sz="2000" spc="-40" dirty="0">
                <a:solidFill>
                  <a:srgbClr val="000000"/>
                </a:solidFill>
                <a:latin typeface="Abhaya Libre Regular Bold"/>
              </a:rPr>
              <a:t> – </a:t>
            </a:r>
            <a:r>
              <a:rPr lang="el-GR" sz="2000" spc="-40" dirty="0">
                <a:solidFill>
                  <a:srgbClr val="000000"/>
                </a:solidFill>
                <a:latin typeface="Abhaya Libre Regular Bold"/>
              </a:rPr>
              <a:t>η πηγή της δυσαρέσκειας</a:t>
            </a:r>
            <a:r>
              <a:rPr lang="en-US" sz="2000" spc="-40" dirty="0">
                <a:solidFill>
                  <a:srgbClr val="000000"/>
                </a:solidFill>
                <a:latin typeface="Abhaya Libre Regular Bold"/>
              </a:rPr>
              <a:t>:</a:t>
            </a:r>
          </a:p>
          <a:p>
            <a:pPr marL="1153247" lvl="2" indent="-384416" algn="just">
              <a:lnSpc>
                <a:spcPts val="3739"/>
              </a:lnSpc>
              <a:buFont typeface="Arial"/>
              <a:buChar char="⚬"/>
            </a:pPr>
            <a:r>
              <a:rPr lang="el-GR" sz="2000" spc="-40" dirty="0">
                <a:solidFill>
                  <a:srgbClr val="000000"/>
                </a:solidFill>
                <a:latin typeface="Abhaya Libre Regular Bold"/>
              </a:rPr>
              <a:t>Εξωτερικοί Παραγοντες</a:t>
            </a:r>
            <a:r>
              <a:rPr lang="en-US" sz="2000" spc="-40" dirty="0">
                <a:solidFill>
                  <a:srgbClr val="000000"/>
                </a:solidFill>
                <a:latin typeface="Abhaya Libre Regular Bold"/>
              </a:rPr>
              <a:t> </a:t>
            </a:r>
            <a:r>
              <a:rPr lang="en-US" sz="2000" spc="-40" dirty="0">
                <a:solidFill>
                  <a:srgbClr val="000000"/>
                </a:solidFill>
                <a:latin typeface="Abhaya Libre Regular"/>
              </a:rPr>
              <a:t>(</a:t>
            </a:r>
            <a:r>
              <a:rPr lang="el-GR" sz="2000" spc="-40" dirty="0">
                <a:solidFill>
                  <a:srgbClr val="000000"/>
                </a:solidFill>
                <a:latin typeface="Abhaya Libre Regular"/>
              </a:rPr>
              <a:t>πλαίσιο εργασίας</a:t>
            </a:r>
            <a:r>
              <a:rPr lang="en-US" sz="2000" spc="-40" dirty="0">
                <a:solidFill>
                  <a:srgbClr val="000000"/>
                </a:solidFill>
                <a:latin typeface="Abhaya Libre Regular"/>
              </a:rPr>
              <a:t>)</a:t>
            </a:r>
          </a:p>
          <a:p>
            <a:pPr marL="1729871" lvl="3" indent="-432468" algn="just">
              <a:lnSpc>
                <a:spcPts val="3739"/>
              </a:lnSpc>
              <a:buFont typeface="Arial"/>
              <a:buChar char="￭"/>
            </a:pPr>
            <a:r>
              <a:rPr lang="el-GR" sz="2000" spc="-40" dirty="0">
                <a:solidFill>
                  <a:srgbClr val="000000"/>
                </a:solidFill>
                <a:latin typeface="Abhaya Libre Regular"/>
              </a:rPr>
              <a:t>Πολιτική και διοίκηση της εταιρείας</a:t>
            </a:r>
          </a:p>
          <a:p>
            <a:pPr marL="1729871" lvl="3" indent="-432468" algn="just">
              <a:lnSpc>
                <a:spcPts val="3739"/>
              </a:lnSpc>
              <a:buFont typeface="Arial"/>
              <a:buChar char="￭"/>
            </a:pPr>
            <a:r>
              <a:rPr lang="el-GR" sz="2000" spc="-40" dirty="0">
                <a:solidFill>
                  <a:srgbClr val="000000"/>
                </a:solidFill>
                <a:latin typeface="Abhaya Libre Regular"/>
              </a:rPr>
              <a:t>Δυσαρεστημένη σχέση με τον προϊστάμενο του υπαλλήλου</a:t>
            </a:r>
            <a:endParaRPr lang="en-US" sz="2000" spc="-40" dirty="0">
              <a:solidFill>
                <a:srgbClr val="000000"/>
              </a:solidFill>
              <a:latin typeface="Abhaya Libre Regular"/>
            </a:endParaRPr>
          </a:p>
          <a:p>
            <a:pPr marL="1729871" lvl="3" indent="-432468" algn="just">
              <a:lnSpc>
                <a:spcPts val="3739"/>
              </a:lnSpc>
              <a:buFont typeface="Arial"/>
              <a:buChar char="￭"/>
            </a:pPr>
            <a:r>
              <a:rPr lang="el-GR" sz="2000" spc="-40" dirty="0">
                <a:solidFill>
                  <a:srgbClr val="000000"/>
                </a:solidFill>
                <a:latin typeface="Abhaya Libre Regular"/>
              </a:rPr>
              <a:t>Αδύναμες διαπροσωπικές σχέσεις με τους συναδέλφους</a:t>
            </a:r>
          </a:p>
          <a:p>
            <a:pPr marL="1729871" lvl="3" indent="-432468" algn="just">
              <a:lnSpc>
                <a:spcPts val="3739"/>
              </a:lnSpc>
              <a:buFont typeface="Arial"/>
              <a:buChar char="￭"/>
            </a:pPr>
            <a:r>
              <a:rPr lang="el-GR" sz="2000" spc="-40" dirty="0">
                <a:solidFill>
                  <a:srgbClr val="000000"/>
                </a:solidFill>
                <a:latin typeface="Abhaya Libre Regular"/>
              </a:rPr>
              <a:t>Κακές συνθήκες εργασίας</a:t>
            </a:r>
            <a:endParaRPr lang="en-US" sz="2000" spc="-40" dirty="0">
              <a:solidFill>
                <a:srgbClr val="000000"/>
              </a:solidFill>
              <a:latin typeface="Abhaya Libre Regular"/>
            </a:endParaRPr>
          </a:p>
          <a:p>
            <a:pPr marL="576624" lvl="1" indent="-288312" algn="just">
              <a:lnSpc>
                <a:spcPts val="3739"/>
              </a:lnSpc>
              <a:buFont typeface="Arial"/>
              <a:buChar char="•"/>
            </a:pPr>
            <a:r>
              <a:rPr lang="el-GR" sz="2000" spc="-40" dirty="0">
                <a:solidFill>
                  <a:srgbClr val="000000"/>
                </a:solidFill>
                <a:latin typeface="Abhaya Libre Regular Bold"/>
              </a:rPr>
              <a:t>Ενθαρρυντές</a:t>
            </a:r>
            <a:r>
              <a:rPr lang="en-US" sz="2000" spc="-40" dirty="0">
                <a:solidFill>
                  <a:srgbClr val="000000"/>
                </a:solidFill>
                <a:latin typeface="Abhaya Libre Regular Bold"/>
              </a:rPr>
              <a:t> – </a:t>
            </a:r>
            <a:r>
              <a:rPr lang="el-GR" sz="2000" spc="-40" dirty="0">
                <a:solidFill>
                  <a:srgbClr val="000000"/>
                </a:solidFill>
                <a:latin typeface="Abhaya Libre Regular Bold"/>
              </a:rPr>
              <a:t>η πηγή της ικανοποίησης</a:t>
            </a:r>
            <a:r>
              <a:rPr lang="en-US" sz="2000" spc="-40" dirty="0">
                <a:solidFill>
                  <a:srgbClr val="000000"/>
                </a:solidFill>
                <a:latin typeface="Abhaya Libre Regular Bold"/>
              </a:rPr>
              <a:t>:</a:t>
            </a:r>
          </a:p>
          <a:p>
            <a:pPr marL="1153247" lvl="2" indent="-384416" algn="just">
              <a:lnSpc>
                <a:spcPts val="3739"/>
              </a:lnSpc>
              <a:buFont typeface="Arial"/>
              <a:buChar char="⚬"/>
            </a:pPr>
            <a:r>
              <a:rPr lang="el-GR" sz="2000" spc="-40" dirty="0">
                <a:solidFill>
                  <a:srgbClr val="000000"/>
                </a:solidFill>
                <a:latin typeface="Abhaya Libre Regular Bold"/>
              </a:rPr>
              <a:t>Εσωτερικοί  παρλαγοντες</a:t>
            </a:r>
            <a:r>
              <a:rPr lang="en-US" sz="2000" spc="-40" dirty="0">
                <a:solidFill>
                  <a:srgbClr val="000000"/>
                </a:solidFill>
                <a:latin typeface="Abhaya Libre Regular Bold"/>
              </a:rPr>
              <a:t> </a:t>
            </a:r>
            <a:r>
              <a:rPr lang="en-US" sz="2000" spc="-40" dirty="0">
                <a:solidFill>
                  <a:srgbClr val="000000"/>
                </a:solidFill>
                <a:latin typeface="Abhaya Libre Regular"/>
              </a:rPr>
              <a:t>(</a:t>
            </a:r>
            <a:r>
              <a:rPr lang="el-GR" sz="2000" spc="-40" dirty="0">
                <a:solidFill>
                  <a:srgbClr val="000000"/>
                </a:solidFill>
                <a:latin typeface="Abhaya Libre Regular"/>
              </a:rPr>
              <a:t>πλαίσιο εργασίας</a:t>
            </a:r>
            <a:r>
              <a:rPr lang="en-US" sz="2000" spc="-40" dirty="0">
                <a:solidFill>
                  <a:srgbClr val="000000"/>
                </a:solidFill>
                <a:latin typeface="Abhaya Libre Regular"/>
              </a:rPr>
              <a:t>)</a:t>
            </a:r>
          </a:p>
          <a:p>
            <a:pPr marL="1729871" lvl="3" indent="-432468" algn="just">
              <a:lnSpc>
                <a:spcPts val="3739"/>
              </a:lnSpc>
              <a:buFont typeface="Arial"/>
              <a:buChar char="￭"/>
            </a:pPr>
            <a:r>
              <a:rPr lang="el-GR" sz="2000" spc="-40" dirty="0">
                <a:solidFill>
                  <a:srgbClr val="000000"/>
                </a:solidFill>
                <a:latin typeface="Abhaya Libre Regular"/>
              </a:rPr>
              <a:t>Κατόρθωμα</a:t>
            </a:r>
            <a:endParaRPr lang="en-US" sz="2000" spc="-40" dirty="0">
              <a:solidFill>
                <a:srgbClr val="000000"/>
              </a:solidFill>
              <a:latin typeface="Abhaya Libre Regular"/>
            </a:endParaRPr>
          </a:p>
          <a:p>
            <a:pPr marL="1729871" lvl="3" indent="-432468" algn="just">
              <a:lnSpc>
                <a:spcPts val="3739"/>
              </a:lnSpc>
              <a:buFont typeface="Arial"/>
              <a:buChar char="￭"/>
            </a:pPr>
            <a:r>
              <a:rPr lang="el-GR" sz="2000" spc="-40" dirty="0">
                <a:solidFill>
                  <a:srgbClr val="000000"/>
                </a:solidFill>
                <a:latin typeface="Abhaya Libre Regular"/>
              </a:rPr>
              <a:t>Αναγνώριση</a:t>
            </a:r>
            <a:endParaRPr lang="en-US" sz="2000" spc="-40" dirty="0">
              <a:solidFill>
                <a:srgbClr val="000000"/>
              </a:solidFill>
              <a:latin typeface="Abhaya Libre Regular"/>
            </a:endParaRPr>
          </a:p>
          <a:p>
            <a:pPr marL="1729871" lvl="3" indent="-432468" algn="just">
              <a:lnSpc>
                <a:spcPts val="3739"/>
              </a:lnSpc>
              <a:buFont typeface="Arial"/>
              <a:buChar char="￭"/>
            </a:pPr>
            <a:r>
              <a:rPr lang="el-GR" sz="2000" spc="-40" dirty="0">
                <a:solidFill>
                  <a:srgbClr val="000000"/>
                </a:solidFill>
                <a:latin typeface="Abhaya Libre Regular"/>
              </a:rPr>
              <a:t>Ενδιφέρουσα, με προκλήσεις και ποικιλία εργασία</a:t>
            </a:r>
            <a:endParaRPr lang="en-US" sz="2000" spc="-40" dirty="0">
              <a:solidFill>
                <a:srgbClr val="000000"/>
              </a:solidFill>
              <a:latin typeface="Abhaya Libre Regular"/>
            </a:endParaRPr>
          </a:p>
          <a:p>
            <a:pPr marL="1729871" lvl="3" indent="-432468" algn="just">
              <a:lnSpc>
                <a:spcPts val="3739"/>
              </a:lnSpc>
              <a:buFont typeface="Arial"/>
              <a:buChar char="￭"/>
            </a:pPr>
            <a:r>
              <a:rPr lang="el-GR" sz="2000" spc="-40" dirty="0">
                <a:solidFill>
                  <a:srgbClr val="000000"/>
                </a:solidFill>
                <a:latin typeface="Abhaya Libre Regular"/>
              </a:rPr>
              <a:t>Ευθύνη</a:t>
            </a:r>
            <a:endParaRPr lang="en-US" sz="2000" spc="-40" dirty="0">
              <a:solidFill>
                <a:srgbClr val="000000"/>
              </a:solidFill>
              <a:latin typeface="Abhaya Libre Regular"/>
            </a:endParaRPr>
          </a:p>
          <a:p>
            <a:pPr marL="1729871" lvl="3" indent="-432468" algn="just">
              <a:lnSpc>
                <a:spcPts val="3739"/>
              </a:lnSpc>
              <a:buFont typeface="Arial"/>
              <a:buChar char="￭"/>
            </a:pPr>
            <a:r>
              <a:rPr lang="el-GR" sz="2000" spc="-40" dirty="0">
                <a:solidFill>
                  <a:srgbClr val="000000"/>
                </a:solidFill>
                <a:latin typeface="Abhaya Libre Regular"/>
              </a:rPr>
              <a:t>Προαγωγή</a:t>
            </a:r>
            <a:endParaRPr lang="en-US" sz="2000" spc="-40" dirty="0">
              <a:solidFill>
                <a:srgbClr val="000000"/>
              </a:solidFill>
              <a:latin typeface="Abhaya Libre Regular"/>
            </a:endParaRPr>
          </a:p>
          <a:p>
            <a:pPr algn="just">
              <a:lnSpc>
                <a:spcPts val="3739"/>
              </a:lnSpc>
            </a:pPr>
            <a:endParaRPr lang="en-US" sz="2670" spc="-40" dirty="0">
              <a:solidFill>
                <a:srgbClr val="000000"/>
              </a:solidFill>
              <a:latin typeface="Abhaya Libre Regular"/>
            </a:endParaRPr>
          </a:p>
        </p:txBody>
      </p:sp>
      <p:sp>
        <p:nvSpPr>
          <p:cNvPr id="9" name="TextBox 9"/>
          <p:cNvSpPr txBox="1"/>
          <p:nvPr/>
        </p:nvSpPr>
        <p:spPr>
          <a:xfrm>
            <a:off x="1521868" y="836192"/>
            <a:ext cx="14350474" cy="1284069"/>
          </a:xfrm>
          <a:prstGeom prst="rect">
            <a:avLst/>
          </a:prstGeom>
        </p:spPr>
        <p:txBody>
          <a:bodyPr wrap="square" lIns="0" tIns="0" rIns="0" bIns="0" rtlCol="0" anchor="t">
            <a:spAutoFit/>
          </a:bodyPr>
          <a:lstStyle/>
          <a:p>
            <a:pPr algn="ctr">
              <a:lnSpc>
                <a:spcPts val="4429"/>
              </a:lnSpc>
            </a:pPr>
            <a:r>
              <a:rPr lang="el-GR" sz="5210" dirty="0">
                <a:solidFill>
                  <a:srgbClr val="000000"/>
                </a:solidFill>
                <a:latin typeface="Abhaya Libre Regular Bold"/>
              </a:rPr>
              <a:t>Η θεωρία του διπλού παράγοντα του </a:t>
            </a:r>
            <a:r>
              <a:rPr lang="en-US" sz="5210" dirty="0">
                <a:solidFill>
                  <a:srgbClr val="000000"/>
                </a:solidFill>
                <a:latin typeface="Abhaya Libre Regular Bold"/>
              </a:rPr>
              <a:t>Herzberg</a:t>
            </a:r>
          </a:p>
          <a:p>
            <a:pPr algn="ctr">
              <a:lnSpc>
                <a:spcPts val="5449"/>
              </a:lnSpc>
            </a:pPr>
            <a:endParaRPr lang="en-US" sz="5210" dirty="0">
              <a:solidFill>
                <a:srgbClr val="000000"/>
              </a:solidFill>
              <a:latin typeface="Abhaya Libre Regular Bold"/>
            </a:endParaRPr>
          </a:p>
        </p:txBody>
      </p:sp>
      <p:pic>
        <p:nvPicPr>
          <p:cNvPr id="10" name="Picture 10"/>
          <p:cNvPicPr>
            <a:picLocks noChangeAspect="1"/>
          </p:cNvPicPr>
          <p:nvPr/>
        </p:nvPicPr>
        <p:blipFill>
          <a:blip r:embed="rId11"/>
          <a:srcRect/>
          <a:stretch>
            <a:fillRect/>
          </a:stretch>
        </p:blipFill>
        <p:spPr>
          <a:xfrm>
            <a:off x="14993119" y="9508512"/>
            <a:ext cx="2360235" cy="602763"/>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456555" y="9092897"/>
            <a:ext cx="1068843" cy="111005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297679" y="-1492240"/>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7" name="TextBox 7"/>
          <p:cNvSpPr txBox="1"/>
          <p:nvPr/>
        </p:nvSpPr>
        <p:spPr>
          <a:xfrm>
            <a:off x="1369334" y="3364205"/>
            <a:ext cx="6807912" cy="4698787"/>
          </a:xfrm>
          <a:prstGeom prst="rect">
            <a:avLst/>
          </a:prstGeom>
        </p:spPr>
        <p:txBody>
          <a:bodyPr lIns="0" tIns="0" rIns="0" bIns="0" rtlCol="0" anchor="t">
            <a:spAutoFit/>
          </a:bodyPr>
          <a:lstStyle/>
          <a:p>
            <a:pPr algn="just">
              <a:lnSpc>
                <a:spcPts val="4622"/>
              </a:lnSpc>
            </a:pPr>
            <a:endParaRPr dirty="0"/>
          </a:p>
          <a:p>
            <a:pPr algn="just">
              <a:lnSpc>
                <a:spcPts val="4622"/>
              </a:lnSpc>
            </a:pPr>
            <a:r>
              <a:rPr lang="el-GR" sz="3301" spc="-49" dirty="0">
                <a:solidFill>
                  <a:srgbClr val="000000"/>
                </a:solidFill>
                <a:latin typeface="Abhaya Libre Regular"/>
              </a:rPr>
              <a:t>Η θεωρία στην οποία τα άτομα ενεργούν ανάλογα με το αν η προσπάθειά τους θα οδηγήσει σε καλή απόδοση, εάν η καλή απόδοση θα ακολουθηθεί από ένα δεδομένο αποτέλεσμα και εάν αυτό το αποτέλεσμα είναι ελκυστικό για αυτά.</a:t>
            </a:r>
            <a:endParaRPr lang="en-US" sz="3301" spc="-49" dirty="0">
              <a:solidFill>
                <a:srgbClr val="000000"/>
              </a:solidFill>
              <a:latin typeface="Abhaya Libre Regular"/>
            </a:endParaRPr>
          </a:p>
        </p:txBody>
      </p:sp>
      <p:sp>
        <p:nvSpPr>
          <p:cNvPr id="8" name="TextBox 8"/>
          <p:cNvSpPr txBox="1"/>
          <p:nvPr/>
        </p:nvSpPr>
        <p:spPr>
          <a:xfrm>
            <a:off x="3717674" y="2066799"/>
            <a:ext cx="9726587" cy="1458476"/>
          </a:xfrm>
          <a:prstGeom prst="rect">
            <a:avLst/>
          </a:prstGeom>
        </p:spPr>
        <p:txBody>
          <a:bodyPr wrap="square" lIns="0" tIns="0" rIns="0" bIns="0" rtlCol="0" anchor="t">
            <a:spAutoFit/>
          </a:bodyPr>
          <a:lstStyle/>
          <a:p>
            <a:pPr algn="ctr">
              <a:lnSpc>
                <a:spcPts val="5449"/>
              </a:lnSpc>
            </a:pPr>
            <a:r>
              <a:rPr lang="el-GR" sz="6410" dirty="0">
                <a:solidFill>
                  <a:srgbClr val="000000"/>
                </a:solidFill>
                <a:latin typeface="Abhaya Libre Regular Bold"/>
              </a:rPr>
              <a:t>Η θεωρία των προσδοκιών</a:t>
            </a: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p:txBody>
      </p:sp>
      <p:sp>
        <p:nvSpPr>
          <p:cNvPr id="9" name="TextBox 9"/>
          <p:cNvSpPr txBox="1"/>
          <p:nvPr/>
        </p:nvSpPr>
        <p:spPr>
          <a:xfrm>
            <a:off x="1528378" y="1057267"/>
            <a:ext cx="14644858" cy="322589"/>
          </a:xfrm>
          <a:prstGeom prst="rect">
            <a:avLst/>
          </a:prstGeom>
        </p:spPr>
        <p:txBody>
          <a:bodyPr wrap="square" lIns="0" tIns="0" rIns="0" bIns="0" rtlCol="0" anchor="t">
            <a:spAutoFit/>
          </a:bodyPr>
          <a:lstStyle/>
          <a:p>
            <a:pPr algn="ctr">
              <a:lnSpc>
                <a:spcPts val="2659"/>
              </a:lnSpc>
              <a:spcBef>
                <a:spcPct val="0"/>
              </a:spcBef>
            </a:pPr>
            <a:r>
              <a:rPr lang="el-GR" sz="1899" dirty="0">
                <a:solidFill>
                  <a:srgbClr val="000000"/>
                </a:solidFill>
                <a:latin typeface="Open Sans Extra Bold"/>
              </a:rPr>
              <a:t>Η πραγματική διαδικασία παρακίνησης βασίζεται σε δύο θεωρίες: τις θεωρίες προσδοκίας και καθορισμού στόχων</a:t>
            </a:r>
            <a:endParaRPr lang="en-US" sz="1899" dirty="0">
              <a:solidFill>
                <a:srgbClr val="000000"/>
              </a:solidFill>
              <a:latin typeface="Open Sans Extra Bold"/>
            </a:endParaRPr>
          </a:p>
        </p:txBody>
      </p:sp>
      <p:sp>
        <p:nvSpPr>
          <p:cNvPr id="11" name="TextBox 11"/>
          <p:cNvSpPr txBox="1"/>
          <p:nvPr/>
        </p:nvSpPr>
        <p:spPr>
          <a:xfrm>
            <a:off x="4773290" y="5759685"/>
            <a:ext cx="4464" cy="152664"/>
          </a:xfrm>
          <a:prstGeom prst="rect">
            <a:avLst/>
          </a:prstGeom>
        </p:spPr>
        <p:txBody>
          <a:bodyPr lIns="0" tIns="0" rIns="0" bIns="0" rtlCol="0" anchor="t">
            <a:spAutoFit/>
          </a:bodyPr>
          <a:lstStyle/>
          <a:p>
            <a:pPr algn="ctr">
              <a:lnSpc>
                <a:spcPts val="1246"/>
              </a:lnSpc>
              <a:spcBef>
                <a:spcPct val="0"/>
              </a:spcBef>
            </a:pPr>
            <a:endParaRPr/>
          </a:p>
        </p:txBody>
      </p:sp>
      <p:pic>
        <p:nvPicPr>
          <p:cNvPr id="12" name="Picture 12"/>
          <p:cNvPicPr>
            <a:picLocks noChangeAspect="1"/>
          </p:cNvPicPr>
          <p:nvPr/>
        </p:nvPicPr>
        <p:blipFill>
          <a:blip r:embed="rId10"/>
          <a:srcRect/>
          <a:stretch>
            <a:fillRect/>
          </a:stretch>
        </p:blipFill>
        <p:spPr>
          <a:xfrm>
            <a:off x="14993119" y="9508512"/>
            <a:ext cx="2360235" cy="602763"/>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456555" y="9092897"/>
            <a:ext cx="1068843" cy="1110057"/>
          </a:xfrm>
          <a:prstGeom prst="rect">
            <a:avLst/>
          </a:prstGeom>
        </p:spPr>
      </p:pic>
      <p:sp>
        <p:nvSpPr>
          <p:cNvPr id="14" name="TextBox 14"/>
          <p:cNvSpPr txBox="1"/>
          <p:nvPr/>
        </p:nvSpPr>
        <p:spPr>
          <a:xfrm>
            <a:off x="10216506" y="7824406"/>
            <a:ext cx="7136847" cy="336374"/>
          </a:xfrm>
          <a:prstGeom prst="rect">
            <a:avLst/>
          </a:prstGeom>
        </p:spPr>
        <p:txBody>
          <a:bodyPr wrap="square" lIns="0" tIns="0" rIns="0" bIns="0" rtlCol="0" anchor="t">
            <a:spAutoFit/>
          </a:bodyPr>
          <a:lstStyle/>
          <a:p>
            <a:pPr algn="ctr">
              <a:lnSpc>
                <a:spcPts val="2835"/>
              </a:lnSpc>
            </a:pPr>
            <a:r>
              <a:rPr lang="en-US" sz="2025" dirty="0">
                <a:solidFill>
                  <a:srgbClr val="04989E"/>
                </a:solidFill>
                <a:latin typeface="Open Sans Extra Bold"/>
              </a:rPr>
              <a:t>https://www.youtube.com/watch?v=mnfHGPM3e8o</a:t>
            </a:r>
          </a:p>
        </p:txBody>
      </p:sp>
      <p:pic>
        <p:nvPicPr>
          <p:cNvPr id="16" name="Imagen 15">
            <a:extLst>
              <a:ext uri="{FF2B5EF4-FFF2-40B4-BE49-F238E27FC236}">
                <a16:creationId xmlns:a16="http://schemas.microsoft.com/office/drawing/2014/main" id="{9057588E-D561-4F32-A4F9-D43547AE5E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20195" y="3217024"/>
            <a:ext cx="7329467" cy="450782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9614497">
            <a:off x="17215841" y="8047725"/>
            <a:ext cx="4352147" cy="4346443"/>
          </a:xfrm>
          <a:prstGeom prst="rect">
            <a:avLst/>
          </a:prstGeom>
        </p:spPr>
      </p:pic>
      <p:sp>
        <p:nvSpPr>
          <p:cNvPr id="6" name="TextBox 6"/>
          <p:cNvSpPr txBox="1"/>
          <p:nvPr/>
        </p:nvSpPr>
        <p:spPr>
          <a:xfrm>
            <a:off x="245424" y="1619871"/>
            <a:ext cx="7730260" cy="4639090"/>
          </a:xfrm>
          <a:prstGeom prst="rect">
            <a:avLst/>
          </a:prstGeom>
        </p:spPr>
        <p:txBody>
          <a:bodyPr wrap="square" lIns="0" tIns="0" rIns="0" bIns="0" rtlCol="0" anchor="t">
            <a:spAutoFit/>
          </a:bodyPr>
          <a:lstStyle/>
          <a:p>
            <a:pPr algn="just">
              <a:lnSpc>
                <a:spcPts val="3267"/>
              </a:lnSpc>
            </a:pPr>
            <a:r>
              <a:rPr lang="el-GR" sz="2333" spc="-35" dirty="0">
                <a:solidFill>
                  <a:srgbClr val="000000"/>
                </a:solidFill>
                <a:latin typeface="Abhaya Libre Regular"/>
              </a:rPr>
              <a:t>Η θεωρία ότι συγκεκριμένοι και δύσκολοι στόχοι οδηγούν σε υψηλότερες επιδόσεις.</a:t>
            </a:r>
            <a:endParaRPr lang="en-US" sz="2333" spc="-35" dirty="0">
              <a:solidFill>
                <a:srgbClr val="000000"/>
              </a:solidFill>
              <a:latin typeface="Abhaya Libre Regular"/>
            </a:endParaRPr>
          </a:p>
          <a:p>
            <a:pPr marL="503896" lvl="1" indent="-251948" algn="just">
              <a:lnSpc>
                <a:spcPts val="3267"/>
              </a:lnSpc>
              <a:buFont typeface="Arial"/>
              <a:buChar char="•"/>
            </a:pPr>
            <a:r>
              <a:rPr lang="el-GR" sz="2333" spc="-35" dirty="0">
                <a:solidFill>
                  <a:srgbClr val="000000"/>
                </a:solidFill>
                <a:latin typeface="Abhaya Libre Regular"/>
              </a:rPr>
              <a:t>Οι στόχοι λένε στους εργαζόμενους τι πρέπει να γίνει και πόση προσπάθεια θα χρειαστεί να καταβληθεί</a:t>
            </a:r>
            <a:endParaRPr lang="en-US" sz="2333" spc="-35" dirty="0">
              <a:solidFill>
                <a:srgbClr val="000000"/>
              </a:solidFill>
              <a:latin typeface="Abhaya Libre Regular"/>
            </a:endParaRPr>
          </a:p>
          <a:p>
            <a:pPr marL="1007792" lvl="2" indent="-335931" algn="just">
              <a:lnSpc>
                <a:spcPts val="3267"/>
              </a:lnSpc>
              <a:buFont typeface="Arial"/>
              <a:buChar char="⚬"/>
            </a:pPr>
            <a:r>
              <a:rPr lang="el-GR" sz="2333" spc="-35" dirty="0">
                <a:solidFill>
                  <a:srgbClr val="000000"/>
                </a:solidFill>
                <a:latin typeface="Abhaya Libre Regular"/>
              </a:rPr>
              <a:t>Οι συγκεκριμένοι στόχοι αυξάνουν την απόδοση</a:t>
            </a:r>
            <a:endParaRPr lang="en-US" sz="2333" spc="-35" dirty="0">
              <a:solidFill>
                <a:srgbClr val="000000"/>
              </a:solidFill>
              <a:latin typeface="Abhaya Libre Regular"/>
            </a:endParaRPr>
          </a:p>
          <a:p>
            <a:pPr marL="1007792" lvl="2" indent="-335931" algn="just">
              <a:lnSpc>
                <a:spcPts val="3267"/>
              </a:lnSpc>
              <a:buFont typeface="Arial"/>
              <a:buChar char="⚬"/>
            </a:pPr>
            <a:r>
              <a:rPr lang="el-GR" sz="2333" spc="-35" dirty="0">
                <a:solidFill>
                  <a:srgbClr val="000000"/>
                </a:solidFill>
                <a:latin typeface="Abhaya Libre Regular"/>
              </a:rPr>
              <a:t>Οι δύσκολοι στόχοι, όταν γίνονται αποδεκτοί, έχουν ως αποτέλεσμα υψηλότερες επιδόσεις από τους εύκολους στόχους</a:t>
            </a:r>
            <a:endParaRPr lang="en-US" sz="2333" spc="-35" dirty="0">
              <a:solidFill>
                <a:srgbClr val="000000"/>
              </a:solidFill>
              <a:latin typeface="Abhaya Libre Regular"/>
            </a:endParaRPr>
          </a:p>
          <a:p>
            <a:pPr marL="1007792" lvl="2" indent="-335931" algn="just">
              <a:lnSpc>
                <a:spcPts val="3267"/>
              </a:lnSpc>
              <a:buFont typeface="Arial"/>
              <a:buChar char="⚬"/>
            </a:pPr>
            <a:r>
              <a:rPr lang="el-GR" sz="2333" spc="-35" dirty="0">
                <a:solidFill>
                  <a:srgbClr val="000000"/>
                </a:solidFill>
                <a:latin typeface="Abhaya Libre Regular"/>
              </a:rPr>
              <a:t>Η ανατροφοδότηση οδηγεί σε υψηλότερη απόδοση από ό,τι η μη ανατροφοδότηση</a:t>
            </a:r>
            <a:endParaRPr lang="en-US" sz="2333" spc="-35" dirty="0">
              <a:solidFill>
                <a:srgbClr val="000000"/>
              </a:solidFill>
              <a:latin typeface="Abhaya Libre Regular"/>
            </a:endParaRPr>
          </a:p>
          <a:p>
            <a:pPr algn="just">
              <a:lnSpc>
                <a:spcPts val="3267"/>
              </a:lnSpc>
            </a:pPr>
            <a:endParaRPr lang="en-US" sz="2333" spc="-35" dirty="0">
              <a:solidFill>
                <a:srgbClr val="000000"/>
              </a:solidFill>
              <a:latin typeface="Abhaya Libre Regular"/>
            </a:endParaRPr>
          </a:p>
        </p:txBody>
      </p:sp>
      <p:pic>
        <p:nvPicPr>
          <p:cNvPr id="8" name="Picture 8"/>
          <p:cNvPicPr>
            <a:picLocks noChangeAspect="1"/>
          </p:cNvPicPr>
          <p:nvPr/>
        </p:nvPicPr>
        <p:blipFill>
          <a:blip r:embed="rId9"/>
          <a:srcRect/>
          <a:stretch>
            <a:fillRect/>
          </a:stretch>
        </p:blipFill>
        <p:spPr>
          <a:xfrm>
            <a:off x="7979467" y="2045219"/>
            <a:ext cx="9939452" cy="6196562"/>
          </a:xfrm>
          <a:prstGeom prst="rect">
            <a:avLst/>
          </a:prstGeom>
        </p:spPr>
      </p:pic>
      <p:sp>
        <p:nvSpPr>
          <p:cNvPr id="9" name="TextBox 9"/>
          <p:cNvSpPr txBox="1"/>
          <p:nvPr/>
        </p:nvSpPr>
        <p:spPr>
          <a:xfrm>
            <a:off x="2667000" y="665928"/>
            <a:ext cx="10617369" cy="2150973"/>
          </a:xfrm>
          <a:prstGeom prst="rect">
            <a:avLst/>
          </a:prstGeom>
        </p:spPr>
        <p:txBody>
          <a:bodyPr wrap="square" lIns="0" tIns="0" rIns="0" bIns="0" rtlCol="0" anchor="t">
            <a:spAutoFit/>
          </a:bodyPr>
          <a:lstStyle/>
          <a:p>
            <a:pPr algn="ctr">
              <a:lnSpc>
                <a:spcPts val="5449"/>
              </a:lnSpc>
            </a:pPr>
            <a:r>
              <a:rPr lang="el-GR" sz="6410" dirty="0">
                <a:solidFill>
                  <a:srgbClr val="000000"/>
                </a:solidFill>
                <a:latin typeface="Abhaya Libre Regular Bold"/>
              </a:rPr>
              <a:t>Θεωρία καθορισμού στόχων</a:t>
            </a: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p:txBody>
      </p:sp>
      <p:sp>
        <p:nvSpPr>
          <p:cNvPr id="10" name="TextBox 10"/>
          <p:cNvSpPr txBox="1"/>
          <p:nvPr/>
        </p:nvSpPr>
        <p:spPr>
          <a:xfrm>
            <a:off x="4773290" y="5759685"/>
            <a:ext cx="4464" cy="152664"/>
          </a:xfrm>
          <a:prstGeom prst="rect">
            <a:avLst/>
          </a:prstGeom>
        </p:spPr>
        <p:txBody>
          <a:bodyPr lIns="0" tIns="0" rIns="0" bIns="0" rtlCol="0" anchor="t">
            <a:spAutoFit/>
          </a:bodyPr>
          <a:lstStyle/>
          <a:p>
            <a:pPr algn="ctr">
              <a:lnSpc>
                <a:spcPts val="1246"/>
              </a:lnSpc>
              <a:spcBef>
                <a:spcPct val="0"/>
              </a:spcBef>
            </a:pPr>
            <a:endParaRPr/>
          </a:p>
        </p:txBody>
      </p:sp>
      <p:pic>
        <p:nvPicPr>
          <p:cNvPr id="11" name="Picture 11"/>
          <p:cNvPicPr>
            <a:picLocks noChangeAspect="1"/>
          </p:cNvPicPr>
          <p:nvPr/>
        </p:nvPicPr>
        <p:blipFill>
          <a:blip r:embed="rId10"/>
          <a:srcRect/>
          <a:stretch>
            <a:fillRect/>
          </a:stretch>
        </p:blipFill>
        <p:spPr>
          <a:xfrm>
            <a:off x="7870030" y="9245916"/>
            <a:ext cx="3710720" cy="779251"/>
          </a:xfrm>
          <a:prstGeom prst="rect">
            <a:avLst/>
          </a:prstGeom>
        </p:spPr>
      </p:pic>
      <p:pic>
        <p:nvPicPr>
          <p:cNvPr id="12" name="Picture 12"/>
          <p:cNvPicPr>
            <a:picLocks noChangeAspect="1"/>
          </p:cNvPicPr>
          <p:nvPr/>
        </p:nvPicPr>
        <p:blipFill>
          <a:blip r:embed="rId11"/>
          <a:srcRect/>
          <a:stretch>
            <a:fillRect/>
          </a:stretch>
        </p:blipFill>
        <p:spPr>
          <a:xfrm>
            <a:off x="14993119" y="9508512"/>
            <a:ext cx="2360235" cy="602763"/>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456555" y="9092897"/>
            <a:ext cx="1068843" cy="1110057"/>
          </a:xfrm>
          <a:prstGeom prst="rect">
            <a:avLst/>
          </a:prstGeom>
        </p:spPr>
      </p:pic>
      <p:sp>
        <p:nvSpPr>
          <p:cNvPr id="14" name="TextBox 14"/>
          <p:cNvSpPr txBox="1"/>
          <p:nvPr/>
        </p:nvSpPr>
        <p:spPr>
          <a:xfrm>
            <a:off x="1183078" y="9243329"/>
            <a:ext cx="5664547" cy="285433"/>
          </a:xfrm>
          <a:prstGeom prst="rect">
            <a:avLst/>
          </a:prstGeom>
        </p:spPr>
        <p:txBody>
          <a:bodyPr lIns="0" tIns="0" rIns="0" bIns="0" rtlCol="0" anchor="t">
            <a:spAutoFit/>
          </a:bodyPr>
          <a:lstStyle/>
          <a:p>
            <a:pPr algn="ctr">
              <a:lnSpc>
                <a:spcPts val="2379"/>
              </a:lnSpc>
            </a:pPr>
            <a:r>
              <a:rPr lang="en-US" sz="1699" dirty="0">
                <a:solidFill>
                  <a:srgbClr val="04989E"/>
                </a:solidFill>
                <a:latin typeface="Open Sans Extra Bold"/>
              </a:rPr>
              <a:t>https://www.youtube.com/watch?v=dWOt2HyjCno</a:t>
            </a:r>
          </a:p>
        </p:txBody>
      </p:sp>
      <p:pic>
        <p:nvPicPr>
          <p:cNvPr id="16" name="Imagen 15">
            <a:extLst>
              <a:ext uri="{FF2B5EF4-FFF2-40B4-BE49-F238E27FC236}">
                <a16:creationId xmlns:a16="http://schemas.microsoft.com/office/drawing/2014/main" id="{F08562B6-2E5F-4659-BA50-667D50CB032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04255" y="5971627"/>
            <a:ext cx="5422191" cy="32702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297679" y="-1492240"/>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pic>
        <p:nvPicPr>
          <p:cNvPr id="7" name="Picture 7"/>
          <p:cNvPicPr>
            <a:picLocks noChangeAspect="1"/>
          </p:cNvPicPr>
          <p:nvPr/>
        </p:nvPicPr>
        <p:blipFill>
          <a:blip r:embed="rId10"/>
          <a:srcRect/>
          <a:stretch>
            <a:fillRect/>
          </a:stretch>
        </p:blipFill>
        <p:spPr>
          <a:xfrm>
            <a:off x="2499395" y="1658016"/>
            <a:ext cx="13289210" cy="6562404"/>
          </a:xfrm>
          <a:prstGeom prst="rect">
            <a:avLst/>
          </a:prstGeom>
        </p:spPr>
      </p:pic>
      <p:sp>
        <p:nvSpPr>
          <p:cNvPr id="8" name="TextBox 8"/>
          <p:cNvSpPr txBox="1"/>
          <p:nvPr/>
        </p:nvSpPr>
        <p:spPr>
          <a:xfrm>
            <a:off x="4773290" y="5759685"/>
            <a:ext cx="4464" cy="152664"/>
          </a:xfrm>
          <a:prstGeom prst="rect">
            <a:avLst/>
          </a:prstGeom>
        </p:spPr>
        <p:txBody>
          <a:bodyPr lIns="0" tIns="0" rIns="0" bIns="0" rtlCol="0" anchor="t">
            <a:spAutoFit/>
          </a:bodyPr>
          <a:lstStyle/>
          <a:p>
            <a:pPr algn="ctr">
              <a:lnSpc>
                <a:spcPts val="1246"/>
              </a:lnSpc>
              <a:spcBef>
                <a:spcPct val="0"/>
              </a:spcBef>
            </a:pPr>
            <a:endParaRPr/>
          </a:p>
        </p:txBody>
      </p:sp>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993119" y="3756368"/>
            <a:ext cx="2723974" cy="2859133"/>
          </a:xfrm>
          <a:prstGeom prst="rect">
            <a:avLst/>
          </a:prstGeom>
        </p:spPr>
      </p:pic>
      <p:pic>
        <p:nvPicPr>
          <p:cNvPr id="10" name="Picture 10"/>
          <p:cNvPicPr>
            <a:picLocks noChangeAspect="1"/>
          </p:cNvPicPr>
          <p:nvPr/>
        </p:nvPicPr>
        <p:blipFill>
          <a:blip r:embed="rId13"/>
          <a:srcRect/>
          <a:stretch>
            <a:fillRect/>
          </a:stretch>
        </p:blipFill>
        <p:spPr>
          <a:xfrm>
            <a:off x="14993119" y="9508512"/>
            <a:ext cx="2360235" cy="602763"/>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456555" y="9092897"/>
            <a:ext cx="1068843" cy="1110057"/>
          </a:xfrm>
          <a:prstGeom prst="rect">
            <a:avLst/>
          </a:prstGeom>
        </p:spPr>
      </p:pic>
      <p:sp>
        <p:nvSpPr>
          <p:cNvPr id="12" name="TextBox 11">
            <a:extLst>
              <a:ext uri="{FF2B5EF4-FFF2-40B4-BE49-F238E27FC236}">
                <a16:creationId xmlns:a16="http://schemas.microsoft.com/office/drawing/2014/main" id="{DAE7777A-040F-DF79-E816-162803714C5D}"/>
              </a:ext>
            </a:extLst>
          </p:cNvPr>
          <p:cNvSpPr txBox="1"/>
          <p:nvPr/>
        </p:nvSpPr>
        <p:spPr>
          <a:xfrm>
            <a:off x="2499395" y="2171835"/>
            <a:ext cx="13284746" cy="523220"/>
          </a:xfrm>
          <a:prstGeom prst="rect">
            <a:avLst/>
          </a:prstGeom>
          <a:solidFill>
            <a:schemeClr val="bg1"/>
          </a:solidFill>
        </p:spPr>
        <p:txBody>
          <a:bodyPr wrap="square" rtlCol="0">
            <a:spAutoFit/>
          </a:bodyPr>
          <a:lstStyle/>
          <a:p>
            <a:r>
              <a:rPr lang="el-GR" sz="2800" b="1" dirty="0"/>
              <a:t>Τρόποι να δώσετε κίνητρα στους ανθρώπους</a:t>
            </a:r>
            <a:endParaRPr lang="en-US" sz="2800" b="1" dirty="0"/>
          </a:p>
        </p:txBody>
      </p:sp>
      <p:sp>
        <p:nvSpPr>
          <p:cNvPr id="13" name="TextBox 12">
            <a:extLst>
              <a:ext uri="{FF2B5EF4-FFF2-40B4-BE49-F238E27FC236}">
                <a16:creationId xmlns:a16="http://schemas.microsoft.com/office/drawing/2014/main" id="{86C44800-BACA-0623-97CE-1E61A9EA39DC}"/>
              </a:ext>
            </a:extLst>
          </p:cNvPr>
          <p:cNvSpPr txBox="1"/>
          <p:nvPr/>
        </p:nvSpPr>
        <p:spPr>
          <a:xfrm>
            <a:off x="5212820" y="3859721"/>
            <a:ext cx="3321579" cy="341632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l-GR" dirty="0"/>
              <a:t>Εκπαίδευση</a:t>
            </a:r>
          </a:p>
          <a:p>
            <a:endParaRPr lang="el-GR" dirty="0"/>
          </a:p>
          <a:p>
            <a:pPr marL="285750" indent="-285750">
              <a:buFont typeface="Arial" panose="020B0604020202020204" pitchFamily="34" charset="0"/>
              <a:buChar char="•"/>
            </a:pPr>
            <a:r>
              <a:rPr lang="el-GR" dirty="0"/>
              <a:t>Προπονητική συνεδρία</a:t>
            </a:r>
            <a:endParaRPr lang="en-US" dirty="0"/>
          </a:p>
          <a:p>
            <a:endParaRPr lang="en-US" dirty="0"/>
          </a:p>
          <a:p>
            <a:pPr marL="285750" indent="-285750">
              <a:buFont typeface="Arial" panose="020B0604020202020204" pitchFamily="34" charset="0"/>
              <a:buChar char="•"/>
            </a:pPr>
            <a:r>
              <a:rPr lang="el-GR" dirty="0"/>
              <a:t>Ανάθεση καθηκόντων</a:t>
            </a:r>
            <a:endParaRPr lang="en-US" dirty="0"/>
          </a:p>
          <a:p>
            <a:endParaRPr lang="en-US" dirty="0"/>
          </a:p>
          <a:p>
            <a:pPr marL="285750" indent="-285750">
              <a:buFont typeface="Arial" panose="020B0604020202020204" pitchFamily="34" charset="0"/>
              <a:buChar char="•"/>
            </a:pPr>
            <a:r>
              <a:rPr lang="el-GR" dirty="0"/>
              <a:t>Ανταμοιβές που εξαρτώνται από την καλή απόδοση</a:t>
            </a:r>
            <a:endParaRPr lang="en-US" dirty="0"/>
          </a:p>
          <a:p>
            <a:endParaRPr lang="en-US" dirty="0"/>
          </a:p>
          <a:p>
            <a:pPr marL="285750" indent="-285750">
              <a:buFont typeface="Arial" panose="020B0604020202020204" pitchFamily="34" charset="0"/>
              <a:buChar char="•"/>
            </a:pPr>
            <a:r>
              <a:rPr lang="el-GR" dirty="0"/>
              <a:t>Διαθέσιμες εκτιμημένες ανταμοιβές</a:t>
            </a:r>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E9E5"/>
        </a:solidFill>
        <a:effectLst/>
      </p:bgPr>
    </p:bg>
    <p:spTree>
      <p:nvGrpSpPr>
        <p:cNvPr id="1" name=""/>
        <p:cNvGrpSpPr/>
        <p:nvPr/>
      </p:nvGrpSpPr>
      <p:grpSpPr>
        <a:xfrm>
          <a:off x="0" y="0"/>
          <a:ext cx="0" cy="0"/>
          <a:chOff x="0" y="0"/>
          <a:chExt cx="0" cy="0"/>
        </a:xfrm>
      </p:grpSpPr>
      <p:sp>
        <p:nvSpPr>
          <p:cNvPr id="2" name="TextBox 2"/>
          <p:cNvSpPr txBox="1"/>
          <p:nvPr/>
        </p:nvSpPr>
        <p:spPr>
          <a:xfrm>
            <a:off x="5311218" y="4452350"/>
            <a:ext cx="12468935" cy="1468553"/>
          </a:xfrm>
          <a:prstGeom prst="rect">
            <a:avLst/>
          </a:prstGeom>
        </p:spPr>
        <p:txBody>
          <a:bodyPr lIns="0" tIns="0" rIns="0" bIns="0" rtlCol="0" anchor="t">
            <a:spAutoFit/>
          </a:bodyPr>
          <a:lstStyle/>
          <a:p>
            <a:pPr>
              <a:lnSpc>
                <a:spcPts val="10414"/>
              </a:lnSpc>
            </a:pPr>
            <a:r>
              <a:rPr lang="en-US" sz="12252" dirty="0">
                <a:solidFill>
                  <a:srgbClr val="000000"/>
                </a:solidFill>
                <a:latin typeface="Abhaya Libre Regular"/>
              </a:rPr>
              <a:t>3. </a:t>
            </a:r>
            <a:r>
              <a:rPr lang="el-GR" sz="12252" dirty="0">
                <a:solidFill>
                  <a:srgbClr val="000000"/>
                </a:solidFill>
                <a:latin typeface="Abhaya Libre Regular"/>
              </a:rPr>
              <a:t>Ηγεσία</a:t>
            </a:r>
            <a:endParaRPr lang="en-US" sz="12252" dirty="0">
              <a:solidFill>
                <a:srgbClr val="000000"/>
              </a:solidFill>
              <a:latin typeface="Abhaya Libre Regular"/>
            </a:endParaRPr>
          </a:p>
        </p:txBody>
      </p:sp>
      <p:pic>
        <p:nvPicPr>
          <p:cNvPr id="3" name="Picture 3"/>
          <p:cNvPicPr>
            <a:picLocks noChangeAspect="1"/>
          </p:cNvPicPr>
          <p:nvPr/>
        </p:nvPicPr>
        <p:blipFill>
          <a:blip r:embed="rId2"/>
          <a:srcRect/>
          <a:stretch>
            <a:fillRect/>
          </a:stretch>
        </p:blipFill>
        <p:spPr>
          <a:xfrm>
            <a:off x="16418708" y="0"/>
            <a:ext cx="1869292" cy="1869292"/>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667382" y="8118007"/>
            <a:ext cx="11622266" cy="12388074"/>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5414085" y="8264626"/>
            <a:ext cx="3334026" cy="35884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603835">
            <a:off x="5295880" y="-10406627"/>
            <a:ext cx="11622266" cy="12388074"/>
          </a:xfrm>
          <a:prstGeom prst="rect">
            <a:avLst/>
          </a:prstGeom>
        </p:spPr>
      </p:pic>
      <p:pic>
        <p:nvPicPr>
          <p:cNvPr id="7" name="Picture 7"/>
          <p:cNvPicPr>
            <a:picLocks noChangeAspect="1"/>
          </p:cNvPicPr>
          <p:nvPr/>
        </p:nvPicPr>
        <p:blipFill>
          <a:blip r:embed="rId9"/>
          <a:srcRect/>
          <a:stretch>
            <a:fillRect/>
          </a:stretch>
        </p:blipFill>
        <p:spPr>
          <a:xfrm>
            <a:off x="7396293" y="9038848"/>
            <a:ext cx="3710720" cy="77925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836636">
            <a:off x="-720080" y="1189828"/>
            <a:ext cx="3334026" cy="3588482"/>
          </a:xfrm>
          <a:prstGeom prst="rect">
            <a:avLst/>
          </a:prstGeom>
        </p:spPr>
      </p:pic>
      <p:grpSp>
        <p:nvGrpSpPr>
          <p:cNvPr id="9" name="Group 9"/>
          <p:cNvGrpSpPr/>
          <p:nvPr/>
        </p:nvGrpSpPr>
        <p:grpSpPr>
          <a:xfrm>
            <a:off x="13994360" y="5920903"/>
            <a:ext cx="4537024" cy="1263397"/>
            <a:chOff x="0" y="0"/>
            <a:chExt cx="6049366" cy="1684530"/>
          </a:xfrm>
        </p:grpSpPr>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6049366" cy="967899"/>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716631"/>
              <a:ext cx="6049366" cy="967899"/>
            </a:xfrm>
            <a:prstGeom prst="rect">
              <a:avLst/>
            </a:prstGeom>
          </p:spPr>
        </p:pic>
      </p:grpSp>
      <p:pic>
        <p:nvPicPr>
          <p:cNvPr id="12" name="Picture 12"/>
          <p:cNvPicPr>
            <a:picLocks noChangeAspect="1"/>
          </p:cNvPicPr>
          <p:nvPr/>
        </p:nvPicPr>
        <p:blipFill>
          <a:blip r:embed="rId14"/>
          <a:srcRect/>
          <a:stretch>
            <a:fillRect/>
          </a:stretch>
        </p:blipFill>
        <p:spPr>
          <a:xfrm>
            <a:off x="14993119" y="9508512"/>
            <a:ext cx="2360235" cy="602763"/>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456555" y="9092897"/>
            <a:ext cx="1068843" cy="111005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srcRect/>
          <a:stretch>
            <a:fillRect/>
          </a:stretch>
        </p:blipFill>
        <p:spPr>
          <a:xfrm>
            <a:off x="11078729" y="3013246"/>
            <a:ext cx="5756035" cy="4111454"/>
          </a:xfrm>
          <a:prstGeom prst="rect">
            <a:avLst/>
          </a:prstGeom>
        </p:spPr>
      </p:pic>
      <p:sp>
        <p:nvSpPr>
          <p:cNvPr id="7" name="TextBox 7"/>
          <p:cNvSpPr txBox="1"/>
          <p:nvPr/>
        </p:nvSpPr>
        <p:spPr>
          <a:xfrm>
            <a:off x="4895739" y="1409598"/>
            <a:ext cx="8280738" cy="770736"/>
          </a:xfrm>
          <a:prstGeom prst="rect">
            <a:avLst/>
          </a:prstGeom>
        </p:spPr>
        <p:txBody>
          <a:bodyPr lIns="0" tIns="0" rIns="0" bIns="0" rtlCol="0" anchor="t">
            <a:spAutoFit/>
          </a:bodyPr>
          <a:lstStyle/>
          <a:p>
            <a:pPr algn="ctr">
              <a:lnSpc>
                <a:spcPts val="5449"/>
              </a:lnSpc>
            </a:pPr>
            <a:r>
              <a:rPr lang="en-US" sz="6410" dirty="0">
                <a:solidFill>
                  <a:srgbClr val="000000"/>
                </a:solidFill>
                <a:latin typeface="Abhaya Libre Regular Bold"/>
              </a:rPr>
              <a:t>4-</a:t>
            </a:r>
            <a:r>
              <a:rPr lang="el-GR" sz="6410" dirty="0">
                <a:solidFill>
                  <a:srgbClr val="000000"/>
                </a:solidFill>
                <a:latin typeface="Abhaya Libre Regular Bold"/>
              </a:rPr>
              <a:t>Τι είναι ηγεσία;</a:t>
            </a:r>
            <a:r>
              <a:rPr lang="en-US" sz="6410" dirty="0">
                <a:solidFill>
                  <a:srgbClr val="000000"/>
                </a:solidFill>
                <a:latin typeface="Abhaya Libre Regular Bold"/>
              </a:rPr>
              <a:t> </a:t>
            </a:r>
          </a:p>
        </p:txBody>
      </p:sp>
      <p:sp>
        <p:nvSpPr>
          <p:cNvPr id="8" name="TextBox 8"/>
          <p:cNvSpPr txBox="1"/>
          <p:nvPr/>
        </p:nvSpPr>
        <p:spPr>
          <a:xfrm>
            <a:off x="1064762" y="2030368"/>
            <a:ext cx="8410545" cy="6888424"/>
          </a:xfrm>
          <a:prstGeom prst="rect">
            <a:avLst/>
          </a:prstGeom>
        </p:spPr>
        <p:txBody>
          <a:bodyPr wrap="square" lIns="0" tIns="0" rIns="0" bIns="0" rtlCol="0" anchor="t">
            <a:spAutoFit/>
          </a:bodyPr>
          <a:lstStyle/>
          <a:p>
            <a:pPr algn="just">
              <a:lnSpc>
                <a:spcPts val="4498"/>
              </a:lnSpc>
            </a:pPr>
            <a:r>
              <a:rPr lang="el-GR" sz="2800" spc="-48" dirty="0">
                <a:solidFill>
                  <a:srgbClr val="000000"/>
                </a:solidFill>
                <a:latin typeface="Abhaya Libre Regular"/>
              </a:rPr>
              <a:t>Κίνητρο μπορεί να οριστεί ως η συνδυασμένη επίδραση εσωτερικών και εξωτερικών παραγόντων που ενθαρρύνουν την επιθυμία και την ενέργεια στους ανθρώπους να είναι συνεχώς ενδιαφερόμενοι και αφοσιωμένοι σε μια εργασία, ρόλο ή θέμα, ή να καταβάλουν προσπάθεια για την επίτευξη ενός στόχου. Με άλλα λόγια, είναι η ένταση, η κατεύθυνση και η επίμονη προσπάθεια που δείχνει ένα άτομο για να επιτύχει έναν στόχο</a:t>
            </a:r>
            <a:r>
              <a:rPr lang="en-US" sz="2800" spc="-48" dirty="0">
                <a:solidFill>
                  <a:srgbClr val="000000"/>
                </a:solidFill>
                <a:latin typeface="Abhaya Libre Regular"/>
              </a:rPr>
              <a:t>:</a:t>
            </a:r>
          </a:p>
          <a:p>
            <a:pPr marL="693774" lvl="1" indent="-346887" algn="just">
              <a:lnSpc>
                <a:spcPts val="4498"/>
              </a:lnSpc>
              <a:buFont typeface="Arial"/>
              <a:buChar char="•"/>
            </a:pPr>
            <a:r>
              <a:rPr lang="el-GR" sz="2800" spc="-48" dirty="0">
                <a:solidFill>
                  <a:srgbClr val="000000"/>
                </a:solidFill>
                <a:latin typeface="Abhaya Libre Regular Bold"/>
              </a:rPr>
              <a:t>Ένταση</a:t>
            </a:r>
            <a:r>
              <a:rPr lang="en-US" sz="2800" spc="-48" dirty="0">
                <a:solidFill>
                  <a:srgbClr val="000000"/>
                </a:solidFill>
                <a:latin typeface="Abhaya Libre Regular Bold"/>
              </a:rPr>
              <a:t>:</a:t>
            </a:r>
            <a:r>
              <a:rPr lang="el-GR" sz="2800" spc="-48" dirty="0">
                <a:solidFill>
                  <a:srgbClr val="000000"/>
                </a:solidFill>
                <a:latin typeface="Abhaya Libre Regular Bold"/>
              </a:rPr>
              <a:t> </a:t>
            </a:r>
            <a:r>
              <a:rPr lang="el-GR" sz="2800" spc="-48" dirty="0">
                <a:solidFill>
                  <a:srgbClr val="000000"/>
                </a:solidFill>
                <a:latin typeface="Abhaya Libre Regular"/>
              </a:rPr>
              <a:t>πόσο σκληρά προσπαθεί ένας άνθρωπος</a:t>
            </a:r>
          </a:p>
          <a:p>
            <a:pPr marL="693774" lvl="1" indent="-346887" algn="just">
              <a:lnSpc>
                <a:spcPts val="4498"/>
              </a:lnSpc>
              <a:buFont typeface="Arial"/>
              <a:buChar char="•"/>
            </a:pPr>
            <a:r>
              <a:rPr lang="el-GR" sz="2800" spc="-48" dirty="0">
                <a:solidFill>
                  <a:srgbClr val="000000"/>
                </a:solidFill>
                <a:latin typeface="Abhaya Libre Regular Bold"/>
              </a:rPr>
              <a:t>Κατεύθυνση</a:t>
            </a:r>
            <a:r>
              <a:rPr lang="en-US" sz="2800" spc="-48" dirty="0">
                <a:solidFill>
                  <a:srgbClr val="000000"/>
                </a:solidFill>
                <a:latin typeface="Abhaya Libre Regular Bold"/>
              </a:rPr>
              <a:t>:</a:t>
            </a:r>
            <a:r>
              <a:rPr lang="en-US" sz="2800" spc="-48" dirty="0">
                <a:solidFill>
                  <a:srgbClr val="000000"/>
                </a:solidFill>
                <a:latin typeface="Abhaya Libre Regular"/>
              </a:rPr>
              <a:t> </a:t>
            </a:r>
            <a:r>
              <a:rPr lang="el-GR" sz="2800" spc="-48" dirty="0">
                <a:solidFill>
                  <a:srgbClr val="000000"/>
                </a:solidFill>
                <a:latin typeface="Abhaya Libre Regular"/>
              </a:rPr>
              <a:t>όπου διοχετεύεται η προσπάθεια</a:t>
            </a:r>
            <a:r>
              <a:rPr lang="en-US" sz="2800" spc="-48" dirty="0">
                <a:solidFill>
                  <a:srgbClr val="000000"/>
                </a:solidFill>
                <a:latin typeface="Abhaya Libre Regular"/>
              </a:rPr>
              <a:t>.</a:t>
            </a:r>
          </a:p>
          <a:p>
            <a:pPr marL="693774" lvl="1" indent="-346887" algn="just">
              <a:lnSpc>
                <a:spcPts val="4498"/>
              </a:lnSpc>
              <a:buFont typeface="Arial"/>
              <a:buChar char="•"/>
            </a:pPr>
            <a:r>
              <a:rPr lang="el-GR" sz="2800" spc="-48" dirty="0">
                <a:solidFill>
                  <a:srgbClr val="000000"/>
                </a:solidFill>
                <a:latin typeface="Abhaya Libre Regular Bold"/>
              </a:rPr>
              <a:t>Επιμονή</a:t>
            </a:r>
            <a:r>
              <a:rPr lang="en-US" sz="2800" spc="-48" dirty="0">
                <a:solidFill>
                  <a:srgbClr val="000000"/>
                </a:solidFill>
                <a:latin typeface="Abhaya Libre Regular Bold"/>
              </a:rPr>
              <a:t>:</a:t>
            </a:r>
            <a:r>
              <a:rPr lang="en-US" sz="2800" spc="-48" dirty="0">
                <a:solidFill>
                  <a:srgbClr val="000000"/>
                </a:solidFill>
                <a:latin typeface="Abhaya Libre Regular"/>
              </a:rPr>
              <a:t> </a:t>
            </a:r>
            <a:r>
              <a:rPr lang="el-GR" sz="2800" spc="-48" dirty="0">
                <a:solidFill>
                  <a:srgbClr val="000000"/>
                </a:solidFill>
                <a:latin typeface="Abhaya Libre Regular"/>
              </a:rPr>
              <a:t>πόσο καιρό διατηρείται η προσπάθεια.</a:t>
            </a:r>
            <a:endParaRPr lang="en-US" sz="3213" spc="-48" dirty="0">
              <a:solidFill>
                <a:srgbClr val="000000"/>
              </a:solidFill>
              <a:latin typeface="Abhaya Libre Regular"/>
            </a:endParaRPr>
          </a:p>
        </p:txBody>
      </p:sp>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981144" y="2693946"/>
            <a:ext cx="12325712" cy="3345018"/>
          </a:xfrm>
          <a:prstGeom prst="rect">
            <a:avLst/>
          </a:prstGeom>
        </p:spPr>
        <p:txBody>
          <a:bodyPr lIns="0" tIns="0" rIns="0" bIns="0" rtlCol="0" anchor="t">
            <a:spAutoFit/>
          </a:bodyPr>
          <a:lstStyle/>
          <a:p>
            <a:pPr algn="ctr">
              <a:lnSpc>
                <a:spcPts val="12486"/>
              </a:lnSpc>
            </a:pPr>
            <a:r>
              <a:rPr lang="en-US" sz="14030" dirty="0">
                <a:solidFill>
                  <a:srgbClr val="000000"/>
                </a:solidFill>
                <a:latin typeface="Abhaya Libre Regular"/>
              </a:rPr>
              <a:t>4.</a:t>
            </a:r>
            <a:r>
              <a:rPr lang="el-GR" sz="14030" dirty="0">
                <a:solidFill>
                  <a:srgbClr val="000000"/>
                </a:solidFill>
                <a:latin typeface="Abhaya Libre Regular"/>
              </a:rPr>
              <a:t>Θεωρίες Ηγεσίας</a:t>
            </a:r>
            <a:endParaRPr lang="en-US" sz="14030" dirty="0">
              <a:solidFill>
                <a:srgbClr val="000000"/>
              </a:solidFill>
              <a:latin typeface="Abhaya Libre Regular"/>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pic>
        <p:nvPicPr>
          <p:cNvPr id="16" name="Picture 16"/>
          <p:cNvPicPr>
            <a:picLocks noChangeAspect="1"/>
          </p:cNvPicPr>
          <p:nvPr/>
        </p:nvPicPr>
        <p:blipFill>
          <a:blip r:embed="rId22"/>
          <a:srcRect/>
          <a:stretch>
            <a:fillRect/>
          </a:stretch>
        </p:blipFill>
        <p:spPr>
          <a:xfrm>
            <a:off x="7555793" y="9258300"/>
            <a:ext cx="3710720" cy="779251"/>
          </a:xfrm>
          <a:prstGeom prst="rect">
            <a:avLst/>
          </a:prstGeom>
        </p:spPr>
      </p:pic>
      <p:pic>
        <p:nvPicPr>
          <p:cNvPr id="17" name="Picture 17"/>
          <p:cNvPicPr>
            <a:picLocks noChangeAspect="1"/>
          </p:cNvPicPr>
          <p:nvPr/>
        </p:nvPicPr>
        <p:blipFill>
          <a:blip r:embed="rId23"/>
          <a:srcRect/>
          <a:stretch>
            <a:fillRect/>
          </a:stretch>
        </p:blipFill>
        <p:spPr>
          <a:xfrm>
            <a:off x="14993119" y="9508512"/>
            <a:ext cx="2360235" cy="602763"/>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3456555" y="9092897"/>
            <a:ext cx="1068843" cy="11100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0" y="3698262"/>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458151"/>
              <a:ext cx="3867430" cy="618789"/>
            </a:xfrm>
            <a:prstGeom prst="rect">
              <a:avLst/>
            </a:prstGeom>
          </p:spPr>
        </p:pic>
      </p:grpSp>
      <p:pic>
        <p:nvPicPr>
          <p:cNvPr id="16" name="Picture 16"/>
          <p:cNvPicPr>
            <a:picLocks noChangeAspect="1"/>
          </p:cNvPicPr>
          <p:nvPr/>
        </p:nvPicPr>
        <p:blipFill>
          <a:blip r:embed="rId14"/>
          <a:srcRect/>
          <a:stretch>
            <a:fillRect/>
          </a:stretch>
        </p:blipFill>
        <p:spPr>
          <a:xfrm>
            <a:off x="16418708" y="0"/>
            <a:ext cx="1869292" cy="1869292"/>
          </a:xfrm>
          <a:prstGeom prst="rect">
            <a:avLst/>
          </a:prstGeom>
        </p:spPr>
      </p:pic>
      <p:pic>
        <p:nvPicPr>
          <p:cNvPr id="17" name="Picture 17"/>
          <p:cNvPicPr>
            <a:picLocks noChangeAspect="1"/>
          </p:cNvPicPr>
          <p:nvPr/>
        </p:nvPicPr>
        <p:blipFill>
          <a:blip r:embed="rId15"/>
          <a:srcRect/>
          <a:stretch>
            <a:fillRect/>
          </a:stretch>
        </p:blipFill>
        <p:spPr>
          <a:xfrm>
            <a:off x="7758608" y="9258300"/>
            <a:ext cx="3710720" cy="779251"/>
          </a:xfrm>
          <a:prstGeom prst="rect">
            <a:avLst/>
          </a:prstGeom>
        </p:spPr>
      </p:pic>
      <p:pic>
        <p:nvPicPr>
          <p:cNvPr id="18" name="Picture 18"/>
          <p:cNvPicPr>
            <a:picLocks noChangeAspect="1"/>
          </p:cNvPicPr>
          <p:nvPr/>
        </p:nvPicPr>
        <p:blipFill>
          <a:blip r:embed="rId16"/>
          <a:srcRect/>
          <a:stretch>
            <a:fillRect/>
          </a:stretch>
        </p:blipFill>
        <p:spPr>
          <a:xfrm>
            <a:off x="14993119" y="9508512"/>
            <a:ext cx="2360235" cy="602763"/>
          </a:xfrm>
          <a:prstGeom prst="rect">
            <a:avLst/>
          </a:prstGeom>
        </p:spPr>
      </p:pic>
      <p:sp>
        <p:nvSpPr>
          <p:cNvPr id="19" name="TextBox 19"/>
          <p:cNvSpPr txBox="1"/>
          <p:nvPr/>
        </p:nvSpPr>
        <p:spPr>
          <a:xfrm>
            <a:off x="2515757" y="4410026"/>
            <a:ext cx="14307856" cy="1552575"/>
          </a:xfrm>
          <a:prstGeom prst="rect">
            <a:avLst/>
          </a:prstGeom>
        </p:spPr>
        <p:txBody>
          <a:bodyPr lIns="0" tIns="0" rIns="0" bIns="0" rtlCol="0" anchor="t">
            <a:spAutoFit/>
          </a:bodyPr>
          <a:lstStyle/>
          <a:p>
            <a:pPr algn="ctr">
              <a:lnSpc>
                <a:spcPts val="12599"/>
              </a:lnSpc>
            </a:pPr>
            <a:r>
              <a:rPr lang="el-GR" sz="9000" dirty="0">
                <a:solidFill>
                  <a:srgbClr val="04989E"/>
                </a:solidFill>
                <a:latin typeface="Abhaya Libre Regular"/>
              </a:rPr>
              <a:t>Ηγεσία</a:t>
            </a:r>
            <a:r>
              <a:rPr lang="en-US" sz="9000" dirty="0">
                <a:solidFill>
                  <a:srgbClr val="04989E"/>
                </a:solidFill>
                <a:latin typeface="Abhaya Libre Regular"/>
              </a:rPr>
              <a:t> </a:t>
            </a:r>
            <a:r>
              <a:rPr lang="el-GR" sz="9000" dirty="0">
                <a:solidFill>
                  <a:srgbClr val="04989E"/>
                </a:solidFill>
                <a:latin typeface="Abhaya Libre Regular"/>
              </a:rPr>
              <a:t>και</a:t>
            </a:r>
            <a:r>
              <a:rPr lang="en-US" sz="9000" dirty="0">
                <a:solidFill>
                  <a:srgbClr val="04989E"/>
                </a:solidFill>
                <a:latin typeface="Abhaya Libre Regular"/>
              </a:rPr>
              <a:t> </a:t>
            </a:r>
            <a:r>
              <a:rPr lang="el-GR" sz="9000" dirty="0">
                <a:solidFill>
                  <a:srgbClr val="04989E"/>
                </a:solidFill>
                <a:latin typeface="Abhaya Libre Regular"/>
              </a:rPr>
              <a:t>κίνητρο</a:t>
            </a:r>
            <a:endParaRPr lang="en-US" sz="9000" dirty="0">
              <a:solidFill>
                <a:srgbClr val="04989E"/>
              </a:solidFill>
              <a:latin typeface="Abhaya Libre Regular"/>
            </a:endParaRPr>
          </a:p>
        </p:txBody>
      </p:sp>
      <p:pic>
        <p:nvPicPr>
          <p:cNvPr id="20" name="Picture 2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456555" y="9092897"/>
            <a:ext cx="1068843" cy="111005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4593060" y="1552078"/>
            <a:ext cx="11027939" cy="1458476"/>
          </a:xfrm>
          <a:prstGeom prst="rect">
            <a:avLst/>
          </a:prstGeom>
        </p:spPr>
        <p:txBody>
          <a:bodyPr wrap="square" lIns="0" tIns="0" rIns="0" bIns="0" rtlCol="0" anchor="t">
            <a:spAutoFit/>
          </a:bodyPr>
          <a:lstStyle/>
          <a:p>
            <a:pPr algn="ctr">
              <a:lnSpc>
                <a:spcPts val="5449"/>
              </a:lnSpc>
            </a:pPr>
            <a:r>
              <a:rPr lang="el-GR" sz="6410" dirty="0">
                <a:solidFill>
                  <a:srgbClr val="000000"/>
                </a:solidFill>
                <a:latin typeface="Abhaya Libre Regular Bold"/>
              </a:rPr>
              <a:t>Θεωρίες Έκτακτης Ανάγκης</a:t>
            </a:r>
            <a:endParaRPr lang="en-US" sz="6410" dirty="0">
              <a:solidFill>
                <a:srgbClr val="000000"/>
              </a:solidFill>
              <a:latin typeface="Abhaya Libre Regular Bold"/>
            </a:endParaRPr>
          </a:p>
          <a:p>
            <a:pPr algn="ctr">
              <a:lnSpc>
                <a:spcPts val="5449"/>
              </a:lnSpc>
            </a:pPr>
            <a:r>
              <a:rPr lang="en-US" sz="6410" dirty="0">
                <a:solidFill>
                  <a:srgbClr val="000000"/>
                </a:solidFill>
                <a:latin typeface="Abhaya Libre Regular Bold"/>
              </a:rPr>
              <a:t> </a:t>
            </a:r>
          </a:p>
        </p:txBody>
      </p:sp>
      <p:sp>
        <p:nvSpPr>
          <p:cNvPr id="7" name="TextBox 7"/>
          <p:cNvSpPr txBox="1"/>
          <p:nvPr/>
        </p:nvSpPr>
        <p:spPr>
          <a:xfrm>
            <a:off x="1667013" y="2830285"/>
            <a:ext cx="8168577" cy="6262612"/>
          </a:xfrm>
          <a:prstGeom prst="rect">
            <a:avLst/>
          </a:prstGeom>
        </p:spPr>
        <p:txBody>
          <a:bodyPr wrap="square" lIns="0" tIns="0" rIns="0" bIns="0" rtlCol="0" anchor="t">
            <a:spAutoFit/>
          </a:bodyPr>
          <a:lstStyle/>
          <a:p>
            <a:pPr marL="762581" lvl="1" indent="-381290" algn="just">
              <a:lnSpc>
                <a:spcPts val="4944"/>
              </a:lnSpc>
              <a:buFont typeface="Arial"/>
              <a:buChar char="•"/>
            </a:pPr>
            <a:r>
              <a:rPr lang="el-GR" sz="3532" spc="-52" dirty="0">
                <a:solidFill>
                  <a:srgbClr val="000000"/>
                </a:solidFill>
                <a:latin typeface="Abhaya Libre Regular"/>
              </a:rPr>
              <a:t>Ενώ οι θεωρίες χαρακτηριστικών και συμπεριφοράς μας βοηθούν να κατανοήσουμε την ηγεσία, ένα σημαντικό στοιχείο λείπει: το περιβάλλον στο οποίο υπάρχει ο ηγέτης</a:t>
            </a:r>
            <a:endParaRPr lang="en-US" sz="3532" spc="-52" dirty="0">
              <a:solidFill>
                <a:srgbClr val="000000"/>
              </a:solidFill>
              <a:latin typeface="Abhaya Libre Regular"/>
            </a:endParaRPr>
          </a:p>
          <a:p>
            <a:pPr marL="762581" lvl="1" indent="-381290" algn="just">
              <a:lnSpc>
                <a:spcPts val="4944"/>
              </a:lnSpc>
              <a:buFont typeface="Arial"/>
              <a:buChar char="•"/>
            </a:pPr>
            <a:r>
              <a:rPr lang="el-GR" sz="3532" spc="-52" dirty="0">
                <a:solidFill>
                  <a:srgbClr val="000000"/>
                </a:solidFill>
                <a:latin typeface="Abhaya Libre Regular"/>
              </a:rPr>
              <a:t>Η θεωρία έκτακτης ανάγκης ασχολείται με αυτήν την πρόσθετη πτυχή των μελετών για την αποτελεσματικότητα της ηγεσίας</a:t>
            </a:r>
            <a:endParaRPr lang="en-US" sz="3532" spc="-52" dirty="0">
              <a:solidFill>
                <a:srgbClr val="000000"/>
              </a:solidFill>
              <a:latin typeface="Abhaya Libre Regular"/>
            </a:endParaRPr>
          </a:p>
          <a:p>
            <a:pPr algn="just">
              <a:lnSpc>
                <a:spcPts val="4944"/>
              </a:lnSpc>
            </a:pPr>
            <a:endParaRPr lang="en-US" sz="3532" spc="-52" dirty="0">
              <a:solidFill>
                <a:srgbClr val="000000"/>
              </a:solidFill>
              <a:latin typeface="Abhaya Libre Regular"/>
            </a:endParaRPr>
          </a:p>
        </p:txBody>
      </p:sp>
      <p:pic>
        <p:nvPicPr>
          <p:cNvPr id="9" name="Picture 9"/>
          <p:cNvPicPr>
            <a:picLocks noChangeAspect="1"/>
          </p:cNvPicPr>
          <p:nvPr/>
        </p:nvPicPr>
        <p:blipFill>
          <a:blip r:embed="rId8"/>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456555" y="9092897"/>
            <a:ext cx="1068843" cy="1110057"/>
          </a:xfrm>
          <a:prstGeom prst="rect">
            <a:avLst/>
          </a:prstGeom>
        </p:spPr>
      </p:pic>
      <p:sp>
        <p:nvSpPr>
          <p:cNvPr id="11" name="TextBox 11"/>
          <p:cNvSpPr txBox="1"/>
          <p:nvPr/>
        </p:nvSpPr>
        <p:spPr>
          <a:xfrm>
            <a:off x="10633299" y="7802171"/>
            <a:ext cx="6720055" cy="336054"/>
          </a:xfrm>
          <a:prstGeom prst="rect">
            <a:avLst/>
          </a:prstGeom>
        </p:spPr>
        <p:txBody>
          <a:bodyPr wrap="square" lIns="0" tIns="0" rIns="0" bIns="0" rtlCol="0" anchor="t">
            <a:spAutoFit/>
          </a:bodyPr>
          <a:lstStyle/>
          <a:p>
            <a:pPr algn="ctr">
              <a:lnSpc>
                <a:spcPts val="2823"/>
              </a:lnSpc>
            </a:pPr>
            <a:r>
              <a:rPr lang="en-US" sz="2016" dirty="0">
                <a:solidFill>
                  <a:srgbClr val="04989E"/>
                </a:solidFill>
                <a:latin typeface="Open Sans Extra Bold"/>
              </a:rPr>
              <a:t>https://www.youtube.com/watch?v=lCbDRM1IvZY</a:t>
            </a:r>
          </a:p>
        </p:txBody>
      </p:sp>
      <p:pic>
        <p:nvPicPr>
          <p:cNvPr id="13" name="Imagen 12">
            <a:extLst>
              <a:ext uri="{FF2B5EF4-FFF2-40B4-BE49-F238E27FC236}">
                <a16:creationId xmlns:a16="http://schemas.microsoft.com/office/drawing/2014/main" id="{0B34C01A-30A2-4A17-8F54-F791386FC1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83045" y="3267518"/>
            <a:ext cx="6815861" cy="427574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2438400" y="723798"/>
            <a:ext cx="10845969" cy="2150973"/>
          </a:xfrm>
          <a:prstGeom prst="rect">
            <a:avLst/>
          </a:prstGeom>
        </p:spPr>
        <p:txBody>
          <a:bodyPr wrap="square" lIns="0" tIns="0" rIns="0" bIns="0" rtlCol="0" anchor="t">
            <a:spAutoFit/>
          </a:bodyPr>
          <a:lstStyle/>
          <a:p>
            <a:pPr algn="ctr">
              <a:lnSpc>
                <a:spcPts val="5449"/>
              </a:lnSpc>
            </a:pPr>
            <a:r>
              <a:rPr lang="el-GR" sz="6410" dirty="0">
                <a:solidFill>
                  <a:srgbClr val="000000"/>
                </a:solidFill>
                <a:latin typeface="Abhaya Libre Regular Bold"/>
              </a:rPr>
              <a:t>Μοντέλο ηγεσίας του </a:t>
            </a:r>
            <a:r>
              <a:rPr lang="en-US" sz="6410" dirty="0">
                <a:solidFill>
                  <a:srgbClr val="000000"/>
                </a:solidFill>
                <a:latin typeface="Abhaya Libre Regular Bold"/>
              </a:rPr>
              <a:t>Fiedler</a:t>
            </a:r>
          </a:p>
          <a:p>
            <a:pPr algn="ctr">
              <a:lnSpc>
                <a:spcPts val="5449"/>
              </a:lnSpc>
            </a:pPr>
            <a:endParaRPr lang="en-US" sz="6410" dirty="0">
              <a:solidFill>
                <a:srgbClr val="000000"/>
              </a:solidFill>
              <a:latin typeface="Abhaya Libre Regular Bold"/>
            </a:endParaRPr>
          </a:p>
          <a:p>
            <a:pPr algn="ctr">
              <a:lnSpc>
                <a:spcPts val="5449"/>
              </a:lnSpc>
            </a:pPr>
            <a:r>
              <a:rPr lang="en-US" sz="6410" dirty="0">
                <a:solidFill>
                  <a:srgbClr val="000000"/>
                </a:solidFill>
                <a:latin typeface="Abhaya Libre Regular Bold"/>
              </a:rPr>
              <a:t> </a:t>
            </a:r>
          </a:p>
        </p:txBody>
      </p:sp>
      <p:sp>
        <p:nvSpPr>
          <p:cNvPr id="7" name="TextBox 7"/>
          <p:cNvSpPr txBox="1"/>
          <p:nvPr/>
        </p:nvSpPr>
        <p:spPr>
          <a:xfrm>
            <a:off x="647150" y="1793092"/>
            <a:ext cx="10265465" cy="8594469"/>
          </a:xfrm>
          <a:prstGeom prst="rect">
            <a:avLst/>
          </a:prstGeom>
        </p:spPr>
        <p:txBody>
          <a:bodyPr wrap="square" lIns="0" tIns="0" rIns="0" bIns="0" rtlCol="0" anchor="t">
            <a:spAutoFit/>
          </a:bodyPr>
          <a:lstStyle/>
          <a:p>
            <a:pPr marL="732955" lvl="1" indent="-366477" algn="just">
              <a:lnSpc>
                <a:spcPts val="4752"/>
              </a:lnSpc>
              <a:buFont typeface="Arial"/>
              <a:buChar char="•"/>
            </a:pPr>
            <a:r>
              <a:rPr lang="el-GR" sz="2800" spc="-50" dirty="0">
                <a:solidFill>
                  <a:srgbClr val="000000"/>
                </a:solidFill>
                <a:latin typeface="Abhaya Libre Regular Bold"/>
              </a:rPr>
              <a:t>Η αποτελεσματική απόδοση της ομάδας εξαρτάται από τη σωστή αντιστοίχιση μεταξύ του στυλ ηγεσίας και της κατάστασης.</a:t>
            </a:r>
            <a:endParaRPr lang="en-US" sz="2800" spc="-50" dirty="0">
              <a:solidFill>
                <a:srgbClr val="000000"/>
              </a:solidFill>
              <a:latin typeface="Abhaya Libre Regular Bold"/>
            </a:endParaRPr>
          </a:p>
          <a:p>
            <a:pPr marL="732955" lvl="1" indent="-366477" algn="just">
              <a:lnSpc>
                <a:spcPts val="4752"/>
              </a:lnSpc>
              <a:buFont typeface="Arial"/>
              <a:buChar char="•"/>
            </a:pPr>
            <a:r>
              <a:rPr lang="el-GR" sz="2800" spc="-50" dirty="0">
                <a:solidFill>
                  <a:srgbClr val="000000"/>
                </a:solidFill>
                <a:latin typeface="Abhaya Libre Regular"/>
              </a:rPr>
              <a:t>Υποθέτει ότι το στυλ ηγεσίας είναι σταθερό.</a:t>
            </a:r>
            <a:endParaRPr lang="en-US" sz="2800" spc="-50" dirty="0">
              <a:solidFill>
                <a:srgbClr val="000000"/>
              </a:solidFill>
              <a:latin typeface="Abhaya Libre Regular"/>
            </a:endParaRPr>
          </a:p>
          <a:p>
            <a:pPr marL="732955" lvl="1" indent="-366477" algn="just">
              <a:lnSpc>
                <a:spcPts val="4752"/>
              </a:lnSpc>
              <a:buFont typeface="Arial"/>
              <a:buChar char="•"/>
            </a:pPr>
            <a:r>
              <a:rPr lang="el-GR" sz="2800" spc="-50" dirty="0">
                <a:solidFill>
                  <a:srgbClr val="000000"/>
                </a:solidFill>
                <a:latin typeface="Abhaya Libre Regular"/>
              </a:rPr>
              <a:t>Εξετάζει τρεις παράγοντες</a:t>
            </a:r>
            <a:r>
              <a:rPr lang="en-US" sz="2800" spc="-50" dirty="0">
                <a:solidFill>
                  <a:srgbClr val="000000"/>
                </a:solidFill>
                <a:latin typeface="Abhaya Libre Regular"/>
              </a:rPr>
              <a:t>:</a:t>
            </a:r>
          </a:p>
          <a:p>
            <a:pPr marL="732955" lvl="1" indent="-366477" algn="just">
              <a:lnSpc>
                <a:spcPts val="4752"/>
              </a:lnSpc>
              <a:buFont typeface="Arial"/>
              <a:buChar char="•"/>
            </a:pPr>
            <a:r>
              <a:rPr lang="el-GR" sz="2800" spc="-50" dirty="0">
                <a:solidFill>
                  <a:srgbClr val="000000"/>
                </a:solidFill>
                <a:latin typeface="Abhaya Libre Regular Bold"/>
              </a:rPr>
              <a:t>Σχέση ηγέτη-μέλους: βαθμός εμπιστοσύνης και εμπιστοσύνης στον ηγέτη.</a:t>
            </a:r>
            <a:endParaRPr lang="en-US" sz="2800" spc="-50" dirty="0">
              <a:solidFill>
                <a:srgbClr val="000000"/>
              </a:solidFill>
              <a:latin typeface="Abhaya Libre Regular"/>
            </a:endParaRPr>
          </a:p>
          <a:p>
            <a:pPr marL="732955" lvl="1" indent="-366477" algn="just">
              <a:lnSpc>
                <a:spcPts val="4752"/>
              </a:lnSpc>
              <a:buFont typeface="Arial"/>
              <a:buChar char="•"/>
            </a:pPr>
            <a:r>
              <a:rPr lang="el-GR" sz="2800" spc="-50" dirty="0">
                <a:solidFill>
                  <a:srgbClr val="000000"/>
                </a:solidFill>
                <a:latin typeface="Abhaya Libre Regular Bold"/>
              </a:rPr>
              <a:t>Δομή εργασιών: βαθμός δομής στις θέσεις εργασίας</a:t>
            </a:r>
            <a:endParaRPr lang="en-US" sz="2800" spc="-50" dirty="0">
              <a:solidFill>
                <a:srgbClr val="000000"/>
              </a:solidFill>
              <a:latin typeface="Abhaya Libre Regular"/>
            </a:endParaRPr>
          </a:p>
          <a:p>
            <a:pPr marL="732955" lvl="1" indent="-366477" algn="just">
              <a:lnSpc>
                <a:spcPts val="4752"/>
              </a:lnSpc>
              <a:buFont typeface="Arial"/>
              <a:buChar char="•"/>
            </a:pPr>
            <a:r>
              <a:rPr lang="el-GR" sz="2800" spc="-50" dirty="0">
                <a:solidFill>
                  <a:srgbClr val="000000"/>
                </a:solidFill>
                <a:latin typeface="Abhaya Libre Regular Bold"/>
              </a:rPr>
              <a:t>Ισχύς θέσης: η ικανότητα του ηγέτη να προσλαμβάνει, να απολύει και να επιβραβεύει.</a:t>
            </a:r>
            <a:endParaRPr lang="en-US" sz="2800" spc="-50" dirty="0">
              <a:solidFill>
                <a:srgbClr val="000000"/>
              </a:solidFill>
              <a:latin typeface="Abhaya Libre Regular"/>
            </a:endParaRPr>
          </a:p>
          <a:p>
            <a:pPr marL="732955" lvl="1" indent="-366477" algn="just">
              <a:lnSpc>
                <a:spcPts val="4752"/>
              </a:lnSpc>
              <a:buFont typeface="Arial"/>
              <a:buChar char="•"/>
            </a:pPr>
            <a:r>
              <a:rPr lang="el-GR" sz="2800" spc="-50" dirty="0">
                <a:solidFill>
                  <a:srgbClr val="000000"/>
                </a:solidFill>
                <a:latin typeface="Abhaya Libre Regular"/>
              </a:rPr>
              <a:t>Για αποτελεσματική ηγεσία: πρέπει να αλλάξει σε έναν ηγέτη που ταιριάζει στην κατάσταση ή να αλλάξει τις μεταβλητές της κατάστασης για να ταιριάζει στον τρέχοντα ηγέτη.</a:t>
            </a:r>
            <a:endParaRPr lang="en-US" sz="2800" spc="-50" dirty="0">
              <a:solidFill>
                <a:srgbClr val="000000"/>
              </a:solidFill>
              <a:latin typeface="Abhaya Libre Regular"/>
            </a:endParaRPr>
          </a:p>
          <a:p>
            <a:pPr algn="just">
              <a:lnSpc>
                <a:spcPts val="4752"/>
              </a:lnSpc>
            </a:pPr>
            <a:endParaRPr lang="en-US" sz="3394" spc="-50" dirty="0">
              <a:solidFill>
                <a:srgbClr val="000000"/>
              </a:solidFill>
              <a:latin typeface="Abhaya Libre Regular"/>
            </a:endParaRPr>
          </a:p>
          <a:p>
            <a:pPr algn="just">
              <a:lnSpc>
                <a:spcPts val="4752"/>
              </a:lnSpc>
            </a:pPr>
            <a:endParaRPr lang="en-US" sz="3394" spc="-50" dirty="0">
              <a:solidFill>
                <a:srgbClr val="000000"/>
              </a:solidFill>
              <a:latin typeface="Abhaya Libre Regular"/>
            </a:endParaRPr>
          </a:p>
        </p:txBody>
      </p:sp>
      <p:pic>
        <p:nvPicPr>
          <p:cNvPr id="9" name="Picture 9"/>
          <p:cNvPicPr>
            <a:picLocks noChangeAspect="1"/>
          </p:cNvPicPr>
          <p:nvPr/>
        </p:nvPicPr>
        <p:blipFill>
          <a:blip r:embed="rId8"/>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456555" y="9092897"/>
            <a:ext cx="1068843" cy="1110057"/>
          </a:xfrm>
          <a:prstGeom prst="rect">
            <a:avLst/>
          </a:prstGeom>
        </p:spPr>
      </p:pic>
      <p:sp>
        <p:nvSpPr>
          <p:cNvPr id="11" name="TextBox 11"/>
          <p:cNvSpPr txBox="1"/>
          <p:nvPr/>
        </p:nvSpPr>
        <p:spPr>
          <a:xfrm>
            <a:off x="11380336" y="7115438"/>
            <a:ext cx="6260514" cy="323165"/>
          </a:xfrm>
          <a:prstGeom prst="rect">
            <a:avLst/>
          </a:prstGeom>
        </p:spPr>
        <p:txBody>
          <a:bodyPr wrap="square" lIns="0" tIns="0" rIns="0" bIns="0" rtlCol="0" anchor="t">
            <a:spAutoFit/>
          </a:bodyPr>
          <a:lstStyle/>
          <a:p>
            <a:pPr algn="ctr">
              <a:lnSpc>
                <a:spcPts val="2683"/>
              </a:lnSpc>
            </a:pPr>
            <a:r>
              <a:rPr lang="en-US" sz="1917" dirty="0">
                <a:solidFill>
                  <a:srgbClr val="04989E"/>
                </a:solidFill>
                <a:latin typeface="Open Sans Extra Bold"/>
              </a:rPr>
              <a:t>https://www.youtube.com/watch?v=1eO5j2w03uI</a:t>
            </a:r>
          </a:p>
        </p:txBody>
      </p:sp>
      <p:pic>
        <p:nvPicPr>
          <p:cNvPr id="13" name="Imagen 12">
            <a:extLst>
              <a:ext uri="{FF2B5EF4-FFF2-40B4-BE49-F238E27FC236}">
                <a16:creationId xmlns:a16="http://schemas.microsoft.com/office/drawing/2014/main" id="{87BE6B31-CD53-4C7C-BA89-A0D0341195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05817" y="2824146"/>
            <a:ext cx="6609551" cy="40500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srcRect/>
          <a:stretch>
            <a:fillRect/>
          </a:stretch>
        </p:blipFill>
        <p:spPr>
          <a:xfrm>
            <a:off x="10422646" y="3326119"/>
            <a:ext cx="7223075" cy="3634763"/>
          </a:xfrm>
          <a:prstGeom prst="rect">
            <a:avLst/>
          </a:prstGeom>
        </p:spPr>
      </p:pic>
      <p:sp>
        <p:nvSpPr>
          <p:cNvPr id="7" name="TextBox 7"/>
          <p:cNvSpPr txBox="1"/>
          <p:nvPr/>
        </p:nvSpPr>
        <p:spPr>
          <a:xfrm>
            <a:off x="5003631" y="723798"/>
            <a:ext cx="8280738" cy="2828136"/>
          </a:xfrm>
          <a:prstGeom prst="rect">
            <a:avLst/>
          </a:prstGeom>
        </p:spPr>
        <p:txBody>
          <a:bodyPr lIns="0" tIns="0" rIns="0" bIns="0" rtlCol="0" anchor="t">
            <a:spAutoFit/>
          </a:bodyPr>
          <a:lstStyle/>
          <a:p>
            <a:pPr algn="ctr">
              <a:lnSpc>
                <a:spcPts val="5449"/>
              </a:lnSpc>
            </a:pPr>
            <a:r>
              <a:rPr lang="el-GR" sz="6410" dirty="0">
                <a:solidFill>
                  <a:srgbClr val="000000"/>
                </a:solidFill>
                <a:latin typeface="Abhaya Libre Regular Bold"/>
              </a:rPr>
              <a:t>Σύγχρονες θεωρίες</a:t>
            </a: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r>
              <a:rPr lang="en-US" sz="6410" dirty="0">
                <a:solidFill>
                  <a:srgbClr val="000000"/>
                </a:solidFill>
                <a:latin typeface="Abhaya Libre Regular Bold"/>
              </a:rPr>
              <a:t> </a:t>
            </a:r>
          </a:p>
        </p:txBody>
      </p:sp>
      <p:sp>
        <p:nvSpPr>
          <p:cNvPr id="8" name="TextBox 8"/>
          <p:cNvSpPr txBox="1"/>
          <p:nvPr/>
        </p:nvSpPr>
        <p:spPr>
          <a:xfrm>
            <a:off x="336548" y="2407145"/>
            <a:ext cx="9213907" cy="7978916"/>
          </a:xfrm>
          <a:prstGeom prst="rect">
            <a:avLst/>
          </a:prstGeom>
        </p:spPr>
        <p:txBody>
          <a:bodyPr lIns="0" tIns="0" rIns="0" bIns="0" rtlCol="0" anchor="t">
            <a:spAutoFit/>
          </a:bodyPr>
          <a:lstStyle/>
          <a:p>
            <a:pPr marL="732955" lvl="1" indent="-366477" algn="just">
              <a:lnSpc>
                <a:spcPts val="4752"/>
              </a:lnSpc>
              <a:buFont typeface="Arial"/>
              <a:buChar char="•"/>
            </a:pPr>
            <a:r>
              <a:rPr lang="el-GR" sz="3394" spc="-50" dirty="0">
                <a:solidFill>
                  <a:srgbClr val="000000"/>
                </a:solidFill>
                <a:latin typeface="Abhaya Libre Regular"/>
              </a:rPr>
              <a:t>Η εστίαση είναι στον ηγέτη ως επικοινωνητή</a:t>
            </a:r>
          </a:p>
          <a:p>
            <a:pPr marL="732955" lvl="1" indent="-366477" algn="just">
              <a:lnSpc>
                <a:spcPts val="4752"/>
              </a:lnSpc>
              <a:buFont typeface="Arial"/>
              <a:buChar char="•"/>
            </a:pPr>
            <a:r>
              <a:rPr lang="el-GR" sz="3394" spc="-50" dirty="0">
                <a:solidFill>
                  <a:srgbClr val="000000"/>
                </a:solidFill>
                <a:latin typeface="Abhaya Libre Regular"/>
              </a:rPr>
              <a:t>Οι ηγέτες ως άτομα που εμπνέουν τους οπαδούς τους μέσα από τα λόγια, τις ιδέες και τις συμπεριφορές τους</a:t>
            </a:r>
            <a:endParaRPr lang="en-US" sz="3394" spc="-50" dirty="0">
              <a:solidFill>
                <a:srgbClr val="000000"/>
              </a:solidFill>
              <a:latin typeface="Abhaya Libre Regular"/>
            </a:endParaRPr>
          </a:p>
          <a:p>
            <a:pPr algn="just">
              <a:lnSpc>
                <a:spcPts val="4752"/>
              </a:lnSpc>
            </a:pPr>
            <a:endParaRPr lang="en-US" sz="3394" spc="-50" dirty="0">
              <a:solidFill>
                <a:srgbClr val="000000"/>
              </a:solidFill>
              <a:latin typeface="Abhaya Libre Regular"/>
            </a:endParaRPr>
          </a:p>
          <a:p>
            <a:pPr marL="366478" lvl="1" algn="just">
              <a:lnSpc>
                <a:spcPts val="4752"/>
              </a:lnSpc>
            </a:pPr>
            <a:r>
              <a:rPr lang="el-GR" sz="3394" spc="-50" dirty="0">
                <a:solidFill>
                  <a:srgbClr val="000000"/>
                </a:solidFill>
                <a:latin typeface="Abhaya Libre Regular"/>
              </a:rPr>
              <a:t>Τέσσερις θεωρίες της σύγχρονης ηγεσίας</a:t>
            </a:r>
            <a:r>
              <a:rPr lang="en-US" sz="3394" spc="-50" dirty="0">
                <a:solidFill>
                  <a:srgbClr val="000000"/>
                </a:solidFill>
                <a:latin typeface="Abhaya Libre Regular"/>
              </a:rPr>
              <a:t>:</a:t>
            </a:r>
          </a:p>
          <a:p>
            <a:pPr marL="732955" lvl="1" indent="-366477" algn="just">
              <a:lnSpc>
                <a:spcPts val="4752"/>
              </a:lnSpc>
              <a:buFont typeface="Arial"/>
              <a:buChar char="•"/>
            </a:pPr>
            <a:r>
              <a:rPr lang="el-GR" sz="3394" spc="-50" dirty="0">
                <a:solidFill>
                  <a:srgbClr val="000000"/>
                </a:solidFill>
                <a:latin typeface="Abhaya Libre Regular Bold"/>
              </a:rPr>
              <a:t>Χαρισματική ηγεσία</a:t>
            </a:r>
            <a:endParaRPr lang="en-US" sz="3394" spc="-50" dirty="0">
              <a:solidFill>
                <a:srgbClr val="000000"/>
              </a:solidFill>
              <a:latin typeface="Abhaya Libre Regular Bold"/>
            </a:endParaRPr>
          </a:p>
          <a:p>
            <a:pPr marL="732955" lvl="1" indent="-366477" algn="just">
              <a:lnSpc>
                <a:spcPts val="4752"/>
              </a:lnSpc>
              <a:buFont typeface="Arial"/>
              <a:buChar char="•"/>
            </a:pPr>
            <a:r>
              <a:rPr lang="el-GR" sz="3394" spc="-50" dirty="0">
                <a:solidFill>
                  <a:srgbClr val="000000"/>
                </a:solidFill>
                <a:latin typeface="Abhaya Libre Regular Bold"/>
              </a:rPr>
              <a:t>Μετασχηματιστική/Συναλλακτική ηγεσία</a:t>
            </a:r>
          </a:p>
          <a:p>
            <a:pPr marL="732955" lvl="1" indent="-366477" algn="just">
              <a:lnSpc>
                <a:spcPts val="4752"/>
              </a:lnSpc>
              <a:buFont typeface="Arial"/>
              <a:buChar char="•"/>
            </a:pPr>
            <a:r>
              <a:rPr lang="en-US" sz="3394" spc="-50" dirty="0">
                <a:solidFill>
                  <a:srgbClr val="000000"/>
                </a:solidFill>
                <a:latin typeface="Abhaya Libre Regular Bold"/>
              </a:rPr>
              <a:t>Authentic </a:t>
            </a:r>
            <a:r>
              <a:rPr lang="el-GR" sz="3394" spc="-50" dirty="0">
                <a:solidFill>
                  <a:srgbClr val="000000"/>
                </a:solidFill>
                <a:latin typeface="Abhaya Libre Regular Bold"/>
              </a:rPr>
              <a:t>Αυθεντική ηγεσία</a:t>
            </a:r>
            <a:endParaRPr lang="en-US" sz="3394" spc="-50" dirty="0">
              <a:solidFill>
                <a:srgbClr val="000000"/>
              </a:solidFill>
              <a:latin typeface="Abhaya Libre Regular Bold"/>
            </a:endParaRPr>
          </a:p>
          <a:p>
            <a:pPr marL="732955" lvl="1" indent="-366477" algn="just">
              <a:lnSpc>
                <a:spcPts val="4752"/>
              </a:lnSpc>
              <a:buFont typeface="Arial"/>
              <a:buChar char="•"/>
            </a:pPr>
            <a:r>
              <a:rPr lang="el-GR" sz="3394" spc="-50" dirty="0">
                <a:solidFill>
                  <a:srgbClr val="000000"/>
                </a:solidFill>
                <a:latin typeface="Abhaya Libre Regular Bold"/>
              </a:rPr>
              <a:t>Υπηρετική ηγεσία</a:t>
            </a:r>
            <a:endParaRPr lang="en-US" sz="3394" spc="-50" dirty="0">
              <a:solidFill>
                <a:srgbClr val="000000"/>
              </a:solidFill>
              <a:latin typeface="Abhaya Libre Regular Bold"/>
            </a:endParaRPr>
          </a:p>
          <a:p>
            <a:pPr algn="just">
              <a:lnSpc>
                <a:spcPts val="4752"/>
              </a:lnSpc>
            </a:pPr>
            <a:endParaRPr lang="en-US" sz="3394" spc="-50" dirty="0">
              <a:solidFill>
                <a:srgbClr val="000000"/>
              </a:solidFill>
              <a:latin typeface="Abhaya Libre Regular Bold"/>
            </a:endParaRPr>
          </a:p>
          <a:p>
            <a:pPr algn="just">
              <a:lnSpc>
                <a:spcPts val="4752"/>
              </a:lnSpc>
            </a:pPr>
            <a:endParaRPr lang="en-US" sz="3394" spc="-50" dirty="0">
              <a:solidFill>
                <a:srgbClr val="000000"/>
              </a:solidFill>
              <a:latin typeface="Abhaya Libre Regular Bold"/>
            </a:endParaRPr>
          </a:p>
          <a:p>
            <a:pPr algn="just">
              <a:lnSpc>
                <a:spcPts val="4752"/>
              </a:lnSpc>
            </a:pPr>
            <a:endParaRPr lang="en-US" sz="3394" spc="-50" dirty="0">
              <a:solidFill>
                <a:srgbClr val="000000"/>
              </a:solidFill>
              <a:latin typeface="Abhaya Libre Regular Bold"/>
            </a:endParaRPr>
          </a:p>
        </p:txBody>
      </p:sp>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srcRect/>
          <a:stretch>
            <a:fillRect/>
          </a:stretch>
        </p:blipFill>
        <p:spPr>
          <a:xfrm>
            <a:off x="4015353" y="1869292"/>
            <a:ext cx="10843265" cy="6591651"/>
          </a:xfrm>
          <a:prstGeom prst="rect">
            <a:avLst/>
          </a:prstGeom>
        </p:spPr>
      </p:pic>
      <p:sp>
        <p:nvSpPr>
          <p:cNvPr id="7" name="TextBox 7"/>
          <p:cNvSpPr txBox="1"/>
          <p:nvPr/>
        </p:nvSpPr>
        <p:spPr>
          <a:xfrm>
            <a:off x="5003631" y="866278"/>
            <a:ext cx="8280738" cy="2828136"/>
          </a:xfrm>
          <a:prstGeom prst="rect">
            <a:avLst/>
          </a:prstGeom>
        </p:spPr>
        <p:txBody>
          <a:bodyPr lIns="0" tIns="0" rIns="0" bIns="0" rtlCol="0" anchor="t">
            <a:spAutoFit/>
          </a:bodyPr>
          <a:lstStyle/>
          <a:p>
            <a:pPr algn="ctr">
              <a:lnSpc>
                <a:spcPts val="5449"/>
              </a:lnSpc>
            </a:pPr>
            <a:r>
              <a:rPr lang="el-GR" sz="6410" dirty="0">
                <a:solidFill>
                  <a:srgbClr val="000000"/>
                </a:solidFill>
                <a:latin typeface="Abhaya Libre Regular Bold"/>
              </a:rPr>
              <a:t>Χαρισματική Ηγεσία</a:t>
            </a: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r>
              <a:rPr lang="en-US" sz="6410" dirty="0">
                <a:solidFill>
                  <a:srgbClr val="000000"/>
                </a:solidFill>
                <a:latin typeface="Abhaya Libre Regular Bold"/>
              </a:rPr>
              <a:t> </a:t>
            </a:r>
          </a:p>
        </p:txBody>
      </p:sp>
      <p:pic>
        <p:nvPicPr>
          <p:cNvPr id="8" name="Picture 8"/>
          <p:cNvPicPr>
            <a:picLocks noChangeAspect="1"/>
          </p:cNvPicPr>
          <p:nvPr/>
        </p:nvPicPr>
        <p:blipFill>
          <a:blip r:embed="rId9"/>
          <a:srcRect/>
          <a:stretch>
            <a:fillRect/>
          </a:stretch>
        </p:blipFill>
        <p:spPr>
          <a:xfrm>
            <a:off x="14993119" y="9508512"/>
            <a:ext cx="2360235" cy="602763"/>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700447" y="7752292"/>
            <a:ext cx="11285288"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762000" y="723798"/>
            <a:ext cx="14362533" cy="2150973"/>
          </a:xfrm>
          <a:prstGeom prst="rect">
            <a:avLst/>
          </a:prstGeom>
        </p:spPr>
        <p:txBody>
          <a:bodyPr wrap="square" lIns="0" tIns="0" rIns="0" bIns="0" rtlCol="0" anchor="t">
            <a:spAutoFit/>
          </a:bodyPr>
          <a:lstStyle/>
          <a:p>
            <a:pPr algn="ctr">
              <a:lnSpc>
                <a:spcPts val="5449"/>
              </a:lnSpc>
            </a:pPr>
            <a:r>
              <a:rPr lang="el-GR" sz="6000" dirty="0">
                <a:solidFill>
                  <a:srgbClr val="000000"/>
                </a:solidFill>
                <a:latin typeface="Abhaya Libre Regular Bold"/>
              </a:rPr>
              <a:t>Μετασχηματιστική/Συναλλακτική ηγεσία</a:t>
            </a:r>
            <a:endParaRPr lang="en-US" sz="600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r>
              <a:rPr lang="en-US" sz="6410" dirty="0">
                <a:solidFill>
                  <a:srgbClr val="000000"/>
                </a:solidFill>
                <a:latin typeface="Abhaya Libre Regular Bold"/>
              </a:rPr>
              <a:t> </a:t>
            </a:r>
          </a:p>
        </p:txBody>
      </p:sp>
      <p:sp>
        <p:nvSpPr>
          <p:cNvPr id="7" name="TextBox 7"/>
          <p:cNvSpPr txBox="1"/>
          <p:nvPr/>
        </p:nvSpPr>
        <p:spPr>
          <a:xfrm>
            <a:off x="283260" y="1365196"/>
            <a:ext cx="10052536" cy="9210022"/>
          </a:xfrm>
          <a:prstGeom prst="rect">
            <a:avLst/>
          </a:prstGeom>
        </p:spPr>
        <p:txBody>
          <a:bodyPr wrap="square" lIns="0" tIns="0" rIns="0" bIns="0" rtlCol="0" anchor="t">
            <a:spAutoFit/>
          </a:bodyPr>
          <a:lstStyle/>
          <a:p>
            <a:pPr marL="732955" lvl="1" indent="-366477" algn="just">
              <a:lnSpc>
                <a:spcPts val="4752"/>
              </a:lnSpc>
              <a:buFont typeface="Arial"/>
              <a:buChar char="•"/>
            </a:pPr>
            <a:r>
              <a:rPr lang="el-GR" sz="2800" spc="-50" dirty="0">
                <a:solidFill>
                  <a:srgbClr val="000000"/>
                </a:solidFill>
                <a:latin typeface="Abhaya Libre Regular Bold"/>
              </a:rPr>
              <a:t>Μετασχηματιστική ηγεσία</a:t>
            </a:r>
            <a:endParaRPr lang="en-US" sz="2800" spc="-50" dirty="0">
              <a:solidFill>
                <a:srgbClr val="000000"/>
              </a:solidFill>
              <a:latin typeface="Abhaya Libre Regular Bold"/>
            </a:endParaRPr>
          </a:p>
          <a:p>
            <a:pPr marL="732955" lvl="1" indent="-366477" algn="just">
              <a:lnSpc>
                <a:spcPts val="4752"/>
              </a:lnSpc>
              <a:buFont typeface="Arial"/>
              <a:buChar char="•"/>
            </a:pPr>
            <a:r>
              <a:rPr lang="el-GR" sz="2800" spc="-50" dirty="0">
                <a:solidFill>
                  <a:srgbClr val="000000"/>
                </a:solidFill>
                <a:latin typeface="Abhaya Libre Regular"/>
              </a:rPr>
              <a:t>Ηγέτες που καθοδηγούν ή παρακινούν τους οπαδούς τους προς την κατεύθυνση καθορισμένων στόχων διευκρινίζοντας τις απαιτήσεις ρόλου και καθηκόντων</a:t>
            </a:r>
            <a:endParaRPr lang="en-US" sz="2800" spc="-50" dirty="0">
              <a:solidFill>
                <a:srgbClr val="000000"/>
              </a:solidFill>
              <a:latin typeface="Abhaya Libre Regular"/>
            </a:endParaRPr>
          </a:p>
          <a:p>
            <a:pPr marL="732955" lvl="1" indent="-366477" algn="just">
              <a:lnSpc>
                <a:spcPts val="4752"/>
              </a:lnSpc>
              <a:buFont typeface="Arial"/>
              <a:buChar char="•"/>
            </a:pPr>
            <a:r>
              <a:rPr lang="el-GR" sz="2800" spc="-50" dirty="0">
                <a:solidFill>
                  <a:srgbClr val="000000"/>
                </a:solidFill>
                <a:latin typeface="Abhaya Libre Regular Bold"/>
              </a:rPr>
              <a:t>Συναλλακτικοί ηγέτες</a:t>
            </a:r>
            <a:endParaRPr lang="en-US" sz="2800" spc="-50" dirty="0">
              <a:solidFill>
                <a:srgbClr val="000000"/>
              </a:solidFill>
              <a:latin typeface="Abhaya Libre Regular Bold"/>
            </a:endParaRPr>
          </a:p>
          <a:p>
            <a:pPr marL="732955" lvl="1" indent="-366477" algn="just">
              <a:lnSpc>
                <a:spcPts val="4752"/>
              </a:lnSpc>
              <a:buFont typeface="Arial"/>
              <a:buChar char="•"/>
            </a:pPr>
            <a:r>
              <a:rPr lang="el-GR" sz="2800" spc="-50" dirty="0">
                <a:solidFill>
                  <a:srgbClr val="000000"/>
                </a:solidFill>
                <a:latin typeface="Abhaya Libre Regular"/>
              </a:rPr>
              <a:t>Εμπνεύστε τους οπαδούς να υπερβούν τα προσωπικά τους συμφέροντα για το καλό του οργανισμού. Μπορούν να έχουν μια βαθιά και εξαιρετική επίδραση στους οπαδούς</a:t>
            </a:r>
            <a:endParaRPr lang="en-US" sz="2800" spc="-50" dirty="0">
              <a:solidFill>
                <a:srgbClr val="000000"/>
              </a:solidFill>
              <a:latin typeface="Abhaya Libre Regular"/>
            </a:endParaRPr>
          </a:p>
          <a:p>
            <a:pPr marL="732955" lvl="1" indent="-366477" algn="just">
              <a:lnSpc>
                <a:spcPts val="4752"/>
              </a:lnSpc>
              <a:buFont typeface="Arial"/>
              <a:buChar char="•"/>
            </a:pPr>
            <a:r>
              <a:rPr lang="el-GR" sz="2800" spc="-50" dirty="0">
                <a:solidFill>
                  <a:srgbClr val="000000"/>
                </a:solidFill>
                <a:latin typeface="Abhaya Libre Regular Bold"/>
              </a:rPr>
              <a:t>Όχι αντίθετες, αλλά συμπληρωματικές προσεγγίσεις στην ηγεσία.</a:t>
            </a:r>
            <a:endParaRPr lang="en-US" sz="2800" spc="-50" dirty="0">
              <a:solidFill>
                <a:srgbClr val="000000"/>
              </a:solidFill>
              <a:latin typeface="Abhaya Libre Regular Bold"/>
            </a:endParaRPr>
          </a:p>
          <a:p>
            <a:pPr marL="732955" lvl="1" indent="-366477" algn="just">
              <a:lnSpc>
                <a:spcPts val="4752"/>
              </a:lnSpc>
              <a:buFont typeface="Arial"/>
              <a:buChar char="•"/>
            </a:pPr>
            <a:r>
              <a:rPr lang="el-GR" sz="2800" spc="-50" dirty="0">
                <a:solidFill>
                  <a:srgbClr val="000000"/>
                </a:solidFill>
                <a:latin typeface="Abhaya Libre Regular"/>
              </a:rPr>
              <a:t>Οι μεγάλοι ηγέτες μετασχηματισμού πρέπει επίσης να είναι συναλλακτικοί. μόνο ένας τύπος δεν αρκεί για επιτυχία</a:t>
            </a:r>
            <a:endParaRPr lang="en-US" sz="2800" spc="-50" dirty="0">
              <a:solidFill>
                <a:srgbClr val="000000"/>
              </a:solidFill>
              <a:latin typeface="Abhaya Libre Regular"/>
            </a:endParaRPr>
          </a:p>
          <a:p>
            <a:pPr algn="just">
              <a:lnSpc>
                <a:spcPts val="4752"/>
              </a:lnSpc>
            </a:pPr>
            <a:endParaRPr lang="en-US" sz="3394" spc="-50" dirty="0">
              <a:solidFill>
                <a:srgbClr val="000000"/>
              </a:solidFill>
              <a:latin typeface="Abhaya Libre Regular"/>
            </a:endParaRPr>
          </a:p>
          <a:p>
            <a:pPr algn="just">
              <a:lnSpc>
                <a:spcPts val="4752"/>
              </a:lnSpc>
            </a:pPr>
            <a:endParaRPr lang="en-US" sz="3394" spc="-50" dirty="0">
              <a:solidFill>
                <a:srgbClr val="000000"/>
              </a:solidFill>
              <a:latin typeface="Abhaya Libre Regular"/>
            </a:endParaRPr>
          </a:p>
          <a:p>
            <a:pPr algn="just">
              <a:lnSpc>
                <a:spcPts val="4752"/>
              </a:lnSpc>
            </a:pPr>
            <a:endParaRPr lang="en-US" sz="3394" spc="-50" dirty="0">
              <a:solidFill>
                <a:srgbClr val="000000"/>
              </a:solidFill>
              <a:latin typeface="Abhaya Libre Regular"/>
            </a:endParaRPr>
          </a:p>
        </p:txBody>
      </p:sp>
      <p:pic>
        <p:nvPicPr>
          <p:cNvPr id="9" name="Picture 9"/>
          <p:cNvPicPr>
            <a:picLocks noChangeAspect="1"/>
          </p:cNvPicPr>
          <p:nvPr/>
        </p:nvPicPr>
        <p:blipFill>
          <a:blip r:embed="rId8"/>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456555" y="9092897"/>
            <a:ext cx="1068843" cy="1110057"/>
          </a:xfrm>
          <a:prstGeom prst="rect">
            <a:avLst/>
          </a:prstGeom>
        </p:spPr>
      </p:pic>
      <p:sp>
        <p:nvSpPr>
          <p:cNvPr id="11" name="TextBox 11"/>
          <p:cNvSpPr txBox="1"/>
          <p:nvPr/>
        </p:nvSpPr>
        <p:spPr>
          <a:xfrm>
            <a:off x="11233571" y="7448302"/>
            <a:ext cx="6025729" cy="304958"/>
          </a:xfrm>
          <a:prstGeom prst="rect">
            <a:avLst/>
          </a:prstGeom>
        </p:spPr>
        <p:txBody>
          <a:bodyPr lIns="0" tIns="0" rIns="0" bIns="0" rtlCol="0" anchor="t">
            <a:spAutoFit/>
          </a:bodyPr>
          <a:lstStyle/>
          <a:p>
            <a:pPr algn="ctr">
              <a:lnSpc>
                <a:spcPts val="2560"/>
              </a:lnSpc>
            </a:pPr>
            <a:r>
              <a:rPr lang="en-US" sz="1829" dirty="0">
                <a:solidFill>
                  <a:srgbClr val="04989E"/>
                </a:solidFill>
                <a:latin typeface="Open Sans Extra Bold"/>
              </a:rPr>
              <a:t>https://www.youtube.com/watch?v=ddt_IGMMOrI</a:t>
            </a:r>
          </a:p>
        </p:txBody>
      </p:sp>
      <p:pic>
        <p:nvPicPr>
          <p:cNvPr id="13" name="Imagen 12">
            <a:extLst>
              <a:ext uri="{FF2B5EF4-FFF2-40B4-BE49-F238E27FC236}">
                <a16:creationId xmlns:a16="http://schemas.microsoft.com/office/drawing/2014/main" id="{8BAD0B7C-6264-4629-8760-2F70FEB665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55030" y="3229100"/>
            <a:ext cx="6740735" cy="412140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srcRect/>
          <a:stretch>
            <a:fillRect/>
          </a:stretch>
        </p:blipFill>
        <p:spPr>
          <a:xfrm>
            <a:off x="10271417" y="2454280"/>
            <a:ext cx="7477369" cy="6206649"/>
          </a:xfrm>
          <a:prstGeom prst="rect">
            <a:avLst/>
          </a:prstGeom>
        </p:spPr>
      </p:pic>
      <p:sp>
        <p:nvSpPr>
          <p:cNvPr id="7" name="TextBox 7"/>
          <p:cNvSpPr txBox="1"/>
          <p:nvPr/>
        </p:nvSpPr>
        <p:spPr>
          <a:xfrm>
            <a:off x="3709455" y="866278"/>
            <a:ext cx="11415078" cy="2828136"/>
          </a:xfrm>
          <a:prstGeom prst="rect">
            <a:avLst/>
          </a:prstGeom>
        </p:spPr>
        <p:txBody>
          <a:bodyPr lIns="0" tIns="0" rIns="0" bIns="0" rtlCol="0" anchor="t">
            <a:spAutoFit/>
          </a:bodyPr>
          <a:lstStyle/>
          <a:p>
            <a:pPr algn="ctr">
              <a:lnSpc>
                <a:spcPts val="5449"/>
              </a:lnSpc>
            </a:pPr>
            <a:r>
              <a:rPr lang="el-GR" sz="6410" dirty="0">
                <a:solidFill>
                  <a:srgbClr val="000000"/>
                </a:solidFill>
                <a:latin typeface="Abhaya Libre Regular Bold"/>
              </a:rPr>
              <a:t>Αυθεντική ηγεσία</a:t>
            </a: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r>
              <a:rPr lang="en-US" sz="6410" dirty="0">
                <a:solidFill>
                  <a:srgbClr val="000000"/>
                </a:solidFill>
                <a:latin typeface="Abhaya Libre Regular Bold"/>
              </a:rPr>
              <a:t> </a:t>
            </a:r>
          </a:p>
        </p:txBody>
      </p:sp>
      <p:sp>
        <p:nvSpPr>
          <p:cNvPr id="8" name="TextBox 8"/>
          <p:cNvSpPr txBox="1"/>
          <p:nvPr/>
        </p:nvSpPr>
        <p:spPr>
          <a:xfrm>
            <a:off x="456861" y="1714500"/>
            <a:ext cx="9577831" cy="9211753"/>
          </a:xfrm>
          <a:prstGeom prst="rect">
            <a:avLst/>
          </a:prstGeom>
        </p:spPr>
        <p:txBody>
          <a:bodyPr lIns="0" tIns="0" rIns="0" bIns="0" rtlCol="0" anchor="t">
            <a:spAutoFit/>
          </a:bodyPr>
          <a:lstStyle/>
          <a:p>
            <a:pPr marL="688821" lvl="1" indent="-344411" algn="just">
              <a:lnSpc>
                <a:spcPts val="4466"/>
              </a:lnSpc>
              <a:buFont typeface="Arial"/>
              <a:buChar char="•"/>
            </a:pPr>
            <a:r>
              <a:rPr lang="el-GR" sz="2400" spc="-47" dirty="0">
                <a:solidFill>
                  <a:srgbClr val="000000"/>
                </a:solidFill>
                <a:latin typeface="Abhaya Libre Regular"/>
              </a:rPr>
              <a:t>Οι αυθεντικοί ηγέτες αποδέχονται τα δικά τους λάθη, είναι ανιδιοτελείς και ειλικρινείς, γνωρίζουν ποιοι είναι, τι πιστεύουν και τι εκτιμούν και ενεργούν σύμφωνα με αυτές τις αξίες και πεποιθήσεις.</a:t>
            </a:r>
            <a:endParaRPr lang="en-US" sz="2400" spc="-47" dirty="0">
              <a:solidFill>
                <a:srgbClr val="000000"/>
              </a:solidFill>
              <a:latin typeface="Abhaya Libre Regular"/>
            </a:endParaRPr>
          </a:p>
          <a:p>
            <a:pPr marL="688821" lvl="1" indent="-344411" algn="just">
              <a:lnSpc>
                <a:spcPts val="4466"/>
              </a:lnSpc>
              <a:buFont typeface="Arial"/>
              <a:buChar char="•"/>
            </a:pPr>
            <a:r>
              <a:rPr lang="el-GR" sz="2400" spc="-47" dirty="0">
                <a:solidFill>
                  <a:srgbClr val="000000"/>
                </a:solidFill>
                <a:latin typeface="Abhaya Libre Regular"/>
              </a:rPr>
              <a:t>Εστίαση</a:t>
            </a:r>
            <a:r>
              <a:rPr lang="en-US" sz="2400" spc="-47" dirty="0">
                <a:solidFill>
                  <a:srgbClr val="000000"/>
                </a:solidFill>
                <a:latin typeface="Abhaya Libre Regular"/>
              </a:rPr>
              <a:t>: </a:t>
            </a:r>
            <a:r>
              <a:rPr lang="el-GR" sz="2400" spc="-47" dirty="0">
                <a:solidFill>
                  <a:srgbClr val="000000"/>
                </a:solidFill>
                <a:latin typeface="Abhaya Libre Regular"/>
              </a:rPr>
              <a:t>Ηθικές πτυχές της ηγεσίας</a:t>
            </a:r>
            <a:endParaRPr lang="en-US" sz="2400" spc="-47" dirty="0">
              <a:solidFill>
                <a:srgbClr val="000000"/>
              </a:solidFill>
              <a:latin typeface="Abhaya Libre Regular"/>
            </a:endParaRPr>
          </a:p>
          <a:p>
            <a:pPr marL="1377642" lvl="2" indent="-459214" algn="just">
              <a:lnSpc>
                <a:spcPts val="4466"/>
              </a:lnSpc>
              <a:buFont typeface="Arial"/>
              <a:buChar char="⚬"/>
            </a:pPr>
            <a:r>
              <a:rPr lang="en-US" sz="2400" spc="-47" dirty="0">
                <a:solidFill>
                  <a:srgbClr val="000000"/>
                </a:solidFill>
                <a:latin typeface="Abhaya Libre Regular"/>
              </a:rPr>
              <a:t> </a:t>
            </a:r>
            <a:r>
              <a:rPr lang="el-GR" sz="2400" spc="-47" dirty="0">
                <a:solidFill>
                  <a:srgbClr val="000000"/>
                </a:solidFill>
                <a:latin typeface="Abhaya Libre Regular Bold"/>
              </a:rPr>
              <a:t>Σχετίζεται με την ηθική και την ηγεσία</a:t>
            </a:r>
          </a:p>
          <a:p>
            <a:pPr marL="1377642" lvl="2" indent="-459214" algn="just">
              <a:lnSpc>
                <a:spcPts val="4466"/>
              </a:lnSpc>
              <a:buFont typeface="Arial"/>
              <a:buChar char="⚬"/>
            </a:pPr>
            <a:r>
              <a:rPr lang="el-GR" sz="2400" spc="-47" dirty="0">
                <a:solidFill>
                  <a:srgbClr val="000000"/>
                </a:solidFill>
                <a:latin typeface="Abhaya Libre Regular"/>
              </a:rPr>
              <a:t>Η ηγεσία δεν είναι απαλλαγμένη από αξίες</a:t>
            </a:r>
            <a:r>
              <a:rPr lang="en-US" sz="2400" spc="-47" dirty="0">
                <a:solidFill>
                  <a:srgbClr val="000000"/>
                </a:solidFill>
                <a:latin typeface="Abhaya Libre Regular"/>
              </a:rPr>
              <a:t>. Martin Luther King =/= Hitler</a:t>
            </a:r>
          </a:p>
          <a:p>
            <a:pPr marL="2066464" lvl="3" indent="-516616" algn="just">
              <a:lnSpc>
                <a:spcPts val="4466"/>
              </a:lnSpc>
              <a:buFont typeface="Arial"/>
              <a:buChar char="￭"/>
            </a:pPr>
            <a:r>
              <a:rPr lang="el-GR" sz="2400" spc="-47" dirty="0">
                <a:solidFill>
                  <a:srgbClr val="000000"/>
                </a:solidFill>
                <a:latin typeface="Abhaya Libre Regular Bold"/>
              </a:rPr>
              <a:t>Ηθικοί ηγέτες</a:t>
            </a:r>
            <a:r>
              <a:rPr lang="en-US" sz="2400" spc="-47" dirty="0">
                <a:solidFill>
                  <a:srgbClr val="000000"/>
                </a:solidFill>
                <a:latin typeface="Abhaya Libre Regular Bold"/>
              </a:rPr>
              <a:t>:</a:t>
            </a:r>
            <a:r>
              <a:rPr lang="en-US" sz="2400" spc="-47" dirty="0">
                <a:solidFill>
                  <a:srgbClr val="000000"/>
                </a:solidFill>
                <a:latin typeface="Abhaya Libre Regular"/>
              </a:rPr>
              <a:t> </a:t>
            </a:r>
            <a:r>
              <a:rPr lang="el-GR" sz="2400" spc="-47" dirty="0">
                <a:solidFill>
                  <a:srgbClr val="000000"/>
                </a:solidFill>
                <a:latin typeface="Abhaya Libre Regular"/>
              </a:rPr>
              <a:t>Χρησιμοποιήστε το χάρισμα/δύναμη με κοινωνικά εποικοδομητικό τρόπο και υπηρετήστε τους άλλους</a:t>
            </a:r>
            <a:endParaRPr lang="en-US" sz="2400" spc="-47" dirty="0">
              <a:solidFill>
                <a:srgbClr val="000000"/>
              </a:solidFill>
              <a:latin typeface="Abhaya Libre Regular"/>
            </a:endParaRPr>
          </a:p>
          <a:p>
            <a:pPr marL="2066464" lvl="3" indent="-516616" algn="just">
              <a:lnSpc>
                <a:spcPts val="4466"/>
              </a:lnSpc>
              <a:buFont typeface="Arial"/>
              <a:buChar char="￭"/>
            </a:pPr>
            <a:r>
              <a:rPr lang="el-GR" sz="2400" spc="-47" dirty="0">
                <a:solidFill>
                  <a:srgbClr val="000000"/>
                </a:solidFill>
                <a:latin typeface="Abhaya Libre Regular Bold"/>
              </a:rPr>
              <a:t>Ανήθικοι ηγέτες</a:t>
            </a:r>
            <a:r>
              <a:rPr lang="en-US" sz="2400" spc="-47" dirty="0">
                <a:solidFill>
                  <a:srgbClr val="000000"/>
                </a:solidFill>
                <a:latin typeface="Abhaya Libre Regular Bold"/>
              </a:rPr>
              <a:t>:</a:t>
            </a:r>
            <a:r>
              <a:rPr lang="el-GR" sz="2400" spc="-47" dirty="0">
                <a:solidFill>
                  <a:srgbClr val="000000"/>
                </a:solidFill>
                <a:latin typeface="Abhaya Libre Regular"/>
              </a:rPr>
              <a:t> Χρησιμοποιήστε το χάρισμα/δύναμη για να ενισχύσετε την εξουσία πάνω στους οπαδούς, με στόχο την αυτοεξυπηρέτηση</a:t>
            </a:r>
            <a:endParaRPr lang="en-US" sz="2400" spc="-47" dirty="0">
              <a:solidFill>
                <a:srgbClr val="000000"/>
              </a:solidFill>
              <a:latin typeface="Abhaya Libre Regular"/>
            </a:endParaRPr>
          </a:p>
          <a:p>
            <a:pPr algn="just">
              <a:lnSpc>
                <a:spcPts val="4466"/>
              </a:lnSpc>
            </a:pPr>
            <a:endParaRPr lang="en-US" sz="3190" spc="-47" dirty="0">
              <a:solidFill>
                <a:srgbClr val="000000"/>
              </a:solidFill>
              <a:latin typeface="Abhaya Libre Regular"/>
            </a:endParaRPr>
          </a:p>
          <a:p>
            <a:pPr algn="just">
              <a:lnSpc>
                <a:spcPts val="4466"/>
              </a:lnSpc>
            </a:pPr>
            <a:endParaRPr lang="en-US" sz="3190" spc="-47" dirty="0">
              <a:solidFill>
                <a:srgbClr val="000000"/>
              </a:solidFill>
              <a:latin typeface="Abhaya Libre Regular"/>
            </a:endParaRPr>
          </a:p>
          <a:p>
            <a:pPr algn="just">
              <a:lnSpc>
                <a:spcPts val="4466"/>
              </a:lnSpc>
            </a:pPr>
            <a:endParaRPr lang="en-US" sz="3190" spc="-47" dirty="0">
              <a:solidFill>
                <a:srgbClr val="000000"/>
              </a:solidFill>
              <a:latin typeface="Abhaya Libre Regular"/>
            </a:endParaRPr>
          </a:p>
        </p:txBody>
      </p:sp>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srcRect l="1101" r="1101"/>
          <a:stretch>
            <a:fillRect/>
          </a:stretch>
        </p:blipFill>
        <p:spPr>
          <a:xfrm>
            <a:off x="10407258" y="2792721"/>
            <a:ext cx="7511485" cy="4701557"/>
          </a:xfrm>
          <a:prstGeom prst="rect">
            <a:avLst/>
          </a:prstGeom>
        </p:spPr>
      </p:pic>
      <p:sp>
        <p:nvSpPr>
          <p:cNvPr id="7" name="TextBox 7"/>
          <p:cNvSpPr txBox="1"/>
          <p:nvPr/>
        </p:nvSpPr>
        <p:spPr>
          <a:xfrm>
            <a:off x="3436461" y="1134671"/>
            <a:ext cx="11415078" cy="2828136"/>
          </a:xfrm>
          <a:prstGeom prst="rect">
            <a:avLst/>
          </a:prstGeom>
        </p:spPr>
        <p:txBody>
          <a:bodyPr lIns="0" tIns="0" rIns="0" bIns="0" rtlCol="0" anchor="t">
            <a:spAutoFit/>
          </a:bodyPr>
          <a:lstStyle/>
          <a:p>
            <a:pPr algn="ctr">
              <a:lnSpc>
                <a:spcPts val="5449"/>
              </a:lnSpc>
            </a:pPr>
            <a:r>
              <a:rPr lang="el-GR" sz="6410" dirty="0">
                <a:solidFill>
                  <a:srgbClr val="000000"/>
                </a:solidFill>
                <a:latin typeface="Abhaya Libre Regular Bold"/>
              </a:rPr>
              <a:t>Εμπιστοσύνη</a:t>
            </a: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r>
              <a:rPr lang="en-US" sz="6410" dirty="0">
                <a:solidFill>
                  <a:srgbClr val="000000"/>
                </a:solidFill>
                <a:latin typeface="Abhaya Libre Regular Bold"/>
              </a:rPr>
              <a:t> </a:t>
            </a:r>
          </a:p>
        </p:txBody>
      </p:sp>
      <p:sp>
        <p:nvSpPr>
          <p:cNvPr id="8" name="TextBox 8"/>
          <p:cNvSpPr txBox="1"/>
          <p:nvPr/>
        </p:nvSpPr>
        <p:spPr>
          <a:xfrm>
            <a:off x="369257" y="1891984"/>
            <a:ext cx="9577831" cy="8057590"/>
          </a:xfrm>
          <a:prstGeom prst="rect">
            <a:avLst/>
          </a:prstGeom>
        </p:spPr>
        <p:txBody>
          <a:bodyPr lIns="0" tIns="0" rIns="0" bIns="0" rtlCol="0" anchor="t">
            <a:spAutoFit/>
          </a:bodyPr>
          <a:lstStyle/>
          <a:p>
            <a:pPr algn="just">
              <a:lnSpc>
                <a:spcPts val="4466"/>
              </a:lnSpc>
            </a:pPr>
            <a:endParaRPr dirty="0"/>
          </a:p>
          <a:p>
            <a:pPr marL="688821" lvl="1" indent="-344411" algn="just">
              <a:lnSpc>
                <a:spcPts val="4466"/>
              </a:lnSpc>
              <a:buFont typeface="Arial"/>
              <a:buChar char="•"/>
            </a:pPr>
            <a:r>
              <a:rPr lang="el-GR" sz="3190" spc="-47" dirty="0">
                <a:solidFill>
                  <a:srgbClr val="000000"/>
                </a:solidFill>
                <a:latin typeface="Abhaya Libre Regular"/>
              </a:rPr>
              <a:t>Μια φυσιολογική κατάσταση που σε κάνει να συμφωνείς να κάνεις τον εαυτό σου ευάλωτο σε κάποιον άλλο επειδή έχεις θετική προσδοκία για το πώς θα εξελιχθούν τα πράγματα.</a:t>
            </a:r>
            <a:endParaRPr lang="en-US" sz="3190" spc="-47" dirty="0">
              <a:solidFill>
                <a:srgbClr val="000000"/>
              </a:solidFill>
              <a:latin typeface="Abhaya Libre Regular"/>
            </a:endParaRPr>
          </a:p>
          <a:p>
            <a:pPr marL="688821" lvl="1" indent="-344411" algn="just">
              <a:lnSpc>
                <a:spcPts val="4466"/>
              </a:lnSpc>
              <a:buFont typeface="Arial"/>
              <a:buChar char="•"/>
            </a:pPr>
            <a:r>
              <a:rPr lang="el-GR" sz="3190" spc="-47" dirty="0">
                <a:solidFill>
                  <a:srgbClr val="000000"/>
                </a:solidFill>
                <a:latin typeface="Abhaya Libre Regular"/>
              </a:rPr>
              <a:t>Βασικό χαρακτηριστικό που σχετίζεται με την ηγεσία (απόδοση) </a:t>
            </a:r>
          </a:p>
          <a:p>
            <a:pPr marL="688821" lvl="1" indent="-344411" algn="just">
              <a:lnSpc>
                <a:spcPts val="4466"/>
              </a:lnSpc>
              <a:buFont typeface="Arial"/>
              <a:buChar char="•"/>
            </a:pPr>
            <a:r>
              <a:rPr lang="el-GR" sz="3190" spc="-47" dirty="0">
                <a:solidFill>
                  <a:srgbClr val="000000"/>
                </a:solidFill>
                <a:latin typeface="Abhaya Libre Regular"/>
              </a:rPr>
              <a:t>Εμπιστοσύνη ότι δεν θα γίνει κατάχρηση των συμφερόντων μου - θα ευθυγραμμίσει τις πράξεις και τις στάσεις μου με τις συμπεριφορές/αίτημα του ηγέτη.</a:t>
            </a:r>
            <a:endParaRPr lang="en-US" sz="3190" spc="-47" dirty="0">
              <a:solidFill>
                <a:srgbClr val="000000"/>
              </a:solidFill>
              <a:latin typeface="Abhaya Libre Regular"/>
            </a:endParaRPr>
          </a:p>
          <a:p>
            <a:pPr algn="just">
              <a:lnSpc>
                <a:spcPts val="4466"/>
              </a:lnSpc>
            </a:pPr>
            <a:endParaRPr lang="en-US" sz="3190" spc="-47" dirty="0">
              <a:solidFill>
                <a:srgbClr val="000000"/>
              </a:solidFill>
              <a:latin typeface="Abhaya Libre Regular"/>
            </a:endParaRPr>
          </a:p>
          <a:p>
            <a:pPr algn="just">
              <a:lnSpc>
                <a:spcPts val="4466"/>
              </a:lnSpc>
            </a:pPr>
            <a:endParaRPr lang="en-US" sz="3190" spc="-47" dirty="0">
              <a:solidFill>
                <a:srgbClr val="000000"/>
              </a:solidFill>
              <a:latin typeface="Abhaya Libre Regular"/>
            </a:endParaRPr>
          </a:p>
          <a:p>
            <a:pPr algn="just">
              <a:lnSpc>
                <a:spcPts val="4466"/>
              </a:lnSpc>
            </a:pPr>
            <a:endParaRPr lang="en-US" sz="3190" spc="-47" dirty="0">
              <a:solidFill>
                <a:srgbClr val="000000"/>
              </a:solidFill>
              <a:latin typeface="Abhaya Libre Regular"/>
            </a:endParaRPr>
          </a:p>
        </p:txBody>
      </p:sp>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3436461" y="1134671"/>
            <a:ext cx="11415078" cy="2828136"/>
          </a:xfrm>
          <a:prstGeom prst="rect">
            <a:avLst/>
          </a:prstGeom>
        </p:spPr>
        <p:txBody>
          <a:bodyPr lIns="0" tIns="0" rIns="0" bIns="0" rtlCol="0" anchor="t">
            <a:spAutoFit/>
          </a:bodyPr>
          <a:lstStyle/>
          <a:p>
            <a:pPr algn="ctr">
              <a:lnSpc>
                <a:spcPts val="5449"/>
              </a:lnSpc>
            </a:pPr>
            <a:r>
              <a:rPr lang="el-GR" sz="6410" dirty="0">
                <a:solidFill>
                  <a:srgbClr val="000000"/>
                </a:solidFill>
                <a:latin typeface="Abhaya Libre Regular Bold"/>
              </a:rPr>
              <a:t>Προκλήσεις στην ηγεσία</a:t>
            </a: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r>
              <a:rPr lang="en-US" sz="6410" dirty="0">
                <a:solidFill>
                  <a:srgbClr val="000000"/>
                </a:solidFill>
                <a:latin typeface="Abhaya Libre Regular Bold"/>
              </a:rPr>
              <a:t> </a:t>
            </a:r>
          </a:p>
        </p:txBody>
      </p:sp>
      <p:sp>
        <p:nvSpPr>
          <p:cNvPr id="7" name="TextBox 7"/>
          <p:cNvSpPr txBox="1"/>
          <p:nvPr/>
        </p:nvSpPr>
        <p:spPr>
          <a:xfrm>
            <a:off x="769975" y="1901748"/>
            <a:ext cx="11587855" cy="8742393"/>
          </a:xfrm>
          <a:prstGeom prst="rect">
            <a:avLst/>
          </a:prstGeom>
        </p:spPr>
        <p:txBody>
          <a:bodyPr lIns="0" tIns="0" rIns="0" bIns="0" rtlCol="0" anchor="t">
            <a:spAutoFit/>
          </a:bodyPr>
          <a:lstStyle/>
          <a:p>
            <a:pPr algn="just">
              <a:lnSpc>
                <a:spcPts val="4466"/>
              </a:lnSpc>
            </a:pPr>
            <a:endParaRPr sz="3200" dirty="0">
              <a:latin typeface="Abhaya Libre Regular" panose="020B0604020202020204" charset="0"/>
              <a:cs typeface="Abhaya Libre Regular" panose="020B0604020202020204" charset="0"/>
            </a:endParaRPr>
          </a:p>
          <a:p>
            <a:pPr marL="645642" lvl="1" indent="-322821" algn="just">
              <a:lnSpc>
                <a:spcPts val="4186"/>
              </a:lnSpc>
              <a:buFont typeface="Arial"/>
              <a:buChar char="•"/>
            </a:pPr>
            <a:r>
              <a:rPr lang="el-GR" sz="3200" spc="-44" dirty="0">
                <a:solidFill>
                  <a:srgbClr val="000000"/>
                </a:solidFill>
                <a:latin typeface="Abhaya Libre Regular" panose="020B0604020202020204" charset="0"/>
                <a:cs typeface="Abhaya Libre Regular" panose="020B0604020202020204" charset="0"/>
              </a:rPr>
              <a:t>Η ηγεσία είναι συχνά μια απόδοση που κάνουν οι άνθρωποι για άλλα άτομα (στερεότυπα ηγετών, εστίαση στην εμφάνισή τους και όχι στα πραγματικά τους επιτεύγματα</a:t>
            </a:r>
            <a:r>
              <a:rPr lang="en-US" sz="3200" spc="-44" dirty="0">
                <a:solidFill>
                  <a:srgbClr val="000000"/>
                </a:solidFill>
                <a:latin typeface="Abhaya Libre Regular" panose="020B0604020202020204" charset="0"/>
                <a:cs typeface="Abhaya Libre Regular" panose="020B0604020202020204" charset="0"/>
              </a:rPr>
              <a:t>)</a:t>
            </a:r>
          </a:p>
          <a:p>
            <a:pPr marL="645642" lvl="1" indent="-322821" algn="just">
              <a:lnSpc>
                <a:spcPts val="4186"/>
              </a:lnSpc>
              <a:buFont typeface="Arial"/>
              <a:buChar char="•"/>
            </a:pPr>
            <a:r>
              <a:rPr lang="en-US" sz="3200" spc="-44" dirty="0">
                <a:solidFill>
                  <a:srgbClr val="000000"/>
                </a:solidFill>
                <a:latin typeface="Abhaya Libre Regular" panose="020B0604020202020204" charset="0"/>
                <a:cs typeface="Abhaya Libre Regular" panose="020B0604020202020204" charset="0"/>
              </a:rPr>
              <a:t>Substitutes/Neutralizers of leadership</a:t>
            </a:r>
          </a:p>
          <a:p>
            <a:pPr marL="645642" lvl="1" indent="-322821" algn="just">
              <a:lnSpc>
                <a:spcPts val="4186"/>
              </a:lnSpc>
              <a:buFont typeface="Arial"/>
              <a:buChar char="•"/>
            </a:pPr>
            <a:r>
              <a:rPr lang="en-US" sz="3200" spc="-44" dirty="0">
                <a:solidFill>
                  <a:srgbClr val="000000"/>
                </a:solidFill>
                <a:latin typeface="Abhaya Libre Regular" panose="020B0604020202020204" charset="0"/>
                <a:cs typeface="Abhaya Libre Regular" panose="020B0604020202020204" charset="0"/>
              </a:rPr>
              <a:t>It is simplistic to think that leader's action is all: In many situations, a leader's actions make no difference in followers' outcomes (more important formal organizational goals, rigid rules, procedures, cohesive work groups, organizational rewards,...)</a:t>
            </a:r>
          </a:p>
          <a:p>
            <a:pPr marL="645642" lvl="1" indent="-322821" algn="just">
              <a:lnSpc>
                <a:spcPts val="4186"/>
              </a:lnSpc>
              <a:buFont typeface="Arial"/>
              <a:buChar char="•"/>
            </a:pPr>
            <a:r>
              <a:rPr lang="en-US" sz="3200" spc="-44" dirty="0">
                <a:solidFill>
                  <a:srgbClr val="000000"/>
                </a:solidFill>
                <a:latin typeface="Abhaya Libre Regular" panose="020B0604020202020204" charset="0"/>
                <a:cs typeface="Abhaya Libre Regular" panose="020B0604020202020204" charset="0"/>
              </a:rPr>
              <a:t>Online leadership</a:t>
            </a:r>
          </a:p>
          <a:p>
            <a:pPr marL="645642" lvl="1" indent="-322821" algn="just">
              <a:lnSpc>
                <a:spcPts val="4186"/>
              </a:lnSpc>
              <a:buFont typeface="Arial"/>
              <a:buChar char="•"/>
            </a:pPr>
            <a:r>
              <a:rPr lang="en-US" sz="3200" spc="-44" dirty="0">
                <a:solidFill>
                  <a:srgbClr val="000000"/>
                </a:solidFill>
                <a:latin typeface="Abhaya Libre Regular" panose="020B0604020202020204" charset="0"/>
                <a:cs typeface="Abhaya Libre Regular" panose="020B0604020202020204" charset="0"/>
              </a:rPr>
              <a:t>Trust and mutual understanding are particularly difficult without face-to-face interaction (writing skills to communicate support and trust are key here)</a:t>
            </a:r>
          </a:p>
          <a:p>
            <a:pPr algn="just">
              <a:lnSpc>
                <a:spcPts val="4466"/>
              </a:lnSpc>
            </a:pPr>
            <a:endParaRPr lang="en-US" sz="2990" spc="-44" dirty="0">
              <a:solidFill>
                <a:srgbClr val="000000"/>
              </a:solidFill>
              <a:latin typeface="Abhaya Libre Regular"/>
            </a:endParaRPr>
          </a:p>
          <a:p>
            <a:pPr algn="just">
              <a:lnSpc>
                <a:spcPts val="4466"/>
              </a:lnSpc>
            </a:pPr>
            <a:endParaRPr lang="en-US" sz="2990" spc="-44" dirty="0">
              <a:solidFill>
                <a:srgbClr val="000000"/>
              </a:solidFill>
              <a:latin typeface="Abhaya Libre Regular"/>
            </a:endParaRPr>
          </a:p>
          <a:p>
            <a:pPr algn="just">
              <a:lnSpc>
                <a:spcPts val="4466"/>
              </a:lnSpc>
            </a:pPr>
            <a:endParaRPr lang="en-US" sz="2990" spc="-44" dirty="0">
              <a:solidFill>
                <a:srgbClr val="000000"/>
              </a:solidFill>
              <a:latin typeface="Abhaya Libre Regular"/>
            </a:endParaRPr>
          </a:p>
        </p:txBody>
      </p:sp>
      <p:pic>
        <p:nvPicPr>
          <p:cNvPr id="8" name="Picture 8"/>
          <p:cNvPicPr>
            <a:picLocks noChangeAspect="1"/>
          </p:cNvPicPr>
          <p:nvPr/>
        </p:nvPicPr>
        <p:blipFill>
          <a:blip r:embed="rId8"/>
          <a:srcRect/>
          <a:stretch>
            <a:fillRect/>
          </a:stretch>
        </p:blipFill>
        <p:spPr>
          <a:xfrm>
            <a:off x="14993119" y="9508512"/>
            <a:ext cx="2360235" cy="60276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456555" y="9092897"/>
            <a:ext cx="1068843" cy="1110057"/>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097698" y="3852923"/>
            <a:ext cx="4466306" cy="325634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pic>
        <p:nvPicPr>
          <p:cNvPr id="6" name="Picture 6"/>
          <p:cNvPicPr>
            <a:picLocks noChangeAspect="1"/>
          </p:cNvPicPr>
          <p:nvPr/>
        </p:nvPicPr>
        <p:blipFill>
          <a:blip r:embed="rId8"/>
          <a:srcRect/>
          <a:stretch>
            <a:fillRect/>
          </a:stretch>
        </p:blipFill>
        <p:spPr>
          <a:xfrm>
            <a:off x="10985428" y="2754125"/>
            <a:ext cx="6720507" cy="1754538"/>
          </a:xfrm>
          <a:prstGeom prst="rect">
            <a:avLst/>
          </a:prstGeom>
        </p:spPr>
      </p:pic>
      <p:sp>
        <p:nvSpPr>
          <p:cNvPr id="7" name="TextBox 7"/>
          <p:cNvSpPr txBox="1"/>
          <p:nvPr/>
        </p:nvSpPr>
        <p:spPr>
          <a:xfrm>
            <a:off x="3525925" y="1134671"/>
            <a:ext cx="11415078" cy="3535968"/>
          </a:xfrm>
          <a:prstGeom prst="rect">
            <a:avLst/>
          </a:prstGeom>
        </p:spPr>
        <p:txBody>
          <a:bodyPr lIns="0" tIns="0" rIns="0" bIns="0" rtlCol="0" anchor="t">
            <a:spAutoFit/>
          </a:bodyPr>
          <a:lstStyle/>
          <a:p>
            <a:pPr algn="ctr">
              <a:lnSpc>
                <a:spcPts val="5449"/>
              </a:lnSpc>
            </a:pPr>
            <a:r>
              <a:rPr lang="el-GR" sz="6410" dirty="0">
                <a:solidFill>
                  <a:srgbClr val="000000"/>
                </a:solidFill>
                <a:latin typeface="Abhaya Libre Regular Bold"/>
              </a:rPr>
              <a:t>Μπορούν οι άνθρωποι να εκπαιδευθούν στη νέα ηγεσία;</a:t>
            </a: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r>
              <a:rPr lang="en-US" sz="6410" dirty="0">
                <a:solidFill>
                  <a:srgbClr val="000000"/>
                </a:solidFill>
                <a:latin typeface="Abhaya Libre Regular Bold"/>
              </a:rPr>
              <a:t> </a:t>
            </a:r>
          </a:p>
        </p:txBody>
      </p:sp>
      <p:sp>
        <p:nvSpPr>
          <p:cNvPr id="8" name="TextBox 8"/>
          <p:cNvSpPr txBox="1"/>
          <p:nvPr/>
        </p:nvSpPr>
        <p:spPr>
          <a:xfrm>
            <a:off x="432277" y="4116533"/>
            <a:ext cx="9577831" cy="4595104"/>
          </a:xfrm>
          <a:prstGeom prst="rect">
            <a:avLst/>
          </a:prstGeom>
        </p:spPr>
        <p:txBody>
          <a:bodyPr lIns="0" tIns="0" rIns="0" bIns="0" rtlCol="0" anchor="t">
            <a:spAutoFit/>
          </a:bodyPr>
          <a:lstStyle/>
          <a:p>
            <a:pPr marL="688821" lvl="1" indent="-344411" algn="just">
              <a:lnSpc>
                <a:spcPts val="4466"/>
              </a:lnSpc>
              <a:buFont typeface="Arial"/>
              <a:buChar char="•"/>
            </a:pPr>
            <a:r>
              <a:rPr lang="el-GR" sz="3190" spc="-47" dirty="0">
                <a:solidFill>
                  <a:srgbClr val="000000"/>
                </a:solidFill>
                <a:latin typeface="Abhaya Libre Regular Bold"/>
              </a:rPr>
              <a:t>Μπορούν οι άνθρωποι να εκπαιδευτούν στη νέα ηγεσία; Οι άνθρωποι μπορούν να εκπαιδευτούν ώστε να υιοθετούν τις δικές τους ηγετικές προσεγγίσεις.</a:t>
            </a:r>
            <a:endParaRPr lang="en-US" sz="3190" spc="-47" dirty="0">
              <a:solidFill>
                <a:srgbClr val="000000"/>
              </a:solidFill>
              <a:latin typeface="Abhaya Libre Regular Bold"/>
            </a:endParaRPr>
          </a:p>
          <a:p>
            <a:pPr marL="688821" lvl="1" indent="-344411" algn="just">
              <a:lnSpc>
                <a:spcPts val="4466"/>
              </a:lnSpc>
              <a:buFont typeface="Arial"/>
              <a:buChar char="•"/>
            </a:pPr>
            <a:r>
              <a:rPr lang="el-GR" sz="3190" spc="-47" dirty="0">
                <a:solidFill>
                  <a:srgbClr val="000000"/>
                </a:solidFill>
                <a:latin typeface="Abhaya Libre Regular Bold"/>
              </a:rPr>
              <a:t>Οι ηγέτες μπορούν να επινοήσουν προγράμματα βελτίωσης για να αντιμετωπίσουν τις αδυναμίες τους και να συνεργαστούν με εκπαιδευτές για να αναπτύξουν τις ηγετικές τους δεξιότητες.</a:t>
            </a:r>
            <a:endParaRPr lang="en-US" sz="3190" spc="-47" dirty="0">
              <a:solidFill>
                <a:srgbClr val="000000"/>
              </a:solidFill>
              <a:latin typeface="Abhaya Libre Regular Bold"/>
            </a:endParaRPr>
          </a:p>
          <a:p>
            <a:pPr algn="just">
              <a:lnSpc>
                <a:spcPts val="4466"/>
              </a:lnSpc>
            </a:pPr>
            <a:endParaRPr lang="en-US" sz="3190" spc="-47" dirty="0">
              <a:solidFill>
                <a:srgbClr val="000000"/>
              </a:solidFill>
              <a:latin typeface="Abhaya Libre Regular Bold"/>
            </a:endParaRPr>
          </a:p>
        </p:txBody>
      </p:sp>
      <p:pic>
        <p:nvPicPr>
          <p:cNvPr id="10" name="Picture 10"/>
          <p:cNvPicPr>
            <a:picLocks noChangeAspect="1"/>
          </p:cNvPicPr>
          <p:nvPr/>
        </p:nvPicPr>
        <p:blipFill>
          <a:blip r:embed="rId9"/>
          <a:srcRect/>
          <a:stretch>
            <a:fillRect/>
          </a:stretch>
        </p:blipFill>
        <p:spPr>
          <a:xfrm>
            <a:off x="14993119" y="9508512"/>
            <a:ext cx="2360235" cy="602763"/>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868400" y="9258300"/>
            <a:ext cx="889127" cy="923411"/>
          </a:xfrm>
          <a:prstGeom prst="rect">
            <a:avLst/>
          </a:prstGeom>
        </p:spPr>
      </p:pic>
      <p:sp>
        <p:nvSpPr>
          <p:cNvPr id="12" name="TextBox 12"/>
          <p:cNvSpPr txBox="1"/>
          <p:nvPr/>
        </p:nvSpPr>
        <p:spPr>
          <a:xfrm>
            <a:off x="11353801" y="8687940"/>
            <a:ext cx="6352134" cy="300210"/>
          </a:xfrm>
          <a:prstGeom prst="rect">
            <a:avLst/>
          </a:prstGeom>
        </p:spPr>
        <p:txBody>
          <a:bodyPr wrap="square" lIns="0" tIns="0" rIns="0" bIns="0" rtlCol="0" anchor="t">
            <a:spAutoFit/>
          </a:bodyPr>
          <a:lstStyle/>
          <a:p>
            <a:pPr algn="ctr">
              <a:lnSpc>
                <a:spcPts val="2525"/>
              </a:lnSpc>
            </a:pPr>
            <a:r>
              <a:rPr lang="en-US" sz="1804" dirty="0">
                <a:solidFill>
                  <a:srgbClr val="04989E"/>
                </a:solidFill>
                <a:latin typeface="Open Sans Extra Bold"/>
              </a:rPr>
              <a:t>https://www.youtube.com/watch?v=FRsJbpppvEU</a:t>
            </a:r>
          </a:p>
        </p:txBody>
      </p:sp>
      <p:pic>
        <p:nvPicPr>
          <p:cNvPr id="14" name="Imagen 13">
            <a:extLst>
              <a:ext uri="{FF2B5EF4-FFF2-40B4-BE49-F238E27FC236}">
                <a16:creationId xmlns:a16="http://schemas.microsoft.com/office/drawing/2014/main" id="{AA905232-7E33-4388-89B0-2441406D8A3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18511" y="4580595"/>
            <a:ext cx="6654339" cy="403541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948473" y="1683583"/>
            <a:ext cx="12325712" cy="6461384"/>
          </a:xfrm>
          <a:prstGeom prst="rect">
            <a:avLst/>
          </a:prstGeom>
        </p:spPr>
        <p:txBody>
          <a:bodyPr lIns="0" tIns="0" rIns="0" bIns="0" rtlCol="0" anchor="t">
            <a:spAutoFit/>
          </a:bodyPr>
          <a:lstStyle/>
          <a:p>
            <a:pPr algn="ctr">
              <a:lnSpc>
                <a:spcPts val="12486"/>
              </a:lnSpc>
            </a:pPr>
            <a:r>
              <a:rPr lang="en-US" sz="11700" dirty="0">
                <a:solidFill>
                  <a:srgbClr val="000000"/>
                </a:solidFill>
                <a:latin typeface="Abhaya Libre Regular"/>
              </a:rPr>
              <a:t>5. </a:t>
            </a:r>
            <a:r>
              <a:rPr lang="el-GR" sz="11700" dirty="0">
                <a:solidFill>
                  <a:srgbClr val="000000"/>
                </a:solidFill>
                <a:latin typeface="Abhaya Libre Regular"/>
              </a:rPr>
              <a:t>Οι πιο σημαντικοί ηγέτες και εμψυχωτικά πρόσωπα</a:t>
            </a:r>
            <a:endParaRPr lang="en-US" sz="11700" dirty="0">
              <a:solidFill>
                <a:srgbClr val="000000"/>
              </a:solidFill>
              <a:latin typeface="Abhaya Libre Regular"/>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pic>
        <p:nvPicPr>
          <p:cNvPr id="16" name="Picture 16"/>
          <p:cNvPicPr>
            <a:picLocks noChangeAspect="1"/>
          </p:cNvPicPr>
          <p:nvPr/>
        </p:nvPicPr>
        <p:blipFill>
          <a:blip r:embed="rId22"/>
          <a:srcRect/>
          <a:stretch>
            <a:fillRect/>
          </a:stretch>
        </p:blipFill>
        <p:spPr>
          <a:xfrm>
            <a:off x="7555793" y="9258300"/>
            <a:ext cx="3710720" cy="779251"/>
          </a:xfrm>
          <a:prstGeom prst="rect">
            <a:avLst/>
          </a:prstGeom>
        </p:spPr>
      </p:pic>
      <p:pic>
        <p:nvPicPr>
          <p:cNvPr id="17" name="Picture 17"/>
          <p:cNvPicPr>
            <a:picLocks noChangeAspect="1"/>
          </p:cNvPicPr>
          <p:nvPr/>
        </p:nvPicPr>
        <p:blipFill>
          <a:blip r:embed="rId23"/>
          <a:srcRect/>
          <a:stretch>
            <a:fillRect/>
          </a:stretch>
        </p:blipFill>
        <p:spPr>
          <a:xfrm>
            <a:off x="14993119" y="9508512"/>
            <a:ext cx="2360235" cy="602763"/>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3456555" y="9092897"/>
            <a:ext cx="1068843" cy="11100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84075" y="1894978"/>
            <a:ext cx="8280738" cy="1458476"/>
          </a:xfrm>
          <a:prstGeom prst="rect">
            <a:avLst/>
          </a:prstGeom>
        </p:spPr>
        <p:txBody>
          <a:bodyPr lIns="0" tIns="0" rIns="0" bIns="0" rtlCol="0" anchor="t">
            <a:spAutoFit/>
          </a:bodyPr>
          <a:lstStyle/>
          <a:p>
            <a:pPr>
              <a:lnSpc>
                <a:spcPts val="5449"/>
              </a:lnSpc>
            </a:pPr>
            <a:r>
              <a:rPr lang="el-GR" sz="6410" dirty="0">
                <a:solidFill>
                  <a:srgbClr val="000000"/>
                </a:solidFill>
                <a:latin typeface="Abhaya Libre Regular Bold"/>
              </a:rPr>
              <a:t>Δήλωση</a:t>
            </a:r>
          </a:p>
          <a:p>
            <a:pPr>
              <a:lnSpc>
                <a:spcPts val="5449"/>
              </a:lnSpc>
            </a:pPr>
            <a:endParaRPr lang="en-US" sz="6410" dirty="0">
              <a:solidFill>
                <a:srgbClr val="000000"/>
              </a:solidFill>
              <a:latin typeface="Abhaya Libre Regular Bold"/>
            </a:endParaRPr>
          </a:p>
        </p:txBody>
      </p:sp>
      <p:sp>
        <p:nvSpPr>
          <p:cNvPr id="3" name="TextBox 3"/>
          <p:cNvSpPr txBox="1"/>
          <p:nvPr/>
        </p:nvSpPr>
        <p:spPr>
          <a:xfrm>
            <a:off x="1784075" y="2828851"/>
            <a:ext cx="15741892" cy="4310732"/>
          </a:xfrm>
          <a:prstGeom prst="rect">
            <a:avLst/>
          </a:prstGeom>
        </p:spPr>
        <p:txBody>
          <a:bodyPr lIns="0" tIns="0" rIns="0" bIns="0" rtlCol="0" anchor="t">
            <a:spAutoFit/>
          </a:bodyPr>
          <a:lstStyle/>
          <a:p>
            <a:pPr algn="just">
              <a:lnSpc>
                <a:spcPts val="4619"/>
              </a:lnSpc>
            </a:pPr>
            <a:r>
              <a:rPr lang="el-GR" sz="3299" spc="-49" dirty="0">
                <a:solidFill>
                  <a:srgbClr val="000000"/>
                </a:solidFill>
                <a:latin typeface="Abhaya Libre Regular"/>
              </a:rPr>
              <a:t>Η υποστήριξη της Ευρωπαϊκής Επιτροπής για την παραγωγή αυτής της δημοσίευσης δεν συνιστά έγκριση του περιεχομένου, το οποίο αντικατοπτρίζει αποκλειστικά τις απόψεις των συντακτών, και η Επιτροπή δεν μπορεί να φέρει ευθύνη για οποιαδήποτε χρήση μπορεί να γίνει των πληροφοριών που περιέχονται σε αυτήν.</a:t>
            </a:r>
          </a:p>
          <a:p>
            <a:pPr algn="just">
              <a:lnSpc>
                <a:spcPts val="2380"/>
              </a:lnSpc>
            </a:pPr>
            <a:endParaRPr lang="en-US" sz="3299" spc="-49" dirty="0">
              <a:solidFill>
                <a:srgbClr val="000000"/>
              </a:solidFill>
              <a:latin typeface="Abhaya Libre Regular"/>
            </a:endParaRPr>
          </a:p>
          <a:p>
            <a:pPr algn="just">
              <a:lnSpc>
                <a:spcPts val="4619"/>
              </a:lnSpc>
            </a:pPr>
            <a:r>
              <a:rPr lang="el-GR" sz="3299" spc="-49" dirty="0">
                <a:solidFill>
                  <a:srgbClr val="000000"/>
                </a:solidFill>
                <a:latin typeface="Abhaya Libre Regular"/>
              </a:rPr>
              <a:t>Αριθμός έργου </a:t>
            </a:r>
            <a:r>
              <a:rPr lang="en-US" sz="3299" spc="-49" dirty="0">
                <a:solidFill>
                  <a:srgbClr val="000000"/>
                </a:solidFill>
                <a:latin typeface="Abhaya Libre Regular"/>
              </a:rPr>
              <a:t> Nº: 2021-1-RO01-KA220-VET-000028118</a:t>
            </a:r>
          </a:p>
          <a:p>
            <a:pPr algn="just">
              <a:lnSpc>
                <a:spcPts val="4619"/>
              </a:lnSpc>
            </a:pPr>
            <a:endParaRPr lang="en-US" sz="3299" spc="-49" dirty="0">
              <a:solidFill>
                <a:srgbClr val="000000"/>
              </a:solidFill>
              <a:latin typeface="Abhaya Libre Regular"/>
            </a:endParaRPr>
          </a:p>
          <a:p>
            <a:pPr>
              <a:lnSpc>
                <a:spcPts val="3499"/>
              </a:lnSpc>
            </a:pPr>
            <a:endParaRPr lang="en-US" sz="3299" spc="-49" dirty="0">
              <a:solidFill>
                <a:srgbClr val="000000"/>
              </a:solidFill>
              <a:latin typeface="Abhaya Libre Regular"/>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48371"/>
            <a:ext cx="11622266" cy="1238807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85502">
            <a:off x="-3467133" y="353201"/>
            <a:ext cx="4352147" cy="434644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79619">
            <a:off x="3146606" y="8906714"/>
            <a:ext cx="5810576" cy="5802961"/>
          </a:xfrm>
          <a:prstGeom prst="rect">
            <a:avLst/>
          </a:prstGeom>
        </p:spPr>
      </p:pic>
      <p:pic>
        <p:nvPicPr>
          <p:cNvPr id="8" name="Picture 8"/>
          <p:cNvPicPr>
            <a:picLocks noChangeAspect="1"/>
          </p:cNvPicPr>
          <p:nvPr/>
        </p:nvPicPr>
        <p:blipFill>
          <a:blip r:embed="rId10"/>
          <a:srcRect/>
          <a:stretch>
            <a:fillRect/>
          </a:stretch>
        </p:blipFill>
        <p:spPr>
          <a:xfrm>
            <a:off x="16418708" y="0"/>
            <a:ext cx="1869292" cy="186929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47194">
            <a:off x="13506859" y="7477485"/>
            <a:ext cx="5364129" cy="5364129"/>
          </a:xfrm>
          <a:prstGeom prst="rect">
            <a:avLst/>
          </a:prstGeom>
        </p:spPr>
      </p:pic>
      <p:pic>
        <p:nvPicPr>
          <p:cNvPr id="10" name="Picture 10"/>
          <p:cNvPicPr>
            <a:picLocks noChangeAspect="1"/>
          </p:cNvPicPr>
          <p:nvPr/>
        </p:nvPicPr>
        <p:blipFill>
          <a:blip r:embed="rId13"/>
          <a:srcRect/>
          <a:stretch>
            <a:fillRect/>
          </a:stretch>
        </p:blipFill>
        <p:spPr>
          <a:xfrm>
            <a:off x="1784075" y="6481135"/>
            <a:ext cx="7870946" cy="165289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632729">
            <a:off x="15049004" y="4145049"/>
            <a:ext cx="4881157" cy="4874760"/>
          </a:xfrm>
          <a:prstGeom prst="rect">
            <a:avLst/>
          </a:prstGeom>
        </p:spPr>
      </p:pic>
      <p:grpSp>
        <p:nvGrpSpPr>
          <p:cNvPr id="12" name="Group 12"/>
          <p:cNvGrpSpPr/>
          <p:nvPr/>
        </p:nvGrpSpPr>
        <p:grpSpPr>
          <a:xfrm>
            <a:off x="13890147" y="6582429"/>
            <a:ext cx="2900572" cy="807705"/>
            <a:chOff x="0" y="0"/>
            <a:chExt cx="3867430" cy="1076939"/>
          </a:xfrm>
        </p:grpSpPr>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0"/>
              <a:ext cx="3867430" cy="618789"/>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458151"/>
              <a:ext cx="3867430" cy="618789"/>
            </a:xfrm>
            <a:prstGeom prst="rect">
              <a:avLst/>
            </a:prstGeom>
          </p:spPr>
        </p:pic>
      </p:grpSp>
      <p:pic>
        <p:nvPicPr>
          <p:cNvPr id="15" name="Picture 15"/>
          <p:cNvPicPr>
            <a:picLocks noChangeAspect="1"/>
          </p:cNvPicPr>
          <p:nvPr/>
        </p:nvPicPr>
        <p:blipFill>
          <a:blip r:embed="rId18"/>
          <a:srcRect/>
          <a:stretch>
            <a:fillRect/>
          </a:stretch>
        </p:blipFill>
        <p:spPr>
          <a:xfrm>
            <a:off x="14899065" y="9421791"/>
            <a:ext cx="2360235" cy="602763"/>
          </a:xfrm>
          <a:prstGeom prst="rect">
            <a:avLst/>
          </a:prstGeom>
        </p:spPr>
      </p:pic>
      <p:pic>
        <p:nvPicPr>
          <p:cNvPr id="16" name="Picture 1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3456555" y="9092897"/>
            <a:ext cx="1068843" cy="111005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6042302" y="811415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sp>
        <p:nvSpPr>
          <p:cNvPr id="6" name="TextBox 6"/>
          <p:cNvSpPr txBox="1"/>
          <p:nvPr/>
        </p:nvSpPr>
        <p:spPr>
          <a:xfrm>
            <a:off x="3436461" y="819925"/>
            <a:ext cx="11415078" cy="2977993"/>
          </a:xfrm>
          <a:prstGeom prst="rect">
            <a:avLst/>
          </a:prstGeom>
        </p:spPr>
        <p:txBody>
          <a:bodyPr lIns="0" tIns="0" rIns="0" bIns="0" rtlCol="0" anchor="t">
            <a:spAutoFit/>
          </a:bodyPr>
          <a:lstStyle/>
          <a:p>
            <a:pPr algn="ctr">
              <a:lnSpc>
                <a:spcPts val="6809"/>
              </a:lnSpc>
            </a:pPr>
            <a:r>
              <a:rPr lang="en-US" sz="8010">
                <a:solidFill>
                  <a:srgbClr val="000000"/>
                </a:solidFill>
                <a:latin typeface="Abhaya Libre Regular Bold"/>
              </a:rPr>
              <a:t>1. Mahatma Gandhi</a:t>
            </a:r>
          </a:p>
          <a:p>
            <a:pPr algn="ctr">
              <a:lnSpc>
                <a:spcPts val="5449"/>
              </a:lnSpc>
            </a:pPr>
            <a:endParaRPr lang="en-US" sz="8010">
              <a:solidFill>
                <a:srgbClr val="000000"/>
              </a:solidFill>
              <a:latin typeface="Abhaya Libre Regular Bold"/>
            </a:endParaRPr>
          </a:p>
          <a:p>
            <a:pPr algn="ctr">
              <a:lnSpc>
                <a:spcPts val="5449"/>
              </a:lnSpc>
            </a:pPr>
            <a:endParaRPr lang="en-US" sz="80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7" name="TextBox 7"/>
          <p:cNvSpPr txBox="1"/>
          <p:nvPr/>
        </p:nvSpPr>
        <p:spPr>
          <a:xfrm>
            <a:off x="678774" y="1046601"/>
            <a:ext cx="11733836" cy="9156353"/>
          </a:xfrm>
          <a:prstGeom prst="rect">
            <a:avLst/>
          </a:prstGeom>
        </p:spPr>
        <p:txBody>
          <a:bodyPr lIns="0" tIns="0" rIns="0" bIns="0" rtlCol="0" anchor="t">
            <a:spAutoFit/>
          </a:bodyPr>
          <a:lstStyle/>
          <a:p>
            <a:pPr algn="just">
              <a:lnSpc>
                <a:spcPts val="5166"/>
              </a:lnSpc>
            </a:pPr>
            <a:endParaRPr dirty="0"/>
          </a:p>
          <a:p>
            <a:pPr algn="just">
              <a:lnSpc>
                <a:spcPts val="5166"/>
              </a:lnSpc>
            </a:pPr>
            <a:r>
              <a:rPr lang="el-GR" sz="3690" spc="-55" dirty="0">
                <a:solidFill>
                  <a:srgbClr val="000000"/>
                </a:solidFill>
                <a:latin typeface="Abhaya Libre Regular Bold"/>
              </a:rPr>
              <a:t>Ο ιδρυτής της μη βίαιης διαμαρτυρίας και ένθερμος κυνηγός της ειρήνης, υποστήριξε επίσης πολλές από τις αρχές της ευφυούς ηγεσίας. Αυτός επίσης:</a:t>
            </a:r>
            <a:endParaRPr lang="en-US" sz="3690" spc="-55" dirty="0">
              <a:solidFill>
                <a:srgbClr val="000000"/>
              </a:solidFill>
              <a:latin typeface="Abhaya Libre Regular Bold"/>
            </a:endParaRPr>
          </a:p>
          <a:p>
            <a:pPr marL="796770" lvl="1" indent="-398385" algn="just">
              <a:lnSpc>
                <a:spcPts val="5166"/>
              </a:lnSpc>
              <a:buFont typeface="Arial"/>
              <a:buChar char="•"/>
            </a:pPr>
            <a:r>
              <a:rPr lang="el-GR" sz="3690" spc="-55" dirty="0">
                <a:solidFill>
                  <a:srgbClr val="000000"/>
                </a:solidFill>
                <a:latin typeface="Abhaya Libre Regular Bold"/>
              </a:rPr>
              <a:t>Εκτιμούσε τη δια βίου μάθηση</a:t>
            </a:r>
            <a:endParaRPr lang="en-US" sz="3690" spc="-55" dirty="0">
              <a:solidFill>
                <a:srgbClr val="000000"/>
              </a:solidFill>
              <a:latin typeface="Abhaya Libre Regular Bold"/>
            </a:endParaRPr>
          </a:p>
          <a:p>
            <a:pPr marL="796770" lvl="1" indent="-398385" algn="just">
              <a:lnSpc>
                <a:spcPts val="5166"/>
              </a:lnSpc>
              <a:buFont typeface="Arial"/>
              <a:buChar char="•"/>
            </a:pPr>
            <a:r>
              <a:rPr lang="el-GR" sz="3690" spc="-55" dirty="0">
                <a:solidFill>
                  <a:srgbClr val="000000"/>
                </a:solidFill>
                <a:latin typeface="Abhaya Libre Regular Bold"/>
              </a:rPr>
              <a:t>Αντιμετώπιζε ευγενικά τους άλλους</a:t>
            </a:r>
            <a:endParaRPr lang="en-US" sz="3690" spc="-55" dirty="0">
              <a:solidFill>
                <a:srgbClr val="000000"/>
              </a:solidFill>
              <a:latin typeface="Abhaya Libre Regular Bold"/>
            </a:endParaRPr>
          </a:p>
          <a:p>
            <a:pPr marL="796770" lvl="1" indent="-398385" algn="just">
              <a:lnSpc>
                <a:spcPts val="5166"/>
              </a:lnSpc>
              <a:buFont typeface="Arial"/>
              <a:buChar char="•"/>
            </a:pPr>
            <a:r>
              <a:rPr lang="el-GR" sz="3690" spc="-55" dirty="0">
                <a:solidFill>
                  <a:srgbClr val="000000"/>
                </a:solidFill>
                <a:latin typeface="Abhaya Libre Regular Bold"/>
              </a:rPr>
              <a:t>Έδειχνε πρότυπο πειθαρχίας στους ακόλουθούς τους</a:t>
            </a:r>
            <a:endParaRPr lang="en-US" sz="3690" spc="-55" dirty="0">
              <a:solidFill>
                <a:srgbClr val="000000"/>
              </a:solidFill>
              <a:latin typeface="Abhaya Libre Regular Bold"/>
            </a:endParaRPr>
          </a:p>
          <a:p>
            <a:pPr marL="796770" lvl="1" indent="-398385" algn="just">
              <a:lnSpc>
                <a:spcPts val="5166"/>
              </a:lnSpc>
              <a:buFont typeface="Arial"/>
              <a:buChar char="•"/>
            </a:pPr>
            <a:r>
              <a:rPr lang="el-GR" sz="3690" spc="-55" dirty="0">
                <a:solidFill>
                  <a:srgbClr val="000000"/>
                </a:solidFill>
                <a:latin typeface="Abhaya Libre Regular Bold"/>
              </a:rPr>
              <a:t>Είχε στρατηγική</a:t>
            </a:r>
            <a:endParaRPr lang="en-US" sz="3690" spc="-55" dirty="0">
              <a:solidFill>
                <a:srgbClr val="000000"/>
              </a:solidFill>
              <a:latin typeface="Abhaya Libre Regular Bold"/>
            </a:endParaRPr>
          </a:p>
          <a:p>
            <a:pPr marL="796770" lvl="1" indent="-398385" algn="just">
              <a:lnSpc>
                <a:spcPts val="5166"/>
              </a:lnSpc>
              <a:buFont typeface="Arial"/>
              <a:buChar char="•"/>
            </a:pPr>
            <a:r>
              <a:rPr lang="el-GR" sz="3690" spc="-55" dirty="0">
                <a:solidFill>
                  <a:srgbClr val="000000"/>
                </a:solidFill>
                <a:latin typeface="Abhaya Libre Regular Bold"/>
              </a:rPr>
              <a:t>Έδειχνε πρότυπο της αλλαγής που ήθελε να επιφέρει στον κόσμο</a:t>
            </a:r>
            <a:endParaRPr lang="en-US" sz="3690" spc="-55" dirty="0">
              <a:solidFill>
                <a:srgbClr val="000000"/>
              </a:solidFill>
              <a:latin typeface="Abhaya Libre Regular Bold"/>
            </a:endParaRPr>
          </a:p>
          <a:p>
            <a:pPr algn="just">
              <a:lnSpc>
                <a:spcPts val="5166"/>
              </a:lnSpc>
            </a:pPr>
            <a:r>
              <a:rPr lang="el-GR" sz="3690" spc="-55" dirty="0">
                <a:solidFill>
                  <a:srgbClr val="000000"/>
                </a:solidFill>
                <a:latin typeface="Abhaya Libre Regular Bold"/>
              </a:rPr>
              <a:t>Ο Γκάντι συνδεόταν με τους ακόλουθούς του μέσω μιας ειρηνικής νοοτροπίας που βασιζόταν στην απλότητα.</a:t>
            </a:r>
            <a:endParaRPr lang="en-US" sz="3690" spc="-55" dirty="0">
              <a:solidFill>
                <a:srgbClr val="000000"/>
              </a:solidFill>
              <a:latin typeface="Abhaya Libre Regular Bold"/>
            </a:endParaRPr>
          </a:p>
          <a:p>
            <a:pPr algn="just">
              <a:lnSpc>
                <a:spcPts val="4466"/>
              </a:lnSpc>
            </a:pPr>
            <a:endParaRPr lang="en-US" sz="3690" spc="-55" dirty="0">
              <a:solidFill>
                <a:srgbClr val="000000"/>
              </a:solidFill>
              <a:latin typeface="Abhaya Libre Regular Bold"/>
            </a:endParaRPr>
          </a:p>
          <a:p>
            <a:pPr algn="just">
              <a:lnSpc>
                <a:spcPts val="4466"/>
              </a:lnSpc>
            </a:pPr>
            <a:endParaRPr lang="en-US" sz="3690" spc="-55" dirty="0">
              <a:solidFill>
                <a:srgbClr val="000000"/>
              </a:solidFill>
              <a:latin typeface="Abhaya Libre Regular Bold"/>
            </a:endParaRPr>
          </a:p>
        </p:txBody>
      </p:sp>
      <p:pic>
        <p:nvPicPr>
          <p:cNvPr id="8" name="Picture 8"/>
          <p:cNvPicPr>
            <a:picLocks noChangeAspect="1"/>
          </p:cNvPicPr>
          <p:nvPr/>
        </p:nvPicPr>
        <p:blipFill>
          <a:blip r:embed="rId8"/>
          <a:srcRect l="12851" r="12851"/>
          <a:stretch>
            <a:fillRect/>
          </a:stretch>
        </p:blipFill>
        <p:spPr>
          <a:xfrm>
            <a:off x="12646470" y="3056949"/>
            <a:ext cx="4706884" cy="5460382"/>
          </a:xfrm>
          <a:prstGeom prst="rect">
            <a:avLst/>
          </a:prstGeom>
        </p:spPr>
      </p:pic>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6042302" y="811415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sp>
        <p:nvSpPr>
          <p:cNvPr id="6" name="TextBox 6"/>
          <p:cNvSpPr txBox="1"/>
          <p:nvPr/>
        </p:nvSpPr>
        <p:spPr>
          <a:xfrm>
            <a:off x="3436461" y="819925"/>
            <a:ext cx="11415078" cy="2977993"/>
          </a:xfrm>
          <a:prstGeom prst="rect">
            <a:avLst/>
          </a:prstGeom>
        </p:spPr>
        <p:txBody>
          <a:bodyPr lIns="0" tIns="0" rIns="0" bIns="0" rtlCol="0" anchor="t">
            <a:spAutoFit/>
          </a:bodyPr>
          <a:lstStyle/>
          <a:p>
            <a:pPr algn="ctr">
              <a:lnSpc>
                <a:spcPts val="6809"/>
              </a:lnSpc>
            </a:pPr>
            <a:r>
              <a:rPr lang="en-US" sz="8010">
                <a:solidFill>
                  <a:srgbClr val="000000"/>
                </a:solidFill>
                <a:latin typeface="Abhaya Libre Regular Bold"/>
              </a:rPr>
              <a:t>2. Martin Luther King Jr. </a:t>
            </a:r>
          </a:p>
          <a:p>
            <a:pPr algn="ctr">
              <a:lnSpc>
                <a:spcPts val="5449"/>
              </a:lnSpc>
            </a:pPr>
            <a:endParaRPr lang="en-US" sz="8010">
              <a:solidFill>
                <a:srgbClr val="000000"/>
              </a:solidFill>
              <a:latin typeface="Abhaya Libre Regular Bold"/>
            </a:endParaRPr>
          </a:p>
          <a:p>
            <a:pPr algn="ctr">
              <a:lnSpc>
                <a:spcPts val="5449"/>
              </a:lnSpc>
            </a:pPr>
            <a:endParaRPr lang="en-US" sz="80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7" name="TextBox 7"/>
          <p:cNvSpPr txBox="1"/>
          <p:nvPr/>
        </p:nvSpPr>
        <p:spPr>
          <a:xfrm>
            <a:off x="759362" y="1783567"/>
            <a:ext cx="12637361" cy="8925457"/>
          </a:xfrm>
          <a:prstGeom prst="rect">
            <a:avLst/>
          </a:prstGeom>
        </p:spPr>
        <p:txBody>
          <a:bodyPr lIns="0" tIns="0" rIns="0" bIns="0" rtlCol="0" anchor="t">
            <a:spAutoFit/>
          </a:bodyPr>
          <a:lstStyle/>
          <a:p>
            <a:pPr algn="just">
              <a:lnSpc>
                <a:spcPts val="5249"/>
              </a:lnSpc>
            </a:pPr>
            <a:r>
              <a:rPr lang="el-GR" sz="3749" spc="-56" dirty="0">
                <a:solidFill>
                  <a:srgbClr val="000000"/>
                </a:solidFill>
                <a:latin typeface="Abhaya Libre Regular"/>
              </a:rPr>
              <a:t>Ένας εμβληματικός εκπρόσωπος του κινήματος για τα πολιτικά δικαιώματα. Ο MLK ενέπνευσε οπαδούς παντού μέσω:</a:t>
            </a:r>
            <a:endParaRPr lang="en-US" sz="3749" spc="-56" dirty="0">
              <a:solidFill>
                <a:srgbClr val="000000"/>
              </a:solidFill>
              <a:latin typeface="Abhaya Libre Regular"/>
            </a:endParaRPr>
          </a:p>
          <a:p>
            <a:pPr marL="809536" lvl="1" indent="-404768" algn="just">
              <a:lnSpc>
                <a:spcPts val="5249"/>
              </a:lnSpc>
              <a:buFont typeface="Arial"/>
              <a:buChar char="•"/>
            </a:pPr>
            <a:r>
              <a:rPr lang="el-GR" sz="3749" spc="-56" dirty="0">
                <a:solidFill>
                  <a:srgbClr val="000000"/>
                </a:solidFill>
                <a:latin typeface="Abhaya Libre Regular"/>
              </a:rPr>
              <a:t>Νοημοσύνης</a:t>
            </a:r>
            <a:endParaRPr lang="en-US" sz="3749" spc="-56" dirty="0">
              <a:solidFill>
                <a:srgbClr val="000000"/>
              </a:solidFill>
              <a:latin typeface="Abhaya Libre Regular"/>
            </a:endParaRPr>
          </a:p>
          <a:p>
            <a:pPr marL="809536" lvl="1" indent="-404768" algn="just">
              <a:lnSpc>
                <a:spcPts val="5249"/>
              </a:lnSpc>
              <a:buFont typeface="Arial"/>
              <a:buChar char="•"/>
            </a:pPr>
            <a:r>
              <a:rPr lang="el-GR" sz="3749" spc="-56" dirty="0">
                <a:solidFill>
                  <a:srgbClr val="000000"/>
                </a:solidFill>
                <a:latin typeface="Abhaya Libre Regular"/>
              </a:rPr>
              <a:t>Σεβασμού</a:t>
            </a:r>
            <a:endParaRPr lang="en-US" sz="3749" spc="-56" dirty="0">
              <a:solidFill>
                <a:srgbClr val="000000"/>
              </a:solidFill>
              <a:latin typeface="Abhaya Libre Regular"/>
            </a:endParaRPr>
          </a:p>
          <a:p>
            <a:pPr marL="809536" lvl="1" indent="-404768" algn="just">
              <a:lnSpc>
                <a:spcPts val="5249"/>
              </a:lnSpc>
              <a:buFont typeface="Arial"/>
              <a:buChar char="•"/>
            </a:pPr>
            <a:r>
              <a:rPr lang="el-GR" sz="3749" spc="-56" dirty="0">
                <a:solidFill>
                  <a:srgbClr val="000000"/>
                </a:solidFill>
                <a:latin typeface="Abhaya Libre Regular"/>
              </a:rPr>
              <a:t>Δημιουργικότητας</a:t>
            </a:r>
            <a:endParaRPr lang="en-US" sz="3749" spc="-56" dirty="0">
              <a:solidFill>
                <a:srgbClr val="000000"/>
              </a:solidFill>
              <a:latin typeface="Abhaya Libre Regular"/>
            </a:endParaRPr>
          </a:p>
          <a:p>
            <a:pPr marL="809536" lvl="1" indent="-404768" algn="just">
              <a:lnSpc>
                <a:spcPts val="5249"/>
              </a:lnSpc>
              <a:buFont typeface="Arial"/>
              <a:buChar char="•"/>
            </a:pPr>
            <a:r>
              <a:rPr lang="el-GR" sz="3749" spc="-56" dirty="0">
                <a:solidFill>
                  <a:srgbClr val="000000"/>
                </a:solidFill>
                <a:latin typeface="Abhaya Libre Regular"/>
              </a:rPr>
              <a:t>Συγκέντρωσης</a:t>
            </a:r>
            <a:endParaRPr lang="en-US" sz="3749" spc="-56" dirty="0">
              <a:solidFill>
                <a:srgbClr val="000000"/>
              </a:solidFill>
              <a:latin typeface="Abhaya Libre Regular"/>
            </a:endParaRPr>
          </a:p>
          <a:p>
            <a:pPr marL="809536" lvl="1" indent="-404768" algn="just">
              <a:lnSpc>
                <a:spcPts val="5249"/>
              </a:lnSpc>
              <a:buFont typeface="Arial"/>
              <a:buChar char="•"/>
            </a:pPr>
            <a:r>
              <a:rPr lang="el-GR" sz="3749" spc="-56" dirty="0">
                <a:solidFill>
                  <a:srgbClr val="000000"/>
                </a:solidFill>
                <a:latin typeface="Abhaya Libre Regular"/>
              </a:rPr>
              <a:t>Προσδιορισμού</a:t>
            </a:r>
            <a:endParaRPr lang="en-US" sz="3749" spc="-56" dirty="0">
              <a:solidFill>
                <a:srgbClr val="000000"/>
              </a:solidFill>
              <a:latin typeface="Abhaya Libre Regular"/>
            </a:endParaRPr>
          </a:p>
          <a:p>
            <a:pPr marL="809536" lvl="1" indent="-404768" algn="just">
              <a:lnSpc>
                <a:spcPts val="5249"/>
              </a:lnSpc>
              <a:buFont typeface="Arial"/>
              <a:buChar char="•"/>
            </a:pPr>
            <a:r>
              <a:rPr lang="el-GR" sz="3749" spc="-56" dirty="0">
                <a:latin typeface="Abhaya Libre Regular"/>
              </a:rPr>
              <a:t>Προθυμίας για μάθηση</a:t>
            </a:r>
            <a:endParaRPr lang="en-US" sz="3749" spc="-56" dirty="0">
              <a:latin typeface="Abhaya Libre Regular"/>
            </a:endParaRPr>
          </a:p>
          <a:p>
            <a:pPr algn="just">
              <a:lnSpc>
                <a:spcPts val="5249"/>
              </a:lnSpc>
            </a:pPr>
            <a:r>
              <a:rPr lang="el-GR" sz="3749" spc="-56" dirty="0">
                <a:latin typeface="Abhaya Libre Regular"/>
              </a:rPr>
              <a:t>Οι δεξιότητές του στον δημόσιο λόγο και στην επικοινωνία ήταν εξαιρετικές. Επικεντρώθηκε στη θετική γλώσσα και απέφευγε να κατηγορεί άλλους ή να υποκινεί τη βία.</a:t>
            </a:r>
            <a:endParaRPr lang="en-US" sz="3749" spc="-56" dirty="0">
              <a:latin typeface="Abhaya Libre Regular"/>
            </a:endParaRPr>
          </a:p>
          <a:p>
            <a:pPr algn="just">
              <a:lnSpc>
                <a:spcPts val="4129"/>
              </a:lnSpc>
            </a:pPr>
            <a:endParaRPr lang="en-US" sz="3749" spc="-56" dirty="0">
              <a:solidFill>
                <a:srgbClr val="000000"/>
              </a:solidFill>
              <a:latin typeface="Abhaya Libre Regular"/>
            </a:endParaRPr>
          </a:p>
          <a:p>
            <a:pPr algn="just">
              <a:lnSpc>
                <a:spcPts val="4129"/>
              </a:lnSpc>
            </a:pPr>
            <a:endParaRPr lang="en-US" sz="3749" spc="-56" dirty="0">
              <a:solidFill>
                <a:srgbClr val="000000"/>
              </a:solidFill>
              <a:latin typeface="Abhaya Libre Regular"/>
            </a:endParaRPr>
          </a:p>
          <a:p>
            <a:pPr algn="just">
              <a:lnSpc>
                <a:spcPts val="4129"/>
              </a:lnSpc>
            </a:pPr>
            <a:endParaRPr lang="en-US" sz="3749" spc="-56" dirty="0">
              <a:solidFill>
                <a:srgbClr val="000000"/>
              </a:solidFill>
              <a:latin typeface="Abhaya Libre Regular"/>
            </a:endParaRPr>
          </a:p>
        </p:txBody>
      </p:sp>
      <p:pic>
        <p:nvPicPr>
          <p:cNvPr id="8" name="Picture 8"/>
          <p:cNvPicPr>
            <a:picLocks noChangeAspect="1"/>
          </p:cNvPicPr>
          <p:nvPr/>
        </p:nvPicPr>
        <p:blipFill>
          <a:blip r:embed="rId8"/>
          <a:srcRect/>
          <a:stretch>
            <a:fillRect/>
          </a:stretch>
        </p:blipFill>
        <p:spPr>
          <a:xfrm>
            <a:off x="13909529" y="3675893"/>
            <a:ext cx="3443826" cy="5175148"/>
          </a:xfrm>
          <a:prstGeom prst="rect">
            <a:avLst/>
          </a:prstGeom>
        </p:spPr>
      </p:pic>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6042302" y="811415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580571" y="9258300"/>
            <a:ext cx="3379663" cy="709729"/>
          </a:xfrm>
          <a:prstGeom prst="rect">
            <a:avLst/>
          </a:prstGeom>
        </p:spPr>
      </p:pic>
      <p:sp>
        <p:nvSpPr>
          <p:cNvPr id="6" name="TextBox 6"/>
          <p:cNvSpPr txBox="1"/>
          <p:nvPr/>
        </p:nvSpPr>
        <p:spPr>
          <a:xfrm>
            <a:off x="3562864" y="508883"/>
            <a:ext cx="11415078" cy="2977993"/>
          </a:xfrm>
          <a:prstGeom prst="rect">
            <a:avLst/>
          </a:prstGeom>
        </p:spPr>
        <p:txBody>
          <a:bodyPr lIns="0" tIns="0" rIns="0" bIns="0" rtlCol="0" anchor="t">
            <a:spAutoFit/>
          </a:bodyPr>
          <a:lstStyle/>
          <a:p>
            <a:pPr algn="ctr">
              <a:lnSpc>
                <a:spcPts val="6809"/>
              </a:lnSpc>
            </a:pPr>
            <a:r>
              <a:rPr lang="en-US" sz="8010">
                <a:solidFill>
                  <a:srgbClr val="000000"/>
                </a:solidFill>
                <a:latin typeface="Abhaya Libre Regular Bold"/>
              </a:rPr>
              <a:t>3. Abraham Lincoln</a:t>
            </a:r>
          </a:p>
          <a:p>
            <a:pPr algn="ctr">
              <a:lnSpc>
                <a:spcPts val="5449"/>
              </a:lnSpc>
            </a:pPr>
            <a:endParaRPr lang="en-US" sz="8010">
              <a:solidFill>
                <a:srgbClr val="000000"/>
              </a:solidFill>
              <a:latin typeface="Abhaya Libre Regular Bold"/>
            </a:endParaRPr>
          </a:p>
          <a:p>
            <a:pPr algn="ctr">
              <a:lnSpc>
                <a:spcPts val="5449"/>
              </a:lnSpc>
            </a:pPr>
            <a:endParaRPr lang="en-US" sz="80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7" name="TextBox 7"/>
          <p:cNvSpPr txBox="1"/>
          <p:nvPr/>
        </p:nvSpPr>
        <p:spPr>
          <a:xfrm>
            <a:off x="373667" y="1294238"/>
            <a:ext cx="16593992" cy="9817496"/>
          </a:xfrm>
          <a:prstGeom prst="rect">
            <a:avLst/>
          </a:prstGeom>
        </p:spPr>
        <p:txBody>
          <a:bodyPr lIns="0" tIns="0" rIns="0" bIns="0" rtlCol="0" anchor="t">
            <a:spAutoFit/>
          </a:bodyPr>
          <a:lstStyle/>
          <a:p>
            <a:pPr algn="just">
              <a:lnSpc>
                <a:spcPts val="4460"/>
              </a:lnSpc>
            </a:pPr>
            <a:r>
              <a:rPr lang="el-GR" sz="3185" spc="-47" dirty="0">
                <a:solidFill>
                  <a:srgbClr val="000000"/>
                </a:solidFill>
                <a:latin typeface="Abhaya Libre Regular"/>
              </a:rPr>
              <a:t>Ο 16ος Πρόεδρος των Ηνωμένων Πολιτειών, η σύντομη θητεία του, που εκτείνεται από το 1861 έως τη δολοφονία του το 1865:</a:t>
            </a:r>
            <a:endParaRPr lang="en-US" sz="3185" spc="-47" dirty="0">
              <a:solidFill>
                <a:srgbClr val="000000"/>
              </a:solidFill>
              <a:latin typeface="Abhaya Libre Regular"/>
            </a:endParaRPr>
          </a:p>
          <a:p>
            <a:pPr marL="687830" lvl="1" indent="-343915" algn="just">
              <a:lnSpc>
                <a:spcPts val="4460"/>
              </a:lnSpc>
              <a:buFont typeface="Arial"/>
              <a:buChar char="•"/>
            </a:pPr>
            <a:r>
              <a:rPr lang="el-GR" sz="3185" spc="-47" dirty="0">
                <a:solidFill>
                  <a:srgbClr val="000000"/>
                </a:solidFill>
                <a:latin typeface="Abhaya Libre Regular"/>
              </a:rPr>
              <a:t>Οδήγησε ένα διχασμένο έθνος μέσα και έξω από τον εμφύλιο πόλεμο</a:t>
            </a:r>
            <a:endParaRPr lang="en-US" sz="3185" spc="-47" dirty="0">
              <a:solidFill>
                <a:srgbClr val="000000"/>
              </a:solidFill>
              <a:latin typeface="Abhaya Libre Regular"/>
            </a:endParaRPr>
          </a:p>
          <a:p>
            <a:pPr marL="687830" lvl="1" indent="-343915" algn="just">
              <a:lnSpc>
                <a:spcPts val="4460"/>
              </a:lnSpc>
              <a:buFont typeface="Arial"/>
              <a:buChar char="•"/>
            </a:pPr>
            <a:r>
              <a:rPr lang="el-GR" sz="3185" spc="-47" dirty="0">
                <a:solidFill>
                  <a:srgbClr val="000000"/>
                </a:solidFill>
                <a:latin typeface="Abhaya Libre Regular"/>
              </a:rPr>
              <a:t>Κατήργησε τη δουλεία</a:t>
            </a:r>
            <a:endParaRPr lang="en-US" sz="3185" spc="-47" dirty="0">
              <a:solidFill>
                <a:srgbClr val="000000"/>
              </a:solidFill>
              <a:latin typeface="Abhaya Libre Regular"/>
            </a:endParaRPr>
          </a:p>
          <a:p>
            <a:pPr marL="687830" lvl="1" indent="-343915" algn="just">
              <a:lnSpc>
                <a:spcPts val="4460"/>
              </a:lnSpc>
              <a:buFont typeface="Arial"/>
              <a:buChar char="•"/>
            </a:pPr>
            <a:r>
              <a:rPr lang="el-GR" sz="3185" spc="-47" dirty="0">
                <a:solidFill>
                  <a:srgbClr val="000000"/>
                </a:solidFill>
                <a:latin typeface="Abhaya Libre Regular"/>
              </a:rPr>
              <a:t>Διατήρησε την ένωση</a:t>
            </a:r>
            <a:endParaRPr lang="en-US" sz="3185" spc="-47" dirty="0">
              <a:solidFill>
                <a:srgbClr val="000000"/>
              </a:solidFill>
              <a:latin typeface="Abhaya Libre Regular"/>
            </a:endParaRPr>
          </a:p>
          <a:p>
            <a:pPr marL="687830" lvl="1" indent="-343915" algn="just">
              <a:lnSpc>
                <a:spcPts val="4460"/>
              </a:lnSpc>
              <a:buFont typeface="Arial"/>
              <a:buChar char="•"/>
            </a:pPr>
            <a:r>
              <a:rPr lang="el-GR" sz="3185" spc="-47" dirty="0">
                <a:solidFill>
                  <a:srgbClr val="000000"/>
                </a:solidFill>
                <a:latin typeface="Abhaya Libre Regular"/>
              </a:rPr>
              <a:t>Ενίσχυσε την ομοσπονδιακή κυβέρνηση</a:t>
            </a:r>
            <a:endParaRPr lang="en-US" sz="3185" spc="-47" dirty="0">
              <a:solidFill>
                <a:srgbClr val="000000"/>
              </a:solidFill>
              <a:latin typeface="Abhaya Libre Regular"/>
            </a:endParaRPr>
          </a:p>
          <a:p>
            <a:pPr marL="687830" lvl="1" indent="-343915" algn="just">
              <a:lnSpc>
                <a:spcPts val="4460"/>
              </a:lnSpc>
              <a:buFont typeface="Arial"/>
              <a:buChar char="•"/>
            </a:pPr>
            <a:r>
              <a:rPr lang="el-GR" sz="3185" spc="-47" dirty="0">
                <a:solidFill>
                  <a:srgbClr val="000000"/>
                </a:solidFill>
                <a:latin typeface="Abhaya Libre Regular"/>
              </a:rPr>
              <a:t>Ενίσχυσε την αμερικανική οικονομίας μέσω του εκσυγχρονισμού</a:t>
            </a:r>
            <a:endParaRPr lang="en-US" sz="3185" spc="-47" dirty="0">
              <a:solidFill>
                <a:srgbClr val="000000"/>
              </a:solidFill>
              <a:latin typeface="Abhaya Libre Regular"/>
            </a:endParaRPr>
          </a:p>
          <a:p>
            <a:pPr algn="just">
              <a:lnSpc>
                <a:spcPts val="4460"/>
              </a:lnSpc>
            </a:pPr>
            <a:r>
              <a:rPr lang="el-GR" sz="3185" spc="-47" dirty="0">
                <a:solidFill>
                  <a:srgbClr val="000000"/>
                </a:solidFill>
                <a:latin typeface="Abhaya Libre Regular"/>
              </a:rPr>
              <a:t>Ήταν ο κατεξοχήν ευφυής ηγέτης της εποχής του, κατέχοντας δεξιότητες όπως:</a:t>
            </a:r>
            <a:endParaRPr lang="en-US" sz="3185" spc="-47" dirty="0">
              <a:solidFill>
                <a:srgbClr val="000000"/>
              </a:solidFill>
              <a:latin typeface="Abhaya Libre Regular"/>
            </a:endParaRPr>
          </a:p>
          <a:p>
            <a:pPr marL="687830" lvl="1" indent="-343915" algn="just">
              <a:lnSpc>
                <a:spcPts val="4460"/>
              </a:lnSpc>
              <a:buFont typeface="Arial"/>
              <a:buChar char="•"/>
            </a:pPr>
            <a:r>
              <a:rPr lang="el-GR" sz="3185" spc="-47" dirty="0">
                <a:solidFill>
                  <a:srgbClr val="000000"/>
                </a:solidFill>
                <a:latin typeface="Abhaya Libre Regular"/>
              </a:rPr>
              <a:t>Ενσυνάισθηση</a:t>
            </a:r>
            <a:endParaRPr lang="en-US" sz="3185" spc="-47" dirty="0">
              <a:solidFill>
                <a:srgbClr val="000000"/>
              </a:solidFill>
              <a:latin typeface="Abhaya Libre Regular"/>
            </a:endParaRPr>
          </a:p>
          <a:p>
            <a:pPr marL="687830" lvl="1" indent="-343915" algn="just">
              <a:lnSpc>
                <a:spcPts val="4460"/>
              </a:lnSpc>
              <a:buFont typeface="Arial"/>
              <a:buChar char="•"/>
            </a:pPr>
            <a:r>
              <a:rPr lang="el-GR" sz="3185" spc="-47" dirty="0">
                <a:solidFill>
                  <a:srgbClr val="000000"/>
                </a:solidFill>
                <a:latin typeface="Abhaya Libre Regular"/>
              </a:rPr>
              <a:t>Καλή επικοινωνία</a:t>
            </a:r>
            <a:endParaRPr lang="en-US" sz="3185" spc="-47" dirty="0">
              <a:solidFill>
                <a:srgbClr val="000000"/>
              </a:solidFill>
              <a:latin typeface="Abhaya Libre Regular"/>
            </a:endParaRPr>
          </a:p>
          <a:p>
            <a:pPr marL="687830" lvl="1" indent="-343915" algn="just">
              <a:lnSpc>
                <a:spcPts val="4460"/>
              </a:lnSpc>
              <a:buFont typeface="Arial"/>
              <a:buChar char="•"/>
            </a:pPr>
            <a:r>
              <a:rPr lang="el-GR" sz="3185" spc="-47" dirty="0">
                <a:solidFill>
                  <a:srgbClr val="000000"/>
                </a:solidFill>
                <a:latin typeface="Abhaya Libre Regular"/>
              </a:rPr>
              <a:t>Εξαιρετικές κοινωνικές δεξιότητες</a:t>
            </a:r>
            <a:endParaRPr lang="en-US" sz="3185" spc="-47" dirty="0">
              <a:solidFill>
                <a:srgbClr val="000000"/>
              </a:solidFill>
              <a:latin typeface="Abhaya Libre Regular"/>
            </a:endParaRPr>
          </a:p>
          <a:p>
            <a:pPr marL="687830" lvl="1" indent="-343915" algn="just">
              <a:lnSpc>
                <a:spcPts val="4460"/>
              </a:lnSpc>
              <a:buFont typeface="Arial"/>
              <a:buChar char="•"/>
            </a:pPr>
            <a:r>
              <a:rPr lang="el-GR" sz="3185" spc="-47" dirty="0">
                <a:solidFill>
                  <a:srgbClr val="000000"/>
                </a:solidFill>
                <a:latin typeface="Abhaya Libre Regular"/>
              </a:rPr>
              <a:t>Η ικανότητα να πείθεις ήπια χρησιμοποιώντας τη συναισθηματική νοημοσύνη</a:t>
            </a:r>
            <a:r>
              <a:rPr lang="en-US" sz="3185" spc="-47" dirty="0">
                <a:solidFill>
                  <a:srgbClr val="000000"/>
                </a:solidFill>
                <a:latin typeface="Abhaya Libre Regular"/>
              </a:rPr>
              <a:t>intelligence</a:t>
            </a:r>
          </a:p>
          <a:p>
            <a:pPr marL="687830" lvl="1" indent="-343915" algn="just">
              <a:lnSpc>
                <a:spcPts val="4460"/>
              </a:lnSpc>
              <a:buFont typeface="Arial"/>
              <a:buChar char="•"/>
            </a:pPr>
            <a:r>
              <a:rPr lang="el-GR" sz="3185" spc="-47" dirty="0">
                <a:solidFill>
                  <a:srgbClr val="000000"/>
                </a:solidFill>
                <a:latin typeface="Abhaya Libre Regular"/>
              </a:rPr>
              <a:t>Συγκινητικό συναίσθημα</a:t>
            </a:r>
            <a:endParaRPr lang="en-US" sz="3185" spc="-47" dirty="0">
              <a:solidFill>
                <a:srgbClr val="000000"/>
              </a:solidFill>
              <a:latin typeface="Abhaya Libre Regular"/>
            </a:endParaRPr>
          </a:p>
          <a:p>
            <a:pPr marL="687830" lvl="1" indent="-343915" algn="just">
              <a:lnSpc>
                <a:spcPts val="4460"/>
              </a:lnSpc>
              <a:buFont typeface="Arial"/>
              <a:buChar char="•"/>
            </a:pPr>
            <a:r>
              <a:rPr lang="el-GR" sz="3185" spc="-47" dirty="0">
                <a:solidFill>
                  <a:srgbClr val="000000"/>
                </a:solidFill>
                <a:latin typeface="Abhaya Libre Regular"/>
              </a:rPr>
              <a:t>Δείχνοντας ευπάθεια αναλαμβάνοντας την ευθύνη για λάθη</a:t>
            </a:r>
            <a:endParaRPr lang="en-US" sz="3185" spc="-47" dirty="0">
              <a:solidFill>
                <a:srgbClr val="000000"/>
              </a:solidFill>
              <a:latin typeface="Abhaya Libre Regular"/>
            </a:endParaRPr>
          </a:p>
          <a:p>
            <a:pPr algn="just">
              <a:lnSpc>
                <a:spcPts val="3760"/>
              </a:lnSpc>
            </a:pPr>
            <a:endParaRPr lang="en-US" sz="3185" spc="-47" dirty="0">
              <a:solidFill>
                <a:srgbClr val="000000"/>
              </a:solidFill>
              <a:latin typeface="Abhaya Libre Regular"/>
            </a:endParaRPr>
          </a:p>
          <a:p>
            <a:pPr algn="just">
              <a:lnSpc>
                <a:spcPts val="3200"/>
              </a:lnSpc>
            </a:pPr>
            <a:endParaRPr lang="en-US" sz="3185" spc="-47" dirty="0">
              <a:solidFill>
                <a:srgbClr val="000000"/>
              </a:solidFill>
              <a:latin typeface="Abhaya Libre Regular"/>
            </a:endParaRPr>
          </a:p>
          <a:p>
            <a:pPr algn="just">
              <a:lnSpc>
                <a:spcPts val="3200"/>
              </a:lnSpc>
            </a:pPr>
            <a:endParaRPr lang="en-US" sz="3185" spc="-47" dirty="0">
              <a:solidFill>
                <a:srgbClr val="000000"/>
              </a:solidFill>
              <a:latin typeface="Abhaya Libre Regular"/>
            </a:endParaRPr>
          </a:p>
          <a:p>
            <a:pPr algn="just">
              <a:lnSpc>
                <a:spcPts val="3200"/>
              </a:lnSpc>
            </a:pPr>
            <a:endParaRPr lang="en-US" sz="3185" spc="-47" dirty="0">
              <a:solidFill>
                <a:srgbClr val="000000"/>
              </a:solidFill>
              <a:latin typeface="Abhaya Libre Regular"/>
            </a:endParaRPr>
          </a:p>
        </p:txBody>
      </p:sp>
      <p:pic>
        <p:nvPicPr>
          <p:cNvPr id="8" name="Picture 8"/>
          <p:cNvPicPr>
            <a:picLocks noChangeAspect="1"/>
          </p:cNvPicPr>
          <p:nvPr/>
        </p:nvPicPr>
        <p:blipFill>
          <a:blip r:embed="rId8"/>
          <a:srcRect l="12167" r="16555"/>
          <a:stretch>
            <a:fillRect/>
          </a:stretch>
        </p:blipFill>
        <p:spPr>
          <a:xfrm>
            <a:off x="14096630" y="2708634"/>
            <a:ext cx="3785060" cy="5373359"/>
          </a:xfrm>
          <a:prstGeom prst="rect">
            <a:avLst/>
          </a:prstGeom>
        </p:spPr>
      </p:pic>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6042302" y="811415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sp>
        <p:nvSpPr>
          <p:cNvPr id="6" name="TextBox 6"/>
          <p:cNvSpPr txBox="1"/>
          <p:nvPr/>
        </p:nvSpPr>
        <p:spPr>
          <a:xfrm>
            <a:off x="3436461" y="819925"/>
            <a:ext cx="11415078" cy="2977993"/>
          </a:xfrm>
          <a:prstGeom prst="rect">
            <a:avLst/>
          </a:prstGeom>
        </p:spPr>
        <p:txBody>
          <a:bodyPr lIns="0" tIns="0" rIns="0" bIns="0" rtlCol="0" anchor="t">
            <a:spAutoFit/>
          </a:bodyPr>
          <a:lstStyle/>
          <a:p>
            <a:pPr algn="ctr">
              <a:lnSpc>
                <a:spcPts val="6809"/>
              </a:lnSpc>
            </a:pPr>
            <a:r>
              <a:rPr lang="en-US" sz="8010">
                <a:solidFill>
                  <a:srgbClr val="000000"/>
                </a:solidFill>
                <a:latin typeface="Abhaya Libre Regular Bold"/>
              </a:rPr>
              <a:t>4.Nelson Mandela </a:t>
            </a:r>
          </a:p>
          <a:p>
            <a:pPr algn="ctr">
              <a:lnSpc>
                <a:spcPts val="5449"/>
              </a:lnSpc>
            </a:pPr>
            <a:endParaRPr lang="en-US" sz="8010">
              <a:solidFill>
                <a:srgbClr val="000000"/>
              </a:solidFill>
              <a:latin typeface="Abhaya Libre Regular Bold"/>
            </a:endParaRPr>
          </a:p>
          <a:p>
            <a:pPr algn="ctr">
              <a:lnSpc>
                <a:spcPts val="5449"/>
              </a:lnSpc>
            </a:pPr>
            <a:endParaRPr lang="en-US" sz="80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7" name="TextBox 7"/>
          <p:cNvSpPr txBox="1"/>
          <p:nvPr/>
        </p:nvSpPr>
        <p:spPr>
          <a:xfrm>
            <a:off x="471201" y="1548181"/>
            <a:ext cx="12582748" cy="9692846"/>
          </a:xfrm>
          <a:prstGeom prst="rect">
            <a:avLst/>
          </a:prstGeom>
        </p:spPr>
        <p:txBody>
          <a:bodyPr lIns="0" tIns="0" rIns="0" bIns="0" rtlCol="0" anchor="t">
            <a:spAutoFit/>
          </a:bodyPr>
          <a:lstStyle/>
          <a:p>
            <a:pPr algn="just">
              <a:lnSpc>
                <a:spcPts val="4474"/>
              </a:lnSpc>
            </a:pPr>
            <a:endParaRPr dirty="0"/>
          </a:p>
          <a:p>
            <a:pPr algn="just">
              <a:lnSpc>
                <a:spcPts val="4474"/>
              </a:lnSpc>
            </a:pPr>
            <a:r>
              <a:rPr lang="el-GR" sz="3195" spc="-47" dirty="0">
                <a:solidFill>
                  <a:srgbClr val="000000"/>
                </a:solidFill>
                <a:latin typeface="Abhaya Libre Regular"/>
              </a:rPr>
              <a:t>Όπως και άλλοι ηγέτες αυτής της λίστας, ο Νέλσον Μαντέλα αρνήθηκε να προσαρμοστεί στον κόσμο, επιλέγοντας να τον διαμορφώσει στα ιδανικά του.</a:t>
            </a:r>
            <a:endParaRPr lang="en-US" sz="3195" spc="-47" dirty="0">
              <a:solidFill>
                <a:srgbClr val="000000"/>
              </a:solidFill>
              <a:latin typeface="Abhaya Libre Regular"/>
            </a:endParaRPr>
          </a:p>
          <a:p>
            <a:pPr algn="just">
              <a:lnSpc>
                <a:spcPts val="4474"/>
              </a:lnSpc>
            </a:pPr>
            <a:r>
              <a:rPr lang="el-GR" sz="3195" spc="-47" dirty="0">
                <a:solidFill>
                  <a:srgbClr val="000000"/>
                </a:solidFill>
                <a:latin typeface="Abhaya Libre Regular"/>
              </a:rPr>
              <a:t>Ποιες ηγετικές ικανότητες έκαναν τον Μαντέλα τον μεγαλύτερο ηγέτη που ήταν;</a:t>
            </a:r>
            <a:endParaRPr lang="en-US" sz="3195" spc="-47" dirty="0">
              <a:solidFill>
                <a:srgbClr val="000000"/>
              </a:solidFill>
              <a:latin typeface="Abhaya Libre Regular"/>
            </a:endParaRPr>
          </a:p>
          <a:p>
            <a:pPr marL="689964" lvl="1" indent="-344982" algn="just">
              <a:lnSpc>
                <a:spcPts val="4474"/>
              </a:lnSpc>
              <a:buFont typeface="Arial"/>
              <a:buChar char="•"/>
            </a:pPr>
            <a:r>
              <a:rPr lang="el-GR" sz="3195" spc="-47" dirty="0">
                <a:solidFill>
                  <a:srgbClr val="000000"/>
                </a:solidFill>
                <a:latin typeface="Abhaya Libre Regular Bold"/>
              </a:rPr>
              <a:t>Πάθος</a:t>
            </a:r>
            <a:r>
              <a:rPr lang="el-GR" sz="3195" spc="-47" dirty="0">
                <a:solidFill>
                  <a:srgbClr val="000000"/>
                </a:solidFill>
                <a:latin typeface="Abhaya Libre Regular"/>
              </a:rPr>
              <a:t>: Ο Μαντέλα κατάλαβε τις πιθανές συνέπειες του αγώνα του, αλλά ποτέ δεν αμφιταλαντεύτηκε.</a:t>
            </a:r>
          </a:p>
          <a:p>
            <a:pPr marL="689964" lvl="1" indent="-344982" algn="just">
              <a:lnSpc>
                <a:spcPts val="4474"/>
              </a:lnSpc>
              <a:buFont typeface="Arial"/>
              <a:buChar char="•"/>
            </a:pPr>
            <a:r>
              <a:rPr lang="el-GR" sz="3195" spc="-47" dirty="0">
                <a:solidFill>
                  <a:srgbClr val="000000"/>
                </a:solidFill>
                <a:latin typeface="Abhaya Libre Regular Bold"/>
              </a:rPr>
              <a:t>Ταπεινότητα</a:t>
            </a:r>
            <a:r>
              <a:rPr lang="el-GR" sz="3195" spc="-47" dirty="0">
                <a:solidFill>
                  <a:srgbClr val="000000"/>
                </a:solidFill>
                <a:latin typeface="Abhaya Libre Regular"/>
              </a:rPr>
              <a:t>:</a:t>
            </a:r>
            <a:r>
              <a:rPr lang="en-US" sz="3195" spc="-47" dirty="0">
                <a:solidFill>
                  <a:srgbClr val="000000"/>
                </a:solidFill>
                <a:latin typeface="Abhaya Libre Regular"/>
              </a:rPr>
              <a:t> </a:t>
            </a:r>
            <a:r>
              <a:rPr lang="el-GR" sz="3195" spc="-47" dirty="0">
                <a:solidFill>
                  <a:srgbClr val="000000"/>
                </a:solidFill>
                <a:latin typeface="Abhaya Libre Regular"/>
              </a:rPr>
              <a:t>Ο Μαντέλα δεν ήταν ποτέ ένας φανταχτερός ηγέτης, αλλά κέρδισε τις μάζες σε όλο τον κόσμο ανεξάρτητα από αυτό.</a:t>
            </a:r>
            <a:endParaRPr lang="en-US" sz="3195" spc="-47" dirty="0">
              <a:solidFill>
                <a:srgbClr val="000000"/>
              </a:solidFill>
              <a:latin typeface="Abhaya Libre Regular"/>
            </a:endParaRPr>
          </a:p>
          <a:p>
            <a:pPr marL="689964" lvl="1" indent="-344982" algn="just">
              <a:lnSpc>
                <a:spcPts val="4474"/>
              </a:lnSpc>
              <a:buFont typeface="Arial"/>
              <a:buChar char="•"/>
            </a:pPr>
            <a:r>
              <a:rPr lang="el-GR" sz="3195" spc="-47" dirty="0">
                <a:solidFill>
                  <a:srgbClr val="000000"/>
                </a:solidFill>
                <a:latin typeface="Abhaya Libre Regular Bold"/>
              </a:rPr>
              <a:t>Ενσυναίσθηση</a:t>
            </a:r>
            <a:endParaRPr lang="en-US" sz="3195" spc="-47" dirty="0">
              <a:solidFill>
                <a:srgbClr val="000000"/>
              </a:solidFill>
              <a:latin typeface="Abhaya Libre Regular Bold"/>
            </a:endParaRPr>
          </a:p>
          <a:p>
            <a:pPr marL="689964" lvl="1" indent="-344982" algn="just">
              <a:lnSpc>
                <a:spcPts val="4474"/>
              </a:lnSpc>
              <a:buFont typeface="Arial"/>
              <a:buChar char="•"/>
            </a:pPr>
            <a:r>
              <a:rPr lang="el-GR" sz="3195" spc="-47" dirty="0">
                <a:solidFill>
                  <a:srgbClr val="000000"/>
                </a:solidFill>
                <a:latin typeface="Abhaya Libre Regular"/>
              </a:rPr>
              <a:t>Προθυμία να μαθαίνει</a:t>
            </a:r>
            <a:endParaRPr lang="en-US" sz="3195" spc="-47" dirty="0">
              <a:solidFill>
                <a:srgbClr val="000000"/>
              </a:solidFill>
              <a:latin typeface="Abhaya Libre Regular Bold"/>
            </a:endParaRPr>
          </a:p>
          <a:p>
            <a:pPr marL="689964" lvl="1" indent="-344982" algn="just">
              <a:lnSpc>
                <a:spcPts val="4474"/>
              </a:lnSpc>
              <a:buFont typeface="Arial"/>
              <a:buChar char="•"/>
            </a:pPr>
            <a:r>
              <a:rPr lang="el-GR" sz="3195" spc="-47" dirty="0">
                <a:solidFill>
                  <a:srgbClr val="000000"/>
                </a:solidFill>
                <a:latin typeface="Abhaya Libre Regular"/>
              </a:rPr>
              <a:t>Εξαιρετικές επικοινωνιακές δεξιότητες</a:t>
            </a:r>
            <a:endParaRPr lang="en-US" sz="3195" spc="-47" dirty="0">
              <a:solidFill>
                <a:srgbClr val="000000"/>
              </a:solidFill>
              <a:latin typeface="Abhaya Libre Regular Bold"/>
            </a:endParaRPr>
          </a:p>
          <a:p>
            <a:pPr marL="689964" lvl="1" indent="-344982" algn="just">
              <a:lnSpc>
                <a:spcPts val="4474"/>
              </a:lnSpc>
              <a:buFont typeface="Arial"/>
              <a:buChar char="•"/>
            </a:pPr>
            <a:r>
              <a:rPr lang="el-GR" sz="3195" spc="-47" dirty="0">
                <a:solidFill>
                  <a:srgbClr val="000000"/>
                </a:solidFill>
                <a:latin typeface="Abhaya Libre Regular Bold"/>
              </a:rPr>
              <a:t>Υπομονή</a:t>
            </a:r>
            <a:endParaRPr lang="en-US" sz="3195" spc="-47" dirty="0">
              <a:solidFill>
                <a:srgbClr val="000000"/>
              </a:solidFill>
              <a:latin typeface="Abhaya Libre Regular Bold"/>
            </a:endParaRPr>
          </a:p>
          <a:p>
            <a:pPr algn="just">
              <a:lnSpc>
                <a:spcPts val="3074"/>
              </a:lnSpc>
            </a:pPr>
            <a:endParaRPr lang="en-US" sz="3195" spc="-47" dirty="0">
              <a:solidFill>
                <a:srgbClr val="000000"/>
              </a:solidFill>
              <a:latin typeface="Abhaya Libre Regular Bold"/>
            </a:endParaRPr>
          </a:p>
          <a:p>
            <a:pPr algn="just">
              <a:lnSpc>
                <a:spcPts val="3074"/>
              </a:lnSpc>
            </a:pPr>
            <a:endParaRPr lang="en-US" sz="3195" spc="-47" dirty="0">
              <a:solidFill>
                <a:srgbClr val="000000"/>
              </a:solidFill>
              <a:latin typeface="Abhaya Libre Regular Bold"/>
            </a:endParaRPr>
          </a:p>
          <a:p>
            <a:pPr algn="just">
              <a:lnSpc>
                <a:spcPts val="3074"/>
              </a:lnSpc>
            </a:pPr>
            <a:endParaRPr lang="en-US" sz="3195" spc="-47" dirty="0">
              <a:solidFill>
                <a:srgbClr val="000000"/>
              </a:solidFill>
              <a:latin typeface="Abhaya Libre Regular Bold"/>
            </a:endParaRPr>
          </a:p>
          <a:p>
            <a:pPr algn="just">
              <a:lnSpc>
                <a:spcPts val="3074"/>
              </a:lnSpc>
            </a:pPr>
            <a:endParaRPr lang="en-US" sz="3195" spc="-47" dirty="0">
              <a:solidFill>
                <a:srgbClr val="000000"/>
              </a:solidFill>
              <a:latin typeface="Abhaya Libre Regular Bold"/>
            </a:endParaRPr>
          </a:p>
        </p:txBody>
      </p:sp>
      <p:pic>
        <p:nvPicPr>
          <p:cNvPr id="8" name="Picture 8"/>
          <p:cNvPicPr>
            <a:picLocks noChangeAspect="1"/>
          </p:cNvPicPr>
          <p:nvPr/>
        </p:nvPicPr>
        <p:blipFill>
          <a:blip r:embed="rId8"/>
          <a:srcRect l="19765" r="17899"/>
          <a:stretch>
            <a:fillRect/>
          </a:stretch>
        </p:blipFill>
        <p:spPr>
          <a:xfrm>
            <a:off x="13410307" y="2917611"/>
            <a:ext cx="3943047" cy="5318661"/>
          </a:xfrm>
          <a:prstGeom prst="rect">
            <a:avLst/>
          </a:prstGeom>
        </p:spPr>
      </p:pic>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6042302" y="811415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sp>
        <p:nvSpPr>
          <p:cNvPr id="6" name="TextBox 6"/>
          <p:cNvSpPr txBox="1"/>
          <p:nvPr/>
        </p:nvSpPr>
        <p:spPr>
          <a:xfrm>
            <a:off x="3436461" y="508883"/>
            <a:ext cx="11415078" cy="2977993"/>
          </a:xfrm>
          <a:prstGeom prst="rect">
            <a:avLst/>
          </a:prstGeom>
        </p:spPr>
        <p:txBody>
          <a:bodyPr lIns="0" tIns="0" rIns="0" bIns="0" rtlCol="0" anchor="t">
            <a:spAutoFit/>
          </a:bodyPr>
          <a:lstStyle/>
          <a:p>
            <a:pPr algn="ctr">
              <a:lnSpc>
                <a:spcPts val="6809"/>
              </a:lnSpc>
            </a:pPr>
            <a:r>
              <a:rPr lang="en-US" sz="8010">
                <a:solidFill>
                  <a:srgbClr val="000000"/>
                </a:solidFill>
                <a:latin typeface="Abhaya Libre Regular Bold"/>
              </a:rPr>
              <a:t>5. Winston Churchill</a:t>
            </a:r>
          </a:p>
          <a:p>
            <a:pPr algn="ctr">
              <a:lnSpc>
                <a:spcPts val="5449"/>
              </a:lnSpc>
            </a:pPr>
            <a:endParaRPr lang="en-US" sz="8010">
              <a:solidFill>
                <a:srgbClr val="000000"/>
              </a:solidFill>
              <a:latin typeface="Abhaya Libre Regular Bold"/>
            </a:endParaRPr>
          </a:p>
          <a:p>
            <a:pPr algn="ctr">
              <a:lnSpc>
                <a:spcPts val="5449"/>
              </a:lnSpc>
            </a:pPr>
            <a:endParaRPr lang="en-US" sz="8010">
              <a:solidFill>
                <a:srgbClr val="000000"/>
              </a:solidFill>
              <a:latin typeface="Abhaya Libre Regular Bold"/>
            </a:endParaRPr>
          </a:p>
          <a:p>
            <a:pPr algn="ctr">
              <a:lnSpc>
                <a:spcPts val="5449"/>
              </a:lnSpc>
            </a:pPr>
            <a:r>
              <a:rPr lang="en-US" sz="6410">
                <a:solidFill>
                  <a:srgbClr val="000000"/>
                </a:solidFill>
                <a:latin typeface="Abhaya Libre Regular Bold"/>
              </a:rPr>
              <a:t> </a:t>
            </a:r>
          </a:p>
        </p:txBody>
      </p:sp>
      <p:sp>
        <p:nvSpPr>
          <p:cNvPr id="7" name="TextBox 7"/>
          <p:cNvSpPr txBox="1"/>
          <p:nvPr/>
        </p:nvSpPr>
        <p:spPr>
          <a:xfrm>
            <a:off x="538518" y="647700"/>
            <a:ext cx="13036219" cy="10635027"/>
          </a:xfrm>
          <a:prstGeom prst="rect">
            <a:avLst/>
          </a:prstGeom>
        </p:spPr>
        <p:txBody>
          <a:bodyPr lIns="0" tIns="0" rIns="0" bIns="0" rtlCol="0" anchor="t">
            <a:spAutoFit/>
          </a:bodyPr>
          <a:lstStyle/>
          <a:p>
            <a:pPr algn="just">
              <a:lnSpc>
                <a:spcPts val="4811"/>
              </a:lnSpc>
            </a:pPr>
            <a:endParaRPr dirty="0"/>
          </a:p>
          <a:p>
            <a:pPr algn="just">
              <a:lnSpc>
                <a:spcPts val="4811"/>
              </a:lnSpc>
            </a:pPr>
            <a:r>
              <a:rPr lang="el-GR" sz="3436" spc="-51" dirty="0">
                <a:solidFill>
                  <a:srgbClr val="000000"/>
                </a:solidFill>
                <a:latin typeface="Abhaya Libre Regular"/>
              </a:rPr>
              <a:t>Αναμφισβήτητα ο πιο επιτυχημένος ηγέτης εν καιρώ πολέμου στην ιστορία.</a:t>
            </a:r>
            <a:endParaRPr lang="en-US" sz="3436" spc="-51" dirty="0">
              <a:solidFill>
                <a:srgbClr val="000000"/>
              </a:solidFill>
              <a:latin typeface="Abhaya Libre Regular"/>
            </a:endParaRPr>
          </a:p>
          <a:p>
            <a:pPr algn="just">
              <a:lnSpc>
                <a:spcPts val="4811"/>
              </a:lnSpc>
            </a:pPr>
            <a:r>
              <a:rPr lang="en-US" sz="3436" spc="-51" dirty="0">
                <a:solidFill>
                  <a:srgbClr val="000000"/>
                </a:solidFill>
                <a:latin typeface="Abhaya Libre Regular"/>
              </a:rPr>
              <a:t> </a:t>
            </a:r>
            <a:r>
              <a:rPr lang="el-GR" sz="3436" spc="-51" dirty="0">
                <a:solidFill>
                  <a:srgbClr val="000000"/>
                </a:solidFill>
                <a:latin typeface="Abhaya Libre Regular"/>
              </a:rPr>
              <a:t>Τα ηγετικά του δυνατά σημεία περιλαμβάνουν</a:t>
            </a:r>
            <a:r>
              <a:rPr lang="en-US" sz="3436" spc="-51" dirty="0">
                <a:solidFill>
                  <a:srgbClr val="000000"/>
                </a:solidFill>
                <a:latin typeface="Abhaya Libre Regular"/>
              </a:rPr>
              <a:t>:</a:t>
            </a:r>
          </a:p>
          <a:p>
            <a:pPr marL="742034" lvl="1" indent="-371017" algn="just">
              <a:lnSpc>
                <a:spcPts val="4811"/>
              </a:lnSpc>
              <a:buFont typeface="Arial"/>
              <a:buChar char="•"/>
            </a:pPr>
            <a:r>
              <a:rPr lang="el-GR" sz="3436" spc="-51" dirty="0">
                <a:solidFill>
                  <a:srgbClr val="000000"/>
                </a:solidFill>
                <a:latin typeface="Abhaya Libre Regular"/>
              </a:rPr>
              <a:t>Πάθος</a:t>
            </a:r>
            <a:endParaRPr lang="en-US" sz="3436" spc="-51" dirty="0">
              <a:solidFill>
                <a:srgbClr val="000000"/>
              </a:solidFill>
              <a:latin typeface="Abhaya Libre Regular"/>
            </a:endParaRPr>
          </a:p>
          <a:p>
            <a:pPr marL="742034" lvl="1" indent="-371017" algn="just">
              <a:lnSpc>
                <a:spcPts val="4811"/>
              </a:lnSpc>
              <a:buFont typeface="Arial"/>
              <a:buChar char="•"/>
            </a:pPr>
            <a:r>
              <a:rPr lang="el-GR" sz="3436" spc="-51" dirty="0">
                <a:solidFill>
                  <a:srgbClr val="000000"/>
                </a:solidFill>
                <a:latin typeface="Abhaya Libre Regular"/>
              </a:rPr>
              <a:t>Θάρρος</a:t>
            </a:r>
            <a:endParaRPr lang="en-US" sz="3436" spc="-51" dirty="0">
              <a:solidFill>
                <a:srgbClr val="000000"/>
              </a:solidFill>
              <a:latin typeface="Abhaya Libre Regular"/>
            </a:endParaRPr>
          </a:p>
          <a:p>
            <a:pPr marL="742034" lvl="1" indent="-371017" algn="just">
              <a:lnSpc>
                <a:spcPts val="4811"/>
              </a:lnSpc>
              <a:buFont typeface="Arial"/>
              <a:buChar char="•"/>
            </a:pPr>
            <a:r>
              <a:rPr lang="el-GR" sz="3436" spc="-51" dirty="0">
                <a:solidFill>
                  <a:srgbClr val="000000"/>
                </a:solidFill>
                <a:latin typeface="Abhaya Libre Regular"/>
              </a:rPr>
              <a:t>Την ικανότητα και την προθυμία του να μαθαίνει από τα λάθη του</a:t>
            </a:r>
          </a:p>
          <a:p>
            <a:pPr marL="742034" lvl="1" indent="-371017" algn="just">
              <a:lnSpc>
                <a:spcPts val="4811"/>
              </a:lnSpc>
              <a:buFont typeface="Arial"/>
              <a:buChar char="•"/>
            </a:pPr>
            <a:r>
              <a:rPr lang="en-US" sz="3436" spc="-51" dirty="0">
                <a:solidFill>
                  <a:srgbClr val="000000"/>
                </a:solidFill>
                <a:latin typeface="Abhaya Libre Regular"/>
              </a:rPr>
              <a:t>Perseverance</a:t>
            </a:r>
          </a:p>
          <a:p>
            <a:pPr marL="742034" lvl="1" indent="-371017" algn="just">
              <a:lnSpc>
                <a:spcPts val="4811"/>
              </a:lnSpc>
              <a:buFont typeface="Arial"/>
              <a:buChar char="•"/>
            </a:pPr>
            <a:r>
              <a:rPr lang="en-US" sz="3436" spc="-51" dirty="0">
                <a:solidFill>
                  <a:srgbClr val="000000"/>
                </a:solidFill>
                <a:latin typeface="Abhaya Libre Regular"/>
              </a:rPr>
              <a:t>A staunch belief in his followers</a:t>
            </a:r>
          </a:p>
          <a:p>
            <a:pPr marL="742034" lvl="1" indent="-371017" algn="just">
              <a:lnSpc>
                <a:spcPts val="4811"/>
              </a:lnSpc>
              <a:buFont typeface="Arial"/>
              <a:buChar char="•"/>
            </a:pPr>
            <a:r>
              <a:rPr lang="en-US" sz="3436" spc="-51" dirty="0">
                <a:solidFill>
                  <a:srgbClr val="000000"/>
                </a:solidFill>
                <a:latin typeface="Abhaya Libre Regular"/>
              </a:rPr>
              <a:t>Humor</a:t>
            </a:r>
          </a:p>
          <a:p>
            <a:pPr algn="just">
              <a:lnSpc>
                <a:spcPts val="4811"/>
              </a:lnSpc>
            </a:pPr>
            <a:r>
              <a:rPr lang="el-GR" sz="3436" spc="-51" dirty="0">
                <a:solidFill>
                  <a:srgbClr val="000000"/>
                </a:solidFill>
                <a:latin typeface="Abhaya Libre Regular"/>
              </a:rPr>
              <a:t>Είναι ενδιαφέρον ότι ο Winston Churchill δεν ήταν φυσικός ομιλητής. Ανέπτυξε τις επικοινωνιακές του δεξιότητες με αποφασιστικότητα και πρόθεση, κερδίζοντας τη θέση του στην ιστορία ως κάποιος που συνεχίζει να εμπνέει ανθρώπους που αντιμετωπίζουν αντιξοότητες μέχρι σήμερα.</a:t>
            </a:r>
            <a:endParaRPr lang="en-US" sz="3436" spc="-51" dirty="0">
              <a:solidFill>
                <a:srgbClr val="000000"/>
              </a:solidFill>
              <a:latin typeface="Abhaya Libre Regular"/>
            </a:endParaRPr>
          </a:p>
          <a:p>
            <a:pPr algn="just">
              <a:lnSpc>
                <a:spcPts val="3551"/>
              </a:lnSpc>
            </a:pPr>
            <a:endParaRPr lang="en-US" sz="3436" spc="-51" dirty="0">
              <a:solidFill>
                <a:srgbClr val="000000"/>
              </a:solidFill>
              <a:latin typeface="Abhaya Libre Regular"/>
            </a:endParaRPr>
          </a:p>
          <a:p>
            <a:pPr algn="just">
              <a:lnSpc>
                <a:spcPts val="3551"/>
              </a:lnSpc>
            </a:pPr>
            <a:endParaRPr lang="en-US" sz="3436" spc="-51" dirty="0">
              <a:solidFill>
                <a:srgbClr val="000000"/>
              </a:solidFill>
              <a:latin typeface="Abhaya Libre Regular"/>
            </a:endParaRPr>
          </a:p>
          <a:p>
            <a:pPr algn="just">
              <a:lnSpc>
                <a:spcPts val="3551"/>
              </a:lnSpc>
            </a:pPr>
            <a:endParaRPr lang="en-US" sz="3436" spc="-51" dirty="0">
              <a:solidFill>
                <a:srgbClr val="000000"/>
              </a:solidFill>
              <a:latin typeface="Abhaya Libre Regular"/>
            </a:endParaRPr>
          </a:p>
        </p:txBody>
      </p:sp>
      <p:pic>
        <p:nvPicPr>
          <p:cNvPr id="8" name="Picture 8"/>
          <p:cNvPicPr>
            <a:picLocks noChangeAspect="1"/>
          </p:cNvPicPr>
          <p:nvPr/>
        </p:nvPicPr>
        <p:blipFill>
          <a:blip r:embed="rId8"/>
          <a:srcRect l="7427" r="7768"/>
          <a:stretch>
            <a:fillRect/>
          </a:stretch>
        </p:blipFill>
        <p:spPr>
          <a:xfrm>
            <a:off x="13808598" y="2876515"/>
            <a:ext cx="3544757" cy="5314166"/>
          </a:xfrm>
          <a:prstGeom prst="rect">
            <a:avLst/>
          </a:prstGeom>
        </p:spPr>
      </p:pic>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08766" y="3708601"/>
            <a:ext cx="14870467" cy="6364563"/>
          </a:xfrm>
          <a:prstGeom prst="rect">
            <a:avLst/>
          </a:prstGeom>
        </p:spPr>
        <p:txBody>
          <a:bodyPr lIns="0" tIns="0" rIns="0" bIns="0" rtlCol="0" anchor="t">
            <a:spAutoFit/>
          </a:bodyPr>
          <a:lstStyle/>
          <a:p>
            <a:pPr algn="ctr">
              <a:lnSpc>
                <a:spcPts val="9223"/>
              </a:lnSpc>
            </a:pPr>
            <a:r>
              <a:rPr lang="en-US" sz="10850" dirty="0">
                <a:solidFill>
                  <a:srgbClr val="000000"/>
                </a:solidFill>
                <a:latin typeface="Abhaya Libre Regular Bold"/>
              </a:rPr>
              <a:t>6. </a:t>
            </a:r>
            <a:r>
              <a:rPr lang="el-GR" sz="10850" dirty="0">
                <a:solidFill>
                  <a:srgbClr val="000000"/>
                </a:solidFill>
                <a:latin typeface="Abhaya Libre Regular Bold"/>
              </a:rPr>
              <a:t>Σχετικό εκπαιδευτικό υλικό</a:t>
            </a:r>
            <a:endParaRPr lang="en-US" sz="10850" dirty="0">
              <a:solidFill>
                <a:srgbClr val="000000"/>
              </a:solidFill>
              <a:latin typeface="Abhaya Libre Regular Bold"/>
            </a:endParaRPr>
          </a:p>
          <a:p>
            <a:pPr algn="ctr">
              <a:lnSpc>
                <a:spcPts val="9223"/>
              </a:lnSpc>
            </a:pPr>
            <a:r>
              <a:rPr lang="en-US" sz="10850" dirty="0">
                <a:solidFill>
                  <a:srgbClr val="000000"/>
                </a:solidFill>
                <a:latin typeface="Abhaya Libre Regular Bold"/>
              </a:rPr>
              <a:t>(</a:t>
            </a:r>
            <a:r>
              <a:rPr lang="el-GR" sz="10850" dirty="0">
                <a:solidFill>
                  <a:srgbClr val="000000"/>
                </a:solidFill>
                <a:latin typeface="Abhaya Libre Regular Bold"/>
              </a:rPr>
              <a:t>Καλές πρακτικές</a:t>
            </a:r>
            <a:r>
              <a:rPr lang="en-US" sz="10850" dirty="0">
                <a:solidFill>
                  <a:srgbClr val="000000"/>
                </a:solidFill>
                <a:latin typeface="Abhaya Libre Regular Bold"/>
              </a:rPr>
              <a:t>) </a:t>
            </a:r>
          </a:p>
          <a:p>
            <a:pPr algn="ctr">
              <a:lnSpc>
                <a:spcPts val="7098"/>
              </a:lnSpc>
            </a:pPr>
            <a:endParaRPr lang="en-US" sz="10850" dirty="0">
              <a:solidFill>
                <a:srgbClr val="000000"/>
              </a:solidFill>
              <a:latin typeface="Abhaya Libre Regular Bold"/>
            </a:endParaRPr>
          </a:p>
          <a:p>
            <a:pPr algn="ctr">
              <a:lnSpc>
                <a:spcPts val="7098"/>
              </a:lnSpc>
            </a:pPr>
            <a:endParaRPr lang="en-US" sz="10850" dirty="0">
              <a:solidFill>
                <a:srgbClr val="000000"/>
              </a:solidFill>
              <a:latin typeface="Abhaya Libre Regular Bold"/>
            </a:endParaRPr>
          </a:p>
          <a:p>
            <a:pPr algn="ctr">
              <a:lnSpc>
                <a:spcPts val="7098"/>
              </a:lnSpc>
            </a:pPr>
            <a:r>
              <a:rPr lang="en-US" sz="8351" dirty="0">
                <a:solidFill>
                  <a:srgbClr val="000000"/>
                </a:solidFill>
                <a:latin typeface="Abhaya Libre Regular Bold"/>
              </a:rPr>
              <a:t> </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pic>
        <p:nvPicPr>
          <p:cNvPr id="16" name="Picture 16"/>
          <p:cNvPicPr>
            <a:picLocks noChangeAspect="1"/>
          </p:cNvPicPr>
          <p:nvPr/>
        </p:nvPicPr>
        <p:blipFill>
          <a:blip r:embed="rId22"/>
          <a:srcRect/>
          <a:stretch>
            <a:fillRect/>
          </a:stretch>
        </p:blipFill>
        <p:spPr>
          <a:xfrm>
            <a:off x="7555793" y="9258300"/>
            <a:ext cx="3710720" cy="779251"/>
          </a:xfrm>
          <a:prstGeom prst="rect">
            <a:avLst/>
          </a:prstGeom>
        </p:spPr>
      </p:pic>
      <p:pic>
        <p:nvPicPr>
          <p:cNvPr id="17" name="Picture 17"/>
          <p:cNvPicPr>
            <a:picLocks noChangeAspect="1"/>
          </p:cNvPicPr>
          <p:nvPr/>
        </p:nvPicPr>
        <p:blipFill>
          <a:blip r:embed="rId23"/>
          <a:srcRect/>
          <a:stretch>
            <a:fillRect/>
          </a:stretch>
        </p:blipFill>
        <p:spPr>
          <a:xfrm>
            <a:off x="14993119" y="9508512"/>
            <a:ext cx="2360235" cy="602763"/>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3456555" y="9092897"/>
            <a:ext cx="1068843" cy="111005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66559" y="7857985"/>
            <a:ext cx="11300275" cy="1204486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sp>
        <p:nvSpPr>
          <p:cNvPr id="6" name="TextBox 6"/>
          <p:cNvSpPr txBox="1"/>
          <p:nvPr/>
        </p:nvSpPr>
        <p:spPr>
          <a:xfrm>
            <a:off x="3644918" y="678797"/>
            <a:ext cx="11415078" cy="3513936"/>
          </a:xfrm>
          <a:prstGeom prst="rect">
            <a:avLst/>
          </a:prstGeom>
        </p:spPr>
        <p:txBody>
          <a:bodyPr lIns="0" tIns="0" rIns="0" bIns="0" rtlCol="0" anchor="t">
            <a:spAutoFit/>
          </a:bodyPr>
          <a:lstStyle/>
          <a:p>
            <a:pPr algn="ctr">
              <a:lnSpc>
                <a:spcPts val="5449"/>
              </a:lnSpc>
            </a:pPr>
            <a:r>
              <a:rPr lang="el-GR" sz="6410" dirty="0">
                <a:solidFill>
                  <a:srgbClr val="000000"/>
                </a:solidFill>
                <a:latin typeface="Abhaya Libre Regular Bold"/>
              </a:rPr>
              <a:t>Σχετικό εκπαιδευτικό υλικό</a:t>
            </a:r>
          </a:p>
          <a:p>
            <a:pPr algn="ctr">
              <a:lnSpc>
                <a:spcPts val="5449"/>
              </a:lnSpc>
            </a:pPr>
            <a:r>
              <a:rPr lang="en-US" sz="6410" dirty="0">
                <a:solidFill>
                  <a:srgbClr val="000000"/>
                </a:solidFill>
                <a:latin typeface="Abhaya Libre Regular Bold"/>
              </a:rPr>
              <a:t>(</a:t>
            </a:r>
            <a:r>
              <a:rPr lang="el-GR" sz="6410" dirty="0">
                <a:solidFill>
                  <a:srgbClr val="000000"/>
                </a:solidFill>
                <a:latin typeface="Abhaya Libre Regular Bold"/>
              </a:rPr>
              <a:t>Καλές πρακτικές</a:t>
            </a:r>
            <a:r>
              <a:rPr lang="en-US" sz="6410" dirty="0">
                <a:solidFill>
                  <a:srgbClr val="000000"/>
                </a:solidFill>
                <a:latin typeface="Abhaya Libre Regular Bold"/>
              </a:rPr>
              <a:t>) </a:t>
            </a:r>
          </a:p>
          <a:p>
            <a:pPr algn="ctr">
              <a:lnSpc>
                <a:spcPts val="5449"/>
              </a:lnSpc>
            </a:pP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r>
              <a:rPr lang="en-US" sz="6410" dirty="0">
                <a:solidFill>
                  <a:srgbClr val="000000"/>
                </a:solidFill>
                <a:latin typeface="Abhaya Libre Regular Bold"/>
              </a:rPr>
              <a:t> </a:t>
            </a:r>
          </a:p>
        </p:txBody>
      </p:sp>
      <p:sp>
        <p:nvSpPr>
          <p:cNvPr id="7" name="TextBox 7"/>
          <p:cNvSpPr txBox="1"/>
          <p:nvPr/>
        </p:nvSpPr>
        <p:spPr>
          <a:xfrm>
            <a:off x="602417" y="2525885"/>
            <a:ext cx="17194742" cy="2863861"/>
          </a:xfrm>
          <a:prstGeom prst="rect">
            <a:avLst/>
          </a:prstGeom>
        </p:spPr>
        <p:txBody>
          <a:bodyPr lIns="0" tIns="0" rIns="0" bIns="0" rtlCol="0" anchor="t">
            <a:spAutoFit/>
          </a:bodyPr>
          <a:lstStyle/>
          <a:p>
            <a:pPr marL="688821" lvl="1" indent="-344410" algn="just">
              <a:lnSpc>
                <a:spcPts val="4466"/>
              </a:lnSpc>
              <a:buFont typeface="Arial"/>
              <a:buChar char="•"/>
            </a:pPr>
            <a:r>
              <a:rPr lang="el-GR" sz="3190" spc="-47" dirty="0">
                <a:solidFill>
                  <a:srgbClr val="000000"/>
                </a:solidFill>
                <a:latin typeface="Abhaya Libre Regular Bold"/>
              </a:rPr>
              <a:t>Στην επόμενη ενότητα, ορισμένες περιπτώσεις βέλτιστων πρακτικών που πραγματοποιήθηκαν στην Ισπανία για την ενίσχυση της ηγεσίας και των κινήτρων μεταξύ των σπουδαστών ΕΕΚ θα παρουσιαστούν ως παραδείγματα προς παρακολούθηση ή εφαρμογή στο έργο.</a:t>
            </a:r>
            <a:endParaRPr lang="en-US" sz="3190" spc="-47" dirty="0">
              <a:solidFill>
                <a:srgbClr val="000000"/>
              </a:solidFill>
              <a:latin typeface="Abhaya Libre Regular Bold"/>
            </a:endParaRPr>
          </a:p>
          <a:p>
            <a:pPr algn="just">
              <a:lnSpc>
                <a:spcPts val="4466"/>
              </a:lnSpc>
            </a:pPr>
            <a:endParaRPr lang="en-US" sz="3190" spc="-47" dirty="0">
              <a:solidFill>
                <a:srgbClr val="000000"/>
              </a:solidFill>
              <a:latin typeface="Abhaya Libre Regular Bold"/>
            </a:endParaRPr>
          </a:p>
          <a:p>
            <a:pPr algn="just">
              <a:lnSpc>
                <a:spcPts val="4466"/>
              </a:lnSpc>
            </a:pPr>
            <a:endParaRPr lang="en-US" sz="3190" spc="-47" dirty="0">
              <a:solidFill>
                <a:srgbClr val="000000"/>
              </a:solidFill>
              <a:latin typeface="Abhaya Libre Regular Bold"/>
            </a:endParaRPr>
          </a:p>
        </p:txBody>
      </p:sp>
      <p:sp>
        <p:nvSpPr>
          <p:cNvPr id="8" name="TextBox 8"/>
          <p:cNvSpPr txBox="1"/>
          <p:nvPr/>
        </p:nvSpPr>
        <p:spPr>
          <a:xfrm>
            <a:off x="1980868" y="3993588"/>
            <a:ext cx="14437840" cy="6076856"/>
          </a:xfrm>
          <a:prstGeom prst="rect">
            <a:avLst/>
          </a:prstGeom>
        </p:spPr>
        <p:txBody>
          <a:bodyPr lIns="0" tIns="0" rIns="0" bIns="0" rtlCol="0" anchor="t">
            <a:spAutoFit/>
          </a:bodyPr>
          <a:lstStyle/>
          <a:p>
            <a:pPr algn="just">
              <a:lnSpc>
                <a:spcPts val="7070"/>
              </a:lnSpc>
            </a:pPr>
            <a:r>
              <a:rPr lang="en-US" sz="5050" spc="-75" dirty="0">
                <a:solidFill>
                  <a:srgbClr val="000000"/>
                </a:solidFill>
                <a:latin typeface="Abhaya Libre Regular Bold"/>
              </a:rPr>
              <a:t>                                    1. Final e-FP </a:t>
            </a:r>
            <a:r>
              <a:rPr lang="el-GR" sz="5050" spc="-75" dirty="0">
                <a:solidFill>
                  <a:srgbClr val="000000"/>
                </a:solidFill>
                <a:latin typeface="Abhaya Libre Regular Bold"/>
              </a:rPr>
              <a:t>διαγωνισμός</a:t>
            </a:r>
            <a:endParaRPr lang="en-US" sz="5050" spc="-75" dirty="0">
              <a:solidFill>
                <a:srgbClr val="000000"/>
              </a:solidFill>
              <a:latin typeface="Abhaya Libre Regular Bold"/>
            </a:endParaRPr>
          </a:p>
          <a:p>
            <a:pPr algn="just">
              <a:lnSpc>
                <a:spcPts val="5652"/>
              </a:lnSpc>
            </a:pPr>
            <a:r>
              <a:rPr lang="el-GR" sz="4037" spc="-60" dirty="0">
                <a:solidFill>
                  <a:srgbClr val="000000"/>
                </a:solidFill>
                <a:latin typeface="Abhaya Libre Regular"/>
              </a:rPr>
              <a:t>Το Final e-FP είναι ένα πρόγραμμα που υποστηρίχθηκε από το Créate Foundation και το Ισπανικό Εμπορικό Επιμελητήριο και χρηματοδοτήθηκε από το Ευρωπαϊκό Κοινωνικό Ταμείο, με στόχο την προώθηση της Επιχειρηματικότητας και της Καινοτομίας στην εκπαίδευση της ΕΕΚ. Στην πράξη αυτή έχουν αναγνωριστεί τα καλύτερα έργα ΕΕΚ για το ακαδημαϊκό έτος 2021-2022</a:t>
            </a:r>
            <a:r>
              <a:rPr lang="en-US" sz="4037" spc="-60" dirty="0">
                <a:solidFill>
                  <a:srgbClr val="000000"/>
                </a:solidFill>
                <a:latin typeface="Abhaya Libre Regular"/>
              </a:rPr>
              <a:t>. </a:t>
            </a:r>
          </a:p>
          <a:p>
            <a:pPr algn="just">
              <a:lnSpc>
                <a:spcPts val="6462"/>
              </a:lnSpc>
            </a:pPr>
            <a:endParaRPr lang="en-US" sz="4037" spc="-60" dirty="0">
              <a:solidFill>
                <a:srgbClr val="000000"/>
              </a:solidFill>
              <a:latin typeface="Abhaya Libre Regular"/>
            </a:endParaRPr>
          </a:p>
        </p:txBody>
      </p:sp>
      <p:pic>
        <p:nvPicPr>
          <p:cNvPr id="9" name="Picture 9"/>
          <p:cNvPicPr>
            <a:picLocks noChangeAspect="1"/>
          </p:cNvPicPr>
          <p:nvPr/>
        </p:nvPicPr>
        <p:blipFill>
          <a:blip r:embed="rId8"/>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456555" y="9092897"/>
            <a:ext cx="1068843" cy="111005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66559" y="7857985"/>
            <a:ext cx="11300275" cy="1204486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pic>
        <p:nvPicPr>
          <p:cNvPr id="6" name="Picture 6"/>
          <p:cNvPicPr>
            <a:picLocks noChangeAspect="1"/>
          </p:cNvPicPr>
          <p:nvPr/>
        </p:nvPicPr>
        <p:blipFill>
          <a:blip r:embed="rId8"/>
          <a:srcRect/>
          <a:stretch>
            <a:fillRect/>
          </a:stretch>
        </p:blipFill>
        <p:spPr>
          <a:xfrm>
            <a:off x="11317130" y="3266198"/>
            <a:ext cx="6416536" cy="4906237"/>
          </a:xfrm>
          <a:prstGeom prst="rect">
            <a:avLst/>
          </a:prstGeom>
        </p:spPr>
      </p:pic>
      <p:sp>
        <p:nvSpPr>
          <p:cNvPr id="7" name="TextBox 7"/>
          <p:cNvSpPr txBox="1"/>
          <p:nvPr/>
        </p:nvSpPr>
        <p:spPr>
          <a:xfrm>
            <a:off x="3644918" y="678797"/>
            <a:ext cx="11415078" cy="3513936"/>
          </a:xfrm>
          <a:prstGeom prst="rect">
            <a:avLst/>
          </a:prstGeom>
        </p:spPr>
        <p:txBody>
          <a:bodyPr lIns="0" tIns="0" rIns="0" bIns="0" rtlCol="0" anchor="t">
            <a:spAutoFit/>
          </a:bodyPr>
          <a:lstStyle/>
          <a:p>
            <a:pPr algn="ctr">
              <a:lnSpc>
                <a:spcPts val="5449"/>
              </a:lnSpc>
            </a:pPr>
            <a:r>
              <a:rPr lang="el-GR" sz="6410" dirty="0">
                <a:solidFill>
                  <a:srgbClr val="000000"/>
                </a:solidFill>
                <a:latin typeface="Abhaya Libre Regular Bold"/>
              </a:rPr>
              <a:t>Σχετικό εκπαιδευτικό υλικό</a:t>
            </a:r>
          </a:p>
          <a:p>
            <a:pPr algn="ctr">
              <a:lnSpc>
                <a:spcPts val="5449"/>
              </a:lnSpc>
            </a:pPr>
            <a:r>
              <a:rPr lang="el-GR" sz="6410" dirty="0">
                <a:solidFill>
                  <a:srgbClr val="000000"/>
                </a:solidFill>
                <a:latin typeface="Abhaya Libre Regular Bold"/>
              </a:rPr>
              <a:t>(Καλές πρακτικές) </a:t>
            </a:r>
          </a:p>
          <a:p>
            <a:pPr algn="ctr">
              <a:lnSpc>
                <a:spcPts val="5449"/>
              </a:lnSpc>
            </a:pP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r>
              <a:rPr lang="en-US" sz="6410" dirty="0">
                <a:solidFill>
                  <a:srgbClr val="000000"/>
                </a:solidFill>
                <a:latin typeface="Abhaya Libre Regular Bold"/>
              </a:rPr>
              <a:t> </a:t>
            </a:r>
          </a:p>
        </p:txBody>
      </p:sp>
      <p:sp>
        <p:nvSpPr>
          <p:cNvPr id="8" name="TextBox 8"/>
          <p:cNvSpPr txBox="1"/>
          <p:nvPr/>
        </p:nvSpPr>
        <p:spPr>
          <a:xfrm>
            <a:off x="613402" y="2407811"/>
            <a:ext cx="10054901" cy="7250639"/>
          </a:xfrm>
          <a:prstGeom prst="rect">
            <a:avLst/>
          </a:prstGeom>
        </p:spPr>
        <p:txBody>
          <a:bodyPr lIns="0" tIns="0" rIns="0" bIns="0" rtlCol="0" anchor="t">
            <a:spAutoFit/>
          </a:bodyPr>
          <a:lstStyle/>
          <a:p>
            <a:pPr algn="just">
              <a:lnSpc>
                <a:spcPts val="6213"/>
              </a:lnSpc>
            </a:pPr>
            <a:r>
              <a:rPr lang="en-US" sz="4438" spc="-66" dirty="0">
                <a:solidFill>
                  <a:srgbClr val="000000"/>
                </a:solidFill>
                <a:latin typeface="Abhaya Libre Regular Bold"/>
              </a:rPr>
              <a:t>                        1. Final e-FP </a:t>
            </a:r>
            <a:r>
              <a:rPr lang="el-GR" sz="4438" spc="-66" dirty="0">
                <a:solidFill>
                  <a:srgbClr val="000000"/>
                </a:solidFill>
                <a:latin typeface="Abhaya Libre Regular Bold"/>
              </a:rPr>
              <a:t>διαγωνισμός</a:t>
            </a:r>
            <a:endParaRPr lang="en-US" sz="4438" spc="-66" dirty="0">
              <a:solidFill>
                <a:srgbClr val="000000"/>
              </a:solidFill>
              <a:latin typeface="Abhaya Libre Regular Bold"/>
            </a:endParaRPr>
          </a:p>
          <a:p>
            <a:pPr algn="just">
              <a:lnSpc>
                <a:spcPts val="4967"/>
              </a:lnSpc>
            </a:pPr>
            <a:endParaRPr lang="en-US" sz="4438" spc="-66" dirty="0">
              <a:solidFill>
                <a:srgbClr val="000000"/>
              </a:solidFill>
              <a:latin typeface="Abhaya Libre Regular Bold"/>
            </a:endParaRPr>
          </a:p>
          <a:p>
            <a:pPr algn="just">
              <a:lnSpc>
                <a:spcPts val="4967"/>
              </a:lnSpc>
            </a:pPr>
            <a:r>
              <a:rPr lang="el-GR" sz="3548" spc="-53" dirty="0">
                <a:solidFill>
                  <a:srgbClr val="000000"/>
                </a:solidFill>
                <a:latin typeface="Abhaya Libre Regular"/>
              </a:rPr>
              <a:t>Οι νικητές του τελικού συμμετείχαν σε σεμινάριο για την εκμάθηση και την ανάπτυξη δεξιοτήτων από ειδικούς σε μια επίσκεψη με ξεναγό στο κτίριο CentroCentro (ένας χώρος διαπολιτισμικής ανταλλαγής πολιτών στη Μαδρίτη).Ένας διαγωνισμός αυτού του τύπου κινητοποιεί τα κίνητρα των νέων φοιτητών ΕΕΚ να γίνουν ενεργοί και να ηγηθούν καινοτόμων έργων.</a:t>
            </a:r>
            <a:endParaRPr lang="en-US" sz="3548" spc="-53" dirty="0">
              <a:solidFill>
                <a:srgbClr val="000000"/>
              </a:solidFill>
              <a:latin typeface="Abhaya Libre Regular"/>
            </a:endParaRPr>
          </a:p>
          <a:p>
            <a:pPr algn="just">
              <a:lnSpc>
                <a:spcPts val="5679"/>
              </a:lnSpc>
            </a:pPr>
            <a:endParaRPr lang="en-US" sz="3548" spc="-53" dirty="0">
              <a:solidFill>
                <a:srgbClr val="000000"/>
              </a:solidFill>
              <a:latin typeface="Abhaya Libre Regular"/>
            </a:endParaRPr>
          </a:p>
        </p:txBody>
      </p:sp>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564227" y="7947065"/>
            <a:ext cx="11324455" cy="1207064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sp>
        <p:nvSpPr>
          <p:cNvPr id="6" name="TextBox 6"/>
          <p:cNvSpPr txBox="1"/>
          <p:nvPr/>
        </p:nvSpPr>
        <p:spPr>
          <a:xfrm>
            <a:off x="3644918" y="556578"/>
            <a:ext cx="11415078" cy="3513936"/>
          </a:xfrm>
          <a:prstGeom prst="rect">
            <a:avLst/>
          </a:prstGeom>
        </p:spPr>
        <p:txBody>
          <a:bodyPr lIns="0" tIns="0" rIns="0" bIns="0" rtlCol="0" anchor="t">
            <a:spAutoFit/>
          </a:bodyPr>
          <a:lstStyle/>
          <a:p>
            <a:pPr algn="ctr">
              <a:lnSpc>
                <a:spcPts val="5449"/>
              </a:lnSpc>
            </a:pPr>
            <a:r>
              <a:rPr lang="el-GR" sz="6410" dirty="0">
                <a:solidFill>
                  <a:srgbClr val="000000"/>
                </a:solidFill>
                <a:latin typeface="Abhaya Libre Regular Bold"/>
              </a:rPr>
              <a:t>Σχετικό εκπαιδευτικό υλικό</a:t>
            </a:r>
          </a:p>
          <a:p>
            <a:pPr algn="ctr">
              <a:lnSpc>
                <a:spcPts val="5449"/>
              </a:lnSpc>
            </a:pPr>
            <a:r>
              <a:rPr lang="el-GR" sz="6410" dirty="0">
                <a:solidFill>
                  <a:srgbClr val="000000"/>
                </a:solidFill>
                <a:latin typeface="Abhaya Libre Regular Bold"/>
              </a:rPr>
              <a:t>(Καλές πρακτικές) </a:t>
            </a:r>
          </a:p>
          <a:p>
            <a:pPr algn="ctr">
              <a:lnSpc>
                <a:spcPts val="5449"/>
              </a:lnSpc>
            </a:pP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r>
              <a:rPr lang="en-US" sz="6410" dirty="0">
                <a:solidFill>
                  <a:srgbClr val="000000"/>
                </a:solidFill>
                <a:latin typeface="Abhaya Libre Regular Bold"/>
              </a:rPr>
              <a:t> </a:t>
            </a:r>
          </a:p>
        </p:txBody>
      </p:sp>
      <p:sp>
        <p:nvSpPr>
          <p:cNvPr id="7" name="TextBox 7"/>
          <p:cNvSpPr txBox="1"/>
          <p:nvPr/>
        </p:nvSpPr>
        <p:spPr>
          <a:xfrm>
            <a:off x="1329428" y="2231254"/>
            <a:ext cx="15929872" cy="7360989"/>
          </a:xfrm>
          <a:prstGeom prst="rect">
            <a:avLst/>
          </a:prstGeom>
        </p:spPr>
        <p:txBody>
          <a:bodyPr lIns="0" tIns="0" rIns="0" bIns="0" rtlCol="0" anchor="t">
            <a:spAutoFit/>
          </a:bodyPr>
          <a:lstStyle/>
          <a:p>
            <a:pPr algn="just">
              <a:lnSpc>
                <a:spcPts val="5446"/>
              </a:lnSpc>
            </a:pPr>
            <a:r>
              <a:rPr lang="en-US" sz="3850" spc="-58" dirty="0">
                <a:solidFill>
                  <a:srgbClr val="000000"/>
                </a:solidFill>
                <a:latin typeface="Abhaya Libre Regular Bold"/>
              </a:rPr>
              <a:t>                                            2. </a:t>
            </a:r>
            <a:r>
              <a:rPr lang="el-GR" sz="3850" spc="-58" dirty="0">
                <a:solidFill>
                  <a:srgbClr val="000000"/>
                </a:solidFill>
                <a:latin typeface="Abhaya Libre Regular Bold"/>
              </a:rPr>
              <a:t>Ιδέες επιχειρηματικότητας σε διαγωνισμό βίντεο</a:t>
            </a:r>
          </a:p>
          <a:p>
            <a:pPr algn="just">
              <a:lnSpc>
                <a:spcPts val="5446"/>
              </a:lnSpc>
            </a:pPr>
            <a:endParaRPr lang="en-US" sz="3850" spc="-58" dirty="0">
              <a:solidFill>
                <a:srgbClr val="000000"/>
              </a:solidFill>
              <a:latin typeface="Abhaya Libre Regular Bold"/>
              <a:cs typeface="Abhaya Libre Regular Bold"/>
            </a:endParaRPr>
          </a:p>
          <a:p>
            <a:pPr algn="just">
              <a:lnSpc>
                <a:spcPts val="4746"/>
              </a:lnSpc>
            </a:pPr>
            <a:r>
              <a:rPr lang="el-GR" sz="3350" spc="-50" dirty="0">
                <a:solidFill>
                  <a:srgbClr val="000000"/>
                </a:solidFill>
                <a:latin typeface="Abhaya Libre Regular"/>
              </a:rPr>
              <a:t>Ο διαγωνισμός πραγματοποιήθηκε σε τοπικό επίπεδο, στο Txorierri </a:t>
            </a:r>
            <a:r>
              <a:rPr lang="en-US" sz="3350" spc="-50" dirty="0">
                <a:solidFill>
                  <a:srgbClr val="000000"/>
                </a:solidFill>
                <a:latin typeface="Abhaya Libre Regular"/>
              </a:rPr>
              <a:t>(</a:t>
            </a:r>
            <a:r>
              <a:rPr lang="en-US" sz="3350" spc="-50" dirty="0" err="1">
                <a:solidFill>
                  <a:srgbClr val="000000"/>
                </a:solidFill>
                <a:latin typeface="Abhaya Libre Regular"/>
              </a:rPr>
              <a:t>Derio</a:t>
            </a:r>
            <a:r>
              <a:rPr lang="en-US" sz="3350" spc="-50" dirty="0">
                <a:solidFill>
                  <a:srgbClr val="000000"/>
                </a:solidFill>
                <a:latin typeface="Abhaya Libre Regular"/>
              </a:rPr>
              <a:t>, </a:t>
            </a:r>
            <a:r>
              <a:rPr lang="el-GR" sz="3350" spc="-50" dirty="0">
                <a:solidFill>
                  <a:srgbClr val="000000"/>
                </a:solidFill>
                <a:latin typeface="Abhaya Libre Regular"/>
              </a:rPr>
              <a:t>στη χώρα των Βάσκων). Τον διαγωνισμό</a:t>
            </a:r>
            <a:r>
              <a:rPr lang="en-US" sz="3350" spc="-50" dirty="0">
                <a:solidFill>
                  <a:srgbClr val="000000"/>
                </a:solidFill>
                <a:latin typeface="Abhaya Libre Regular"/>
              </a:rPr>
              <a:t> </a:t>
            </a:r>
            <a:r>
              <a:rPr lang="el-GR" sz="3350" spc="-50" dirty="0">
                <a:solidFill>
                  <a:srgbClr val="000000"/>
                </a:solidFill>
                <a:latin typeface="Abhaya Libre Regular"/>
              </a:rPr>
              <a:t>βίντεο με επιχειρηματικές ιδέες διοργάνωσε η </a:t>
            </a:r>
            <a:r>
              <a:rPr lang="en-US" sz="3350" spc="-50" dirty="0">
                <a:solidFill>
                  <a:srgbClr val="000000"/>
                </a:solidFill>
                <a:latin typeface="Abhaya Libre Regular"/>
              </a:rPr>
              <a:t>EGAZ </a:t>
            </a:r>
            <a:r>
              <a:rPr lang="en-US" sz="3350" spc="-50" dirty="0" err="1">
                <a:solidFill>
                  <a:srgbClr val="000000"/>
                </a:solidFill>
                <a:latin typeface="Abhaya Libre Regular"/>
              </a:rPr>
              <a:t>Txorierri</a:t>
            </a:r>
            <a:r>
              <a:rPr lang="en-US" sz="3350" spc="-50" dirty="0">
                <a:solidFill>
                  <a:srgbClr val="000000"/>
                </a:solidFill>
                <a:latin typeface="Abhaya Libre Regular"/>
              </a:rPr>
              <a:t>, </a:t>
            </a:r>
            <a:r>
              <a:rPr lang="el-GR" sz="3350" spc="-50" dirty="0">
                <a:solidFill>
                  <a:srgbClr val="000000"/>
                </a:solidFill>
                <a:latin typeface="Abhaya Libre Regular"/>
              </a:rPr>
              <a:t>η υπηρεσία οικονομικής προώθησης του </a:t>
            </a:r>
            <a:r>
              <a:rPr lang="en-US" sz="3350" spc="-50" dirty="0" err="1">
                <a:solidFill>
                  <a:srgbClr val="000000"/>
                </a:solidFill>
                <a:latin typeface="Abhaya Libre Regular"/>
              </a:rPr>
              <a:t>Txorierri</a:t>
            </a:r>
            <a:r>
              <a:rPr lang="en-US" sz="3350" spc="-50" dirty="0">
                <a:solidFill>
                  <a:srgbClr val="000000"/>
                </a:solidFill>
                <a:latin typeface="Abhaya Libre Regular"/>
              </a:rPr>
              <a:t> </a:t>
            </a:r>
            <a:r>
              <a:rPr lang="el-GR" sz="3350" spc="-50" dirty="0">
                <a:solidFill>
                  <a:srgbClr val="000000"/>
                </a:solidFill>
                <a:latin typeface="Abhaya Libre Regular"/>
              </a:rPr>
              <a:t>και του </a:t>
            </a:r>
            <a:r>
              <a:rPr lang="en-US" sz="3350" spc="-50" dirty="0" err="1">
                <a:solidFill>
                  <a:srgbClr val="000000"/>
                </a:solidFill>
                <a:latin typeface="Abhaya Libre Regular"/>
              </a:rPr>
              <a:t>Politeknika</a:t>
            </a:r>
            <a:r>
              <a:rPr lang="en-US" sz="3350" spc="-50" dirty="0">
                <a:solidFill>
                  <a:srgbClr val="000000"/>
                </a:solidFill>
                <a:latin typeface="Abhaya Libre Regular"/>
              </a:rPr>
              <a:t> </a:t>
            </a:r>
            <a:r>
              <a:rPr lang="en-US" sz="3350" spc="-50" dirty="0" err="1">
                <a:solidFill>
                  <a:srgbClr val="000000"/>
                </a:solidFill>
                <a:latin typeface="Abhaya Libre Regular"/>
              </a:rPr>
              <a:t>Ikastegia</a:t>
            </a:r>
            <a:r>
              <a:rPr lang="en-US" sz="3350" spc="-50" dirty="0">
                <a:solidFill>
                  <a:srgbClr val="000000"/>
                </a:solidFill>
                <a:latin typeface="Abhaya Libre Regular"/>
              </a:rPr>
              <a:t>. </a:t>
            </a:r>
          </a:p>
          <a:p>
            <a:pPr algn="just">
              <a:lnSpc>
                <a:spcPts val="4746"/>
              </a:lnSpc>
            </a:pPr>
            <a:endParaRPr lang="en-US" sz="3350" spc="-50" dirty="0">
              <a:solidFill>
                <a:srgbClr val="000000"/>
              </a:solidFill>
              <a:latin typeface="Abhaya Libre Regular"/>
            </a:endParaRPr>
          </a:p>
          <a:p>
            <a:pPr algn="just">
              <a:lnSpc>
                <a:spcPts val="4746"/>
              </a:lnSpc>
            </a:pPr>
            <a:r>
              <a:rPr lang="el-GR" sz="3350" spc="-50" dirty="0">
                <a:solidFill>
                  <a:srgbClr val="000000"/>
                </a:solidFill>
                <a:latin typeface="Abhaya Libre Regular"/>
              </a:rPr>
              <a:t>Στόχος ήταν να παρακινήσει τους ντόπιους μαθητές από την περιοχή του σχολείου ή του Txorierri, ώστε να λάβουν μέρος δημιουργώντας καινοτόμες επιχειρηματικές ιδέες που έπρεπε να παρουσιάσουν μέσα από μια παρουσίαση βίντεο.</a:t>
            </a:r>
            <a:r>
              <a:rPr lang="en-US" sz="3350" spc="-50" dirty="0">
                <a:solidFill>
                  <a:srgbClr val="000000"/>
                </a:solidFill>
                <a:latin typeface="Abhaya Libre Regular"/>
              </a:rPr>
              <a:t> </a:t>
            </a:r>
            <a:endParaRPr lang="en-US" sz="3350" spc="-50" dirty="0">
              <a:solidFill>
                <a:srgbClr val="000000"/>
              </a:solidFill>
              <a:latin typeface="Abhaya Libre Regular"/>
              <a:cs typeface="Abhaya Libre Regular"/>
            </a:endParaRPr>
          </a:p>
          <a:p>
            <a:pPr algn="just">
              <a:lnSpc>
                <a:spcPts val="4746"/>
              </a:lnSpc>
            </a:pPr>
            <a:endParaRPr lang="en-US" sz="3350" spc="-50" dirty="0">
              <a:solidFill>
                <a:srgbClr val="000000"/>
              </a:solidFill>
              <a:latin typeface="Abhaya Libre Regular"/>
              <a:cs typeface="Abhaya Libre Regular"/>
            </a:endParaRPr>
          </a:p>
          <a:p>
            <a:pPr algn="just">
              <a:lnSpc>
                <a:spcPts val="4466"/>
              </a:lnSpc>
            </a:pPr>
            <a:endParaRPr lang="en-US" sz="3390" spc="-50" dirty="0">
              <a:solidFill>
                <a:srgbClr val="000000"/>
              </a:solidFill>
              <a:latin typeface="Abhaya Libre Regular"/>
            </a:endParaRPr>
          </a:p>
          <a:p>
            <a:pPr algn="just">
              <a:lnSpc>
                <a:spcPts val="4466"/>
              </a:lnSpc>
            </a:pPr>
            <a:endParaRPr lang="en-US" sz="3390" spc="-50" dirty="0">
              <a:solidFill>
                <a:srgbClr val="000000"/>
              </a:solidFill>
              <a:latin typeface="Abhaya Libre Regular"/>
            </a:endParaRPr>
          </a:p>
        </p:txBody>
      </p:sp>
      <p:pic>
        <p:nvPicPr>
          <p:cNvPr id="8" name="Picture 8"/>
          <p:cNvPicPr>
            <a:picLocks noChangeAspect="1"/>
          </p:cNvPicPr>
          <p:nvPr/>
        </p:nvPicPr>
        <p:blipFill>
          <a:blip r:embed="rId8"/>
          <a:srcRect/>
          <a:stretch>
            <a:fillRect/>
          </a:stretch>
        </p:blipFill>
        <p:spPr>
          <a:xfrm>
            <a:off x="14993119" y="9508512"/>
            <a:ext cx="2360235" cy="60276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615817" y="9258300"/>
            <a:ext cx="909581" cy="94465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564227" y="7947065"/>
            <a:ext cx="11324455" cy="1207064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sp>
        <p:nvSpPr>
          <p:cNvPr id="6" name="TextBox 6"/>
          <p:cNvSpPr txBox="1"/>
          <p:nvPr/>
        </p:nvSpPr>
        <p:spPr>
          <a:xfrm>
            <a:off x="3644918" y="556578"/>
            <a:ext cx="11415078" cy="3513936"/>
          </a:xfrm>
          <a:prstGeom prst="rect">
            <a:avLst/>
          </a:prstGeom>
        </p:spPr>
        <p:txBody>
          <a:bodyPr lIns="0" tIns="0" rIns="0" bIns="0" rtlCol="0" anchor="t">
            <a:spAutoFit/>
          </a:bodyPr>
          <a:lstStyle/>
          <a:p>
            <a:pPr algn="ctr">
              <a:lnSpc>
                <a:spcPts val="5449"/>
              </a:lnSpc>
            </a:pPr>
            <a:r>
              <a:rPr lang="el-GR" sz="6410" dirty="0">
                <a:solidFill>
                  <a:srgbClr val="000000"/>
                </a:solidFill>
                <a:latin typeface="Abhaya Libre Regular Bold"/>
              </a:rPr>
              <a:t>Σχετικό εκπαιδευτικό υλικό</a:t>
            </a:r>
          </a:p>
          <a:p>
            <a:pPr algn="ctr">
              <a:lnSpc>
                <a:spcPts val="5449"/>
              </a:lnSpc>
            </a:pPr>
            <a:r>
              <a:rPr lang="el-GR" sz="6410" dirty="0">
                <a:solidFill>
                  <a:srgbClr val="000000"/>
                </a:solidFill>
                <a:latin typeface="Abhaya Libre Regular Bold"/>
              </a:rPr>
              <a:t>(Καλές πρακτικές) </a:t>
            </a:r>
          </a:p>
          <a:p>
            <a:pPr algn="ctr">
              <a:lnSpc>
                <a:spcPts val="5449"/>
              </a:lnSpc>
            </a:pP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r>
              <a:rPr lang="en-US" sz="6410" dirty="0">
                <a:solidFill>
                  <a:srgbClr val="000000"/>
                </a:solidFill>
                <a:latin typeface="Abhaya Libre Regular Bold"/>
              </a:rPr>
              <a:t> </a:t>
            </a:r>
          </a:p>
        </p:txBody>
      </p:sp>
      <p:sp>
        <p:nvSpPr>
          <p:cNvPr id="7" name="TextBox 7"/>
          <p:cNvSpPr txBox="1"/>
          <p:nvPr/>
        </p:nvSpPr>
        <p:spPr>
          <a:xfrm>
            <a:off x="546265" y="2957962"/>
            <a:ext cx="9890505" cy="6899325"/>
          </a:xfrm>
          <a:prstGeom prst="rect">
            <a:avLst/>
          </a:prstGeom>
        </p:spPr>
        <p:txBody>
          <a:bodyPr wrap="square" lIns="0" tIns="0" rIns="0" bIns="0" rtlCol="0" anchor="t">
            <a:spAutoFit/>
          </a:bodyPr>
          <a:lstStyle/>
          <a:p>
            <a:pPr algn="just">
              <a:lnSpc>
                <a:spcPts val="5586"/>
              </a:lnSpc>
            </a:pPr>
            <a:r>
              <a:rPr lang="en-US" sz="3990" spc="-59" dirty="0">
                <a:solidFill>
                  <a:srgbClr val="000000"/>
                </a:solidFill>
                <a:latin typeface="Abhaya Libre Regular Bold"/>
              </a:rPr>
              <a:t>           </a:t>
            </a:r>
          </a:p>
          <a:p>
            <a:pPr algn="just">
              <a:lnSpc>
                <a:spcPts val="4886"/>
              </a:lnSpc>
            </a:pPr>
            <a:r>
              <a:rPr lang="el-GR" sz="3200" spc="-52" dirty="0">
                <a:solidFill>
                  <a:srgbClr val="000000"/>
                </a:solidFill>
                <a:latin typeface="Abhaya Libre Regular"/>
              </a:rPr>
              <a:t>Η πρακτική αυτή έλαβε χώρα σε περιφερειακό επίπεδο, συγκεκριμένα στην περιοχή Txorierri, και όχι σε εθνικό επίπεδο, όπως στην περίπτωση του τελικού e-FP. Αυτή είναι μια εναλλακτική λύση που απαιτεί λιγότερους πόρους, όπως μεγάλα κεφάλαια από δημόσιους ή ιδιωτικούς φορείς και που γίνεται στενά με τους ντόπιους νέους φοιτητές, δίνοντάς τους έναν χώρο στον οποίο μπορούν να αισθάνονται ασφαλείς και άνετοι</a:t>
            </a:r>
            <a:r>
              <a:rPr lang="en-US" sz="3490" spc="-52" dirty="0">
                <a:solidFill>
                  <a:srgbClr val="000000"/>
                </a:solidFill>
                <a:latin typeface="Abhaya Libre Regular"/>
              </a:rPr>
              <a:t>. </a:t>
            </a:r>
          </a:p>
          <a:p>
            <a:pPr algn="just">
              <a:lnSpc>
                <a:spcPts val="4466"/>
              </a:lnSpc>
            </a:pPr>
            <a:endParaRPr lang="en-US" sz="3490" spc="-52" dirty="0">
              <a:solidFill>
                <a:srgbClr val="000000"/>
              </a:solidFill>
              <a:latin typeface="Abhaya Libre Regular"/>
            </a:endParaRPr>
          </a:p>
          <a:p>
            <a:pPr algn="just">
              <a:lnSpc>
                <a:spcPts val="4466"/>
              </a:lnSpc>
            </a:pPr>
            <a:endParaRPr lang="en-US" sz="3490" spc="-52" dirty="0">
              <a:solidFill>
                <a:srgbClr val="000000"/>
              </a:solidFill>
              <a:latin typeface="Abhaya Libre Regular"/>
            </a:endParaRPr>
          </a:p>
        </p:txBody>
      </p:sp>
      <p:pic>
        <p:nvPicPr>
          <p:cNvPr id="8" name="Picture 8"/>
          <p:cNvPicPr>
            <a:picLocks noChangeAspect="1"/>
          </p:cNvPicPr>
          <p:nvPr/>
        </p:nvPicPr>
        <p:blipFill>
          <a:blip r:embed="rId8"/>
          <a:srcRect/>
          <a:stretch>
            <a:fillRect/>
          </a:stretch>
        </p:blipFill>
        <p:spPr>
          <a:xfrm>
            <a:off x="10668303" y="3188315"/>
            <a:ext cx="7357847" cy="4741039"/>
          </a:xfrm>
          <a:prstGeom prst="rect">
            <a:avLst/>
          </a:prstGeom>
        </p:spPr>
      </p:pic>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
        <p:nvSpPr>
          <p:cNvPr id="11" name="TextBox 10">
            <a:extLst>
              <a:ext uri="{FF2B5EF4-FFF2-40B4-BE49-F238E27FC236}">
                <a16:creationId xmlns:a16="http://schemas.microsoft.com/office/drawing/2014/main" id="{CAEAC8B6-AC2F-23C4-5A47-66E4ABA40B42}"/>
              </a:ext>
            </a:extLst>
          </p:cNvPr>
          <p:cNvSpPr txBox="1"/>
          <p:nvPr/>
        </p:nvSpPr>
        <p:spPr>
          <a:xfrm>
            <a:off x="909011" y="2180334"/>
            <a:ext cx="9820574" cy="646331"/>
          </a:xfrm>
          <a:prstGeom prst="rect">
            <a:avLst/>
          </a:prstGeom>
          <a:noFill/>
        </p:spPr>
        <p:txBody>
          <a:bodyPr wrap="none" rtlCol="0">
            <a:spAutoFit/>
          </a:bodyPr>
          <a:lstStyle/>
          <a:p>
            <a:r>
              <a:rPr lang="el-GR" sz="3600" spc="-58" dirty="0">
                <a:solidFill>
                  <a:srgbClr val="000000"/>
                </a:solidFill>
                <a:latin typeface="Abhaya Libre Regular Bold"/>
              </a:rPr>
              <a:t>2</a:t>
            </a:r>
            <a:r>
              <a:rPr lang="en-US" sz="3600" spc="-58" dirty="0">
                <a:solidFill>
                  <a:srgbClr val="000000"/>
                </a:solidFill>
                <a:latin typeface="Abhaya Libre Regular Bold"/>
              </a:rPr>
              <a:t>. </a:t>
            </a:r>
            <a:r>
              <a:rPr lang="el-GR" sz="3600" spc="-58" dirty="0">
                <a:solidFill>
                  <a:srgbClr val="000000"/>
                </a:solidFill>
                <a:latin typeface="Abhaya Libre Regular Bold"/>
              </a:rPr>
              <a:t>Ιδέες επιχειρηματικότητας σε διαγωνισμό βίντεο</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0155" y="837458"/>
            <a:ext cx="17927690" cy="96361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52805">
            <a:off x="6163950" y="-3326906"/>
            <a:ext cx="5364129" cy="53641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67879">
            <a:off x="16541943" y="7503474"/>
            <a:ext cx="5721823" cy="566980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196164">
            <a:off x="-5667382" y="8118007"/>
            <a:ext cx="11622266" cy="1238807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42319" y="-2559782"/>
            <a:ext cx="3334026" cy="358848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71492" y="9488339"/>
            <a:ext cx="2556197" cy="275128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85502">
            <a:off x="-3852602" y="189371"/>
            <a:ext cx="4352147" cy="434644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379619">
            <a:off x="2804477" y="10361181"/>
            <a:ext cx="5810576" cy="5802961"/>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632729">
            <a:off x="18127522" y="1732064"/>
            <a:ext cx="4881157" cy="4874760"/>
          </a:xfrm>
          <a:prstGeom prst="rect">
            <a:avLst/>
          </a:prstGeom>
        </p:spPr>
      </p:pic>
      <p:grpSp>
        <p:nvGrpSpPr>
          <p:cNvPr id="11" name="Group 11"/>
          <p:cNvGrpSpPr/>
          <p:nvPr/>
        </p:nvGrpSpPr>
        <p:grpSpPr>
          <a:xfrm>
            <a:off x="3249428" y="1707515"/>
            <a:ext cx="3086100" cy="2652117"/>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709765" y="3152626"/>
            <a:ext cx="3086100" cy="2652117"/>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2691707" y="4508851"/>
            <a:ext cx="3643821" cy="3131408"/>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5759915" y="6157168"/>
            <a:ext cx="3086100" cy="2652117"/>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8182339" y="4478685"/>
            <a:ext cx="3086100" cy="2652117"/>
            <a:chOff x="0" y="0"/>
            <a:chExt cx="812800" cy="698500"/>
          </a:xfrm>
        </p:grpSpPr>
        <p:sp>
          <p:nvSpPr>
            <p:cNvPr id="24" name="Freeform 2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5" name="TextBox 2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0749353" y="3182792"/>
            <a:ext cx="3086100" cy="2652117"/>
            <a:chOff x="0" y="0"/>
            <a:chExt cx="812800" cy="698500"/>
          </a:xfrm>
        </p:grpSpPr>
        <p:sp>
          <p:nvSpPr>
            <p:cNvPr id="27" name="Freeform 2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8" name="TextBox 2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0749353" y="5984128"/>
            <a:ext cx="3086100" cy="2652117"/>
            <a:chOff x="0" y="0"/>
            <a:chExt cx="812800" cy="698500"/>
          </a:xfrm>
        </p:grpSpPr>
        <p:sp>
          <p:nvSpPr>
            <p:cNvPr id="30" name="Freeform 3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1" name="TextBox 3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3225533" y="4508851"/>
            <a:ext cx="3086100" cy="2652117"/>
            <a:chOff x="0" y="0"/>
            <a:chExt cx="812800" cy="698500"/>
          </a:xfrm>
        </p:grpSpPr>
        <p:sp>
          <p:nvSpPr>
            <p:cNvPr id="33" name="Freeform 3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4" name="TextBox 3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pic>
        <p:nvPicPr>
          <p:cNvPr id="35" name="Picture 35"/>
          <p:cNvPicPr>
            <a:picLocks noChangeAspect="1"/>
          </p:cNvPicPr>
          <p:nvPr/>
        </p:nvPicPr>
        <p:blipFill>
          <a:blip r:embed="rId18"/>
          <a:srcRect/>
          <a:stretch>
            <a:fillRect/>
          </a:stretch>
        </p:blipFill>
        <p:spPr>
          <a:xfrm>
            <a:off x="16418708" y="0"/>
            <a:ext cx="1869292" cy="1869292"/>
          </a:xfrm>
          <a:prstGeom prst="rect">
            <a:avLst/>
          </a:prstGeom>
        </p:spPr>
      </p:pic>
      <p:pic>
        <p:nvPicPr>
          <p:cNvPr id="36" name="Picture 36"/>
          <p:cNvPicPr>
            <a:picLocks noChangeAspect="1"/>
          </p:cNvPicPr>
          <p:nvPr/>
        </p:nvPicPr>
        <p:blipFill>
          <a:blip r:embed="rId19"/>
          <a:srcRect/>
          <a:stretch>
            <a:fillRect/>
          </a:stretch>
        </p:blipFill>
        <p:spPr>
          <a:xfrm>
            <a:off x="3687102" y="2559643"/>
            <a:ext cx="2210751" cy="947860"/>
          </a:xfrm>
          <a:prstGeom prst="rect">
            <a:avLst/>
          </a:prstGeom>
        </p:spPr>
      </p:pic>
      <p:pic>
        <p:nvPicPr>
          <p:cNvPr id="37" name="Picture 37"/>
          <p:cNvPicPr>
            <a:picLocks noChangeAspect="1"/>
          </p:cNvPicPr>
          <p:nvPr/>
        </p:nvPicPr>
        <p:blipFill>
          <a:blip r:embed="rId20"/>
          <a:srcRect/>
          <a:stretch>
            <a:fillRect/>
          </a:stretch>
        </p:blipFill>
        <p:spPr>
          <a:xfrm>
            <a:off x="6243886" y="3864404"/>
            <a:ext cx="2017858" cy="1288893"/>
          </a:xfrm>
          <a:prstGeom prst="rect">
            <a:avLst/>
          </a:prstGeom>
        </p:spPr>
      </p:pic>
      <p:pic>
        <p:nvPicPr>
          <p:cNvPr id="38" name="Picture 38"/>
          <p:cNvPicPr>
            <a:picLocks noChangeAspect="1"/>
          </p:cNvPicPr>
          <p:nvPr/>
        </p:nvPicPr>
        <p:blipFill>
          <a:blip r:embed="rId21"/>
          <a:srcRect/>
          <a:stretch>
            <a:fillRect/>
          </a:stretch>
        </p:blipFill>
        <p:spPr>
          <a:xfrm>
            <a:off x="2989668" y="5655524"/>
            <a:ext cx="3047900" cy="793115"/>
          </a:xfrm>
          <a:prstGeom prst="rect">
            <a:avLst/>
          </a:prstGeom>
        </p:spPr>
      </p:pic>
      <p:pic>
        <p:nvPicPr>
          <p:cNvPr id="39" name="Picture 39"/>
          <p:cNvPicPr>
            <a:picLocks noChangeAspect="1"/>
          </p:cNvPicPr>
          <p:nvPr/>
        </p:nvPicPr>
        <p:blipFill>
          <a:blip r:embed="rId22"/>
          <a:srcRect/>
          <a:stretch>
            <a:fillRect/>
          </a:stretch>
        </p:blipFill>
        <p:spPr>
          <a:xfrm>
            <a:off x="8630487" y="5274869"/>
            <a:ext cx="2189806" cy="937237"/>
          </a:xfrm>
          <a:prstGeom prst="rect">
            <a:avLst/>
          </a:prstGeom>
        </p:spPr>
      </p:pic>
      <p:pic>
        <p:nvPicPr>
          <p:cNvPr id="40" name="Picture 40"/>
          <p:cNvPicPr>
            <a:picLocks noChangeAspect="1"/>
          </p:cNvPicPr>
          <p:nvPr/>
        </p:nvPicPr>
        <p:blipFill>
          <a:blip r:embed="rId23"/>
          <a:srcRect/>
          <a:stretch>
            <a:fillRect/>
          </a:stretch>
        </p:blipFill>
        <p:spPr>
          <a:xfrm>
            <a:off x="11121878" y="4169443"/>
            <a:ext cx="2341050" cy="698495"/>
          </a:xfrm>
          <a:prstGeom prst="rect">
            <a:avLst/>
          </a:prstGeom>
        </p:spPr>
      </p:pic>
      <p:pic>
        <p:nvPicPr>
          <p:cNvPr id="41" name="Picture 41"/>
          <p:cNvPicPr>
            <a:picLocks noChangeAspect="1"/>
          </p:cNvPicPr>
          <p:nvPr/>
        </p:nvPicPr>
        <p:blipFill>
          <a:blip r:embed="rId24"/>
          <a:srcRect/>
          <a:stretch>
            <a:fillRect/>
          </a:stretch>
        </p:blipFill>
        <p:spPr>
          <a:xfrm>
            <a:off x="13225533" y="5274869"/>
            <a:ext cx="2941124" cy="1105653"/>
          </a:xfrm>
          <a:prstGeom prst="rect">
            <a:avLst/>
          </a:prstGeom>
        </p:spPr>
      </p:pic>
      <p:pic>
        <p:nvPicPr>
          <p:cNvPr id="42" name="Picture 42"/>
          <p:cNvPicPr>
            <a:picLocks noChangeAspect="1"/>
          </p:cNvPicPr>
          <p:nvPr/>
        </p:nvPicPr>
        <p:blipFill>
          <a:blip r:embed="rId25"/>
          <a:srcRect/>
          <a:stretch>
            <a:fillRect/>
          </a:stretch>
        </p:blipFill>
        <p:spPr>
          <a:xfrm>
            <a:off x="11121878" y="6279508"/>
            <a:ext cx="2425650" cy="2061358"/>
          </a:xfrm>
          <a:prstGeom prst="rect">
            <a:avLst/>
          </a:prstGeom>
        </p:spPr>
      </p:pic>
      <p:pic>
        <p:nvPicPr>
          <p:cNvPr id="43" name="Picture 43"/>
          <p:cNvPicPr>
            <a:picLocks noChangeAspect="1"/>
          </p:cNvPicPr>
          <p:nvPr/>
        </p:nvPicPr>
        <p:blipFill>
          <a:blip r:embed="rId26"/>
          <a:srcRect/>
          <a:stretch>
            <a:fillRect/>
          </a:stretch>
        </p:blipFill>
        <p:spPr>
          <a:xfrm>
            <a:off x="5831152" y="6271468"/>
            <a:ext cx="3014863" cy="2131759"/>
          </a:xfrm>
          <a:prstGeom prst="rect">
            <a:avLst/>
          </a:prstGeom>
        </p:spPr>
      </p:pic>
      <p:sp>
        <p:nvSpPr>
          <p:cNvPr id="44" name="TextBox 44"/>
          <p:cNvSpPr txBox="1"/>
          <p:nvPr/>
        </p:nvSpPr>
        <p:spPr>
          <a:xfrm>
            <a:off x="7090754" y="1228725"/>
            <a:ext cx="8280738" cy="770736"/>
          </a:xfrm>
          <a:prstGeom prst="rect">
            <a:avLst/>
          </a:prstGeom>
        </p:spPr>
        <p:txBody>
          <a:bodyPr lIns="0" tIns="0" rIns="0" bIns="0" rtlCol="0" anchor="t">
            <a:spAutoFit/>
          </a:bodyPr>
          <a:lstStyle/>
          <a:p>
            <a:pPr>
              <a:lnSpc>
                <a:spcPts val="5449"/>
              </a:lnSpc>
            </a:pPr>
            <a:r>
              <a:rPr lang="el-GR" sz="6410" dirty="0">
                <a:solidFill>
                  <a:srgbClr val="000000"/>
                </a:solidFill>
                <a:latin typeface="Abhaya Libre Regular Bold"/>
              </a:rPr>
              <a:t>Κοινοπραξία</a:t>
            </a:r>
            <a:endParaRPr lang="en-US" sz="6410" dirty="0">
              <a:solidFill>
                <a:srgbClr val="000000"/>
              </a:solidFill>
              <a:latin typeface="Abhaya Libre Regular Bold"/>
            </a:endParaRPr>
          </a:p>
        </p:txBody>
      </p:sp>
      <p:pic>
        <p:nvPicPr>
          <p:cNvPr id="45" name="Picture 45"/>
          <p:cNvPicPr>
            <a:picLocks noChangeAspect="1"/>
          </p:cNvPicPr>
          <p:nvPr/>
        </p:nvPicPr>
        <p:blipFill>
          <a:blip r:embed="rId27"/>
          <a:srcRect/>
          <a:stretch>
            <a:fillRect/>
          </a:stretch>
        </p:blipFill>
        <p:spPr>
          <a:xfrm>
            <a:off x="7870030" y="9245916"/>
            <a:ext cx="3710720" cy="779251"/>
          </a:xfrm>
          <a:prstGeom prst="rect">
            <a:avLst/>
          </a:prstGeom>
        </p:spPr>
      </p:pic>
      <p:pic>
        <p:nvPicPr>
          <p:cNvPr id="46" name="Picture 46"/>
          <p:cNvPicPr>
            <a:picLocks noChangeAspect="1"/>
          </p:cNvPicPr>
          <p:nvPr/>
        </p:nvPicPr>
        <p:blipFill>
          <a:blip r:embed="rId28"/>
          <a:srcRect/>
          <a:stretch>
            <a:fillRect/>
          </a:stretch>
        </p:blipFill>
        <p:spPr>
          <a:xfrm>
            <a:off x="14993119" y="9508512"/>
            <a:ext cx="2360235" cy="602763"/>
          </a:xfrm>
          <a:prstGeom prst="rect">
            <a:avLst/>
          </a:prstGeom>
        </p:spPr>
      </p:pic>
      <p:pic>
        <p:nvPicPr>
          <p:cNvPr id="47" name="Picture 47"/>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p:blipFill>
        <p:spPr>
          <a:xfrm>
            <a:off x="13456555" y="9092897"/>
            <a:ext cx="1068843" cy="111005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6957584" y="9258300"/>
            <a:ext cx="3710720" cy="779251"/>
          </a:xfrm>
          <a:prstGeom prst="rect">
            <a:avLst/>
          </a:prstGeom>
        </p:spPr>
      </p:pic>
      <p:sp>
        <p:nvSpPr>
          <p:cNvPr id="6" name="TextBox 6"/>
          <p:cNvSpPr txBox="1"/>
          <p:nvPr/>
        </p:nvSpPr>
        <p:spPr>
          <a:xfrm>
            <a:off x="3680880" y="900258"/>
            <a:ext cx="11415078" cy="3513936"/>
          </a:xfrm>
          <a:prstGeom prst="rect">
            <a:avLst/>
          </a:prstGeom>
        </p:spPr>
        <p:txBody>
          <a:bodyPr lIns="0" tIns="0" rIns="0" bIns="0" rtlCol="0" anchor="t">
            <a:spAutoFit/>
          </a:bodyPr>
          <a:lstStyle/>
          <a:p>
            <a:pPr algn="ctr">
              <a:lnSpc>
                <a:spcPts val="5449"/>
              </a:lnSpc>
            </a:pPr>
            <a:r>
              <a:rPr lang="el-GR" sz="6410" dirty="0">
                <a:solidFill>
                  <a:srgbClr val="000000"/>
                </a:solidFill>
                <a:latin typeface="Abhaya Libre Regular Bold"/>
              </a:rPr>
              <a:t>Σχετικό εκπαιδευτικό υλικό</a:t>
            </a:r>
          </a:p>
          <a:p>
            <a:pPr algn="ctr">
              <a:lnSpc>
                <a:spcPts val="5449"/>
              </a:lnSpc>
            </a:pPr>
            <a:r>
              <a:rPr lang="el-GR" sz="6410" dirty="0">
                <a:solidFill>
                  <a:srgbClr val="000000"/>
                </a:solidFill>
                <a:latin typeface="Abhaya Libre Regular Bold"/>
              </a:rPr>
              <a:t>(Καλές πρακτικές) </a:t>
            </a:r>
          </a:p>
          <a:p>
            <a:pPr algn="ctr">
              <a:lnSpc>
                <a:spcPts val="5449"/>
              </a:lnSpc>
            </a:pPr>
            <a:endParaRPr lang="en-US" sz="6410" dirty="0">
              <a:solidFill>
                <a:srgbClr val="000000"/>
              </a:solidFill>
              <a:latin typeface="Abhaya Libre Regular Bold"/>
            </a:endParaRPr>
          </a:p>
          <a:p>
            <a:pPr algn="ctr">
              <a:lnSpc>
                <a:spcPts val="5449"/>
              </a:lnSpc>
            </a:pPr>
            <a:endParaRPr lang="en-US" sz="6410" dirty="0">
              <a:solidFill>
                <a:srgbClr val="000000"/>
              </a:solidFill>
              <a:latin typeface="Abhaya Libre Regular Bold"/>
            </a:endParaRPr>
          </a:p>
          <a:p>
            <a:pPr algn="ctr">
              <a:lnSpc>
                <a:spcPts val="5449"/>
              </a:lnSpc>
            </a:pPr>
            <a:r>
              <a:rPr lang="en-US" sz="6410" dirty="0">
                <a:solidFill>
                  <a:srgbClr val="000000"/>
                </a:solidFill>
                <a:latin typeface="Abhaya Libre Regular Bold"/>
              </a:rPr>
              <a:t> </a:t>
            </a:r>
          </a:p>
        </p:txBody>
      </p:sp>
      <p:sp>
        <p:nvSpPr>
          <p:cNvPr id="7" name="TextBox 7"/>
          <p:cNvSpPr txBox="1"/>
          <p:nvPr/>
        </p:nvSpPr>
        <p:spPr>
          <a:xfrm>
            <a:off x="228600" y="2365565"/>
            <a:ext cx="17124754" cy="7745710"/>
          </a:xfrm>
          <a:prstGeom prst="rect">
            <a:avLst/>
          </a:prstGeom>
        </p:spPr>
        <p:txBody>
          <a:bodyPr wrap="square" lIns="0" tIns="0" rIns="0" bIns="0" rtlCol="0" anchor="t">
            <a:spAutoFit/>
          </a:bodyPr>
          <a:lstStyle/>
          <a:p>
            <a:pPr algn="just">
              <a:lnSpc>
                <a:spcPts val="5026"/>
              </a:lnSpc>
            </a:pPr>
            <a:r>
              <a:rPr lang="en-US" sz="3200" spc="-53" dirty="0">
                <a:solidFill>
                  <a:srgbClr val="000000"/>
                </a:solidFill>
                <a:latin typeface="Abhaya Libre Regular Bold"/>
              </a:rPr>
              <a:t>                                                  3. </a:t>
            </a:r>
            <a:r>
              <a:rPr lang="el-GR" sz="3200" spc="-53" dirty="0">
                <a:solidFill>
                  <a:srgbClr val="000000"/>
                </a:solidFill>
                <a:latin typeface="Abhaya Libre Regular Bold"/>
              </a:rPr>
              <a:t>Πρόγραμμα Ηγεσίας</a:t>
            </a:r>
            <a:r>
              <a:rPr lang="en-US" sz="3200" spc="-53" dirty="0">
                <a:solidFill>
                  <a:srgbClr val="000000"/>
                </a:solidFill>
                <a:latin typeface="Abhaya Libre Regular Bold"/>
              </a:rPr>
              <a:t> – </a:t>
            </a:r>
            <a:r>
              <a:rPr lang="el-GR" sz="3200" spc="-53" dirty="0">
                <a:solidFill>
                  <a:srgbClr val="000000"/>
                </a:solidFill>
                <a:latin typeface="Abhaya Libre Regular Bold"/>
              </a:rPr>
              <a:t>Κέντρο Επαγγελματικής Εκπαίδευσης: </a:t>
            </a:r>
            <a:r>
              <a:rPr lang="en-US" sz="3200" spc="-53" dirty="0">
                <a:solidFill>
                  <a:srgbClr val="000000"/>
                </a:solidFill>
                <a:latin typeface="Abhaya Libre Regular Bold"/>
              </a:rPr>
              <a:t>PRAT</a:t>
            </a:r>
          </a:p>
          <a:p>
            <a:pPr algn="just">
              <a:lnSpc>
                <a:spcPts val="5026"/>
              </a:lnSpc>
            </a:pPr>
            <a:endParaRPr lang="en-US" sz="3200" spc="-53" dirty="0">
              <a:solidFill>
                <a:srgbClr val="000000"/>
              </a:solidFill>
              <a:latin typeface="Abhaya Libre Regular Bold"/>
            </a:endParaRPr>
          </a:p>
          <a:p>
            <a:pPr algn="just">
              <a:lnSpc>
                <a:spcPts val="4606"/>
              </a:lnSpc>
            </a:pPr>
            <a:r>
              <a:rPr lang="el-GR" sz="3200" spc="-49" dirty="0">
                <a:solidFill>
                  <a:srgbClr val="000000"/>
                </a:solidFill>
                <a:latin typeface="Abhaya Libre Regular Bold"/>
              </a:rPr>
              <a:t>Όπως αναφέρθηκε προηγουμένως, ένα Κέντρο ΕΕΚ από τη Βαρκελώνη με το όνομα Prat, ανέπτυξε μια ενότητα για την ηγεσία για τους μαθητές του. Αυτό είναι ένα καλό παράδειγμα για το πώς να εστιάσετε συγκεκριμένα σε αυτή τη δεξιότητα και να αναπτύξετε ένα πρόγραμμα στο οποίο οι μαθητές μπορούν να μάθουν και να προσαρμόσουν τη γνώση σε μια δεξιότητα που μπορεί να μην γνωρίζουν πολλά για αυτήν.</a:t>
            </a:r>
            <a:endParaRPr lang="en-US" sz="3200" spc="-49" dirty="0">
              <a:solidFill>
                <a:srgbClr val="000000"/>
              </a:solidFill>
              <a:latin typeface="Abhaya Libre Regular Bold"/>
            </a:endParaRPr>
          </a:p>
          <a:p>
            <a:pPr algn="just">
              <a:lnSpc>
                <a:spcPts val="4606"/>
              </a:lnSpc>
            </a:pPr>
            <a:endParaRPr lang="en-US" sz="3200" spc="-49" dirty="0">
              <a:solidFill>
                <a:srgbClr val="000000"/>
              </a:solidFill>
              <a:latin typeface="Abhaya Libre Regular Bold"/>
            </a:endParaRPr>
          </a:p>
          <a:p>
            <a:pPr algn="just">
              <a:lnSpc>
                <a:spcPts val="4606"/>
              </a:lnSpc>
            </a:pPr>
            <a:r>
              <a:rPr lang="el-GR" sz="3200" spc="-49" dirty="0">
                <a:solidFill>
                  <a:srgbClr val="000000"/>
                </a:solidFill>
                <a:latin typeface="Abhaya Libre Regular Bold"/>
              </a:rPr>
              <a:t>Με αυτόν τον τρόπο, οι φοιτητές ΕΕΚ μπορούν να ενισχύσουν τον εσωτερικό ηγέτη που έχουν και με αυτόν τον τρόπο, να αναπτύξουν καινοτόμα επιχειρηματικά έργα που δείχνουν τα κίνητρά τους για την ηγεσία μιας ομάδας με στόχο την επίτευξη των ίδιων στόχων.</a:t>
            </a:r>
            <a:endParaRPr lang="en-US" sz="3200" spc="-49" dirty="0">
              <a:solidFill>
                <a:srgbClr val="000000"/>
              </a:solidFill>
              <a:latin typeface="Abhaya Libre Regular Bold"/>
            </a:endParaRPr>
          </a:p>
          <a:p>
            <a:pPr algn="just">
              <a:lnSpc>
                <a:spcPts val="4466"/>
              </a:lnSpc>
            </a:pPr>
            <a:endParaRPr lang="en-US" sz="3290" spc="-49" dirty="0">
              <a:solidFill>
                <a:srgbClr val="000000"/>
              </a:solidFill>
              <a:latin typeface="Abhaya Libre Regular Bold"/>
            </a:endParaRPr>
          </a:p>
          <a:p>
            <a:pPr algn="just">
              <a:lnSpc>
                <a:spcPts val="4466"/>
              </a:lnSpc>
            </a:pPr>
            <a:endParaRPr lang="en-US" sz="3290" spc="-49" dirty="0">
              <a:solidFill>
                <a:srgbClr val="000000"/>
              </a:solidFill>
              <a:latin typeface="Abhaya Libre Regular Bold"/>
            </a:endParaRPr>
          </a:p>
        </p:txBody>
      </p:sp>
      <p:pic>
        <p:nvPicPr>
          <p:cNvPr id="8" name="Picture 8"/>
          <p:cNvPicPr>
            <a:picLocks noChangeAspect="1"/>
          </p:cNvPicPr>
          <p:nvPr/>
        </p:nvPicPr>
        <p:blipFill>
          <a:blip r:embed="rId8"/>
          <a:srcRect/>
          <a:stretch>
            <a:fillRect/>
          </a:stretch>
        </p:blipFill>
        <p:spPr>
          <a:xfrm>
            <a:off x="14993119" y="9508512"/>
            <a:ext cx="2360235" cy="60276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456555" y="9092897"/>
            <a:ext cx="1068843" cy="111005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84970" y="2360247"/>
            <a:ext cx="13551065" cy="3345018"/>
          </a:xfrm>
          <a:prstGeom prst="rect">
            <a:avLst/>
          </a:prstGeom>
        </p:spPr>
        <p:txBody>
          <a:bodyPr wrap="square" lIns="0" tIns="0" rIns="0" bIns="0" rtlCol="0" anchor="t">
            <a:spAutoFit/>
          </a:bodyPr>
          <a:lstStyle/>
          <a:p>
            <a:pPr algn="ctr">
              <a:lnSpc>
                <a:spcPts val="12486"/>
              </a:lnSpc>
            </a:pPr>
            <a:r>
              <a:rPr lang="en-US" sz="14030" dirty="0">
                <a:solidFill>
                  <a:srgbClr val="000000"/>
                </a:solidFill>
                <a:latin typeface="Abhaya Libre Regular"/>
              </a:rPr>
              <a:t>8. </a:t>
            </a:r>
            <a:r>
              <a:rPr lang="el-GR" sz="14030" dirty="0">
                <a:solidFill>
                  <a:srgbClr val="000000"/>
                </a:solidFill>
                <a:latin typeface="Abhaya Libre Regular"/>
              </a:rPr>
              <a:t>Δραστηριότητες</a:t>
            </a:r>
            <a:endParaRPr lang="en-US" sz="14030" dirty="0">
              <a:solidFill>
                <a:srgbClr val="000000"/>
              </a:solidFill>
              <a:latin typeface="Abhaya Libre Regular"/>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pic>
        <p:nvPicPr>
          <p:cNvPr id="16" name="Picture 16"/>
          <p:cNvPicPr>
            <a:picLocks noChangeAspect="1"/>
          </p:cNvPicPr>
          <p:nvPr/>
        </p:nvPicPr>
        <p:blipFill>
          <a:blip r:embed="rId22"/>
          <a:srcRect/>
          <a:stretch>
            <a:fillRect/>
          </a:stretch>
        </p:blipFill>
        <p:spPr>
          <a:xfrm>
            <a:off x="7555793" y="9258300"/>
            <a:ext cx="3710720" cy="779251"/>
          </a:xfrm>
          <a:prstGeom prst="rect">
            <a:avLst/>
          </a:prstGeom>
        </p:spPr>
      </p:pic>
      <p:pic>
        <p:nvPicPr>
          <p:cNvPr id="17" name="Picture 17"/>
          <p:cNvPicPr>
            <a:picLocks noChangeAspect="1"/>
          </p:cNvPicPr>
          <p:nvPr/>
        </p:nvPicPr>
        <p:blipFill>
          <a:blip r:embed="rId23"/>
          <a:srcRect/>
          <a:stretch>
            <a:fillRect/>
          </a:stretch>
        </p:blipFill>
        <p:spPr>
          <a:xfrm>
            <a:off x="14993119" y="9508512"/>
            <a:ext cx="2360235" cy="602763"/>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3456555" y="9092897"/>
            <a:ext cx="1068843" cy="111005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srcRect/>
          <a:stretch>
            <a:fillRect/>
          </a:stretch>
        </p:blipFill>
        <p:spPr>
          <a:xfrm>
            <a:off x="14993119" y="9508512"/>
            <a:ext cx="2360235" cy="602763"/>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676874" y="3155167"/>
            <a:ext cx="5013940" cy="5013940"/>
          </a:xfrm>
          <a:prstGeom prst="rect">
            <a:avLst/>
          </a:prstGeom>
        </p:spPr>
      </p:pic>
      <p:sp>
        <p:nvSpPr>
          <p:cNvPr id="8" name="TextBox 8"/>
          <p:cNvSpPr txBox="1"/>
          <p:nvPr/>
        </p:nvSpPr>
        <p:spPr>
          <a:xfrm>
            <a:off x="1028700" y="4008781"/>
            <a:ext cx="10552050" cy="8817222"/>
          </a:xfrm>
          <a:prstGeom prst="rect">
            <a:avLst/>
          </a:prstGeom>
        </p:spPr>
        <p:txBody>
          <a:bodyPr wrap="square" lIns="0" tIns="0" rIns="0" bIns="0" rtlCol="0" anchor="t">
            <a:spAutoFit/>
          </a:bodyPr>
          <a:lstStyle/>
          <a:p>
            <a:pPr marL="1065313" lvl="1" indent="-532657" algn="just">
              <a:lnSpc>
                <a:spcPts val="6908"/>
              </a:lnSpc>
              <a:buFont typeface="Arial"/>
              <a:buChar char="•"/>
            </a:pPr>
            <a:r>
              <a:rPr lang="el-GR" sz="4934" spc="-74" dirty="0">
                <a:solidFill>
                  <a:srgbClr val="000000"/>
                </a:solidFill>
                <a:latin typeface="Abhaya Libre Regular"/>
              </a:rPr>
              <a:t>Συμφωνείτε με το αποτέλεσμα</a:t>
            </a:r>
            <a:r>
              <a:rPr lang="en-US" sz="4934" spc="-74" dirty="0">
                <a:solidFill>
                  <a:srgbClr val="000000"/>
                </a:solidFill>
                <a:latin typeface="Abhaya Libre Regular"/>
              </a:rPr>
              <a:t>? </a:t>
            </a:r>
          </a:p>
          <a:p>
            <a:pPr algn="just">
              <a:lnSpc>
                <a:spcPts val="6908"/>
              </a:lnSpc>
            </a:pPr>
            <a:endParaRPr lang="en-US" sz="4934" spc="-74" dirty="0">
              <a:solidFill>
                <a:srgbClr val="000000"/>
              </a:solidFill>
              <a:latin typeface="Abhaya Libre Regular"/>
            </a:endParaRPr>
          </a:p>
          <a:p>
            <a:pPr marL="1065313" lvl="1" indent="-532657" algn="just">
              <a:lnSpc>
                <a:spcPts val="6908"/>
              </a:lnSpc>
              <a:buFont typeface="Arial"/>
              <a:buChar char="•"/>
            </a:pPr>
            <a:r>
              <a:rPr lang="el-GR" sz="4934" spc="-74" dirty="0">
                <a:solidFill>
                  <a:srgbClr val="000000"/>
                </a:solidFill>
                <a:latin typeface="Abhaya Libre Regular"/>
              </a:rPr>
              <a:t>Αν ναι</a:t>
            </a:r>
            <a:r>
              <a:rPr lang="en-US" sz="4934" spc="-74" dirty="0">
                <a:solidFill>
                  <a:srgbClr val="000000"/>
                </a:solidFill>
                <a:latin typeface="Abhaya Libre Regular"/>
              </a:rPr>
              <a:t>,</a:t>
            </a:r>
            <a:r>
              <a:rPr lang="el-GR" sz="4934" spc="-74" dirty="0">
                <a:solidFill>
                  <a:srgbClr val="000000"/>
                </a:solidFill>
                <a:latin typeface="Abhaya Libre Regular"/>
              </a:rPr>
              <a:t> γιατί</a:t>
            </a:r>
            <a:r>
              <a:rPr lang="en-US" sz="4934" spc="-74" dirty="0">
                <a:solidFill>
                  <a:srgbClr val="000000"/>
                </a:solidFill>
                <a:latin typeface="Abhaya Libre Regular"/>
              </a:rPr>
              <a:t>? </a:t>
            </a:r>
          </a:p>
          <a:p>
            <a:pPr algn="just">
              <a:lnSpc>
                <a:spcPts val="6908"/>
              </a:lnSpc>
            </a:pPr>
            <a:endParaRPr lang="en-US" sz="4934" spc="-74" dirty="0">
              <a:solidFill>
                <a:srgbClr val="000000"/>
              </a:solidFill>
              <a:latin typeface="Abhaya Libre Regular"/>
            </a:endParaRPr>
          </a:p>
          <a:p>
            <a:pPr algn="just">
              <a:lnSpc>
                <a:spcPts val="6908"/>
              </a:lnSpc>
            </a:pPr>
            <a:r>
              <a:rPr lang="en-US" sz="4934" spc="-74" dirty="0">
                <a:solidFill>
                  <a:srgbClr val="000000"/>
                </a:solidFill>
                <a:latin typeface="Abhaya Libre Regular"/>
              </a:rPr>
              <a:t> </a:t>
            </a:r>
          </a:p>
          <a:p>
            <a:pPr algn="just">
              <a:lnSpc>
                <a:spcPts val="6908"/>
              </a:lnSpc>
            </a:pPr>
            <a:endParaRPr lang="en-US" sz="4934" spc="-74" dirty="0">
              <a:solidFill>
                <a:srgbClr val="000000"/>
              </a:solidFill>
              <a:latin typeface="Abhaya Libre Regular"/>
            </a:endParaRPr>
          </a:p>
          <a:p>
            <a:pPr algn="just">
              <a:lnSpc>
                <a:spcPts val="6908"/>
              </a:lnSpc>
            </a:pPr>
            <a:endParaRPr lang="en-US" sz="4934" spc="-74" dirty="0">
              <a:solidFill>
                <a:srgbClr val="000000"/>
              </a:solidFill>
              <a:latin typeface="Abhaya Libre Regular"/>
            </a:endParaRPr>
          </a:p>
          <a:p>
            <a:pPr algn="just">
              <a:lnSpc>
                <a:spcPts val="6908"/>
              </a:lnSpc>
            </a:pPr>
            <a:endParaRPr lang="en-US" sz="4934" spc="-74" dirty="0">
              <a:solidFill>
                <a:srgbClr val="000000"/>
              </a:solidFill>
              <a:latin typeface="Abhaya Libre Regular"/>
            </a:endParaRPr>
          </a:p>
          <a:p>
            <a:pPr algn="just">
              <a:lnSpc>
                <a:spcPts val="6908"/>
              </a:lnSpc>
            </a:pPr>
            <a:endParaRPr lang="en-US" sz="4934" spc="-74" dirty="0">
              <a:solidFill>
                <a:srgbClr val="000000"/>
              </a:solidFill>
              <a:latin typeface="Abhaya Libre Regular"/>
            </a:endParaRPr>
          </a:p>
          <a:p>
            <a:pPr algn="just">
              <a:lnSpc>
                <a:spcPts val="6908"/>
              </a:lnSpc>
            </a:pPr>
            <a:endParaRPr lang="en-US" sz="4934" spc="-74" dirty="0">
              <a:solidFill>
                <a:srgbClr val="000000"/>
              </a:solidFill>
              <a:latin typeface="Abhaya Libre Regular"/>
            </a:endParaRPr>
          </a:p>
        </p:txBody>
      </p:sp>
      <p:sp>
        <p:nvSpPr>
          <p:cNvPr id="9" name="TextBox 9"/>
          <p:cNvSpPr txBox="1"/>
          <p:nvPr/>
        </p:nvSpPr>
        <p:spPr>
          <a:xfrm>
            <a:off x="3436461" y="508883"/>
            <a:ext cx="11415078" cy="4767074"/>
          </a:xfrm>
          <a:prstGeom prst="rect">
            <a:avLst/>
          </a:prstGeom>
        </p:spPr>
        <p:txBody>
          <a:bodyPr lIns="0" tIns="0" rIns="0" bIns="0" rtlCol="0" anchor="t">
            <a:spAutoFit/>
          </a:bodyPr>
          <a:lstStyle/>
          <a:p>
            <a:pPr algn="ctr">
              <a:lnSpc>
                <a:spcPts val="6809"/>
              </a:lnSpc>
            </a:pPr>
            <a:r>
              <a:rPr lang="el-GR" sz="8010" dirty="0">
                <a:solidFill>
                  <a:srgbClr val="000000"/>
                </a:solidFill>
                <a:latin typeface="Abhaya Libre Regular"/>
              </a:rPr>
              <a:t>Ποιο στυλ ηγεσίας σας περιγράφει καλύτερα;</a:t>
            </a:r>
            <a:endParaRPr lang="en-US" sz="8010" dirty="0">
              <a:solidFill>
                <a:srgbClr val="000000"/>
              </a:solidFill>
              <a:latin typeface="Abhaya Libre Regular"/>
            </a:endParaRPr>
          </a:p>
          <a:p>
            <a:pPr algn="ctr">
              <a:lnSpc>
                <a:spcPts val="6809"/>
              </a:lnSpc>
            </a:pPr>
            <a:endParaRPr lang="en-US" sz="8010" dirty="0">
              <a:solidFill>
                <a:srgbClr val="000000"/>
              </a:solidFill>
              <a:latin typeface="Abhaya Libre Regular"/>
            </a:endParaRPr>
          </a:p>
          <a:p>
            <a:pPr algn="ctr">
              <a:lnSpc>
                <a:spcPts val="5449"/>
              </a:lnSpc>
            </a:pPr>
            <a:endParaRPr lang="en-US" sz="8010" dirty="0">
              <a:solidFill>
                <a:srgbClr val="000000"/>
              </a:solidFill>
              <a:latin typeface="Abhaya Libre Regular"/>
            </a:endParaRPr>
          </a:p>
          <a:p>
            <a:pPr algn="ctr">
              <a:lnSpc>
                <a:spcPts val="5449"/>
              </a:lnSpc>
            </a:pPr>
            <a:endParaRPr lang="en-US" sz="8010" dirty="0">
              <a:solidFill>
                <a:srgbClr val="000000"/>
              </a:solidFill>
              <a:latin typeface="Abhaya Libre Regular"/>
            </a:endParaRPr>
          </a:p>
          <a:p>
            <a:pPr algn="ctr">
              <a:lnSpc>
                <a:spcPts val="5449"/>
              </a:lnSpc>
            </a:pPr>
            <a:r>
              <a:rPr lang="en-US" sz="6410" dirty="0">
                <a:solidFill>
                  <a:srgbClr val="000000"/>
                </a:solidFill>
                <a:latin typeface="Abhaya Libre Regular Bold"/>
              </a:rPr>
              <a:t> </a:t>
            </a:r>
          </a:p>
        </p:txBody>
      </p:sp>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456555" y="9092897"/>
            <a:ext cx="1068843" cy="111005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1028700" y="2621767"/>
            <a:ext cx="10860686" cy="11471795"/>
          </a:xfrm>
          <a:prstGeom prst="rect">
            <a:avLst/>
          </a:prstGeom>
        </p:spPr>
        <p:txBody>
          <a:bodyPr wrap="square" lIns="0" tIns="0" rIns="0" bIns="0" rtlCol="0" anchor="t">
            <a:spAutoFit/>
          </a:bodyPr>
          <a:lstStyle/>
          <a:p>
            <a:pPr marL="1065313" lvl="1" indent="-532657" algn="just">
              <a:lnSpc>
                <a:spcPts val="6908"/>
              </a:lnSpc>
              <a:buFont typeface="Arial"/>
              <a:buChar char="•"/>
            </a:pPr>
            <a:r>
              <a:rPr lang="el-GR" sz="4934" spc="-74" dirty="0">
                <a:solidFill>
                  <a:srgbClr val="000000"/>
                </a:solidFill>
                <a:latin typeface="Abhaya Libre Regular"/>
              </a:rPr>
              <a:t>Συμφωνείτε με το σχήμα που υποτίθεται ότι σας αντιπροσωπεύει;</a:t>
            </a:r>
            <a:r>
              <a:rPr lang="en-US" sz="4934" spc="-74" dirty="0">
                <a:solidFill>
                  <a:srgbClr val="000000"/>
                </a:solidFill>
                <a:latin typeface="Abhaya Libre Regular"/>
              </a:rPr>
              <a:t> </a:t>
            </a:r>
          </a:p>
          <a:p>
            <a:pPr marL="1065313" lvl="1" indent="-532657" algn="just">
              <a:lnSpc>
                <a:spcPts val="6908"/>
              </a:lnSpc>
              <a:buFont typeface="Arial"/>
              <a:buChar char="•"/>
            </a:pPr>
            <a:r>
              <a:rPr lang="el-GR" sz="4934" spc="-74" dirty="0">
                <a:solidFill>
                  <a:srgbClr val="000000"/>
                </a:solidFill>
                <a:latin typeface="Abhaya Libre Regular"/>
              </a:rPr>
              <a:t>Μπορείτε να σκεφτείτε κάποιο άλλο που πιστεύετε ότι σας ταιριάζει καλύτερα;</a:t>
            </a:r>
          </a:p>
          <a:p>
            <a:pPr marL="1065313" lvl="1" indent="-532657" algn="just">
              <a:lnSpc>
                <a:spcPts val="6908"/>
              </a:lnSpc>
              <a:buFont typeface="Arial"/>
              <a:buChar char="•"/>
            </a:pPr>
            <a:r>
              <a:rPr lang="el-GR" sz="4934" spc="-74" dirty="0">
                <a:solidFill>
                  <a:srgbClr val="000000"/>
                </a:solidFill>
                <a:latin typeface="Abhaya Libre Regular"/>
              </a:rPr>
              <a:t>Αν ναι, ποιο και γιατί;</a:t>
            </a:r>
            <a:r>
              <a:rPr lang="en-US" sz="4934" spc="-74" dirty="0">
                <a:solidFill>
                  <a:srgbClr val="000000"/>
                </a:solidFill>
                <a:latin typeface="Abhaya Libre Regular"/>
              </a:rPr>
              <a:t> </a:t>
            </a:r>
          </a:p>
          <a:p>
            <a:pPr algn="just">
              <a:lnSpc>
                <a:spcPts val="6908"/>
              </a:lnSpc>
            </a:pPr>
            <a:endParaRPr lang="en-US" sz="4934" spc="-74" dirty="0">
              <a:solidFill>
                <a:srgbClr val="000000"/>
              </a:solidFill>
              <a:latin typeface="Abhaya Libre Regular"/>
            </a:endParaRPr>
          </a:p>
          <a:p>
            <a:pPr algn="just">
              <a:lnSpc>
                <a:spcPts val="6908"/>
              </a:lnSpc>
            </a:pPr>
            <a:r>
              <a:rPr lang="en-US" sz="4934" spc="-74" dirty="0">
                <a:solidFill>
                  <a:srgbClr val="000000"/>
                </a:solidFill>
                <a:latin typeface="Abhaya Libre Regular"/>
              </a:rPr>
              <a:t> </a:t>
            </a:r>
          </a:p>
          <a:p>
            <a:pPr algn="just">
              <a:lnSpc>
                <a:spcPts val="6908"/>
              </a:lnSpc>
            </a:pPr>
            <a:endParaRPr lang="en-US" sz="4934" spc="-74" dirty="0">
              <a:solidFill>
                <a:srgbClr val="000000"/>
              </a:solidFill>
              <a:latin typeface="Abhaya Libre Regular"/>
            </a:endParaRPr>
          </a:p>
          <a:p>
            <a:pPr algn="just">
              <a:lnSpc>
                <a:spcPts val="6908"/>
              </a:lnSpc>
            </a:pPr>
            <a:endParaRPr lang="en-US" sz="4934" spc="-74" dirty="0">
              <a:solidFill>
                <a:srgbClr val="000000"/>
              </a:solidFill>
              <a:latin typeface="Abhaya Libre Regular"/>
            </a:endParaRPr>
          </a:p>
          <a:p>
            <a:pPr algn="just">
              <a:lnSpc>
                <a:spcPts val="6908"/>
              </a:lnSpc>
            </a:pPr>
            <a:endParaRPr lang="en-US" sz="4934" spc="-74" dirty="0">
              <a:solidFill>
                <a:srgbClr val="000000"/>
              </a:solidFill>
              <a:latin typeface="Abhaya Libre Regular"/>
            </a:endParaRPr>
          </a:p>
          <a:p>
            <a:pPr algn="just">
              <a:lnSpc>
                <a:spcPts val="6908"/>
              </a:lnSpc>
            </a:pPr>
            <a:endParaRPr lang="en-US" sz="4934" spc="-74" dirty="0">
              <a:solidFill>
                <a:srgbClr val="000000"/>
              </a:solidFill>
              <a:latin typeface="Abhaya Libre Regular"/>
            </a:endParaRPr>
          </a:p>
          <a:p>
            <a:pPr algn="just">
              <a:lnSpc>
                <a:spcPts val="6908"/>
              </a:lnSpc>
            </a:pPr>
            <a:endParaRPr lang="en-US" sz="4934" spc="-74" dirty="0">
              <a:solidFill>
                <a:srgbClr val="000000"/>
              </a:solidFill>
              <a:latin typeface="Abhaya Libre Regular"/>
            </a:endParaRPr>
          </a:p>
        </p:txBody>
      </p:sp>
      <p:pic>
        <p:nvPicPr>
          <p:cNvPr id="7" name="Picture 7"/>
          <p:cNvPicPr>
            <a:picLocks noChangeAspect="1"/>
          </p:cNvPicPr>
          <p:nvPr/>
        </p:nvPicPr>
        <p:blipFill>
          <a:blip r:embed="rId8"/>
          <a:srcRect/>
          <a:stretch>
            <a:fillRect/>
          </a:stretch>
        </p:blipFill>
        <p:spPr>
          <a:xfrm>
            <a:off x="14993119" y="9508512"/>
            <a:ext cx="2360235" cy="602763"/>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422813" y="2916322"/>
            <a:ext cx="5140613" cy="5140613"/>
          </a:xfrm>
          <a:prstGeom prst="rect">
            <a:avLst/>
          </a:prstGeom>
        </p:spPr>
      </p:pic>
      <p:sp>
        <p:nvSpPr>
          <p:cNvPr id="9" name="TextBox 9"/>
          <p:cNvSpPr txBox="1"/>
          <p:nvPr/>
        </p:nvSpPr>
        <p:spPr>
          <a:xfrm>
            <a:off x="1143000" y="508883"/>
            <a:ext cx="13708539" cy="4767074"/>
          </a:xfrm>
          <a:prstGeom prst="rect">
            <a:avLst/>
          </a:prstGeom>
        </p:spPr>
        <p:txBody>
          <a:bodyPr wrap="square" lIns="0" tIns="0" rIns="0" bIns="0" rtlCol="0" anchor="t">
            <a:spAutoFit/>
          </a:bodyPr>
          <a:lstStyle/>
          <a:p>
            <a:pPr algn="ctr">
              <a:lnSpc>
                <a:spcPts val="6809"/>
              </a:lnSpc>
            </a:pPr>
            <a:r>
              <a:rPr lang="el-GR" sz="8010" dirty="0">
                <a:solidFill>
                  <a:srgbClr val="000000"/>
                </a:solidFill>
                <a:latin typeface="Abhaya Libre Regular Bold"/>
              </a:rPr>
              <a:t>Με ποιους από αυτούς τους ιστορικούς ηγέτες μοιάζετε;</a:t>
            </a:r>
            <a:endParaRPr lang="en-US" sz="8010" dirty="0">
              <a:solidFill>
                <a:srgbClr val="000000"/>
              </a:solidFill>
              <a:latin typeface="Abhaya Libre Regular Bold"/>
            </a:endParaRPr>
          </a:p>
          <a:p>
            <a:pPr algn="ctr">
              <a:lnSpc>
                <a:spcPts val="6809"/>
              </a:lnSpc>
            </a:pPr>
            <a:endParaRPr lang="en-US" sz="8010" dirty="0">
              <a:solidFill>
                <a:srgbClr val="000000"/>
              </a:solidFill>
              <a:latin typeface="Abhaya Libre Regular Bold"/>
            </a:endParaRPr>
          </a:p>
          <a:p>
            <a:pPr algn="ctr">
              <a:lnSpc>
                <a:spcPts val="5449"/>
              </a:lnSpc>
            </a:pPr>
            <a:endParaRPr lang="en-US" sz="8010" dirty="0">
              <a:solidFill>
                <a:srgbClr val="000000"/>
              </a:solidFill>
              <a:latin typeface="Abhaya Libre Regular Bold"/>
            </a:endParaRPr>
          </a:p>
          <a:p>
            <a:pPr algn="ctr">
              <a:lnSpc>
                <a:spcPts val="5449"/>
              </a:lnSpc>
            </a:pPr>
            <a:endParaRPr lang="en-US" sz="8010" dirty="0">
              <a:solidFill>
                <a:srgbClr val="000000"/>
              </a:solidFill>
              <a:latin typeface="Abhaya Libre Regular Bold"/>
            </a:endParaRPr>
          </a:p>
          <a:p>
            <a:pPr algn="ctr">
              <a:lnSpc>
                <a:spcPts val="5449"/>
              </a:lnSpc>
            </a:pPr>
            <a:r>
              <a:rPr lang="en-US" sz="6410" dirty="0">
                <a:solidFill>
                  <a:srgbClr val="000000"/>
                </a:solidFill>
                <a:latin typeface="Abhaya Libre Regular Bold"/>
              </a:rPr>
              <a:t> </a:t>
            </a:r>
          </a:p>
        </p:txBody>
      </p:sp>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456555" y="9092897"/>
            <a:ext cx="1068843" cy="111005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776307" y="2360247"/>
            <a:ext cx="12325712" cy="3345018"/>
          </a:xfrm>
          <a:prstGeom prst="rect">
            <a:avLst/>
          </a:prstGeom>
        </p:spPr>
        <p:txBody>
          <a:bodyPr lIns="0" tIns="0" rIns="0" bIns="0" rtlCol="0" anchor="t">
            <a:spAutoFit/>
          </a:bodyPr>
          <a:lstStyle/>
          <a:p>
            <a:pPr algn="ctr">
              <a:lnSpc>
                <a:spcPts val="12486"/>
              </a:lnSpc>
            </a:pPr>
            <a:r>
              <a:rPr lang="el-GR" sz="14030" dirty="0">
                <a:solidFill>
                  <a:srgbClr val="000000"/>
                </a:solidFill>
                <a:latin typeface="Abhaya Libre Regular Bold Italics"/>
              </a:rPr>
              <a:t>Σας ευχαριστούμε</a:t>
            </a:r>
            <a:r>
              <a:rPr lang="en-US" sz="14030" dirty="0">
                <a:solidFill>
                  <a:srgbClr val="000000"/>
                </a:solidFill>
                <a:latin typeface="Abhaya Libre Regular Bold Italics"/>
              </a:rPr>
              <a:t>!</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sp>
        <p:nvSpPr>
          <p:cNvPr id="16" name="TextBox 16"/>
          <p:cNvSpPr txBox="1"/>
          <p:nvPr/>
        </p:nvSpPr>
        <p:spPr>
          <a:xfrm>
            <a:off x="5273002" y="5611826"/>
            <a:ext cx="7441484" cy="1389755"/>
          </a:xfrm>
          <a:prstGeom prst="rect">
            <a:avLst/>
          </a:prstGeom>
        </p:spPr>
        <p:txBody>
          <a:bodyPr lIns="0" tIns="0" rIns="0" bIns="0" rtlCol="0" anchor="t">
            <a:spAutoFit/>
          </a:bodyPr>
          <a:lstStyle/>
          <a:p>
            <a:pPr algn="ctr">
              <a:lnSpc>
                <a:spcPts val="11295"/>
              </a:lnSpc>
              <a:spcBef>
                <a:spcPct val="0"/>
              </a:spcBef>
            </a:pPr>
            <a:r>
              <a:rPr lang="en-US" sz="8068">
                <a:solidFill>
                  <a:srgbClr val="04989E"/>
                </a:solidFill>
                <a:latin typeface="Abhaya Libre Regular Bold"/>
              </a:rPr>
              <a:t>@Regio.Digi.Hub</a:t>
            </a:r>
            <a:r>
              <a:rPr lang="en-US" sz="8068">
                <a:solidFill>
                  <a:srgbClr val="04989E"/>
                </a:solidFill>
                <a:latin typeface="Abhaya Libre Regular"/>
              </a:rPr>
              <a:t> </a:t>
            </a:r>
          </a:p>
        </p:txBody>
      </p:sp>
      <p:pic>
        <p:nvPicPr>
          <p:cNvPr id="17" name="Picture 17"/>
          <p:cNvPicPr>
            <a:picLocks noChangeAspect="1"/>
          </p:cNvPicPr>
          <p:nvPr/>
        </p:nvPicPr>
        <p:blipFill>
          <a:blip r:embed="rId22"/>
          <a:srcRect/>
          <a:stretch>
            <a:fillRect/>
          </a:stretch>
        </p:blipFill>
        <p:spPr>
          <a:xfrm>
            <a:off x="7555793" y="9258300"/>
            <a:ext cx="3710720" cy="779251"/>
          </a:xfrm>
          <a:prstGeom prst="rect">
            <a:avLst/>
          </a:prstGeom>
        </p:spPr>
      </p:pic>
      <p:pic>
        <p:nvPicPr>
          <p:cNvPr id="18" name="Picture 18"/>
          <p:cNvPicPr>
            <a:picLocks noChangeAspect="1"/>
          </p:cNvPicPr>
          <p:nvPr/>
        </p:nvPicPr>
        <p:blipFill>
          <a:blip r:embed="rId23"/>
          <a:srcRect/>
          <a:stretch>
            <a:fillRect/>
          </a:stretch>
        </p:blipFill>
        <p:spPr>
          <a:xfrm>
            <a:off x="14993119" y="9508512"/>
            <a:ext cx="2360235" cy="602763"/>
          </a:xfrm>
          <a:prstGeom prst="rect">
            <a:avLst/>
          </a:prstGeom>
        </p:spPr>
      </p:pic>
      <p:pic>
        <p:nvPicPr>
          <p:cNvPr id="19" name="Picture 1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3456555" y="9092897"/>
            <a:ext cx="1068843" cy="111005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1444651" y="1228725"/>
            <a:ext cx="8280738" cy="770736"/>
          </a:xfrm>
          <a:prstGeom prst="rect">
            <a:avLst/>
          </a:prstGeom>
        </p:spPr>
        <p:txBody>
          <a:bodyPr lIns="0" tIns="0" rIns="0" bIns="0" rtlCol="0" anchor="t">
            <a:spAutoFit/>
          </a:bodyPr>
          <a:lstStyle/>
          <a:p>
            <a:pPr>
              <a:lnSpc>
                <a:spcPts val="5449"/>
              </a:lnSpc>
            </a:pPr>
            <a:r>
              <a:rPr lang="el-GR" sz="6410" dirty="0">
                <a:solidFill>
                  <a:srgbClr val="000000"/>
                </a:solidFill>
                <a:latin typeface="Abhaya Libre Regular Bold"/>
              </a:rPr>
              <a:t>Αναφορές</a:t>
            </a:r>
            <a:endParaRPr lang="en-US" sz="6410" dirty="0">
              <a:solidFill>
                <a:srgbClr val="000000"/>
              </a:solidFill>
              <a:latin typeface="Abhaya Libre Regular Bold"/>
            </a:endParaRPr>
          </a:p>
        </p:txBody>
      </p:sp>
      <p:pic>
        <p:nvPicPr>
          <p:cNvPr id="8" name="Picture 8"/>
          <p:cNvPicPr>
            <a:picLocks noChangeAspect="1"/>
          </p:cNvPicPr>
          <p:nvPr/>
        </p:nvPicPr>
        <p:blipFill>
          <a:blip r:embed="rId11"/>
          <a:srcRect/>
          <a:stretch>
            <a:fillRect/>
          </a:stretch>
        </p:blipFill>
        <p:spPr>
          <a:xfrm>
            <a:off x="7870030" y="9245916"/>
            <a:ext cx="3710720" cy="779251"/>
          </a:xfrm>
          <a:prstGeom prst="rect">
            <a:avLst/>
          </a:prstGeom>
        </p:spPr>
      </p:pic>
      <p:grpSp>
        <p:nvGrpSpPr>
          <p:cNvPr id="9" name="Group 9"/>
          <p:cNvGrpSpPr/>
          <p:nvPr/>
        </p:nvGrpSpPr>
        <p:grpSpPr>
          <a:xfrm>
            <a:off x="-906316" y="8854448"/>
            <a:ext cx="2900572" cy="807705"/>
            <a:chOff x="0" y="0"/>
            <a:chExt cx="3867430" cy="1076939"/>
          </a:xfrm>
        </p:grpSpPr>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3867430" cy="618789"/>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458151"/>
              <a:ext cx="3867430" cy="618789"/>
            </a:xfrm>
            <a:prstGeom prst="rect">
              <a:avLst/>
            </a:prstGeom>
          </p:spPr>
        </p:pic>
      </p:grpSp>
      <p:sp>
        <p:nvSpPr>
          <p:cNvPr id="12" name="TextBox 12"/>
          <p:cNvSpPr txBox="1"/>
          <p:nvPr/>
        </p:nvSpPr>
        <p:spPr>
          <a:xfrm>
            <a:off x="1444651" y="2182894"/>
            <a:ext cx="15237046" cy="6812915"/>
          </a:xfrm>
          <a:prstGeom prst="rect">
            <a:avLst/>
          </a:prstGeom>
        </p:spPr>
        <p:txBody>
          <a:bodyPr lIns="0" tIns="0" rIns="0" bIns="0" rtlCol="0" anchor="t">
            <a:spAutoFit/>
          </a:bodyPr>
          <a:lstStyle/>
          <a:p>
            <a:pPr marL="626107" lvl="1" indent="-313054">
              <a:lnSpc>
                <a:spcPts val="4059"/>
              </a:lnSpc>
              <a:buFont typeface="Arial"/>
              <a:buChar char="•"/>
            </a:pPr>
            <a:r>
              <a:rPr lang="en-US" sz="2899" spc="-43">
                <a:solidFill>
                  <a:srgbClr val="000000"/>
                </a:solidFill>
                <a:latin typeface="Abhaya Libre Regular"/>
              </a:rPr>
              <a:t>Barnett, Jim (2020): "Here’s What Happens When Leaders Get Employee Motivation Right". Retrive from: https://www.forbes.com/sites/jimbarnett/2020/01/06/heres-what-happens-when-leaders-get-employee-motivation-right/?sh=4f6fa7aa5c13</a:t>
            </a:r>
          </a:p>
          <a:p>
            <a:pPr>
              <a:lnSpc>
                <a:spcPts val="1540"/>
              </a:lnSpc>
            </a:pPr>
            <a:endParaRPr lang="en-US" sz="2899" spc="-43">
              <a:solidFill>
                <a:srgbClr val="000000"/>
              </a:solidFill>
              <a:latin typeface="Abhaya Libre Regular"/>
            </a:endParaRPr>
          </a:p>
          <a:p>
            <a:pPr marL="626107" lvl="1" indent="-313054">
              <a:lnSpc>
                <a:spcPts val="4059"/>
              </a:lnSpc>
              <a:buFont typeface="Arial"/>
              <a:buChar char="•"/>
            </a:pPr>
            <a:r>
              <a:rPr lang="en-US" sz="2899" spc="-43">
                <a:solidFill>
                  <a:srgbClr val="000000"/>
                </a:solidFill>
                <a:latin typeface="Abhaya Libre Regular"/>
              </a:rPr>
              <a:t>John mattone global, inc (2021): "The world’s #1 executive coaching and business coaching blog (2017-2021)". Retrived from: https://johnmattone.com/blog/historys-5-best-leaders/#:~:text=1.-,Mahatma%20Gandhi,example%20through%20word%20and%20deed.</a:t>
            </a:r>
          </a:p>
          <a:p>
            <a:pPr>
              <a:lnSpc>
                <a:spcPts val="1260"/>
              </a:lnSpc>
            </a:pPr>
            <a:endParaRPr lang="en-US" sz="2899" spc="-43">
              <a:solidFill>
                <a:srgbClr val="000000"/>
              </a:solidFill>
              <a:latin typeface="Abhaya Libre Regular"/>
            </a:endParaRPr>
          </a:p>
          <a:p>
            <a:pPr marL="626107" lvl="1" indent="-313054">
              <a:lnSpc>
                <a:spcPts val="4059"/>
              </a:lnSpc>
              <a:buFont typeface="Arial"/>
              <a:buChar char="•"/>
            </a:pPr>
            <a:r>
              <a:rPr lang="en-US" sz="2899" spc="-43">
                <a:solidFill>
                  <a:srgbClr val="000000"/>
                </a:solidFill>
                <a:latin typeface="Abhaya Libre Regular"/>
              </a:rPr>
              <a:t>Kruse, K. (2013): "What is leadership?" Retrieved from: </a:t>
            </a:r>
            <a:r>
              <a:rPr lang="en-US" sz="2899" spc="-43">
                <a:solidFill>
                  <a:srgbClr val="000000"/>
                </a:solidFill>
                <a:latin typeface="Abhaya Libre Regular"/>
                <a:hlinkClick r:id="rId14" tooltip="http://www.professorpeaches.com/wp-content/uploads/2015/02/What-is-leadership-Forbes.pdf"/>
              </a:rPr>
              <a:t>http://www.professorpeaches.com/wp-content/uploads/2015/02/What-is-leadership-Forbes.pdf</a:t>
            </a:r>
            <a:r>
              <a:rPr lang="en-US" sz="2899" spc="-43">
                <a:solidFill>
                  <a:srgbClr val="000000"/>
                </a:solidFill>
                <a:latin typeface="Abhaya Libre Regular"/>
              </a:rPr>
              <a:t> </a:t>
            </a:r>
          </a:p>
          <a:p>
            <a:pPr>
              <a:lnSpc>
                <a:spcPts val="1260"/>
              </a:lnSpc>
            </a:pPr>
            <a:endParaRPr lang="en-US" sz="2899" spc="-43">
              <a:solidFill>
                <a:srgbClr val="000000"/>
              </a:solidFill>
              <a:latin typeface="Abhaya Libre Regular"/>
            </a:endParaRPr>
          </a:p>
          <a:p>
            <a:pPr marL="626107" lvl="1" indent="-313054">
              <a:lnSpc>
                <a:spcPts val="4059"/>
              </a:lnSpc>
              <a:buFont typeface="Arial"/>
              <a:buChar char="•"/>
            </a:pPr>
            <a:r>
              <a:rPr lang="en-US" sz="2899" spc="-43">
                <a:solidFill>
                  <a:srgbClr val="000000"/>
                </a:solidFill>
                <a:latin typeface="Abhaya Libre Regular"/>
              </a:rPr>
              <a:t>What type of leader are you? Embracing your leadership style [Quiz]Retrive from: https://www.umassglobal.edu/news-and-events/blog/what-type-of-leader-are-you-quiz</a:t>
            </a:r>
          </a:p>
          <a:p>
            <a:pPr>
              <a:lnSpc>
                <a:spcPts val="1260"/>
              </a:lnSpc>
            </a:pPr>
            <a:endParaRPr lang="en-US" sz="2899" spc="-43">
              <a:solidFill>
                <a:srgbClr val="000000"/>
              </a:solidFill>
              <a:latin typeface="Abhaya Libre Regular"/>
            </a:endParaRPr>
          </a:p>
          <a:p>
            <a:pPr marL="626107" lvl="1" indent="-313054" algn="l">
              <a:lnSpc>
                <a:spcPts val="4059"/>
              </a:lnSpc>
              <a:buFont typeface="Arial"/>
              <a:buChar char="•"/>
            </a:pPr>
            <a:r>
              <a:rPr lang="en-US" sz="2899" spc="-43">
                <a:solidFill>
                  <a:srgbClr val="000000"/>
                </a:solidFill>
                <a:latin typeface="Abhaya Libre Regular"/>
              </a:rPr>
              <a:t>Which of These Historical Leaders Are You? Retrieved from: https://brainfall.com/quizzes/which-of-these-historical-leaders-are-you/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8067692" y="1667730"/>
            <a:ext cx="4684714" cy="555910"/>
          </a:xfrm>
          <a:prstGeom prst="rect">
            <a:avLst/>
          </a:prstGeom>
        </p:spPr>
        <p:txBody>
          <a:bodyPr lIns="0" tIns="0" rIns="0" bIns="0" rtlCol="0" anchor="t">
            <a:spAutoFit/>
          </a:bodyPr>
          <a:lstStyle/>
          <a:p>
            <a:pPr>
              <a:lnSpc>
                <a:spcPts val="4534"/>
              </a:lnSpc>
            </a:pPr>
            <a:r>
              <a:rPr lang="en-US" sz="3238" spc="-48" dirty="0">
                <a:solidFill>
                  <a:srgbClr val="000000"/>
                </a:solidFill>
                <a:latin typeface="Abhaya Libre Regular"/>
              </a:rPr>
              <a:t> </a:t>
            </a:r>
            <a:r>
              <a:rPr lang="el-GR" sz="3238" spc="-48" dirty="0">
                <a:solidFill>
                  <a:srgbClr val="000000"/>
                </a:solidFill>
                <a:latin typeface="Abhaya Libre Regular"/>
              </a:rPr>
              <a:t>ΚΙΝΗΤΡΟ</a:t>
            </a:r>
            <a:endParaRPr lang="en-US" sz="3238" spc="-48" dirty="0">
              <a:solidFill>
                <a:srgbClr val="000000"/>
              </a:solidFill>
              <a:latin typeface="Abhaya Libre Regular"/>
            </a:endParaRPr>
          </a:p>
        </p:txBody>
      </p:sp>
      <p:sp>
        <p:nvSpPr>
          <p:cNvPr id="3" name="TextBox 3"/>
          <p:cNvSpPr txBox="1"/>
          <p:nvPr/>
        </p:nvSpPr>
        <p:spPr>
          <a:xfrm>
            <a:off x="8067692" y="3484352"/>
            <a:ext cx="9170682" cy="1127410"/>
          </a:xfrm>
          <a:prstGeom prst="rect">
            <a:avLst/>
          </a:prstGeom>
        </p:spPr>
        <p:txBody>
          <a:bodyPr lIns="0" tIns="0" rIns="0" bIns="0" rtlCol="0" anchor="t">
            <a:spAutoFit/>
          </a:bodyPr>
          <a:lstStyle/>
          <a:p>
            <a:pPr>
              <a:lnSpc>
                <a:spcPts val="4534"/>
              </a:lnSpc>
            </a:pPr>
            <a:r>
              <a:rPr lang="el-GR" sz="3238" spc="-48" dirty="0">
                <a:solidFill>
                  <a:srgbClr val="000000"/>
                </a:solidFill>
                <a:latin typeface="Abhaya Libre Regular"/>
              </a:rPr>
              <a:t>ΗΓΕΣΙΑ</a:t>
            </a:r>
            <a:endParaRPr lang="en-US" sz="3238" spc="-48" dirty="0">
              <a:solidFill>
                <a:srgbClr val="000000"/>
              </a:solidFill>
              <a:latin typeface="Abhaya Libre Regular"/>
            </a:endParaRPr>
          </a:p>
          <a:p>
            <a:pPr>
              <a:lnSpc>
                <a:spcPts val="4534"/>
              </a:lnSpc>
            </a:pPr>
            <a:endParaRPr lang="en-US" sz="3238" spc="-48" dirty="0">
              <a:solidFill>
                <a:srgbClr val="000000"/>
              </a:solidFill>
              <a:latin typeface="Abhaya Libre Regular"/>
            </a:endParaRPr>
          </a:p>
        </p:txBody>
      </p:sp>
      <p:sp>
        <p:nvSpPr>
          <p:cNvPr id="4" name="TextBox 4"/>
          <p:cNvSpPr txBox="1"/>
          <p:nvPr/>
        </p:nvSpPr>
        <p:spPr>
          <a:xfrm>
            <a:off x="8067692" y="5303788"/>
            <a:ext cx="10220308" cy="1127410"/>
          </a:xfrm>
          <a:prstGeom prst="rect">
            <a:avLst/>
          </a:prstGeom>
        </p:spPr>
        <p:txBody>
          <a:bodyPr lIns="0" tIns="0" rIns="0" bIns="0" rtlCol="0" anchor="t">
            <a:spAutoFit/>
          </a:bodyPr>
          <a:lstStyle/>
          <a:p>
            <a:pPr>
              <a:lnSpc>
                <a:spcPts val="4534"/>
              </a:lnSpc>
            </a:pPr>
            <a:r>
              <a:rPr lang="el-GR" sz="3238" spc="-48" dirty="0">
                <a:solidFill>
                  <a:srgbClr val="000000"/>
                </a:solidFill>
                <a:latin typeface="Abhaya Libre Regular"/>
              </a:rPr>
              <a:t>ΟΙ ΠΙΟ ΣΗΜΑΝΤΙΚΟΙ ΗΓΕΤΕΣ ΚΑΙ ΕΜΨΥΨΩΤΙΚΑ ΠΡΟΣΩΠΑ</a:t>
            </a:r>
            <a:endParaRPr lang="en-US" sz="3238" spc="-48" dirty="0">
              <a:solidFill>
                <a:srgbClr val="000000"/>
              </a:solidFill>
              <a:latin typeface="Abhaya Libre Regular"/>
            </a:endParaRPr>
          </a:p>
          <a:p>
            <a:pPr>
              <a:lnSpc>
                <a:spcPts val="4534"/>
              </a:lnSpc>
            </a:pPr>
            <a:endParaRPr lang="en-US" sz="3238" spc="-48" dirty="0">
              <a:solidFill>
                <a:srgbClr val="000000"/>
              </a:solidFill>
              <a:latin typeface="Abhaya Libre Regular"/>
            </a:endParaRPr>
          </a:p>
        </p:txBody>
      </p:sp>
      <p:sp>
        <p:nvSpPr>
          <p:cNvPr id="5" name="TextBox 5"/>
          <p:cNvSpPr txBox="1"/>
          <p:nvPr/>
        </p:nvSpPr>
        <p:spPr>
          <a:xfrm>
            <a:off x="8067692" y="2604592"/>
            <a:ext cx="8504116" cy="555910"/>
          </a:xfrm>
          <a:prstGeom prst="rect">
            <a:avLst/>
          </a:prstGeom>
        </p:spPr>
        <p:txBody>
          <a:bodyPr lIns="0" tIns="0" rIns="0" bIns="0" rtlCol="0" anchor="t">
            <a:spAutoFit/>
          </a:bodyPr>
          <a:lstStyle/>
          <a:p>
            <a:pPr>
              <a:lnSpc>
                <a:spcPts val="4534"/>
              </a:lnSpc>
            </a:pPr>
            <a:r>
              <a:rPr lang="el-GR" sz="3238" spc="-48" dirty="0">
                <a:solidFill>
                  <a:srgbClr val="000000"/>
                </a:solidFill>
                <a:latin typeface="Abhaya Libre Regular"/>
              </a:rPr>
              <a:t>ΘΕΩΡΙΕΣ ΚΙΝΗΤΡΩΝ</a:t>
            </a:r>
            <a:endParaRPr lang="en-US" sz="3238" spc="-48" dirty="0">
              <a:solidFill>
                <a:srgbClr val="000000"/>
              </a:solidFill>
              <a:latin typeface="Abhaya Libre Regular"/>
            </a:endParaRPr>
          </a:p>
        </p:txBody>
      </p:sp>
      <p:sp>
        <p:nvSpPr>
          <p:cNvPr id="6" name="TextBox 6"/>
          <p:cNvSpPr txBox="1"/>
          <p:nvPr/>
        </p:nvSpPr>
        <p:spPr>
          <a:xfrm>
            <a:off x="8067692" y="4395453"/>
            <a:ext cx="5840560" cy="555910"/>
          </a:xfrm>
          <a:prstGeom prst="rect">
            <a:avLst/>
          </a:prstGeom>
        </p:spPr>
        <p:txBody>
          <a:bodyPr lIns="0" tIns="0" rIns="0" bIns="0" rtlCol="0" anchor="t">
            <a:spAutoFit/>
          </a:bodyPr>
          <a:lstStyle/>
          <a:p>
            <a:pPr>
              <a:lnSpc>
                <a:spcPts val="4534"/>
              </a:lnSpc>
            </a:pPr>
            <a:r>
              <a:rPr lang="el-GR" sz="3238" spc="-48" dirty="0">
                <a:solidFill>
                  <a:srgbClr val="000000"/>
                </a:solidFill>
                <a:latin typeface="Abhaya Libre Regular Bold"/>
              </a:rPr>
              <a:t>ΘΕΩΡΙΕΣ ΗΓΕΣΙΑΣ</a:t>
            </a:r>
            <a:endParaRPr lang="en-US" sz="3238" spc="-48" dirty="0">
              <a:solidFill>
                <a:srgbClr val="000000"/>
              </a:solidFill>
              <a:latin typeface="Abhaya Libre Regular Bold"/>
            </a:endParaRPr>
          </a:p>
        </p:txBody>
      </p:sp>
      <p:sp>
        <p:nvSpPr>
          <p:cNvPr id="7" name="TextBox 7"/>
          <p:cNvSpPr txBox="1"/>
          <p:nvPr/>
        </p:nvSpPr>
        <p:spPr>
          <a:xfrm>
            <a:off x="8067692" y="6177548"/>
            <a:ext cx="10220308" cy="557397"/>
          </a:xfrm>
          <a:prstGeom prst="rect">
            <a:avLst/>
          </a:prstGeom>
        </p:spPr>
        <p:txBody>
          <a:bodyPr lIns="0" tIns="0" rIns="0" bIns="0" rtlCol="0" anchor="t">
            <a:spAutoFit/>
          </a:bodyPr>
          <a:lstStyle/>
          <a:p>
            <a:pPr>
              <a:lnSpc>
                <a:spcPts val="4534"/>
              </a:lnSpc>
            </a:pPr>
            <a:r>
              <a:rPr lang="el-GR" sz="3238" spc="-48" dirty="0">
                <a:solidFill>
                  <a:srgbClr val="000000"/>
                </a:solidFill>
                <a:latin typeface="Abhaya Libre Regular Bold"/>
              </a:rPr>
              <a:t>ΣΧΕΤΙΚΑ ΥΛΙΚΑ ΕΚΠΑΙΔΕΥΣΗΣ (Καλές Πρακτικές)</a:t>
            </a:r>
            <a:endParaRPr lang="en-US" sz="3238" spc="-48" dirty="0">
              <a:solidFill>
                <a:srgbClr val="000000"/>
              </a:solidFill>
              <a:latin typeface="Abhaya Libre Regular Bold"/>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559364" y="7562145"/>
            <a:ext cx="4858039" cy="485803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174154" y="-1705919"/>
            <a:ext cx="5721823" cy="566980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03835">
            <a:off x="5125238" y="-11192783"/>
            <a:ext cx="11622266" cy="1238807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5414085" y="8264626"/>
            <a:ext cx="3334026" cy="358848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2161922" y="-772267"/>
            <a:ext cx="2556197" cy="2751289"/>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614497">
            <a:off x="17447384" y="6778646"/>
            <a:ext cx="4352147" cy="434644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420380">
            <a:off x="5472590" y="-4782765"/>
            <a:ext cx="5810576" cy="5802961"/>
          </a:xfrm>
          <a:prstGeom prst="rect">
            <a:avLst/>
          </a:prstGeom>
        </p:spPr>
      </p:pic>
      <p:sp>
        <p:nvSpPr>
          <p:cNvPr id="15" name="TextBox 15"/>
          <p:cNvSpPr txBox="1"/>
          <p:nvPr/>
        </p:nvSpPr>
        <p:spPr>
          <a:xfrm>
            <a:off x="1155835" y="4749147"/>
            <a:ext cx="8280738" cy="770736"/>
          </a:xfrm>
          <a:prstGeom prst="rect">
            <a:avLst/>
          </a:prstGeom>
        </p:spPr>
        <p:txBody>
          <a:bodyPr lIns="0" tIns="0" rIns="0" bIns="0" rtlCol="0" anchor="t">
            <a:spAutoFit/>
          </a:bodyPr>
          <a:lstStyle/>
          <a:p>
            <a:pPr>
              <a:lnSpc>
                <a:spcPts val="5449"/>
              </a:lnSpc>
            </a:pPr>
            <a:r>
              <a:rPr lang="el-GR" sz="6410" dirty="0">
                <a:solidFill>
                  <a:srgbClr val="000000"/>
                </a:solidFill>
                <a:latin typeface="Abhaya Libre Regular Bold"/>
              </a:rPr>
              <a:t>Περιεχόμενα</a:t>
            </a:r>
            <a:endParaRPr lang="en-US" sz="6410" dirty="0">
              <a:solidFill>
                <a:srgbClr val="000000"/>
              </a:solidFill>
              <a:latin typeface="Abhaya Libre Regular Bold"/>
            </a:endParaRPr>
          </a:p>
        </p:txBody>
      </p:sp>
      <p:sp>
        <p:nvSpPr>
          <p:cNvPr id="16" name="TextBox 16"/>
          <p:cNvSpPr txBox="1"/>
          <p:nvPr/>
        </p:nvSpPr>
        <p:spPr>
          <a:xfrm>
            <a:off x="6739807" y="1636341"/>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01</a:t>
            </a:r>
          </a:p>
        </p:txBody>
      </p:sp>
      <p:sp>
        <p:nvSpPr>
          <p:cNvPr id="17" name="TextBox 17"/>
          <p:cNvSpPr txBox="1"/>
          <p:nvPr/>
        </p:nvSpPr>
        <p:spPr>
          <a:xfrm>
            <a:off x="6739807" y="2453462"/>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02</a:t>
            </a:r>
          </a:p>
        </p:txBody>
      </p:sp>
      <p:sp>
        <p:nvSpPr>
          <p:cNvPr id="18" name="TextBox 18"/>
          <p:cNvSpPr txBox="1"/>
          <p:nvPr/>
        </p:nvSpPr>
        <p:spPr>
          <a:xfrm>
            <a:off x="6739807" y="3393138"/>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03</a:t>
            </a:r>
          </a:p>
        </p:txBody>
      </p:sp>
      <p:sp>
        <p:nvSpPr>
          <p:cNvPr id="19" name="TextBox 19"/>
          <p:cNvSpPr txBox="1"/>
          <p:nvPr/>
        </p:nvSpPr>
        <p:spPr>
          <a:xfrm>
            <a:off x="6739807" y="4366878"/>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04</a:t>
            </a:r>
          </a:p>
        </p:txBody>
      </p:sp>
      <p:sp>
        <p:nvSpPr>
          <p:cNvPr id="20" name="TextBox 20"/>
          <p:cNvSpPr txBox="1"/>
          <p:nvPr/>
        </p:nvSpPr>
        <p:spPr>
          <a:xfrm>
            <a:off x="6739807" y="5211212"/>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05</a:t>
            </a:r>
          </a:p>
        </p:txBody>
      </p:sp>
      <p:sp>
        <p:nvSpPr>
          <p:cNvPr id="21" name="TextBox 21"/>
          <p:cNvSpPr txBox="1"/>
          <p:nvPr/>
        </p:nvSpPr>
        <p:spPr>
          <a:xfrm>
            <a:off x="6739807" y="6089610"/>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06</a:t>
            </a:r>
          </a:p>
        </p:txBody>
      </p:sp>
      <p:pic>
        <p:nvPicPr>
          <p:cNvPr id="22" name="Picture 22"/>
          <p:cNvPicPr>
            <a:picLocks noChangeAspect="1"/>
          </p:cNvPicPr>
          <p:nvPr/>
        </p:nvPicPr>
        <p:blipFill>
          <a:blip r:embed="rId16"/>
          <a:srcRect/>
          <a:stretch>
            <a:fillRect/>
          </a:stretch>
        </p:blipFill>
        <p:spPr>
          <a:xfrm>
            <a:off x="16418708" y="0"/>
            <a:ext cx="1869292" cy="1869292"/>
          </a:xfrm>
          <a:prstGeom prst="rect">
            <a:avLst/>
          </a:prstGeom>
        </p:spPr>
      </p:pic>
      <p:pic>
        <p:nvPicPr>
          <p:cNvPr id="23" name="Picture 23"/>
          <p:cNvPicPr>
            <a:picLocks noChangeAspect="1"/>
          </p:cNvPicPr>
          <p:nvPr/>
        </p:nvPicPr>
        <p:blipFill>
          <a:blip r:embed="rId17"/>
          <a:srcRect/>
          <a:stretch>
            <a:fillRect/>
          </a:stretch>
        </p:blipFill>
        <p:spPr>
          <a:xfrm>
            <a:off x="7870030" y="9245916"/>
            <a:ext cx="3710720" cy="779251"/>
          </a:xfrm>
          <a:prstGeom prst="rect">
            <a:avLst/>
          </a:prstGeom>
        </p:spPr>
      </p:pic>
      <p:sp>
        <p:nvSpPr>
          <p:cNvPr id="24" name="TextBox 24"/>
          <p:cNvSpPr txBox="1"/>
          <p:nvPr/>
        </p:nvSpPr>
        <p:spPr>
          <a:xfrm>
            <a:off x="8067692" y="7023981"/>
            <a:ext cx="4684714" cy="555910"/>
          </a:xfrm>
          <a:prstGeom prst="rect">
            <a:avLst/>
          </a:prstGeom>
        </p:spPr>
        <p:txBody>
          <a:bodyPr lIns="0" tIns="0" rIns="0" bIns="0" rtlCol="0" anchor="t">
            <a:spAutoFit/>
          </a:bodyPr>
          <a:lstStyle/>
          <a:p>
            <a:pPr>
              <a:lnSpc>
                <a:spcPts val="4534"/>
              </a:lnSpc>
            </a:pPr>
            <a:r>
              <a:rPr lang="el-GR" sz="3238" spc="-48" dirty="0">
                <a:solidFill>
                  <a:srgbClr val="000000"/>
                </a:solidFill>
                <a:latin typeface="Abhaya Libre Regular"/>
              </a:rPr>
              <a:t>ΑΡΘΡΟ</a:t>
            </a:r>
            <a:endParaRPr lang="en-US" sz="3238" spc="-48" dirty="0">
              <a:solidFill>
                <a:srgbClr val="000000"/>
              </a:solidFill>
              <a:latin typeface="Abhaya Libre Regular"/>
            </a:endParaRPr>
          </a:p>
        </p:txBody>
      </p:sp>
      <p:pic>
        <p:nvPicPr>
          <p:cNvPr id="25"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5385628" y="9147741"/>
            <a:ext cx="5364129" cy="5364129"/>
          </a:xfrm>
          <a:prstGeom prst="rect">
            <a:avLst/>
          </a:prstGeom>
        </p:spPr>
      </p:pic>
      <p:sp>
        <p:nvSpPr>
          <p:cNvPr id="26" name="TextBox 26"/>
          <p:cNvSpPr txBox="1"/>
          <p:nvPr/>
        </p:nvSpPr>
        <p:spPr>
          <a:xfrm>
            <a:off x="6739807" y="6872850"/>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07</a:t>
            </a:r>
          </a:p>
        </p:txBody>
      </p:sp>
      <p:sp>
        <p:nvSpPr>
          <p:cNvPr id="27" name="TextBox 27"/>
          <p:cNvSpPr txBox="1"/>
          <p:nvPr/>
        </p:nvSpPr>
        <p:spPr>
          <a:xfrm>
            <a:off x="6691961" y="7656090"/>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08</a:t>
            </a:r>
          </a:p>
        </p:txBody>
      </p:sp>
      <p:sp>
        <p:nvSpPr>
          <p:cNvPr id="28" name="TextBox 28"/>
          <p:cNvSpPr txBox="1"/>
          <p:nvPr/>
        </p:nvSpPr>
        <p:spPr>
          <a:xfrm>
            <a:off x="8067692" y="7807221"/>
            <a:ext cx="4684714" cy="555910"/>
          </a:xfrm>
          <a:prstGeom prst="rect">
            <a:avLst/>
          </a:prstGeom>
        </p:spPr>
        <p:txBody>
          <a:bodyPr lIns="0" tIns="0" rIns="0" bIns="0" rtlCol="0" anchor="t">
            <a:spAutoFit/>
          </a:bodyPr>
          <a:lstStyle/>
          <a:p>
            <a:pPr>
              <a:lnSpc>
                <a:spcPts val="4534"/>
              </a:lnSpc>
            </a:pPr>
            <a:r>
              <a:rPr lang="el-GR" sz="3238" spc="-48" dirty="0">
                <a:solidFill>
                  <a:srgbClr val="000000"/>
                </a:solidFill>
                <a:latin typeface="Abhaya Libre Regular"/>
              </a:rPr>
              <a:t>ΕΡΩΤΗΣΕΙΣ</a:t>
            </a:r>
            <a:endParaRPr lang="en-US" sz="3238" spc="-48" dirty="0">
              <a:solidFill>
                <a:srgbClr val="000000"/>
              </a:solidFill>
              <a:latin typeface="Abhaya Libre Regular"/>
            </a:endParaRPr>
          </a:p>
        </p:txBody>
      </p:sp>
      <p:pic>
        <p:nvPicPr>
          <p:cNvPr id="29" name="Picture 29"/>
          <p:cNvPicPr>
            <a:picLocks noChangeAspect="1"/>
          </p:cNvPicPr>
          <p:nvPr/>
        </p:nvPicPr>
        <p:blipFill>
          <a:blip r:embed="rId18"/>
          <a:srcRect/>
          <a:stretch>
            <a:fillRect/>
          </a:stretch>
        </p:blipFill>
        <p:spPr>
          <a:xfrm>
            <a:off x="14993119" y="9508512"/>
            <a:ext cx="2360235" cy="602763"/>
          </a:xfrm>
          <a:prstGeom prst="rect">
            <a:avLst/>
          </a:prstGeom>
        </p:spPr>
      </p:pic>
      <p:pic>
        <p:nvPicPr>
          <p:cNvPr id="30" name="Picture 30"/>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3456555" y="9092897"/>
            <a:ext cx="1068843" cy="11100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E9E5"/>
        </a:solidFill>
        <a:effectLst/>
      </p:bgPr>
    </p:bg>
    <p:spTree>
      <p:nvGrpSpPr>
        <p:cNvPr id="1" name=""/>
        <p:cNvGrpSpPr/>
        <p:nvPr/>
      </p:nvGrpSpPr>
      <p:grpSpPr>
        <a:xfrm>
          <a:off x="0" y="0"/>
          <a:ext cx="0" cy="0"/>
          <a:chOff x="0" y="0"/>
          <a:chExt cx="0" cy="0"/>
        </a:xfrm>
      </p:grpSpPr>
      <p:sp>
        <p:nvSpPr>
          <p:cNvPr id="2" name="TextBox 2"/>
          <p:cNvSpPr txBox="1"/>
          <p:nvPr/>
        </p:nvSpPr>
        <p:spPr>
          <a:xfrm>
            <a:off x="5426802" y="4452350"/>
            <a:ext cx="12468935" cy="1468553"/>
          </a:xfrm>
          <a:prstGeom prst="rect">
            <a:avLst/>
          </a:prstGeom>
        </p:spPr>
        <p:txBody>
          <a:bodyPr lIns="0" tIns="0" rIns="0" bIns="0" rtlCol="0" anchor="t">
            <a:spAutoFit/>
          </a:bodyPr>
          <a:lstStyle/>
          <a:p>
            <a:pPr>
              <a:lnSpc>
                <a:spcPts val="10414"/>
              </a:lnSpc>
            </a:pPr>
            <a:r>
              <a:rPr lang="en-US" sz="12252" dirty="0">
                <a:solidFill>
                  <a:srgbClr val="000000"/>
                </a:solidFill>
                <a:latin typeface="Abhaya Libre Regular Bold"/>
              </a:rPr>
              <a:t>1.</a:t>
            </a:r>
            <a:r>
              <a:rPr lang="el-GR" sz="12252" dirty="0">
                <a:solidFill>
                  <a:srgbClr val="000000"/>
                </a:solidFill>
                <a:latin typeface="Abhaya Libre Regular Bold"/>
              </a:rPr>
              <a:t> Κίνητρο</a:t>
            </a:r>
            <a:endParaRPr lang="en-US" sz="12252" dirty="0">
              <a:solidFill>
                <a:srgbClr val="000000"/>
              </a:solidFill>
              <a:latin typeface="Abhaya Libre Regular Bold"/>
            </a:endParaRPr>
          </a:p>
        </p:txBody>
      </p:sp>
      <p:pic>
        <p:nvPicPr>
          <p:cNvPr id="3" name="Picture 3"/>
          <p:cNvPicPr>
            <a:picLocks noChangeAspect="1"/>
          </p:cNvPicPr>
          <p:nvPr/>
        </p:nvPicPr>
        <p:blipFill>
          <a:blip r:embed="rId2"/>
          <a:srcRect/>
          <a:stretch>
            <a:fillRect/>
          </a:stretch>
        </p:blipFill>
        <p:spPr>
          <a:xfrm>
            <a:off x="16418708" y="0"/>
            <a:ext cx="1869292" cy="1869292"/>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667382" y="8118007"/>
            <a:ext cx="11622266" cy="12388074"/>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5414085" y="8264626"/>
            <a:ext cx="3334026" cy="35884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603835">
            <a:off x="5295880" y="-10406627"/>
            <a:ext cx="11622266" cy="12388074"/>
          </a:xfrm>
          <a:prstGeom prst="rect">
            <a:avLst/>
          </a:prstGeom>
        </p:spPr>
      </p:pic>
      <p:pic>
        <p:nvPicPr>
          <p:cNvPr id="7" name="Picture 7"/>
          <p:cNvPicPr>
            <a:picLocks noChangeAspect="1"/>
          </p:cNvPicPr>
          <p:nvPr/>
        </p:nvPicPr>
        <p:blipFill>
          <a:blip r:embed="rId9"/>
          <a:srcRect/>
          <a:stretch>
            <a:fillRect/>
          </a:stretch>
        </p:blipFill>
        <p:spPr>
          <a:xfrm>
            <a:off x="7656358" y="9067744"/>
            <a:ext cx="3710720" cy="77925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836636">
            <a:off x="-720080" y="1189828"/>
            <a:ext cx="3334026" cy="3588482"/>
          </a:xfrm>
          <a:prstGeom prst="rect">
            <a:avLst/>
          </a:prstGeom>
        </p:spPr>
      </p:pic>
      <p:grpSp>
        <p:nvGrpSpPr>
          <p:cNvPr id="9" name="Group 9"/>
          <p:cNvGrpSpPr/>
          <p:nvPr/>
        </p:nvGrpSpPr>
        <p:grpSpPr>
          <a:xfrm>
            <a:off x="13994360" y="5920903"/>
            <a:ext cx="4537024" cy="1263397"/>
            <a:chOff x="0" y="0"/>
            <a:chExt cx="6049366" cy="1684530"/>
          </a:xfrm>
        </p:grpSpPr>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6049366" cy="967899"/>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716631"/>
              <a:ext cx="6049366" cy="967899"/>
            </a:xfrm>
            <a:prstGeom prst="rect">
              <a:avLst/>
            </a:prstGeom>
          </p:spPr>
        </p:pic>
      </p:grpSp>
      <p:pic>
        <p:nvPicPr>
          <p:cNvPr id="12" name="Picture 12"/>
          <p:cNvPicPr>
            <a:picLocks noChangeAspect="1"/>
          </p:cNvPicPr>
          <p:nvPr/>
        </p:nvPicPr>
        <p:blipFill>
          <a:blip r:embed="rId14"/>
          <a:srcRect/>
          <a:stretch>
            <a:fillRect/>
          </a:stretch>
        </p:blipFill>
        <p:spPr>
          <a:xfrm>
            <a:off x="14993119" y="9508512"/>
            <a:ext cx="2360235" cy="602763"/>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456555" y="9092897"/>
            <a:ext cx="1068843" cy="11100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srcRect l="2418" r="4125"/>
          <a:stretch>
            <a:fillRect/>
          </a:stretch>
        </p:blipFill>
        <p:spPr>
          <a:xfrm>
            <a:off x="9351068" y="2823243"/>
            <a:ext cx="8002286" cy="4809137"/>
          </a:xfrm>
          <a:prstGeom prst="rect">
            <a:avLst/>
          </a:prstGeom>
        </p:spPr>
      </p:pic>
      <p:sp>
        <p:nvSpPr>
          <p:cNvPr id="7" name="TextBox 7"/>
          <p:cNvSpPr txBox="1"/>
          <p:nvPr/>
        </p:nvSpPr>
        <p:spPr>
          <a:xfrm>
            <a:off x="5003631" y="1134671"/>
            <a:ext cx="8280738" cy="770736"/>
          </a:xfrm>
          <a:prstGeom prst="rect">
            <a:avLst/>
          </a:prstGeom>
        </p:spPr>
        <p:txBody>
          <a:bodyPr lIns="0" tIns="0" rIns="0" bIns="0" rtlCol="0" anchor="t">
            <a:spAutoFit/>
          </a:bodyPr>
          <a:lstStyle/>
          <a:p>
            <a:pPr algn="ctr">
              <a:lnSpc>
                <a:spcPts val="5449"/>
              </a:lnSpc>
            </a:pPr>
            <a:r>
              <a:rPr lang="en-US" sz="6410" dirty="0">
                <a:solidFill>
                  <a:srgbClr val="000000"/>
                </a:solidFill>
                <a:latin typeface="Abhaya Libre Regular Bold"/>
              </a:rPr>
              <a:t>1-  </a:t>
            </a:r>
            <a:r>
              <a:rPr lang="el-GR" sz="6410" dirty="0">
                <a:solidFill>
                  <a:srgbClr val="000000"/>
                </a:solidFill>
                <a:latin typeface="Abhaya Libre Regular Bold"/>
              </a:rPr>
              <a:t>Τι είναι κίνητρο;</a:t>
            </a:r>
            <a:r>
              <a:rPr lang="en-US" sz="6410" dirty="0">
                <a:solidFill>
                  <a:srgbClr val="000000"/>
                </a:solidFill>
                <a:latin typeface="Abhaya Libre Regular Bold"/>
              </a:rPr>
              <a:t> </a:t>
            </a:r>
          </a:p>
        </p:txBody>
      </p:sp>
      <p:sp>
        <p:nvSpPr>
          <p:cNvPr id="8" name="TextBox 8"/>
          <p:cNvSpPr txBox="1"/>
          <p:nvPr/>
        </p:nvSpPr>
        <p:spPr>
          <a:xfrm>
            <a:off x="1849695" y="2823243"/>
            <a:ext cx="6731709" cy="4595489"/>
          </a:xfrm>
          <a:prstGeom prst="rect">
            <a:avLst/>
          </a:prstGeom>
        </p:spPr>
        <p:txBody>
          <a:bodyPr lIns="0" tIns="0" rIns="0" bIns="0" rtlCol="0" anchor="t">
            <a:spAutoFit/>
          </a:bodyPr>
          <a:lstStyle/>
          <a:p>
            <a:pPr algn="just">
              <a:lnSpc>
                <a:spcPts val="4479"/>
              </a:lnSpc>
            </a:pPr>
            <a:r>
              <a:rPr lang="el-GR" sz="3199" spc="-47" dirty="0">
                <a:solidFill>
                  <a:srgbClr val="000000"/>
                </a:solidFill>
                <a:latin typeface="Abhaya Libre Regular"/>
              </a:rPr>
              <a:t>Το κίνητρο είναι η σύζευξη εσωτερικών και εξωτερικών παραγόντων που διεγείρουν την επιθυμία και την ενέργεια στους ανθρώπους να ενδιαφέρονται συνεχώς και να δεσμεύονται σε μια δουλειά, ρόλο ή θέμα ή να καταβάλλουν προσπάθεια για την επίτευξη ενός στόχου.</a:t>
            </a:r>
            <a:endParaRPr lang="en-US" sz="3199" spc="-47" dirty="0">
              <a:solidFill>
                <a:srgbClr val="000000"/>
              </a:solidFill>
              <a:latin typeface="Abhaya Libre Regular Bold"/>
            </a:endParaRPr>
          </a:p>
        </p:txBody>
      </p:sp>
      <p:pic>
        <p:nvPicPr>
          <p:cNvPr id="9" name="Picture 9"/>
          <p:cNvPicPr>
            <a:picLocks noChangeAspect="1"/>
          </p:cNvPicPr>
          <p:nvPr/>
        </p:nvPicPr>
        <p:blipFill>
          <a:blip r:embed="rId9"/>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56555" y="9092897"/>
            <a:ext cx="1068843" cy="11100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1667013" y="3821913"/>
            <a:ext cx="7565386" cy="4483471"/>
          </a:xfrm>
          <a:prstGeom prst="rect">
            <a:avLst/>
          </a:prstGeom>
        </p:spPr>
        <p:txBody>
          <a:bodyPr lIns="0" tIns="0" rIns="0" bIns="0" rtlCol="0" anchor="t">
            <a:spAutoFit/>
          </a:bodyPr>
          <a:lstStyle/>
          <a:p>
            <a:pPr marL="602086" lvl="1" indent="-301043" algn="just">
              <a:lnSpc>
                <a:spcPts val="3904"/>
              </a:lnSpc>
              <a:buFont typeface="Arial"/>
              <a:buChar char="•"/>
            </a:pPr>
            <a:r>
              <a:rPr lang="el-GR" sz="2788" spc="-41" dirty="0">
                <a:solidFill>
                  <a:srgbClr val="000000"/>
                </a:solidFill>
                <a:latin typeface="Abhaya Libre Regular Bold"/>
              </a:rPr>
              <a:t>Εσωτερικά κίνητρα</a:t>
            </a:r>
            <a:r>
              <a:rPr lang="en-US" sz="2788" spc="-41" dirty="0">
                <a:solidFill>
                  <a:srgbClr val="000000"/>
                </a:solidFill>
                <a:latin typeface="Abhaya Libre Regular Bold"/>
              </a:rPr>
              <a:t>:</a:t>
            </a:r>
            <a:r>
              <a:rPr lang="el-GR" sz="2788" spc="-41" dirty="0">
                <a:solidFill>
                  <a:srgbClr val="000000"/>
                </a:solidFill>
                <a:latin typeface="Abhaya Libre Regular"/>
              </a:rPr>
              <a:t> Η εσωτερική επιθυμία ενός ατόμου να κάνει κάτι, λόγω πραγμάτων όπως ενδιαφέροντα, πρόκληση και προσωπική ικανοποίηση</a:t>
            </a:r>
          </a:p>
          <a:p>
            <a:pPr marL="301043" lvl="1" algn="just">
              <a:lnSpc>
                <a:spcPts val="3904"/>
              </a:lnSpc>
            </a:pPr>
            <a:endParaRPr lang="en-US" sz="2788" spc="-41" dirty="0">
              <a:solidFill>
                <a:srgbClr val="000000"/>
              </a:solidFill>
              <a:latin typeface="Abhaya Libre Regular"/>
            </a:endParaRPr>
          </a:p>
          <a:p>
            <a:pPr marL="602086" lvl="1" indent="-301043" algn="just">
              <a:lnSpc>
                <a:spcPts val="3904"/>
              </a:lnSpc>
              <a:buFont typeface="Arial"/>
              <a:buChar char="•"/>
            </a:pPr>
            <a:r>
              <a:rPr lang="el-GR" sz="2788" spc="-41" dirty="0">
                <a:solidFill>
                  <a:srgbClr val="000000"/>
                </a:solidFill>
                <a:latin typeface="Abhaya Libre Regular Bold"/>
              </a:rPr>
              <a:t>Εξωτερικά Κίνητρα</a:t>
            </a:r>
            <a:r>
              <a:rPr lang="en-US" sz="2788" spc="-41" dirty="0">
                <a:solidFill>
                  <a:srgbClr val="000000"/>
                </a:solidFill>
                <a:latin typeface="Abhaya Libre Regular Bold"/>
              </a:rPr>
              <a:t>: </a:t>
            </a:r>
            <a:r>
              <a:rPr lang="el-GR" sz="2788" spc="-41" dirty="0">
                <a:solidFill>
                  <a:srgbClr val="000000"/>
                </a:solidFill>
                <a:latin typeface="Abhaya Libre Regular"/>
              </a:rPr>
              <a:t>Κίνητρα που προέρχονται από εξωτερικές πηγές και περιλαμβάνει πράγματα όπως αμοιβές, μπόνους και άλλες απτές ανταμοιβές.</a:t>
            </a:r>
            <a:endParaRPr lang="en-US" sz="2788" spc="-41" dirty="0">
              <a:solidFill>
                <a:srgbClr val="000000"/>
              </a:solidFill>
              <a:latin typeface="Abhaya Libre Regular"/>
            </a:endParaRPr>
          </a:p>
        </p:txBody>
      </p:sp>
      <p:sp>
        <p:nvSpPr>
          <p:cNvPr id="7" name="TextBox 7"/>
          <p:cNvSpPr txBox="1"/>
          <p:nvPr/>
        </p:nvSpPr>
        <p:spPr>
          <a:xfrm>
            <a:off x="1667013" y="439115"/>
            <a:ext cx="11414325" cy="2150973"/>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Bold"/>
              </a:rPr>
              <a:t>2- </a:t>
            </a:r>
            <a:r>
              <a:rPr lang="el-GR" sz="6410" dirty="0">
                <a:solidFill>
                  <a:srgbClr val="000000"/>
                </a:solidFill>
                <a:latin typeface="Abhaya Libre Regular Bold"/>
              </a:rPr>
              <a:t>Άνθρωποι που κινητοποιούν άλλους ανθρώπους</a:t>
            </a:r>
            <a:r>
              <a:rPr lang="en-US" sz="6410" dirty="0">
                <a:solidFill>
                  <a:srgbClr val="000000"/>
                </a:solidFill>
                <a:latin typeface="Abhaya Libre Regular Bold"/>
              </a:rPr>
              <a:t>: </a:t>
            </a:r>
            <a:r>
              <a:rPr lang="el-GR" sz="6410" dirty="0">
                <a:solidFill>
                  <a:srgbClr val="000000"/>
                </a:solidFill>
                <a:latin typeface="Abhaya Libre Regular Bold"/>
              </a:rPr>
              <a:t>ΕΝΘΑΡΡΥΝΤΕΣ</a:t>
            </a:r>
            <a:r>
              <a:rPr lang="en-US" sz="6410" dirty="0">
                <a:solidFill>
                  <a:srgbClr val="000000"/>
                </a:solidFill>
                <a:latin typeface="Abhaya Libre Regular Bold"/>
              </a:rPr>
              <a:t> </a:t>
            </a:r>
          </a:p>
        </p:txBody>
      </p:sp>
      <p:pic>
        <p:nvPicPr>
          <p:cNvPr id="9" name="Picture 9"/>
          <p:cNvPicPr>
            <a:picLocks noChangeAspect="1"/>
          </p:cNvPicPr>
          <p:nvPr/>
        </p:nvPicPr>
        <p:blipFill>
          <a:blip r:embed="rId8"/>
          <a:srcRect/>
          <a:stretch>
            <a:fillRect/>
          </a:stretch>
        </p:blipFill>
        <p:spPr>
          <a:xfrm>
            <a:off x="14993119" y="9508512"/>
            <a:ext cx="2360235" cy="602763"/>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456555" y="9092897"/>
            <a:ext cx="1068843" cy="1110057"/>
          </a:xfrm>
          <a:prstGeom prst="rect">
            <a:avLst/>
          </a:prstGeom>
        </p:spPr>
      </p:pic>
      <p:sp>
        <p:nvSpPr>
          <p:cNvPr id="11" name="TextBox 11"/>
          <p:cNvSpPr txBox="1"/>
          <p:nvPr/>
        </p:nvSpPr>
        <p:spPr>
          <a:xfrm>
            <a:off x="10744200" y="8034268"/>
            <a:ext cx="6849570" cy="324063"/>
          </a:xfrm>
          <a:prstGeom prst="rect">
            <a:avLst/>
          </a:prstGeom>
        </p:spPr>
        <p:txBody>
          <a:bodyPr wrap="square" lIns="0" tIns="0" rIns="0" bIns="0" rtlCol="0" anchor="t">
            <a:spAutoFit/>
          </a:bodyPr>
          <a:lstStyle/>
          <a:p>
            <a:pPr algn="ctr">
              <a:lnSpc>
                <a:spcPts val="2722"/>
              </a:lnSpc>
            </a:pPr>
            <a:r>
              <a:rPr lang="en-US" sz="1944" dirty="0">
                <a:solidFill>
                  <a:srgbClr val="04989E"/>
                </a:solidFill>
                <a:latin typeface="Open Sans Extra Bold"/>
              </a:rPr>
              <a:t>https://www.youtube.com/watch?v=wE5ZV7HfrXU</a:t>
            </a:r>
          </a:p>
        </p:txBody>
      </p:sp>
      <p:pic>
        <p:nvPicPr>
          <p:cNvPr id="13" name="Imagen 12">
            <a:extLst>
              <a:ext uri="{FF2B5EF4-FFF2-40B4-BE49-F238E27FC236}">
                <a16:creationId xmlns:a16="http://schemas.microsoft.com/office/drawing/2014/main" id="{FC961A4D-C2C0-4C30-8434-CA10C32C37B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86292" y="3333377"/>
            <a:ext cx="7565386" cy="470089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981144" y="2693946"/>
            <a:ext cx="12325712" cy="3345018"/>
          </a:xfrm>
          <a:prstGeom prst="rect">
            <a:avLst/>
          </a:prstGeom>
        </p:spPr>
        <p:txBody>
          <a:bodyPr lIns="0" tIns="0" rIns="0" bIns="0" rtlCol="0" anchor="t">
            <a:spAutoFit/>
          </a:bodyPr>
          <a:lstStyle/>
          <a:p>
            <a:pPr algn="ctr">
              <a:lnSpc>
                <a:spcPts val="12486"/>
              </a:lnSpc>
            </a:pPr>
            <a:r>
              <a:rPr lang="en-US" sz="14030" dirty="0">
                <a:solidFill>
                  <a:srgbClr val="000000"/>
                </a:solidFill>
                <a:latin typeface="Abhaya Libre Regular"/>
              </a:rPr>
              <a:t>2. </a:t>
            </a:r>
            <a:r>
              <a:rPr lang="el-GR" sz="14030" dirty="0">
                <a:solidFill>
                  <a:srgbClr val="000000"/>
                </a:solidFill>
                <a:latin typeface="Abhaya Libre Regular"/>
              </a:rPr>
              <a:t>ΘΕΩΡΙΕΣ ΚΙΝΗΤΡΩΝ</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pic>
        <p:nvPicPr>
          <p:cNvPr id="16" name="Picture 16"/>
          <p:cNvPicPr>
            <a:picLocks noChangeAspect="1"/>
          </p:cNvPicPr>
          <p:nvPr/>
        </p:nvPicPr>
        <p:blipFill>
          <a:blip r:embed="rId22"/>
          <a:srcRect/>
          <a:stretch>
            <a:fillRect/>
          </a:stretch>
        </p:blipFill>
        <p:spPr>
          <a:xfrm>
            <a:off x="7555793" y="9258300"/>
            <a:ext cx="3710720" cy="779251"/>
          </a:xfrm>
          <a:prstGeom prst="rect">
            <a:avLst/>
          </a:prstGeom>
        </p:spPr>
      </p:pic>
      <p:pic>
        <p:nvPicPr>
          <p:cNvPr id="17" name="Picture 17"/>
          <p:cNvPicPr>
            <a:picLocks noChangeAspect="1"/>
          </p:cNvPicPr>
          <p:nvPr/>
        </p:nvPicPr>
        <p:blipFill>
          <a:blip r:embed="rId23"/>
          <a:srcRect/>
          <a:stretch>
            <a:fillRect/>
          </a:stretch>
        </p:blipFill>
        <p:spPr>
          <a:xfrm>
            <a:off x="14993119" y="9508512"/>
            <a:ext cx="2360235" cy="602763"/>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3456555" y="9092897"/>
            <a:ext cx="1068843" cy="111005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135B1474A2FA49992CFCBA79F8C622" ma:contentTypeVersion="13" ma:contentTypeDescription="Create a new document." ma:contentTypeScope="" ma:versionID="7a0d4eeefdecdd71c98eafb5fe5abcf5">
  <xsd:schema xmlns:xsd="http://www.w3.org/2001/XMLSchema" xmlns:xs="http://www.w3.org/2001/XMLSchema" xmlns:p="http://schemas.microsoft.com/office/2006/metadata/properties" xmlns:ns2="cf2f3c26-8763-4d58-9c65-eb246e7ebd06" xmlns:ns3="2beda75c-0cbf-4ac8-a772-312b4f4b6ced" targetNamespace="http://schemas.microsoft.com/office/2006/metadata/properties" ma:root="true" ma:fieldsID="63a448630e85160cb81a2fb5a85b060c" ns2:_="" ns3:_="">
    <xsd:import namespace="cf2f3c26-8763-4d58-9c65-eb246e7ebd06"/>
    <xsd:import namespace="2beda75c-0cbf-4ac8-a772-312b4f4b6c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f3c26-8763-4d58-9c65-eb246e7ebd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dce832-9eca-491a-8648-65f1e522558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eda75c-0cbf-4ac8-a772-312b4f4b6c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ff9dc27-93af-4b1f-a98b-9038ff3b61b0}" ma:internalName="TaxCatchAll" ma:showField="CatchAllData" ma:web="2beda75c-0cbf-4ac8-a772-312b4f4b6c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0F0A50-3049-4BB6-908E-143711A7727C}">
  <ds:schemaRefs>
    <ds:schemaRef ds:uri="http://schemas.microsoft.com/sharepoint/v3/contenttype/forms"/>
  </ds:schemaRefs>
</ds:datastoreItem>
</file>

<file path=customXml/itemProps2.xml><?xml version="1.0" encoding="utf-8"?>
<ds:datastoreItem xmlns:ds="http://schemas.openxmlformats.org/officeDocument/2006/customXml" ds:itemID="{526D9D2E-9036-441D-AAEE-E7E6DEFCC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f3c26-8763-4d58-9c65-eb246e7ebd06"/>
    <ds:schemaRef ds:uri="2beda75c-0cbf-4ac8-a772-312b4f4b6c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515</TotalTime>
  <Words>2662</Words>
  <Application>Microsoft Office PowerPoint</Application>
  <PresentationFormat>Custom</PresentationFormat>
  <Paragraphs>339</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Calibri</vt:lpstr>
      <vt:lpstr>Abhaya Libre Regular Bold Italics</vt:lpstr>
      <vt:lpstr>Arial</vt:lpstr>
      <vt:lpstr>Abhaya Libre Regular Bold</vt:lpstr>
      <vt:lpstr>Abhaya Libre Regular</vt:lpstr>
      <vt:lpstr>Open Sans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Development_Leadership &amp; Motivation_First Draft</dc:title>
  <dc:creator>International</dc:creator>
  <cp:lastModifiedBy>Ioanna Matouli (Atlantis Engineering)</cp:lastModifiedBy>
  <cp:revision>6</cp:revision>
  <dcterms:created xsi:type="dcterms:W3CDTF">2006-08-16T00:00:00Z</dcterms:created>
  <dcterms:modified xsi:type="dcterms:W3CDTF">2023-07-06T12:56:30Z</dcterms:modified>
  <dc:identifier>DAFZgYBFAgM</dc:identifier>
</cp:coreProperties>
</file>