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50"/>
  </p:notesMasterIdLst>
  <p:sldIdLst>
    <p:sldId id="256" r:id="rId4"/>
    <p:sldId id="257" r:id="rId5"/>
    <p:sldId id="258" r:id="rId6"/>
    <p:sldId id="259" r:id="rId7"/>
    <p:sldId id="260" r:id="rId8"/>
    <p:sldId id="261" r:id="rId9"/>
    <p:sldId id="282" r:id="rId10"/>
    <p:sldId id="262" r:id="rId11"/>
    <p:sldId id="265" r:id="rId12"/>
    <p:sldId id="264" r:id="rId13"/>
    <p:sldId id="266" r:id="rId14"/>
    <p:sldId id="268" r:id="rId15"/>
    <p:sldId id="285" r:id="rId16"/>
    <p:sldId id="283" r:id="rId17"/>
    <p:sldId id="284" r:id="rId18"/>
    <p:sldId id="286" r:id="rId19"/>
    <p:sldId id="287" r:id="rId20"/>
    <p:sldId id="288" r:id="rId21"/>
    <p:sldId id="289" r:id="rId22"/>
    <p:sldId id="290" r:id="rId23"/>
    <p:sldId id="292" r:id="rId24"/>
    <p:sldId id="294" r:id="rId25"/>
    <p:sldId id="295" r:id="rId26"/>
    <p:sldId id="298" r:id="rId27"/>
    <p:sldId id="301" r:id="rId28"/>
    <p:sldId id="300" r:id="rId29"/>
    <p:sldId id="303" r:id="rId30"/>
    <p:sldId id="304" r:id="rId31"/>
    <p:sldId id="306" r:id="rId32"/>
    <p:sldId id="307" r:id="rId33"/>
    <p:sldId id="308" r:id="rId34"/>
    <p:sldId id="296" r:id="rId35"/>
    <p:sldId id="310" r:id="rId36"/>
    <p:sldId id="312" r:id="rId37"/>
    <p:sldId id="313" r:id="rId38"/>
    <p:sldId id="314" r:id="rId39"/>
    <p:sldId id="315" r:id="rId40"/>
    <p:sldId id="316" r:id="rId41"/>
    <p:sldId id="323" r:id="rId42"/>
    <p:sldId id="324" r:id="rId43"/>
    <p:sldId id="326" r:id="rId44"/>
    <p:sldId id="325" r:id="rId45"/>
    <p:sldId id="327" r:id="rId46"/>
    <p:sldId id="270" r:id="rId47"/>
    <p:sldId id="328" r:id="rId48"/>
    <p:sldId id="271" r:id="rId49"/>
  </p:sldIdLst>
  <p:sldSz cx="18288000" cy="10287000"/>
  <p:notesSz cx="6858000" cy="9144000"/>
  <p:embeddedFontLst>
    <p:embeddedFont>
      <p:font typeface="Abhaya Libre Regular" panose="020B0604020202020204" charset="0"/>
      <p:regular r:id="rId51"/>
    </p:embeddedFont>
    <p:embeddedFont>
      <p:font typeface="Abhaya Libre Regular Bold" panose="020B0604020202020204" charset="0"/>
      <p:regular r:id="rId52"/>
    </p:embeddedFont>
    <p:embeddedFont>
      <p:font typeface="Abhaya Libre Regular Bold Italics" panose="020B0604020202020204" charset="0"/>
      <p:regular r:id="rId53"/>
    </p:embeddedFont>
    <p:embeddedFont>
      <p:font typeface="Calibri" panose="020F0502020204030204"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1620" y="-7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4.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font" Target="fonts/font1.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Eleftheriadou (Atlantis Engineering)" userId="3ae066a3-1095-4acc-beef-f20833c9eacb" providerId="ADAL" clId="{2941E1C5-7FC5-42AA-9467-A44078EBDB2D}"/>
    <pc:docChg chg="undo redo custSel modSld">
      <pc:chgData name="Christine Eleftheriadou (Atlantis Engineering)" userId="3ae066a3-1095-4acc-beef-f20833c9eacb" providerId="ADAL" clId="{2941E1C5-7FC5-42AA-9467-A44078EBDB2D}" dt="2023-06-26T12:39:07.668" v="805"/>
      <pc:docMkLst>
        <pc:docMk/>
      </pc:docMkLst>
      <pc:sldChg chg="modSp mod">
        <pc:chgData name="Christine Eleftheriadou (Atlantis Engineering)" userId="3ae066a3-1095-4acc-beef-f20833c9eacb" providerId="ADAL" clId="{2941E1C5-7FC5-42AA-9467-A44078EBDB2D}" dt="2023-06-22T12:26:27.718" v="2"/>
        <pc:sldMkLst>
          <pc:docMk/>
          <pc:sldMk cId="0" sldId="256"/>
        </pc:sldMkLst>
        <pc:spChg chg="mod">
          <ac:chgData name="Christine Eleftheriadou (Atlantis Engineering)" userId="3ae066a3-1095-4acc-beef-f20833c9eacb" providerId="ADAL" clId="{2941E1C5-7FC5-42AA-9467-A44078EBDB2D}" dt="2023-06-22T12:26:27.718" v="2"/>
          <ac:spMkLst>
            <pc:docMk/>
            <pc:sldMk cId="0" sldId="256"/>
            <ac:spMk id="9" creationId="{00000000-0000-0000-0000-000000000000}"/>
          </ac:spMkLst>
        </pc:spChg>
      </pc:sldChg>
      <pc:sldChg chg="modSp mod">
        <pc:chgData name="Christine Eleftheriadou (Atlantis Engineering)" userId="3ae066a3-1095-4acc-beef-f20833c9eacb" providerId="ADAL" clId="{2941E1C5-7FC5-42AA-9467-A44078EBDB2D}" dt="2023-06-22T12:27:00.460" v="3"/>
        <pc:sldMkLst>
          <pc:docMk/>
          <pc:sldMk cId="0" sldId="257"/>
        </pc:sldMkLst>
        <pc:spChg chg="mod">
          <ac:chgData name="Christine Eleftheriadou (Atlantis Engineering)" userId="3ae066a3-1095-4acc-beef-f20833c9eacb" providerId="ADAL" clId="{2941E1C5-7FC5-42AA-9467-A44078EBDB2D}" dt="2023-06-22T12:27:00.460" v="3"/>
          <ac:spMkLst>
            <pc:docMk/>
            <pc:sldMk cId="0" sldId="257"/>
            <ac:spMk id="16" creationId="{00000000-0000-0000-0000-000000000000}"/>
          </ac:spMkLst>
        </pc:spChg>
      </pc:sldChg>
      <pc:sldChg chg="modSp mod">
        <pc:chgData name="Christine Eleftheriadou (Atlantis Engineering)" userId="3ae066a3-1095-4acc-beef-f20833c9eacb" providerId="ADAL" clId="{2941E1C5-7FC5-42AA-9467-A44078EBDB2D}" dt="2023-06-22T12:29:45.274" v="5"/>
        <pc:sldMkLst>
          <pc:docMk/>
          <pc:sldMk cId="0" sldId="258"/>
        </pc:sldMkLst>
        <pc:spChg chg="mod">
          <ac:chgData name="Christine Eleftheriadou (Atlantis Engineering)" userId="3ae066a3-1095-4acc-beef-f20833c9eacb" providerId="ADAL" clId="{2941E1C5-7FC5-42AA-9467-A44078EBDB2D}" dt="2023-06-22T12:29:12.162" v="4"/>
          <ac:spMkLst>
            <pc:docMk/>
            <pc:sldMk cId="0" sldId="258"/>
            <ac:spMk id="2" creationId="{00000000-0000-0000-0000-000000000000}"/>
          </ac:spMkLst>
        </pc:spChg>
        <pc:spChg chg="mod">
          <ac:chgData name="Christine Eleftheriadou (Atlantis Engineering)" userId="3ae066a3-1095-4acc-beef-f20833c9eacb" providerId="ADAL" clId="{2941E1C5-7FC5-42AA-9467-A44078EBDB2D}" dt="2023-06-22T12:29:45.274" v="5"/>
          <ac:spMkLst>
            <pc:docMk/>
            <pc:sldMk cId="0" sldId="258"/>
            <ac:spMk id="3" creationId="{00000000-0000-0000-0000-000000000000}"/>
          </ac:spMkLst>
        </pc:spChg>
      </pc:sldChg>
      <pc:sldChg chg="modSp mod">
        <pc:chgData name="Christine Eleftheriadou (Atlantis Engineering)" userId="3ae066a3-1095-4acc-beef-f20833c9eacb" providerId="ADAL" clId="{2941E1C5-7FC5-42AA-9467-A44078EBDB2D}" dt="2023-06-22T12:29:56.910" v="7" actId="1076"/>
        <pc:sldMkLst>
          <pc:docMk/>
          <pc:sldMk cId="0" sldId="259"/>
        </pc:sldMkLst>
        <pc:picChg chg="mod">
          <ac:chgData name="Christine Eleftheriadou (Atlantis Engineering)" userId="3ae066a3-1095-4acc-beef-f20833c9eacb" providerId="ADAL" clId="{2941E1C5-7FC5-42AA-9467-A44078EBDB2D}" dt="2023-06-22T12:29:56.910" v="7" actId="1076"/>
          <ac:picMkLst>
            <pc:docMk/>
            <pc:sldMk cId="0" sldId="259"/>
            <ac:picMk id="3" creationId="{00000000-0000-0000-0000-000000000000}"/>
          </ac:picMkLst>
        </pc:picChg>
      </pc:sldChg>
      <pc:sldChg chg="modSp mod">
        <pc:chgData name="Christine Eleftheriadou (Atlantis Engineering)" userId="3ae066a3-1095-4acc-beef-f20833c9eacb" providerId="ADAL" clId="{2941E1C5-7FC5-42AA-9467-A44078EBDB2D}" dt="2023-06-22T13:36:26.548" v="359" actId="20577"/>
        <pc:sldMkLst>
          <pc:docMk/>
          <pc:sldMk cId="0" sldId="260"/>
        </pc:sldMkLst>
        <pc:spChg chg="mod">
          <ac:chgData name="Christine Eleftheriadou (Atlantis Engineering)" userId="3ae066a3-1095-4acc-beef-f20833c9eacb" providerId="ADAL" clId="{2941E1C5-7FC5-42AA-9467-A44078EBDB2D}" dt="2023-06-22T12:30:44.915" v="10"/>
          <ac:spMkLst>
            <pc:docMk/>
            <pc:sldMk cId="0" sldId="260"/>
            <ac:spMk id="2" creationId="{00000000-0000-0000-0000-000000000000}"/>
          </ac:spMkLst>
        </pc:spChg>
        <pc:spChg chg="mod">
          <ac:chgData name="Christine Eleftheriadou (Atlantis Engineering)" userId="3ae066a3-1095-4acc-beef-f20833c9eacb" providerId="ADAL" clId="{2941E1C5-7FC5-42AA-9467-A44078EBDB2D}" dt="2023-06-22T13:36:26.548" v="359" actId="20577"/>
          <ac:spMkLst>
            <pc:docMk/>
            <pc:sldMk cId="0" sldId="260"/>
            <ac:spMk id="3" creationId="{00000000-0000-0000-0000-000000000000}"/>
          </ac:spMkLst>
        </pc:spChg>
        <pc:spChg chg="mod">
          <ac:chgData name="Christine Eleftheriadou (Atlantis Engineering)" userId="3ae066a3-1095-4acc-beef-f20833c9eacb" providerId="ADAL" clId="{2941E1C5-7FC5-42AA-9467-A44078EBDB2D}" dt="2023-06-22T12:33:39.954" v="44" actId="113"/>
          <ac:spMkLst>
            <pc:docMk/>
            <pc:sldMk cId="0" sldId="260"/>
            <ac:spMk id="4" creationId="{00000000-0000-0000-0000-000000000000}"/>
          </ac:spMkLst>
        </pc:spChg>
        <pc:spChg chg="mod">
          <ac:chgData name="Christine Eleftheriadou (Atlantis Engineering)" userId="3ae066a3-1095-4acc-beef-f20833c9eacb" providerId="ADAL" clId="{2941E1C5-7FC5-42AA-9467-A44078EBDB2D}" dt="2023-06-22T12:31:22.685" v="18" actId="20577"/>
          <ac:spMkLst>
            <pc:docMk/>
            <pc:sldMk cId="0" sldId="260"/>
            <ac:spMk id="5" creationId="{00000000-0000-0000-0000-000000000000}"/>
          </ac:spMkLst>
        </pc:spChg>
        <pc:spChg chg="mod">
          <ac:chgData name="Christine Eleftheriadou (Atlantis Engineering)" userId="3ae066a3-1095-4acc-beef-f20833c9eacb" providerId="ADAL" clId="{2941E1C5-7FC5-42AA-9467-A44078EBDB2D}" dt="2023-06-22T12:32:04.797" v="26"/>
          <ac:spMkLst>
            <pc:docMk/>
            <pc:sldMk cId="0" sldId="260"/>
            <ac:spMk id="6" creationId="{00000000-0000-0000-0000-000000000000}"/>
          </ac:spMkLst>
        </pc:spChg>
        <pc:spChg chg="mod">
          <ac:chgData name="Christine Eleftheriadou (Atlantis Engineering)" userId="3ae066a3-1095-4acc-beef-f20833c9eacb" providerId="ADAL" clId="{2941E1C5-7FC5-42AA-9467-A44078EBDB2D}" dt="2023-06-22T12:33:34.042" v="42" actId="108"/>
          <ac:spMkLst>
            <pc:docMk/>
            <pc:sldMk cId="0" sldId="260"/>
            <ac:spMk id="7" creationId="{00000000-0000-0000-0000-000000000000}"/>
          </ac:spMkLst>
        </pc:spChg>
        <pc:spChg chg="mod">
          <ac:chgData name="Christine Eleftheriadou (Atlantis Engineering)" userId="3ae066a3-1095-4acc-beef-f20833c9eacb" providerId="ADAL" clId="{2941E1C5-7FC5-42AA-9467-A44078EBDB2D}" dt="2023-06-22T12:30:23.531" v="8"/>
          <ac:spMkLst>
            <pc:docMk/>
            <pc:sldMk cId="0" sldId="260"/>
            <ac:spMk id="15" creationId="{00000000-0000-0000-0000-000000000000}"/>
          </ac:spMkLst>
        </pc:spChg>
        <pc:spChg chg="mod">
          <ac:chgData name="Christine Eleftheriadou (Atlantis Engineering)" userId="3ae066a3-1095-4acc-beef-f20833c9eacb" providerId="ADAL" clId="{2941E1C5-7FC5-42AA-9467-A44078EBDB2D}" dt="2023-06-22T12:33:21.694" v="41" actId="20577"/>
          <ac:spMkLst>
            <pc:docMk/>
            <pc:sldMk cId="0" sldId="260"/>
            <ac:spMk id="24" creationId="{00000000-0000-0000-0000-000000000000}"/>
          </ac:spMkLst>
        </pc:spChg>
      </pc:sldChg>
      <pc:sldChg chg="modSp mod">
        <pc:chgData name="Christine Eleftheriadou (Atlantis Engineering)" userId="3ae066a3-1095-4acc-beef-f20833c9eacb" providerId="ADAL" clId="{2941E1C5-7FC5-42AA-9467-A44078EBDB2D}" dt="2023-06-22T12:34:38.498" v="46"/>
        <pc:sldMkLst>
          <pc:docMk/>
          <pc:sldMk cId="0" sldId="261"/>
        </pc:sldMkLst>
        <pc:spChg chg="mod">
          <ac:chgData name="Christine Eleftheriadou (Atlantis Engineering)" userId="3ae066a3-1095-4acc-beef-f20833c9eacb" providerId="ADAL" clId="{2941E1C5-7FC5-42AA-9467-A44078EBDB2D}" dt="2023-06-22T12:34:38.498" v="46"/>
          <ac:spMkLst>
            <pc:docMk/>
            <pc:sldMk cId="0" sldId="261"/>
            <ac:spMk id="4" creationId="{00000000-0000-0000-0000-000000000000}"/>
          </ac:spMkLst>
        </pc:spChg>
        <pc:spChg chg="mod">
          <ac:chgData name="Christine Eleftheriadou (Atlantis Engineering)" userId="3ae066a3-1095-4acc-beef-f20833c9eacb" providerId="ADAL" clId="{2941E1C5-7FC5-42AA-9467-A44078EBDB2D}" dt="2023-06-22T12:34:26.936" v="45"/>
          <ac:spMkLst>
            <pc:docMk/>
            <pc:sldMk cId="0" sldId="261"/>
            <ac:spMk id="5" creationId="{00000000-0000-0000-0000-000000000000}"/>
          </ac:spMkLst>
        </pc:spChg>
      </pc:sldChg>
      <pc:sldChg chg="modSp mod">
        <pc:chgData name="Christine Eleftheriadou (Atlantis Engineering)" userId="3ae066a3-1095-4acc-beef-f20833c9eacb" providerId="ADAL" clId="{2941E1C5-7FC5-42AA-9467-A44078EBDB2D}" dt="2023-06-22T12:35:51.474" v="50" actId="1076"/>
        <pc:sldMkLst>
          <pc:docMk/>
          <pc:sldMk cId="0" sldId="262"/>
        </pc:sldMkLst>
        <pc:spChg chg="mod">
          <ac:chgData name="Christine Eleftheriadou (Atlantis Engineering)" userId="3ae066a3-1095-4acc-beef-f20833c9eacb" providerId="ADAL" clId="{2941E1C5-7FC5-42AA-9467-A44078EBDB2D}" dt="2023-06-22T12:35:51.474" v="50" actId="1076"/>
          <ac:spMkLst>
            <pc:docMk/>
            <pc:sldMk cId="0" sldId="262"/>
            <ac:spMk id="15" creationId="{00000000-0000-0000-0000-000000000000}"/>
          </ac:spMkLst>
        </pc:spChg>
        <pc:spChg chg="mod">
          <ac:chgData name="Christine Eleftheriadou (Atlantis Engineering)" userId="3ae066a3-1095-4acc-beef-f20833c9eacb" providerId="ADAL" clId="{2941E1C5-7FC5-42AA-9467-A44078EBDB2D}" dt="2023-06-22T12:35:05.973" v="48"/>
          <ac:spMkLst>
            <pc:docMk/>
            <pc:sldMk cId="0" sldId="262"/>
            <ac:spMk id="18" creationId="{00000000-0000-0000-0000-000000000000}"/>
          </ac:spMkLst>
        </pc:spChg>
      </pc:sldChg>
      <pc:sldChg chg="modSp mod">
        <pc:chgData name="Christine Eleftheriadou (Atlantis Engineering)" userId="3ae066a3-1095-4acc-beef-f20833c9eacb" providerId="ADAL" clId="{2941E1C5-7FC5-42AA-9467-A44078EBDB2D}" dt="2023-06-22T12:43:21.036" v="91"/>
        <pc:sldMkLst>
          <pc:docMk/>
          <pc:sldMk cId="0" sldId="264"/>
        </pc:sldMkLst>
        <pc:spChg chg="mod">
          <ac:chgData name="Christine Eleftheriadou (Atlantis Engineering)" userId="3ae066a3-1095-4acc-beef-f20833c9eacb" providerId="ADAL" clId="{2941E1C5-7FC5-42AA-9467-A44078EBDB2D}" dt="2023-06-22T12:42:18.628" v="87"/>
          <ac:spMkLst>
            <pc:docMk/>
            <pc:sldMk cId="0" sldId="264"/>
            <ac:spMk id="6" creationId="{00000000-0000-0000-0000-000000000000}"/>
          </ac:spMkLst>
        </pc:spChg>
        <pc:spChg chg="mod">
          <ac:chgData name="Christine Eleftheriadou (Atlantis Engineering)" userId="3ae066a3-1095-4acc-beef-f20833c9eacb" providerId="ADAL" clId="{2941E1C5-7FC5-42AA-9467-A44078EBDB2D}" dt="2023-06-22T12:42:50.731" v="90" actId="20577"/>
          <ac:spMkLst>
            <pc:docMk/>
            <pc:sldMk cId="0" sldId="264"/>
            <ac:spMk id="9" creationId="{00000000-0000-0000-0000-000000000000}"/>
          </ac:spMkLst>
        </pc:spChg>
        <pc:spChg chg="mod">
          <ac:chgData name="Christine Eleftheriadou (Atlantis Engineering)" userId="3ae066a3-1095-4acc-beef-f20833c9eacb" providerId="ADAL" clId="{2941E1C5-7FC5-42AA-9467-A44078EBDB2D}" dt="2023-06-22T12:43:21.036" v="91"/>
          <ac:spMkLst>
            <pc:docMk/>
            <pc:sldMk cId="0" sldId="264"/>
            <ac:spMk id="11" creationId="{00000000-0000-0000-0000-000000000000}"/>
          </ac:spMkLst>
        </pc:spChg>
      </pc:sldChg>
      <pc:sldChg chg="modSp mod">
        <pc:chgData name="Christine Eleftheriadou (Atlantis Engineering)" userId="3ae066a3-1095-4acc-beef-f20833c9eacb" providerId="ADAL" clId="{2941E1C5-7FC5-42AA-9467-A44078EBDB2D}" dt="2023-06-22T12:41:06.724" v="86" actId="20577"/>
        <pc:sldMkLst>
          <pc:docMk/>
          <pc:sldMk cId="0" sldId="265"/>
        </pc:sldMkLst>
        <pc:spChg chg="mod">
          <ac:chgData name="Christine Eleftheriadou (Atlantis Engineering)" userId="3ae066a3-1095-4acc-beef-f20833c9eacb" providerId="ADAL" clId="{2941E1C5-7FC5-42AA-9467-A44078EBDB2D}" dt="2023-06-22T12:36:15.623" v="51"/>
          <ac:spMkLst>
            <pc:docMk/>
            <pc:sldMk cId="0" sldId="265"/>
            <ac:spMk id="9" creationId="{00000000-0000-0000-0000-000000000000}"/>
          </ac:spMkLst>
        </pc:spChg>
        <pc:spChg chg="mod">
          <ac:chgData name="Christine Eleftheriadou (Atlantis Engineering)" userId="3ae066a3-1095-4acc-beef-f20833c9eacb" providerId="ADAL" clId="{2941E1C5-7FC5-42AA-9467-A44078EBDB2D}" dt="2023-06-22T12:41:06.724" v="86" actId="20577"/>
          <ac:spMkLst>
            <pc:docMk/>
            <pc:sldMk cId="0" sldId="265"/>
            <ac:spMk id="11" creationId="{00000000-0000-0000-0000-000000000000}"/>
          </ac:spMkLst>
        </pc:spChg>
        <pc:picChg chg="mod">
          <ac:chgData name="Christine Eleftheriadou (Atlantis Engineering)" userId="3ae066a3-1095-4acc-beef-f20833c9eacb" providerId="ADAL" clId="{2941E1C5-7FC5-42AA-9467-A44078EBDB2D}" dt="2023-06-22T12:40:27.021" v="81" actId="1076"/>
          <ac:picMkLst>
            <pc:docMk/>
            <pc:sldMk cId="0" sldId="265"/>
            <ac:picMk id="5" creationId="{00000000-0000-0000-0000-000000000000}"/>
          </ac:picMkLst>
        </pc:picChg>
      </pc:sldChg>
      <pc:sldChg chg="modSp mod">
        <pc:chgData name="Christine Eleftheriadou (Atlantis Engineering)" userId="3ae066a3-1095-4acc-beef-f20833c9eacb" providerId="ADAL" clId="{2941E1C5-7FC5-42AA-9467-A44078EBDB2D}" dt="2023-06-22T12:46:41.739" v="111" actId="20577"/>
        <pc:sldMkLst>
          <pc:docMk/>
          <pc:sldMk cId="0" sldId="266"/>
        </pc:sldMkLst>
        <pc:spChg chg="mod">
          <ac:chgData name="Christine Eleftheriadou (Atlantis Engineering)" userId="3ae066a3-1095-4acc-beef-f20833c9eacb" providerId="ADAL" clId="{2941E1C5-7FC5-42AA-9467-A44078EBDB2D}" dt="2023-06-22T12:44:15.187" v="93" actId="14100"/>
          <ac:spMkLst>
            <pc:docMk/>
            <pc:sldMk cId="0" sldId="266"/>
            <ac:spMk id="9" creationId="{00000000-0000-0000-0000-000000000000}"/>
          </ac:spMkLst>
        </pc:spChg>
        <pc:spChg chg="mod">
          <ac:chgData name="Christine Eleftheriadou (Atlantis Engineering)" userId="3ae066a3-1095-4acc-beef-f20833c9eacb" providerId="ADAL" clId="{2941E1C5-7FC5-42AA-9467-A44078EBDB2D}" dt="2023-06-22T12:46:41.739" v="111" actId="20577"/>
          <ac:spMkLst>
            <pc:docMk/>
            <pc:sldMk cId="0" sldId="266"/>
            <ac:spMk id="17" creationId="{00000000-0000-0000-0000-000000000000}"/>
          </ac:spMkLst>
        </pc:spChg>
      </pc:sldChg>
      <pc:sldChg chg="modSp mod">
        <pc:chgData name="Christine Eleftheriadou (Atlantis Engineering)" userId="3ae066a3-1095-4acc-beef-f20833c9eacb" providerId="ADAL" clId="{2941E1C5-7FC5-42AA-9467-A44078EBDB2D}" dt="2023-06-22T12:49:43.337" v="123" actId="20577"/>
        <pc:sldMkLst>
          <pc:docMk/>
          <pc:sldMk cId="0" sldId="268"/>
        </pc:sldMkLst>
        <pc:spChg chg="mod">
          <ac:chgData name="Christine Eleftheriadou (Atlantis Engineering)" userId="3ae066a3-1095-4acc-beef-f20833c9eacb" providerId="ADAL" clId="{2941E1C5-7FC5-42AA-9467-A44078EBDB2D}" dt="2023-06-22T12:47:19.162" v="112"/>
          <ac:spMkLst>
            <pc:docMk/>
            <pc:sldMk cId="0" sldId="268"/>
            <ac:spMk id="7" creationId="{00000000-0000-0000-0000-000000000000}"/>
          </ac:spMkLst>
        </pc:spChg>
        <pc:spChg chg="mod">
          <ac:chgData name="Christine Eleftheriadou (Atlantis Engineering)" userId="3ae066a3-1095-4acc-beef-f20833c9eacb" providerId="ADAL" clId="{2941E1C5-7FC5-42AA-9467-A44078EBDB2D}" dt="2023-06-22T12:49:43.337" v="123" actId="20577"/>
          <ac:spMkLst>
            <pc:docMk/>
            <pc:sldMk cId="0" sldId="268"/>
            <ac:spMk id="15" creationId="{00000000-0000-0000-0000-000000000000}"/>
          </ac:spMkLst>
        </pc:spChg>
        <pc:picChg chg="mod">
          <ac:chgData name="Christine Eleftheriadou (Atlantis Engineering)" userId="3ae066a3-1095-4acc-beef-f20833c9eacb" providerId="ADAL" clId="{2941E1C5-7FC5-42AA-9467-A44078EBDB2D}" dt="2023-06-22T12:49:37.786" v="121" actId="1076"/>
          <ac:picMkLst>
            <pc:docMk/>
            <pc:sldMk cId="0" sldId="268"/>
            <ac:picMk id="5" creationId="{00000000-0000-0000-0000-000000000000}"/>
          </ac:picMkLst>
        </pc:picChg>
      </pc:sldChg>
      <pc:sldChg chg="modSp mod">
        <pc:chgData name="Christine Eleftheriadou (Atlantis Engineering)" userId="3ae066a3-1095-4acc-beef-f20833c9eacb" providerId="ADAL" clId="{2941E1C5-7FC5-42AA-9467-A44078EBDB2D}" dt="2023-06-26T12:39:07.668" v="805"/>
        <pc:sldMkLst>
          <pc:docMk/>
          <pc:sldMk cId="0" sldId="270"/>
        </pc:sldMkLst>
        <pc:spChg chg="mod">
          <ac:chgData name="Christine Eleftheriadou (Atlantis Engineering)" userId="3ae066a3-1095-4acc-beef-f20833c9eacb" providerId="ADAL" clId="{2941E1C5-7FC5-42AA-9467-A44078EBDB2D}" dt="2023-06-26T12:39:07.668" v="805"/>
          <ac:spMkLst>
            <pc:docMk/>
            <pc:sldMk cId="0" sldId="270"/>
            <ac:spMk id="8" creationId="{00000000-0000-0000-0000-000000000000}"/>
          </ac:spMkLst>
        </pc:spChg>
      </pc:sldChg>
      <pc:sldChg chg="modSp mod">
        <pc:chgData name="Christine Eleftheriadou (Atlantis Engineering)" userId="3ae066a3-1095-4acc-beef-f20833c9eacb" providerId="ADAL" clId="{2941E1C5-7FC5-42AA-9467-A44078EBDB2D}" dt="2023-06-23T12:51:45.185" v="648" actId="1076"/>
        <pc:sldMkLst>
          <pc:docMk/>
          <pc:sldMk cId="0" sldId="271"/>
        </pc:sldMkLst>
        <pc:spChg chg="mod">
          <ac:chgData name="Christine Eleftheriadou (Atlantis Engineering)" userId="3ae066a3-1095-4acc-beef-f20833c9eacb" providerId="ADAL" clId="{2941E1C5-7FC5-42AA-9467-A44078EBDB2D}" dt="2023-06-23T12:51:45.185" v="648" actId="1076"/>
          <ac:spMkLst>
            <pc:docMk/>
            <pc:sldMk cId="0" sldId="271"/>
            <ac:spMk id="2" creationId="{00000000-0000-0000-0000-000000000000}"/>
          </ac:spMkLst>
        </pc:spChg>
      </pc:sldChg>
      <pc:sldChg chg="modSp mod">
        <pc:chgData name="Christine Eleftheriadou (Atlantis Engineering)" userId="3ae066a3-1095-4acc-beef-f20833c9eacb" providerId="ADAL" clId="{2941E1C5-7FC5-42AA-9467-A44078EBDB2D}" dt="2023-06-22T12:34:51.309" v="47"/>
        <pc:sldMkLst>
          <pc:docMk/>
          <pc:sldMk cId="4281212072" sldId="282"/>
        </pc:sldMkLst>
        <pc:spChg chg="mod">
          <ac:chgData name="Christine Eleftheriadou (Atlantis Engineering)" userId="3ae066a3-1095-4acc-beef-f20833c9eacb" providerId="ADAL" clId="{2941E1C5-7FC5-42AA-9467-A44078EBDB2D}" dt="2023-06-22T12:34:51.309" v="47"/>
          <ac:spMkLst>
            <pc:docMk/>
            <pc:sldMk cId="4281212072" sldId="282"/>
            <ac:spMk id="16" creationId="{00000000-0000-0000-0000-000000000000}"/>
          </ac:spMkLst>
        </pc:spChg>
      </pc:sldChg>
      <pc:sldChg chg="modSp mod">
        <pc:chgData name="Christine Eleftheriadou (Atlantis Engineering)" userId="3ae066a3-1095-4acc-beef-f20833c9eacb" providerId="ADAL" clId="{2941E1C5-7FC5-42AA-9467-A44078EBDB2D}" dt="2023-06-22T13:14:53.770" v="164" actId="20577"/>
        <pc:sldMkLst>
          <pc:docMk/>
          <pc:sldMk cId="2228538892" sldId="283"/>
        </pc:sldMkLst>
        <pc:spChg chg="mod">
          <ac:chgData name="Christine Eleftheriadou (Atlantis Engineering)" userId="3ae066a3-1095-4acc-beef-f20833c9eacb" providerId="ADAL" clId="{2941E1C5-7FC5-42AA-9467-A44078EBDB2D}" dt="2023-06-22T13:14:53.770" v="164" actId="20577"/>
          <ac:spMkLst>
            <pc:docMk/>
            <pc:sldMk cId="2228538892" sldId="283"/>
            <ac:spMk id="16" creationId="{00000000-0000-0000-0000-000000000000}"/>
          </ac:spMkLst>
        </pc:spChg>
      </pc:sldChg>
      <pc:sldChg chg="addSp modSp mod">
        <pc:chgData name="Christine Eleftheriadou (Atlantis Engineering)" userId="3ae066a3-1095-4acc-beef-f20833c9eacb" providerId="ADAL" clId="{2941E1C5-7FC5-42AA-9467-A44078EBDB2D}" dt="2023-06-22T13:21:13.337" v="239"/>
        <pc:sldMkLst>
          <pc:docMk/>
          <pc:sldMk cId="4081526099" sldId="284"/>
        </pc:sldMkLst>
        <pc:spChg chg="mod">
          <ac:chgData name="Christine Eleftheriadou (Atlantis Engineering)" userId="3ae066a3-1095-4acc-beef-f20833c9eacb" providerId="ADAL" clId="{2941E1C5-7FC5-42AA-9467-A44078EBDB2D}" dt="2023-06-22T13:21:13.337" v="239"/>
          <ac:spMkLst>
            <pc:docMk/>
            <pc:sldMk cId="4081526099" sldId="284"/>
            <ac:spMk id="22" creationId="{00000000-0000-0000-0000-000000000000}"/>
          </ac:spMkLst>
        </pc:spChg>
        <pc:spChg chg="mod">
          <ac:chgData name="Christine Eleftheriadou (Atlantis Engineering)" userId="3ae066a3-1095-4acc-beef-f20833c9eacb" providerId="ADAL" clId="{2941E1C5-7FC5-42AA-9467-A44078EBDB2D}" dt="2023-06-22T13:20:33.583" v="237"/>
          <ac:spMkLst>
            <pc:docMk/>
            <pc:sldMk cId="4081526099" sldId="284"/>
            <ac:spMk id="27" creationId="{00000000-0000-0000-0000-000000000000}"/>
          </ac:spMkLst>
        </pc:spChg>
        <pc:spChg chg="add">
          <ac:chgData name="Christine Eleftheriadou (Atlantis Engineering)" userId="3ae066a3-1095-4acc-beef-f20833c9eacb" providerId="ADAL" clId="{2941E1C5-7FC5-42AA-9467-A44078EBDB2D}" dt="2023-06-22T13:17:02.616" v="169"/>
          <ac:spMkLst>
            <pc:docMk/>
            <pc:sldMk cId="4081526099" sldId="284"/>
            <ac:spMk id="28" creationId="{5E9D2743-4FBC-3C2C-0A5D-A1F085FC6529}"/>
          </ac:spMkLst>
        </pc:spChg>
        <pc:spChg chg="mod">
          <ac:chgData name="Christine Eleftheriadou (Atlantis Engineering)" userId="3ae066a3-1095-4acc-beef-f20833c9eacb" providerId="ADAL" clId="{2941E1C5-7FC5-42AA-9467-A44078EBDB2D}" dt="2023-06-22T13:17:11.704" v="170"/>
          <ac:spMkLst>
            <pc:docMk/>
            <pc:sldMk cId="4081526099" sldId="284"/>
            <ac:spMk id="38" creationId="{00000000-0000-0000-0000-000000000000}"/>
          </ac:spMkLst>
        </pc:spChg>
        <pc:picChg chg="mod">
          <ac:chgData name="Christine Eleftheriadou (Atlantis Engineering)" userId="3ae066a3-1095-4acc-beef-f20833c9eacb" providerId="ADAL" clId="{2941E1C5-7FC5-42AA-9467-A44078EBDB2D}" dt="2023-06-22T13:20:39.070" v="238" actId="1076"/>
          <ac:picMkLst>
            <pc:docMk/>
            <pc:sldMk cId="4081526099" sldId="284"/>
            <ac:picMk id="36" creationId="{00000000-0000-0000-0000-000000000000}"/>
          </ac:picMkLst>
        </pc:picChg>
      </pc:sldChg>
      <pc:sldChg chg="modSp mod">
        <pc:chgData name="Christine Eleftheriadou (Atlantis Engineering)" userId="3ae066a3-1095-4acc-beef-f20833c9eacb" providerId="ADAL" clId="{2941E1C5-7FC5-42AA-9467-A44078EBDB2D}" dt="2023-06-22T12:59:13.063" v="162" actId="20577"/>
        <pc:sldMkLst>
          <pc:docMk/>
          <pc:sldMk cId="3436456297" sldId="285"/>
        </pc:sldMkLst>
        <pc:spChg chg="mod">
          <ac:chgData name="Christine Eleftheriadou (Atlantis Engineering)" userId="3ae066a3-1095-4acc-beef-f20833c9eacb" providerId="ADAL" clId="{2941E1C5-7FC5-42AA-9467-A44078EBDB2D}" dt="2023-06-22T12:58:37.606" v="157" actId="1076"/>
          <ac:spMkLst>
            <pc:docMk/>
            <pc:sldMk cId="3436456297" sldId="285"/>
            <ac:spMk id="7" creationId="{00000000-0000-0000-0000-000000000000}"/>
          </ac:spMkLst>
        </pc:spChg>
        <pc:spChg chg="mod">
          <ac:chgData name="Christine Eleftheriadou (Atlantis Engineering)" userId="3ae066a3-1095-4acc-beef-f20833c9eacb" providerId="ADAL" clId="{2941E1C5-7FC5-42AA-9467-A44078EBDB2D}" dt="2023-06-22T12:59:13.063" v="162" actId="20577"/>
          <ac:spMkLst>
            <pc:docMk/>
            <pc:sldMk cId="3436456297" sldId="285"/>
            <ac:spMk id="15" creationId="{00000000-0000-0000-0000-000000000000}"/>
          </ac:spMkLst>
        </pc:spChg>
        <pc:picChg chg="mod">
          <ac:chgData name="Christine Eleftheriadou (Atlantis Engineering)" userId="3ae066a3-1095-4acc-beef-f20833c9eacb" providerId="ADAL" clId="{2941E1C5-7FC5-42AA-9467-A44078EBDB2D}" dt="2023-06-22T12:58:32.197" v="156" actId="1076"/>
          <ac:picMkLst>
            <pc:docMk/>
            <pc:sldMk cId="3436456297" sldId="285"/>
            <ac:picMk id="5" creationId="{00000000-0000-0000-0000-000000000000}"/>
          </ac:picMkLst>
        </pc:picChg>
      </pc:sldChg>
      <pc:sldChg chg="modSp mod">
        <pc:chgData name="Christine Eleftheriadou (Atlantis Engineering)" userId="3ae066a3-1095-4acc-beef-f20833c9eacb" providerId="ADAL" clId="{2941E1C5-7FC5-42AA-9467-A44078EBDB2D}" dt="2023-06-22T13:25:43.043" v="267" actId="20577"/>
        <pc:sldMkLst>
          <pc:docMk/>
          <pc:sldMk cId="1006618449" sldId="286"/>
        </pc:sldMkLst>
        <pc:spChg chg="mod">
          <ac:chgData name="Christine Eleftheriadou (Atlantis Engineering)" userId="3ae066a3-1095-4acc-beef-f20833c9eacb" providerId="ADAL" clId="{2941E1C5-7FC5-42AA-9467-A44078EBDB2D}" dt="2023-06-22T13:22:30.451" v="247" actId="1076"/>
          <ac:spMkLst>
            <pc:docMk/>
            <pc:sldMk cId="1006618449" sldId="286"/>
            <ac:spMk id="9" creationId="{00000000-0000-0000-0000-000000000000}"/>
          </ac:spMkLst>
        </pc:spChg>
        <pc:spChg chg="mod">
          <ac:chgData name="Christine Eleftheriadou (Atlantis Engineering)" userId="3ae066a3-1095-4acc-beef-f20833c9eacb" providerId="ADAL" clId="{2941E1C5-7FC5-42AA-9467-A44078EBDB2D}" dt="2023-06-22T13:25:43.043" v="267" actId="20577"/>
          <ac:spMkLst>
            <pc:docMk/>
            <pc:sldMk cId="1006618449" sldId="286"/>
            <ac:spMk id="17" creationId="{00000000-0000-0000-0000-000000000000}"/>
          </ac:spMkLst>
        </pc:spChg>
        <pc:picChg chg="mod">
          <ac:chgData name="Christine Eleftheriadou (Atlantis Engineering)" userId="3ae066a3-1095-4acc-beef-f20833c9eacb" providerId="ADAL" clId="{2941E1C5-7FC5-42AA-9467-A44078EBDB2D}" dt="2023-06-22T13:23:48.620" v="249" actId="1076"/>
          <ac:picMkLst>
            <pc:docMk/>
            <pc:sldMk cId="1006618449" sldId="286"/>
            <ac:picMk id="5" creationId="{00000000-0000-0000-0000-000000000000}"/>
          </ac:picMkLst>
        </pc:picChg>
      </pc:sldChg>
      <pc:sldChg chg="modSp mod">
        <pc:chgData name="Christine Eleftheriadou (Atlantis Engineering)" userId="3ae066a3-1095-4acc-beef-f20833c9eacb" providerId="ADAL" clId="{2941E1C5-7FC5-42AA-9467-A44078EBDB2D}" dt="2023-06-22T13:32:19.396" v="316" actId="20577"/>
        <pc:sldMkLst>
          <pc:docMk/>
          <pc:sldMk cId="1322511378" sldId="287"/>
        </pc:sldMkLst>
        <pc:spChg chg="mod">
          <ac:chgData name="Christine Eleftheriadou (Atlantis Engineering)" userId="3ae066a3-1095-4acc-beef-f20833c9eacb" providerId="ADAL" clId="{2941E1C5-7FC5-42AA-9467-A44078EBDB2D}" dt="2023-06-22T13:30:59.472" v="304" actId="20577"/>
          <ac:spMkLst>
            <pc:docMk/>
            <pc:sldMk cId="1322511378" sldId="287"/>
            <ac:spMk id="8" creationId="{00000000-0000-0000-0000-000000000000}"/>
          </ac:spMkLst>
        </pc:spChg>
        <pc:spChg chg="mod">
          <ac:chgData name="Christine Eleftheriadou (Atlantis Engineering)" userId="3ae066a3-1095-4acc-beef-f20833c9eacb" providerId="ADAL" clId="{2941E1C5-7FC5-42AA-9467-A44078EBDB2D}" dt="2023-06-22T13:27:10.862" v="269" actId="14100"/>
          <ac:spMkLst>
            <pc:docMk/>
            <pc:sldMk cId="1322511378" sldId="287"/>
            <ac:spMk id="9" creationId="{00000000-0000-0000-0000-000000000000}"/>
          </ac:spMkLst>
        </pc:spChg>
        <pc:spChg chg="mod">
          <ac:chgData name="Christine Eleftheriadou (Atlantis Engineering)" userId="3ae066a3-1095-4acc-beef-f20833c9eacb" providerId="ADAL" clId="{2941E1C5-7FC5-42AA-9467-A44078EBDB2D}" dt="2023-06-22T13:32:19.396" v="316" actId="20577"/>
          <ac:spMkLst>
            <pc:docMk/>
            <pc:sldMk cId="1322511378" sldId="287"/>
            <ac:spMk id="10" creationId="{00000000-0000-0000-0000-000000000000}"/>
          </ac:spMkLst>
        </pc:spChg>
        <pc:spChg chg="mod">
          <ac:chgData name="Christine Eleftheriadou (Atlantis Engineering)" userId="3ae066a3-1095-4acc-beef-f20833c9eacb" providerId="ADAL" clId="{2941E1C5-7FC5-42AA-9467-A44078EBDB2D}" dt="2023-06-22T13:27:33.423" v="270"/>
          <ac:spMkLst>
            <pc:docMk/>
            <pc:sldMk cId="1322511378" sldId="287"/>
            <ac:spMk id="11" creationId="{00000000-0000-0000-0000-000000000000}"/>
          </ac:spMkLst>
        </pc:spChg>
      </pc:sldChg>
      <pc:sldChg chg="modSp mod">
        <pc:chgData name="Christine Eleftheriadou (Atlantis Engineering)" userId="3ae066a3-1095-4acc-beef-f20833c9eacb" providerId="ADAL" clId="{2941E1C5-7FC5-42AA-9467-A44078EBDB2D}" dt="2023-06-22T13:34:59.340" v="331" actId="14100"/>
        <pc:sldMkLst>
          <pc:docMk/>
          <pc:sldMk cId="180535095" sldId="288"/>
        </pc:sldMkLst>
        <pc:spChg chg="mod">
          <ac:chgData name="Christine Eleftheriadou (Atlantis Engineering)" userId="3ae066a3-1095-4acc-beef-f20833c9eacb" providerId="ADAL" clId="{2941E1C5-7FC5-42AA-9467-A44078EBDB2D}" dt="2023-06-22T13:34:59.340" v="331" actId="14100"/>
          <ac:spMkLst>
            <pc:docMk/>
            <pc:sldMk cId="180535095" sldId="288"/>
            <ac:spMk id="27" creationId="{00000000-0000-0000-0000-000000000000}"/>
          </ac:spMkLst>
        </pc:spChg>
        <pc:spChg chg="mod">
          <ac:chgData name="Christine Eleftheriadou (Atlantis Engineering)" userId="3ae066a3-1095-4acc-beef-f20833c9eacb" providerId="ADAL" clId="{2941E1C5-7FC5-42AA-9467-A44078EBDB2D}" dt="2023-06-22T13:32:57.286" v="317"/>
          <ac:spMkLst>
            <pc:docMk/>
            <pc:sldMk cId="180535095" sldId="288"/>
            <ac:spMk id="38" creationId="{00000000-0000-0000-0000-000000000000}"/>
          </ac:spMkLst>
        </pc:spChg>
        <pc:picChg chg="mod">
          <ac:chgData name="Christine Eleftheriadou (Atlantis Engineering)" userId="3ae066a3-1095-4acc-beef-f20833c9eacb" providerId="ADAL" clId="{2941E1C5-7FC5-42AA-9467-A44078EBDB2D}" dt="2023-06-22T13:34:56.403" v="330" actId="1076"/>
          <ac:picMkLst>
            <pc:docMk/>
            <pc:sldMk cId="180535095" sldId="288"/>
            <ac:picMk id="29" creationId="{87D1771B-9197-26DC-F1C5-B7603E25AA5C}"/>
          </ac:picMkLst>
        </pc:picChg>
      </pc:sldChg>
      <pc:sldChg chg="modSp mod">
        <pc:chgData name="Christine Eleftheriadou (Atlantis Engineering)" userId="3ae066a3-1095-4acc-beef-f20833c9eacb" providerId="ADAL" clId="{2941E1C5-7FC5-42AA-9467-A44078EBDB2D}" dt="2023-06-22T13:35:52.322" v="337"/>
        <pc:sldMkLst>
          <pc:docMk/>
          <pc:sldMk cId="2693932986" sldId="289"/>
        </pc:sldMkLst>
        <pc:spChg chg="mod">
          <ac:chgData name="Christine Eleftheriadou (Atlantis Engineering)" userId="3ae066a3-1095-4acc-beef-f20833c9eacb" providerId="ADAL" clId="{2941E1C5-7FC5-42AA-9467-A44078EBDB2D}" dt="2023-06-22T13:35:52.322" v="337"/>
          <ac:spMkLst>
            <pc:docMk/>
            <pc:sldMk cId="2693932986" sldId="289"/>
            <ac:spMk id="16" creationId="{00000000-0000-0000-0000-000000000000}"/>
          </ac:spMkLst>
        </pc:spChg>
        <pc:grpChg chg="mod">
          <ac:chgData name="Christine Eleftheriadou (Atlantis Engineering)" userId="3ae066a3-1095-4acc-beef-f20833c9eacb" providerId="ADAL" clId="{2941E1C5-7FC5-42AA-9467-A44078EBDB2D}" dt="2023-06-22T13:35:37.049" v="335" actId="1076"/>
          <ac:grpSpMkLst>
            <pc:docMk/>
            <pc:sldMk cId="2693932986" sldId="289"/>
            <ac:grpSpMk id="2" creationId="{00000000-0000-0000-0000-000000000000}"/>
          </ac:grpSpMkLst>
        </pc:grpChg>
      </pc:sldChg>
      <pc:sldChg chg="modSp mod">
        <pc:chgData name="Christine Eleftheriadou (Atlantis Engineering)" userId="3ae066a3-1095-4acc-beef-f20833c9eacb" providerId="ADAL" clId="{2941E1C5-7FC5-42AA-9467-A44078EBDB2D}" dt="2023-06-22T13:38:57.480" v="376" actId="1076"/>
        <pc:sldMkLst>
          <pc:docMk/>
          <pc:sldMk cId="599551945" sldId="290"/>
        </pc:sldMkLst>
        <pc:spChg chg="mod">
          <ac:chgData name="Christine Eleftheriadou (Atlantis Engineering)" userId="3ae066a3-1095-4acc-beef-f20833c9eacb" providerId="ADAL" clId="{2941E1C5-7FC5-42AA-9467-A44078EBDB2D}" dt="2023-06-22T13:38:33.924" v="374" actId="1076"/>
          <ac:spMkLst>
            <pc:docMk/>
            <pc:sldMk cId="599551945" sldId="290"/>
            <ac:spMk id="8" creationId="{00000000-0000-0000-0000-000000000000}"/>
          </ac:spMkLst>
        </pc:spChg>
        <pc:spChg chg="mod">
          <ac:chgData name="Christine Eleftheriadou (Atlantis Engineering)" userId="3ae066a3-1095-4acc-beef-f20833c9eacb" providerId="ADAL" clId="{2941E1C5-7FC5-42AA-9467-A44078EBDB2D}" dt="2023-06-22T13:38:52.014" v="375" actId="1076"/>
          <ac:spMkLst>
            <pc:docMk/>
            <pc:sldMk cId="599551945" sldId="290"/>
            <ac:spMk id="9" creationId="{00000000-0000-0000-0000-000000000000}"/>
          </ac:spMkLst>
        </pc:spChg>
        <pc:picChg chg="mod">
          <ac:chgData name="Christine Eleftheriadou (Atlantis Engineering)" userId="3ae066a3-1095-4acc-beef-f20833c9eacb" providerId="ADAL" clId="{2941E1C5-7FC5-42AA-9467-A44078EBDB2D}" dt="2023-06-22T13:38:07.169" v="369" actId="1076"/>
          <ac:picMkLst>
            <pc:docMk/>
            <pc:sldMk cId="599551945" sldId="290"/>
            <ac:picMk id="2" creationId="{00000000-0000-0000-0000-000000000000}"/>
          </ac:picMkLst>
        </pc:picChg>
        <pc:picChg chg="mod">
          <ac:chgData name="Christine Eleftheriadou (Atlantis Engineering)" userId="3ae066a3-1095-4acc-beef-f20833c9eacb" providerId="ADAL" clId="{2941E1C5-7FC5-42AA-9467-A44078EBDB2D}" dt="2023-06-22T13:38:57.480" v="376" actId="1076"/>
          <ac:picMkLst>
            <pc:docMk/>
            <pc:sldMk cId="599551945" sldId="290"/>
            <ac:picMk id="5" creationId="{00000000-0000-0000-0000-000000000000}"/>
          </ac:picMkLst>
        </pc:picChg>
        <pc:picChg chg="mod">
          <ac:chgData name="Christine Eleftheriadou (Atlantis Engineering)" userId="3ae066a3-1095-4acc-beef-f20833c9eacb" providerId="ADAL" clId="{2941E1C5-7FC5-42AA-9467-A44078EBDB2D}" dt="2023-06-22T13:38:01.897" v="368" actId="1076"/>
          <ac:picMkLst>
            <pc:docMk/>
            <pc:sldMk cId="599551945" sldId="290"/>
            <ac:picMk id="11" creationId="{82DB1554-E8F3-CF8E-2EAE-147B72AAAD43}"/>
          </ac:picMkLst>
        </pc:picChg>
      </pc:sldChg>
      <pc:sldChg chg="modSp mod">
        <pc:chgData name="Christine Eleftheriadou (Atlantis Engineering)" userId="3ae066a3-1095-4acc-beef-f20833c9eacb" providerId="ADAL" clId="{2941E1C5-7FC5-42AA-9467-A44078EBDB2D}" dt="2023-06-22T13:42:17.114" v="396"/>
        <pc:sldMkLst>
          <pc:docMk/>
          <pc:sldMk cId="3262783245" sldId="292"/>
        </pc:sldMkLst>
        <pc:spChg chg="mod">
          <ac:chgData name="Christine Eleftheriadou (Atlantis Engineering)" userId="3ae066a3-1095-4acc-beef-f20833c9eacb" providerId="ADAL" clId="{2941E1C5-7FC5-42AA-9467-A44078EBDB2D}" dt="2023-06-22T13:40:00.152" v="379" actId="14100"/>
          <ac:spMkLst>
            <pc:docMk/>
            <pc:sldMk cId="3262783245" sldId="292"/>
            <ac:spMk id="4" creationId="{00000000-0000-0000-0000-000000000000}"/>
          </ac:spMkLst>
        </pc:spChg>
        <pc:spChg chg="mod">
          <ac:chgData name="Christine Eleftheriadou (Atlantis Engineering)" userId="3ae066a3-1095-4acc-beef-f20833c9eacb" providerId="ADAL" clId="{2941E1C5-7FC5-42AA-9467-A44078EBDB2D}" dt="2023-06-22T13:42:17.114" v="396"/>
          <ac:spMkLst>
            <pc:docMk/>
            <pc:sldMk cId="3262783245" sldId="292"/>
            <ac:spMk id="5" creationId="{00000000-0000-0000-0000-000000000000}"/>
          </ac:spMkLst>
        </pc:spChg>
      </pc:sldChg>
      <pc:sldChg chg="modSp mod">
        <pc:chgData name="Christine Eleftheriadou (Atlantis Engineering)" userId="3ae066a3-1095-4acc-beef-f20833c9eacb" providerId="ADAL" clId="{2941E1C5-7FC5-42AA-9467-A44078EBDB2D}" dt="2023-06-23T12:05:04.012" v="433"/>
        <pc:sldMkLst>
          <pc:docMk/>
          <pc:sldMk cId="3450927797" sldId="294"/>
        </pc:sldMkLst>
        <pc:spChg chg="mod">
          <ac:chgData name="Christine Eleftheriadou (Atlantis Engineering)" userId="3ae066a3-1095-4acc-beef-f20833c9eacb" providerId="ADAL" clId="{2941E1C5-7FC5-42AA-9467-A44078EBDB2D}" dt="2023-06-23T12:05:04.012" v="433"/>
          <ac:spMkLst>
            <pc:docMk/>
            <pc:sldMk cId="3450927797" sldId="294"/>
            <ac:spMk id="8" creationId="{00000000-0000-0000-0000-000000000000}"/>
          </ac:spMkLst>
        </pc:spChg>
        <pc:spChg chg="mod">
          <ac:chgData name="Christine Eleftheriadou (Atlantis Engineering)" userId="3ae066a3-1095-4acc-beef-f20833c9eacb" providerId="ADAL" clId="{2941E1C5-7FC5-42AA-9467-A44078EBDB2D}" dt="2023-06-23T12:02:40.193" v="418" actId="1076"/>
          <ac:spMkLst>
            <pc:docMk/>
            <pc:sldMk cId="3450927797" sldId="294"/>
            <ac:spMk id="9" creationId="{00000000-0000-0000-0000-000000000000}"/>
          </ac:spMkLst>
        </pc:spChg>
        <pc:grpChg chg="mod">
          <ac:chgData name="Christine Eleftheriadou (Atlantis Engineering)" userId="3ae066a3-1095-4acc-beef-f20833c9eacb" providerId="ADAL" clId="{2941E1C5-7FC5-42AA-9467-A44078EBDB2D}" dt="2023-06-23T12:02:55.218" v="422" actId="1076"/>
          <ac:grpSpMkLst>
            <pc:docMk/>
            <pc:sldMk cId="3450927797" sldId="294"/>
            <ac:grpSpMk id="6" creationId="{00000000-0000-0000-0000-000000000000}"/>
          </ac:grpSpMkLst>
        </pc:grpChg>
        <pc:picChg chg="mod">
          <ac:chgData name="Christine Eleftheriadou (Atlantis Engineering)" userId="3ae066a3-1095-4acc-beef-f20833c9eacb" providerId="ADAL" clId="{2941E1C5-7FC5-42AA-9467-A44078EBDB2D}" dt="2023-06-23T12:03:00.730" v="424" actId="1076"/>
          <ac:picMkLst>
            <pc:docMk/>
            <pc:sldMk cId="3450927797" sldId="294"/>
            <ac:picMk id="5" creationId="{00000000-0000-0000-0000-000000000000}"/>
          </ac:picMkLst>
        </pc:picChg>
        <pc:picChg chg="mod">
          <ac:chgData name="Christine Eleftheriadou (Atlantis Engineering)" userId="3ae066a3-1095-4acc-beef-f20833c9eacb" providerId="ADAL" clId="{2941E1C5-7FC5-42AA-9467-A44078EBDB2D}" dt="2023-06-23T12:02:57.251" v="423" actId="1076"/>
          <ac:picMkLst>
            <pc:docMk/>
            <pc:sldMk cId="3450927797" sldId="294"/>
            <ac:picMk id="10" creationId="{E622FD86-409A-3B17-F595-3A245EA14156}"/>
          </ac:picMkLst>
        </pc:picChg>
      </pc:sldChg>
      <pc:sldChg chg="modSp mod">
        <pc:chgData name="Christine Eleftheriadou (Atlantis Engineering)" userId="3ae066a3-1095-4acc-beef-f20833c9eacb" providerId="ADAL" clId="{2941E1C5-7FC5-42AA-9467-A44078EBDB2D}" dt="2023-06-23T12:06:50.859" v="448" actId="20577"/>
        <pc:sldMkLst>
          <pc:docMk/>
          <pc:sldMk cId="1043000993" sldId="295"/>
        </pc:sldMkLst>
        <pc:spChg chg="mod">
          <ac:chgData name="Christine Eleftheriadou (Atlantis Engineering)" userId="3ae066a3-1095-4acc-beef-f20833c9eacb" providerId="ADAL" clId="{2941E1C5-7FC5-42AA-9467-A44078EBDB2D}" dt="2023-06-23T12:06:50.859" v="448" actId="20577"/>
          <ac:spMkLst>
            <pc:docMk/>
            <pc:sldMk cId="1043000993" sldId="295"/>
            <ac:spMk id="16" creationId="{00000000-0000-0000-0000-000000000000}"/>
          </ac:spMkLst>
        </pc:spChg>
        <pc:grpChg chg="mod">
          <ac:chgData name="Christine Eleftheriadou (Atlantis Engineering)" userId="3ae066a3-1095-4acc-beef-f20833c9eacb" providerId="ADAL" clId="{2941E1C5-7FC5-42AA-9467-A44078EBDB2D}" dt="2023-06-23T12:06:38.907" v="435" actId="1076"/>
          <ac:grpSpMkLst>
            <pc:docMk/>
            <pc:sldMk cId="1043000993" sldId="295"/>
            <ac:grpSpMk id="2" creationId="{00000000-0000-0000-0000-000000000000}"/>
          </ac:grpSpMkLst>
        </pc:grpChg>
      </pc:sldChg>
      <pc:sldChg chg="modSp mod">
        <pc:chgData name="Christine Eleftheriadou (Atlantis Engineering)" userId="3ae066a3-1095-4acc-beef-f20833c9eacb" providerId="ADAL" clId="{2941E1C5-7FC5-42AA-9467-A44078EBDB2D}" dt="2023-06-23T12:29:52.808" v="565"/>
        <pc:sldMkLst>
          <pc:docMk/>
          <pc:sldMk cId="1923721298" sldId="296"/>
        </pc:sldMkLst>
        <pc:spChg chg="mod">
          <ac:chgData name="Christine Eleftheriadou (Atlantis Engineering)" userId="3ae066a3-1095-4acc-beef-f20833c9eacb" providerId="ADAL" clId="{2941E1C5-7FC5-42AA-9467-A44078EBDB2D}" dt="2023-06-23T12:29:52.808" v="565"/>
          <ac:spMkLst>
            <pc:docMk/>
            <pc:sldMk cId="1923721298" sldId="296"/>
            <ac:spMk id="16" creationId="{00000000-0000-0000-0000-000000000000}"/>
          </ac:spMkLst>
        </pc:spChg>
      </pc:sldChg>
      <pc:sldChg chg="modSp mod">
        <pc:chgData name="Christine Eleftheriadou (Atlantis Engineering)" userId="3ae066a3-1095-4acc-beef-f20833c9eacb" providerId="ADAL" clId="{2941E1C5-7FC5-42AA-9467-A44078EBDB2D}" dt="2023-06-23T12:09:12.876" v="463"/>
        <pc:sldMkLst>
          <pc:docMk/>
          <pc:sldMk cId="1634014003" sldId="298"/>
        </pc:sldMkLst>
        <pc:spChg chg="mod">
          <ac:chgData name="Christine Eleftheriadou (Atlantis Engineering)" userId="3ae066a3-1095-4acc-beef-f20833c9eacb" providerId="ADAL" clId="{2941E1C5-7FC5-42AA-9467-A44078EBDB2D}" dt="2023-06-23T12:09:12.876" v="463"/>
          <ac:spMkLst>
            <pc:docMk/>
            <pc:sldMk cId="1634014003" sldId="298"/>
            <ac:spMk id="27" creationId="{00000000-0000-0000-0000-000000000000}"/>
          </ac:spMkLst>
        </pc:spChg>
        <pc:spChg chg="mod">
          <ac:chgData name="Christine Eleftheriadou (Atlantis Engineering)" userId="3ae066a3-1095-4acc-beef-f20833c9eacb" providerId="ADAL" clId="{2941E1C5-7FC5-42AA-9467-A44078EBDB2D}" dt="2023-06-23T12:08:40.101" v="457" actId="1076"/>
          <ac:spMkLst>
            <pc:docMk/>
            <pc:sldMk cId="1634014003" sldId="298"/>
            <ac:spMk id="39" creationId="{00000000-0000-0000-0000-000000000000}"/>
          </ac:spMkLst>
        </pc:spChg>
        <pc:picChg chg="mod">
          <ac:chgData name="Christine Eleftheriadou (Atlantis Engineering)" userId="3ae066a3-1095-4acc-beef-f20833c9eacb" providerId="ADAL" clId="{2941E1C5-7FC5-42AA-9467-A44078EBDB2D}" dt="2023-06-23T12:09:04.296" v="462" actId="1076"/>
          <ac:picMkLst>
            <pc:docMk/>
            <pc:sldMk cId="1634014003" sldId="298"/>
            <ac:picMk id="36" creationId="{00000000-0000-0000-0000-000000000000}"/>
          </ac:picMkLst>
        </pc:picChg>
      </pc:sldChg>
      <pc:sldChg chg="modSp mod">
        <pc:chgData name="Christine Eleftheriadou (Atlantis Engineering)" userId="3ae066a3-1095-4acc-beef-f20833c9eacb" providerId="ADAL" clId="{2941E1C5-7FC5-42AA-9467-A44078EBDB2D}" dt="2023-06-23T12:14:20.703" v="493" actId="1076"/>
        <pc:sldMkLst>
          <pc:docMk/>
          <pc:sldMk cId="4163014213" sldId="300"/>
        </pc:sldMkLst>
        <pc:spChg chg="mod">
          <ac:chgData name="Christine Eleftheriadou (Atlantis Engineering)" userId="3ae066a3-1095-4acc-beef-f20833c9eacb" providerId="ADAL" clId="{2941E1C5-7FC5-42AA-9467-A44078EBDB2D}" dt="2023-06-23T12:14:16.631" v="492" actId="1076"/>
          <ac:spMkLst>
            <pc:docMk/>
            <pc:sldMk cId="4163014213" sldId="300"/>
            <ac:spMk id="8" creationId="{00000000-0000-0000-0000-000000000000}"/>
          </ac:spMkLst>
        </pc:spChg>
        <pc:spChg chg="mod">
          <ac:chgData name="Christine Eleftheriadou (Atlantis Engineering)" userId="3ae066a3-1095-4acc-beef-f20833c9eacb" providerId="ADAL" clId="{2941E1C5-7FC5-42AA-9467-A44078EBDB2D}" dt="2023-06-23T12:14:12.334" v="491" actId="1076"/>
          <ac:spMkLst>
            <pc:docMk/>
            <pc:sldMk cId="4163014213" sldId="300"/>
            <ac:spMk id="9" creationId="{00000000-0000-0000-0000-000000000000}"/>
          </ac:spMkLst>
        </pc:spChg>
        <pc:picChg chg="mod">
          <ac:chgData name="Christine Eleftheriadou (Atlantis Engineering)" userId="3ae066a3-1095-4acc-beef-f20833c9eacb" providerId="ADAL" clId="{2941E1C5-7FC5-42AA-9467-A44078EBDB2D}" dt="2023-06-23T12:14:20.703" v="493" actId="1076"/>
          <ac:picMkLst>
            <pc:docMk/>
            <pc:sldMk cId="4163014213" sldId="300"/>
            <ac:picMk id="2" creationId="{00000000-0000-0000-0000-000000000000}"/>
          </ac:picMkLst>
        </pc:picChg>
        <pc:picChg chg="mod">
          <ac:chgData name="Christine Eleftheriadou (Atlantis Engineering)" userId="3ae066a3-1095-4acc-beef-f20833c9eacb" providerId="ADAL" clId="{2941E1C5-7FC5-42AA-9467-A44078EBDB2D}" dt="2023-06-23T12:13:43.755" v="487" actId="1076"/>
          <ac:picMkLst>
            <pc:docMk/>
            <pc:sldMk cId="4163014213" sldId="300"/>
            <ac:picMk id="5" creationId="{00000000-0000-0000-0000-000000000000}"/>
          </ac:picMkLst>
        </pc:picChg>
      </pc:sldChg>
      <pc:sldChg chg="modSp mod">
        <pc:chgData name="Christine Eleftheriadou (Atlantis Engineering)" userId="3ae066a3-1095-4acc-beef-f20833c9eacb" providerId="ADAL" clId="{2941E1C5-7FC5-42AA-9467-A44078EBDB2D}" dt="2023-06-23T12:12:16.549" v="476" actId="20577"/>
        <pc:sldMkLst>
          <pc:docMk/>
          <pc:sldMk cId="1829665086" sldId="301"/>
        </pc:sldMkLst>
        <pc:spChg chg="mod">
          <ac:chgData name="Christine Eleftheriadou (Atlantis Engineering)" userId="3ae066a3-1095-4acc-beef-f20833c9eacb" providerId="ADAL" clId="{2941E1C5-7FC5-42AA-9467-A44078EBDB2D}" dt="2023-06-23T12:10:09.706" v="464"/>
          <ac:spMkLst>
            <pc:docMk/>
            <pc:sldMk cId="1829665086" sldId="301"/>
            <ac:spMk id="7" creationId="{00000000-0000-0000-0000-000000000000}"/>
          </ac:spMkLst>
        </pc:spChg>
        <pc:spChg chg="mod">
          <ac:chgData name="Christine Eleftheriadou (Atlantis Engineering)" userId="3ae066a3-1095-4acc-beef-f20833c9eacb" providerId="ADAL" clId="{2941E1C5-7FC5-42AA-9467-A44078EBDB2D}" dt="2023-06-23T12:12:16.549" v="476" actId="20577"/>
          <ac:spMkLst>
            <pc:docMk/>
            <pc:sldMk cId="1829665086" sldId="301"/>
            <ac:spMk id="15" creationId="{00000000-0000-0000-0000-000000000000}"/>
          </ac:spMkLst>
        </pc:spChg>
        <pc:picChg chg="mod">
          <ac:chgData name="Christine Eleftheriadou (Atlantis Engineering)" userId="3ae066a3-1095-4acc-beef-f20833c9eacb" providerId="ADAL" clId="{2941E1C5-7FC5-42AA-9467-A44078EBDB2D}" dt="2023-06-23T12:12:02.569" v="474" actId="1076"/>
          <ac:picMkLst>
            <pc:docMk/>
            <pc:sldMk cId="1829665086" sldId="301"/>
            <ac:picMk id="2" creationId="{00000000-0000-0000-0000-000000000000}"/>
          </ac:picMkLst>
        </pc:picChg>
      </pc:sldChg>
      <pc:sldChg chg="modSp mod">
        <pc:chgData name="Christine Eleftheriadou (Atlantis Engineering)" userId="3ae066a3-1095-4acc-beef-f20833c9eacb" providerId="ADAL" clId="{2941E1C5-7FC5-42AA-9467-A44078EBDB2D}" dt="2023-06-23T12:17:41.864" v="507" actId="20577"/>
        <pc:sldMkLst>
          <pc:docMk/>
          <pc:sldMk cId="924889757" sldId="303"/>
        </pc:sldMkLst>
        <pc:spChg chg="mod">
          <ac:chgData name="Christine Eleftheriadou (Atlantis Engineering)" userId="3ae066a3-1095-4acc-beef-f20833c9eacb" providerId="ADAL" clId="{2941E1C5-7FC5-42AA-9467-A44078EBDB2D}" dt="2023-06-23T12:14:44.677" v="495"/>
          <ac:spMkLst>
            <pc:docMk/>
            <pc:sldMk cId="924889757" sldId="303"/>
            <ac:spMk id="9" creationId="{00000000-0000-0000-0000-000000000000}"/>
          </ac:spMkLst>
        </pc:spChg>
        <pc:spChg chg="mod">
          <ac:chgData name="Christine Eleftheriadou (Atlantis Engineering)" userId="3ae066a3-1095-4acc-beef-f20833c9eacb" providerId="ADAL" clId="{2941E1C5-7FC5-42AA-9467-A44078EBDB2D}" dt="2023-06-23T12:17:41.864" v="507" actId="20577"/>
          <ac:spMkLst>
            <pc:docMk/>
            <pc:sldMk cId="924889757" sldId="303"/>
            <ac:spMk id="17" creationId="{00000000-0000-0000-0000-000000000000}"/>
          </ac:spMkLst>
        </pc:spChg>
        <pc:picChg chg="mod">
          <ac:chgData name="Christine Eleftheriadou (Atlantis Engineering)" userId="3ae066a3-1095-4acc-beef-f20833c9eacb" providerId="ADAL" clId="{2941E1C5-7FC5-42AA-9467-A44078EBDB2D}" dt="2023-06-23T12:14:27.176" v="494" actId="1076"/>
          <ac:picMkLst>
            <pc:docMk/>
            <pc:sldMk cId="924889757" sldId="303"/>
            <ac:picMk id="5" creationId="{00000000-0000-0000-0000-000000000000}"/>
          </ac:picMkLst>
        </pc:picChg>
      </pc:sldChg>
      <pc:sldChg chg="modSp mod">
        <pc:chgData name="Christine Eleftheriadou (Atlantis Engineering)" userId="3ae066a3-1095-4acc-beef-f20833c9eacb" providerId="ADAL" clId="{2941E1C5-7FC5-42AA-9467-A44078EBDB2D}" dt="2023-06-23T12:20:39.438" v="536" actId="20577"/>
        <pc:sldMkLst>
          <pc:docMk/>
          <pc:sldMk cId="1049212115" sldId="304"/>
        </pc:sldMkLst>
        <pc:spChg chg="mod">
          <ac:chgData name="Christine Eleftheriadou (Atlantis Engineering)" userId="3ae066a3-1095-4acc-beef-f20833c9eacb" providerId="ADAL" clId="{2941E1C5-7FC5-42AA-9467-A44078EBDB2D}" dt="2023-06-23T12:18:47.461" v="510"/>
          <ac:spMkLst>
            <pc:docMk/>
            <pc:sldMk cId="1049212115" sldId="304"/>
            <ac:spMk id="9" creationId="{00000000-0000-0000-0000-000000000000}"/>
          </ac:spMkLst>
        </pc:spChg>
        <pc:spChg chg="mod">
          <ac:chgData name="Christine Eleftheriadou (Atlantis Engineering)" userId="3ae066a3-1095-4acc-beef-f20833c9eacb" providerId="ADAL" clId="{2941E1C5-7FC5-42AA-9467-A44078EBDB2D}" dt="2023-06-23T12:20:39.438" v="536" actId="20577"/>
          <ac:spMkLst>
            <pc:docMk/>
            <pc:sldMk cId="1049212115" sldId="304"/>
            <ac:spMk id="17" creationId="{00000000-0000-0000-0000-000000000000}"/>
          </ac:spMkLst>
        </pc:spChg>
        <pc:picChg chg="mod">
          <ac:chgData name="Christine Eleftheriadou (Atlantis Engineering)" userId="3ae066a3-1095-4acc-beef-f20833c9eacb" providerId="ADAL" clId="{2941E1C5-7FC5-42AA-9467-A44078EBDB2D}" dt="2023-06-23T12:20:36.365" v="535" actId="1076"/>
          <ac:picMkLst>
            <pc:docMk/>
            <pc:sldMk cId="1049212115" sldId="304"/>
            <ac:picMk id="5" creationId="{00000000-0000-0000-0000-000000000000}"/>
          </ac:picMkLst>
        </pc:picChg>
      </pc:sldChg>
      <pc:sldChg chg="modSp mod">
        <pc:chgData name="Christine Eleftheriadou (Atlantis Engineering)" userId="3ae066a3-1095-4acc-beef-f20833c9eacb" providerId="ADAL" clId="{2941E1C5-7FC5-42AA-9467-A44078EBDB2D}" dt="2023-06-23T12:24:33.046" v="549" actId="20577"/>
        <pc:sldMkLst>
          <pc:docMk/>
          <pc:sldMk cId="4259672633" sldId="306"/>
        </pc:sldMkLst>
        <pc:spChg chg="mod">
          <ac:chgData name="Christine Eleftheriadou (Atlantis Engineering)" userId="3ae066a3-1095-4acc-beef-f20833c9eacb" providerId="ADAL" clId="{2941E1C5-7FC5-42AA-9467-A44078EBDB2D}" dt="2023-06-23T12:24:33.046" v="549" actId="20577"/>
          <ac:spMkLst>
            <pc:docMk/>
            <pc:sldMk cId="4259672633" sldId="306"/>
            <ac:spMk id="27" creationId="{00000000-0000-0000-0000-000000000000}"/>
          </ac:spMkLst>
        </pc:spChg>
        <pc:spChg chg="mod">
          <ac:chgData name="Christine Eleftheriadou (Atlantis Engineering)" userId="3ae066a3-1095-4acc-beef-f20833c9eacb" providerId="ADAL" clId="{2941E1C5-7FC5-42AA-9467-A44078EBDB2D}" dt="2023-06-23T12:24:06.074" v="544" actId="1076"/>
          <ac:spMkLst>
            <pc:docMk/>
            <pc:sldMk cId="4259672633" sldId="306"/>
            <ac:spMk id="39" creationId="{00000000-0000-0000-0000-000000000000}"/>
          </ac:spMkLst>
        </pc:spChg>
        <pc:picChg chg="mod">
          <ac:chgData name="Christine Eleftheriadou (Atlantis Engineering)" userId="3ae066a3-1095-4acc-beef-f20833c9eacb" providerId="ADAL" clId="{2941E1C5-7FC5-42AA-9467-A44078EBDB2D}" dt="2023-06-23T12:24:18.843" v="547" actId="1076"/>
          <ac:picMkLst>
            <pc:docMk/>
            <pc:sldMk cId="4259672633" sldId="306"/>
            <ac:picMk id="36" creationId="{00000000-0000-0000-0000-000000000000}"/>
          </ac:picMkLst>
        </pc:picChg>
        <pc:picChg chg="mod">
          <ac:chgData name="Christine Eleftheriadou (Atlantis Engineering)" userId="3ae066a3-1095-4acc-beef-f20833c9eacb" providerId="ADAL" clId="{2941E1C5-7FC5-42AA-9467-A44078EBDB2D}" dt="2023-06-23T12:24:01.626" v="543" actId="1076"/>
          <ac:picMkLst>
            <pc:docMk/>
            <pc:sldMk cId="4259672633" sldId="306"/>
            <ac:picMk id="37" creationId="{00000000-0000-0000-0000-000000000000}"/>
          </ac:picMkLst>
        </pc:picChg>
      </pc:sldChg>
      <pc:sldChg chg="modSp mod">
        <pc:chgData name="Christine Eleftheriadou (Atlantis Engineering)" userId="3ae066a3-1095-4acc-beef-f20833c9eacb" providerId="ADAL" clId="{2941E1C5-7FC5-42AA-9467-A44078EBDB2D}" dt="2023-06-23T12:27:00.964" v="554" actId="1076"/>
        <pc:sldMkLst>
          <pc:docMk/>
          <pc:sldMk cId="444219902" sldId="307"/>
        </pc:sldMkLst>
        <pc:spChg chg="mod">
          <ac:chgData name="Christine Eleftheriadou (Atlantis Engineering)" userId="3ae066a3-1095-4acc-beef-f20833c9eacb" providerId="ADAL" clId="{2941E1C5-7FC5-42AA-9467-A44078EBDB2D}" dt="2023-06-23T12:26:58.042" v="553"/>
          <ac:spMkLst>
            <pc:docMk/>
            <pc:sldMk cId="444219902" sldId="307"/>
            <ac:spMk id="27" creationId="{00000000-0000-0000-0000-000000000000}"/>
          </ac:spMkLst>
        </pc:spChg>
        <pc:spChg chg="mod">
          <ac:chgData name="Christine Eleftheriadou (Atlantis Engineering)" userId="3ae066a3-1095-4acc-beef-f20833c9eacb" providerId="ADAL" clId="{2941E1C5-7FC5-42AA-9467-A44078EBDB2D}" dt="2023-06-23T12:26:30.786" v="551" actId="14100"/>
          <ac:spMkLst>
            <pc:docMk/>
            <pc:sldMk cId="444219902" sldId="307"/>
            <ac:spMk id="39" creationId="{00000000-0000-0000-0000-000000000000}"/>
          </ac:spMkLst>
        </pc:spChg>
        <pc:picChg chg="mod">
          <ac:chgData name="Christine Eleftheriadou (Atlantis Engineering)" userId="3ae066a3-1095-4acc-beef-f20833c9eacb" providerId="ADAL" clId="{2941E1C5-7FC5-42AA-9467-A44078EBDB2D}" dt="2023-06-23T12:27:00.964" v="554" actId="1076"/>
          <ac:picMkLst>
            <pc:docMk/>
            <pc:sldMk cId="444219902" sldId="307"/>
            <ac:picMk id="36" creationId="{00000000-0000-0000-0000-000000000000}"/>
          </ac:picMkLst>
        </pc:picChg>
      </pc:sldChg>
      <pc:sldChg chg="modSp mod">
        <pc:chgData name="Christine Eleftheriadou (Atlantis Engineering)" userId="3ae066a3-1095-4acc-beef-f20833c9eacb" providerId="ADAL" clId="{2941E1C5-7FC5-42AA-9467-A44078EBDB2D}" dt="2023-06-23T12:29:27.794" v="564" actId="1076"/>
        <pc:sldMkLst>
          <pc:docMk/>
          <pc:sldMk cId="1192584760" sldId="308"/>
        </pc:sldMkLst>
        <pc:spChg chg="mod">
          <ac:chgData name="Christine Eleftheriadou (Atlantis Engineering)" userId="3ae066a3-1095-4acc-beef-f20833c9eacb" providerId="ADAL" clId="{2941E1C5-7FC5-42AA-9467-A44078EBDB2D}" dt="2023-06-23T12:29:23.096" v="563"/>
          <ac:spMkLst>
            <pc:docMk/>
            <pc:sldMk cId="1192584760" sldId="308"/>
            <ac:spMk id="27" creationId="{00000000-0000-0000-0000-000000000000}"/>
          </ac:spMkLst>
        </pc:spChg>
        <pc:spChg chg="mod">
          <ac:chgData name="Christine Eleftheriadou (Atlantis Engineering)" userId="3ae066a3-1095-4acc-beef-f20833c9eacb" providerId="ADAL" clId="{2941E1C5-7FC5-42AA-9467-A44078EBDB2D}" dt="2023-06-23T12:27:59.387" v="557" actId="14100"/>
          <ac:spMkLst>
            <pc:docMk/>
            <pc:sldMk cId="1192584760" sldId="308"/>
            <ac:spMk id="39" creationId="{00000000-0000-0000-0000-000000000000}"/>
          </ac:spMkLst>
        </pc:spChg>
        <pc:picChg chg="mod">
          <ac:chgData name="Christine Eleftheriadou (Atlantis Engineering)" userId="3ae066a3-1095-4acc-beef-f20833c9eacb" providerId="ADAL" clId="{2941E1C5-7FC5-42AA-9467-A44078EBDB2D}" dt="2023-06-23T12:29:19.978" v="562" actId="1076"/>
          <ac:picMkLst>
            <pc:docMk/>
            <pc:sldMk cId="1192584760" sldId="308"/>
            <ac:picMk id="36" creationId="{00000000-0000-0000-0000-000000000000}"/>
          </ac:picMkLst>
        </pc:picChg>
        <pc:picChg chg="mod">
          <ac:chgData name="Christine Eleftheriadou (Atlantis Engineering)" userId="3ae066a3-1095-4acc-beef-f20833c9eacb" providerId="ADAL" clId="{2941E1C5-7FC5-42AA-9467-A44078EBDB2D}" dt="2023-06-23T12:29:27.794" v="564" actId="1076"/>
          <ac:picMkLst>
            <pc:docMk/>
            <pc:sldMk cId="1192584760" sldId="308"/>
            <ac:picMk id="37" creationId="{00000000-0000-0000-0000-000000000000}"/>
          </ac:picMkLst>
        </pc:picChg>
      </pc:sldChg>
      <pc:sldChg chg="modSp mod">
        <pc:chgData name="Christine Eleftheriadou (Atlantis Engineering)" userId="3ae066a3-1095-4acc-beef-f20833c9eacb" providerId="ADAL" clId="{2941E1C5-7FC5-42AA-9467-A44078EBDB2D}" dt="2023-06-23T12:39:07.172" v="575" actId="1076"/>
        <pc:sldMkLst>
          <pc:docMk/>
          <pc:sldMk cId="1084124989" sldId="310"/>
        </pc:sldMkLst>
        <pc:spChg chg="mod">
          <ac:chgData name="Christine Eleftheriadou (Atlantis Engineering)" userId="3ae066a3-1095-4acc-beef-f20833c9eacb" providerId="ADAL" clId="{2941E1C5-7FC5-42AA-9467-A44078EBDB2D}" dt="2023-06-23T12:38:54.778" v="574" actId="20577"/>
          <ac:spMkLst>
            <pc:docMk/>
            <pc:sldMk cId="1084124989" sldId="310"/>
            <ac:spMk id="8" creationId="{00000000-0000-0000-0000-000000000000}"/>
          </ac:spMkLst>
        </pc:spChg>
        <pc:spChg chg="mod">
          <ac:chgData name="Christine Eleftheriadou (Atlantis Engineering)" userId="3ae066a3-1095-4acc-beef-f20833c9eacb" providerId="ADAL" clId="{2941E1C5-7FC5-42AA-9467-A44078EBDB2D}" dt="2023-06-23T12:38:32.705" v="571" actId="1076"/>
          <ac:spMkLst>
            <pc:docMk/>
            <pc:sldMk cId="1084124989" sldId="310"/>
            <ac:spMk id="9" creationId="{00000000-0000-0000-0000-000000000000}"/>
          </ac:spMkLst>
        </pc:spChg>
        <pc:picChg chg="mod">
          <ac:chgData name="Christine Eleftheriadou (Atlantis Engineering)" userId="3ae066a3-1095-4acc-beef-f20833c9eacb" providerId="ADAL" clId="{2941E1C5-7FC5-42AA-9467-A44078EBDB2D}" dt="2023-06-23T12:39:07.172" v="575" actId="1076"/>
          <ac:picMkLst>
            <pc:docMk/>
            <pc:sldMk cId="1084124989" sldId="310"/>
            <ac:picMk id="2" creationId="{00000000-0000-0000-0000-000000000000}"/>
          </ac:picMkLst>
        </pc:picChg>
        <pc:picChg chg="mod">
          <ac:chgData name="Christine Eleftheriadou (Atlantis Engineering)" userId="3ae066a3-1095-4acc-beef-f20833c9eacb" providerId="ADAL" clId="{2941E1C5-7FC5-42AA-9467-A44078EBDB2D}" dt="2023-06-23T12:38:28.080" v="570" actId="1076"/>
          <ac:picMkLst>
            <pc:docMk/>
            <pc:sldMk cId="1084124989" sldId="310"/>
            <ac:picMk id="5" creationId="{00000000-0000-0000-0000-000000000000}"/>
          </ac:picMkLst>
        </pc:picChg>
      </pc:sldChg>
      <pc:sldChg chg="modSp mod">
        <pc:chgData name="Christine Eleftheriadou (Atlantis Engineering)" userId="3ae066a3-1095-4acc-beef-f20833c9eacb" providerId="ADAL" clId="{2941E1C5-7FC5-42AA-9467-A44078EBDB2D}" dt="2023-06-23T12:50:00.643" v="644"/>
        <pc:sldMkLst>
          <pc:docMk/>
          <pc:sldMk cId="1761649167" sldId="312"/>
        </pc:sldMkLst>
        <pc:spChg chg="mod">
          <ac:chgData name="Christine Eleftheriadou (Atlantis Engineering)" userId="3ae066a3-1095-4acc-beef-f20833c9eacb" providerId="ADAL" clId="{2941E1C5-7FC5-42AA-9467-A44078EBDB2D}" dt="2023-06-23T12:50:00.643" v="644"/>
          <ac:spMkLst>
            <pc:docMk/>
            <pc:sldMk cId="1761649167" sldId="312"/>
            <ac:spMk id="27" creationId="{00000000-0000-0000-0000-000000000000}"/>
          </ac:spMkLst>
        </pc:spChg>
        <pc:spChg chg="mod">
          <ac:chgData name="Christine Eleftheriadou (Atlantis Engineering)" userId="3ae066a3-1095-4acc-beef-f20833c9eacb" providerId="ADAL" clId="{2941E1C5-7FC5-42AA-9467-A44078EBDB2D}" dt="2023-06-23T12:47:19.950" v="625" actId="1076"/>
          <ac:spMkLst>
            <pc:docMk/>
            <pc:sldMk cId="1761649167" sldId="312"/>
            <ac:spMk id="39" creationId="{00000000-0000-0000-0000-000000000000}"/>
          </ac:spMkLst>
        </pc:spChg>
        <pc:picChg chg="mod">
          <ac:chgData name="Christine Eleftheriadou (Atlantis Engineering)" userId="3ae066a3-1095-4acc-beef-f20833c9eacb" providerId="ADAL" clId="{2941E1C5-7FC5-42AA-9467-A44078EBDB2D}" dt="2023-06-23T12:47:39.119" v="631" actId="1076"/>
          <ac:picMkLst>
            <pc:docMk/>
            <pc:sldMk cId="1761649167" sldId="312"/>
            <ac:picMk id="3" creationId="{00000000-0000-0000-0000-000000000000}"/>
          </ac:picMkLst>
        </pc:picChg>
        <pc:picChg chg="mod">
          <ac:chgData name="Christine Eleftheriadou (Atlantis Engineering)" userId="3ae066a3-1095-4acc-beef-f20833c9eacb" providerId="ADAL" clId="{2941E1C5-7FC5-42AA-9467-A44078EBDB2D}" dt="2023-06-23T12:47:25.871" v="627" actId="1076"/>
          <ac:picMkLst>
            <pc:docMk/>
            <pc:sldMk cId="1761649167" sldId="312"/>
            <ac:picMk id="23" creationId="{00000000-0000-0000-0000-000000000000}"/>
          </ac:picMkLst>
        </pc:picChg>
        <pc:picChg chg="mod">
          <ac:chgData name="Christine Eleftheriadou (Atlantis Engineering)" userId="3ae066a3-1095-4acc-beef-f20833c9eacb" providerId="ADAL" clId="{2941E1C5-7FC5-42AA-9467-A44078EBDB2D}" dt="2023-06-23T12:47:43.848" v="633" actId="1076"/>
          <ac:picMkLst>
            <pc:docMk/>
            <pc:sldMk cId="1761649167" sldId="312"/>
            <ac:picMk id="24" creationId="{00000000-0000-0000-0000-000000000000}"/>
          </ac:picMkLst>
        </pc:picChg>
        <pc:picChg chg="mod">
          <ac:chgData name="Christine Eleftheriadou (Atlantis Engineering)" userId="3ae066a3-1095-4acc-beef-f20833c9eacb" providerId="ADAL" clId="{2941E1C5-7FC5-42AA-9467-A44078EBDB2D}" dt="2023-06-23T12:47:40.184" v="632" actId="1076"/>
          <ac:picMkLst>
            <pc:docMk/>
            <pc:sldMk cId="1761649167" sldId="312"/>
            <ac:picMk id="25" creationId="{00000000-0000-0000-0000-000000000000}"/>
          </ac:picMkLst>
        </pc:picChg>
        <pc:picChg chg="mod">
          <ac:chgData name="Christine Eleftheriadou (Atlantis Engineering)" userId="3ae066a3-1095-4acc-beef-f20833c9eacb" providerId="ADAL" clId="{2941E1C5-7FC5-42AA-9467-A44078EBDB2D}" dt="2023-06-23T12:47:36.856" v="630" actId="1076"/>
          <ac:picMkLst>
            <pc:docMk/>
            <pc:sldMk cId="1761649167" sldId="312"/>
            <ac:picMk id="26" creationId="{00000000-0000-0000-0000-000000000000}"/>
          </ac:picMkLst>
        </pc:picChg>
        <pc:picChg chg="mod">
          <ac:chgData name="Christine Eleftheriadou (Atlantis Engineering)" userId="3ae066a3-1095-4acc-beef-f20833c9eacb" providerId="ADAL" clId="{2941E1C5-7FC5-42AA-9467-A44078EBDB2D}" dt="2023-06-23T12:47:05.565" v="624" actId="1076"/>
          <ac:picMkLst>
            <pc:docMk/>
            <pc:sldMk cId="1761649167" sldId="312"/>
            <ac:picMk id="36" creationId="{00000000-0000-0000-0000-000000000000}"/>
          </ac:picMkLst>
        </pc:picChg>
        <pc:picChg chg="mod">
          <ac:chgData name="Christine Eleftheriadou (Atlantis Engineering)" userId="3ae066a3-1095-4acc-beef-f20833c9eacb" providerId="ADAL" clId="{2941E1C5-7FC5-42AA-9467-A44078EBDB2D}" dt="2023-06-23T12:48:55.271" v="641" actId="1076"/>
          <ac:picMkLst>
            <pc:docMk/>
            <pc:sldMk cId="1761649167" sldId="312"/>
            <ac:picMk id="37" creationId="{00000000-0000-0000-0000-000000000000}"/>
          </ac:picMkLst>
        </pc:picChg>
      </pc:sldChg>
      <pc:sldChg chg="modSp mod">
        <pc:chgData name="Christine Eleftheriadou (Atlantis Engineering)" userId="3ae066a3-1095-4acc-beef-f20833c9eacb" providerId="ADAL" clId="{2941E1C5-7FC5-42AA-9467-A44078EBDB2D}" dt="2023-06-23T12:55:20.975" v="685" actId="20577"/>
        <pc:sldMkLst>
          <pc:docMk/>
          <pc:sldMk cId="4169539535" sldId="313"/>
        </pc:sldMkLst>
        <pc:spChg chg="mod">
          <ac:chgData name="Christine Eleftheriadou (Atlantis Engineering)" userId="3ae066a3-1095-4acc-beef-f20833c9eacb" providerId="ADAL" clId="{2941E1C5-7FC5-42AA-9467-A44078EBDB2D}" dt="2023-06-23T12:53:18.446" v="655"/>
          <ac:spMkLst>
            <pc:docMk/>
            <pc:sldMk cId="4169539535" sldId="313"/>
            <ac:spMk id="6" creationId="{00000000-0000-0000-0000-000000000000}"/>
          </ac:spMkLst>
        </pc:spChg>
        <pc:spChg chg="mod">
          <ac:chgData name="Christine Eleftheriadou (Atlantis Engineering)" userId="3ae066a3-1095-4acc-beef-f20833c9eacb" providerId="ADAL" clId="{2941E1C5-7FC5-42AA-9467-A44078EBDB2D}" dt="2023-06-23T12:54:33.569" v="667" actId="1076"/>
          <ac:spMkLst>
            <pc:docMk/>
            <pc:sldMk cId="4169539535" sldId="313"/>
            <ac:spMk id="8" creationId="{00000000-0000-0000-0000-000000000000}"/>
          </ac:spMkLst>
        </pc:spChg>
        <pc:spChg chg="mod">
          <ac:chgData name="Christine Eleftheriadou (Atlantis Engineering)" userId="3ae066a3-1095-4acc-beef-f20833c9eacb" providerId="ADAL" clId="{2941E1C5-7FC5-42AA-9467-A44078EBDB2D}" dt="2023-06-23T12:52:47.667" v="652"/>
          <ac:spMkLst>
            <pc:docMk/>
            <pc:sldMk cId="4169539535" sldId="313"/>
            <ac:spMk id="9" creationId="{00000000-0000-0000-0000-000000000000}"/>
          </ac:spMkLst>
        </pc:spChg>
        <pc:spChg chg="mod">
          <ac:chgData name="Christine Eleftheriadou (Atlantis Engineering)" userId="3ae066a3-1095-4acc-beef-f20833c9eacb" providerId="ADAL" clId="{2941E1C5-7FC5-42AA-9467-A44078EBDB2D}" dt="2023-06-23T12:55:20.975" v="685" actId="20577"/>
          <ac:spMkLst>
            <pc:docMk/>
            <pc:sldMk cId="4169539535" sldId="313"/>
            <ac:spMk id="10" creationId="{00000000-0000-0000-0000-000000000000}"/>
          </ac:spMkLst>
        </pc:spChg>
      </pc:sldChg>
      <pc:sldChg chg="modSp mod">
        <pc:chgData name="Christine Eleftheriadou (Atlantis Engineering)" userId="3ae066a3-1095-4acc-beef-f20833c9eacb" providerId="ADAL" clId="{2941E1C5-7FC5-42AA-9467-A44078EBDB2D}" dt="2023-06-26T12:11:55.612" v="686" actId="20577"/>
        <pc:sldMkLst>
          <pc:docMk/>
          <pc:sldMk cId="528641543" sldId="314"/>
        </pc:sldMkLst>
        <pc:spChg chg="mod">
          <ac:chgData name="Christine Eleftheriadou (Atlantis Engineering)" userId="3ae066a3-1095-4acc-beef-f20833c9eacb" providerId="ADAL" clId="{2941E1C5-7FC5-42AA-9467-A44078EBDB2D}" dt="2023-06-26T12:11:55.612" v="686" actId="20577"/>
          <ac:spMkLst>
            <pc:docMk/>
            <pc:sldMk cId="528641543" sldId="314"/>
            <ac:spMk id="3" creationId="{00000000-0000-0000-0000-000000000000}"/>
          </ac:spMkLst>
        </pc:spChg>
      </pc:sldChg>
      <pc:sldChg chg="modSp mod">
        <pc:chgData name="Christine Eleftheriadou (Atlantis Engineering)" userId="3ae066a3-1095-4acc-beef-f20833c9eacb" providerId="ADAL" clId="{2941E1C5-7FC5-42AA-9467-A44078EBDB2D}" dt="2023-06-26T12:16:57.721" v="692"/>
        <pc:sldMkLst>
          <pc:docMk/>
          <pc:sldMk cId="2701501523" sldId="315"/>
        </pc:sldMkLst>
        <pc:spChg chg="mod">
          <ac:chgData name="Christine Eleftheriadou (Atlantis Engineering)" userId="3ae066a3-1095-4acc-beef-f20833c9eacb" providerId="ADAL" clId="{2941E1C5-7FC5-42AA-9467-A44078EBDB2D}" dt="2023-06-26T12:16:57.721" v="692"/>
          <ac:spMkLst>
            <pc:docMk/>
            <pc:sldMk cId="2701501523" sldId="315"/>
            <ac:spMk id="9" creationId="{00000000-0000-0000-0000-000000000000}"/>
          </ac:spMkLst>
        </pc:spChg>
        <pc:spChg chg="mod">
          <ac:chgData name="Christine Eleftheriadou (Atlantis Engineering)" userId="3ae066a3-1095-4acc-beef-f20833c9eacb" providerId="ADAL" clId="{2941E1C5-7FC5-42AA-9467-A44078EBDB2D}" dt="2023-06-26T12:16:35.973" v="691"/>
          <ac:spMkLst>
            <pc:docMk/>
            <pc:sldMk cId="2701501523" sldId="315"/>
            <ac:spMk id="17" creationId="{00000000-0000-0000-0000-000000000000}"/>
          </ac:spMkLst>
        </pc:spChg>
      </pc:sldChg>
      <pc:sldChg chg="modSp mod">
        <pc:chgData name="Christine Eleftheriadou (Atlantis Engineering)" userId="3ae066a3-1095-4acc-beef-f20833c9eacb" providerId="ADAL" clId="{2941E1C5-7FC5-42AA-9467-A44078EBDB2D}" dt="2023-06-26T12:19:50.142" v="718"/>
        <pc:sldMkLst>
          <pc:docMk/>
          <pc:sldMk cId="954299461" sldId="316"/>
        </pc:sldMkLst>
        <pc:spChg chg="mod">
          <ac:chgData name="Christine Eleftheriadou (Atlantis Engineering)" userId="3ae066a3-1095-4acc-beef-f20833c9eacb" providerId="ADAL" clId="{2941E1C5-7FC5-42AA-9467-A44078EBDB2D}" dt="2023-06-26T12:19:50.142" v="718"/>
          <ac:spMkLst>
            <pc:docMk/>
            <pc:sldMk cId="954299461" sldId="316"/>
            <ac:spMk id="8" creationId="{00000000-0000-0000-0000-000000000000}"/>
          </ac:spMkLst>
        </pc:spChg>
      </pc:sldChg>
      <pc:sldChg chg="modSp mod">
        <pc:chgData name="Christine Eleftheriadou (Atlantis Engineering)" userId="3ae066a3-1095-4acc-beef-f20833c9eacb" providerId="ADAL" clId="{2941E1C5-7FC5-42AA-9467-A44078EBDB2D}" dt="2023-06-26T12:25:25.566" v="764" actId="20577"/>
        <pc:sldMkLst>
          <pc:docMk/>
          <pc:sldMk cId="1939845276" sldId="323"/>
        </pc:sldMkLst>
        <pc:spChg chg="mod">
          <ac:chgData name="Christine Eleftheriadou (Atlantis Engineering)" userId="3ae066a3-1095-4acc-beef-f20833c9eacb" providerId="ADAL" clId="{2941E1C5-7FC5-42AA-9467-A44078EBDB2D}" dt="2023-06-26T12:21:33.245" v="728" actId="113"/>
          <ac:spMkLst>
            <pc:docMk/>
            <pc:sldMk cId="1939845276" sldId="323"/>
            <ac:spMk id="8" creationId="{00000000-0000-0000-0000-000000000000}"/>
          </ac:spMkLst>
        </pc:spChg>
        <pc:spChg chg="mod">
          <ac:chgData name="Christine Eleftheriadou (Atlantis Engineering)" userId="3ae066a3-1095-4acc-beef-f20833c9eacb" providerId="ADAL" clId="{2941E1C5-7FC5-42AA-9467-A44078EBDB2D}" dt="2023-06-26T12:24:55.729" v="758"/>
          <ac:spMkLst>
            <pc:docMk/>
            <pc:sldMk cId="1939845276" sldId="323"/>
            <ac:spMk id="10" creationId="{00000000-0000-0000-0000-000000000000}"/>
          </ac:spMkLst>
        </pc:spChg>
        <pc:spChg chg="mod">
          <ac:chgData name="Christine Eleftheriadou (Atlantis Engineering)" userId="3ae066a3-1095-4acc-beef-f20833c9eacb" providerId="ADAL" clId="{2941E1C5-7FC5-42AA-9467-A44078EBDB2D}" dt="2023-06-26T12:24:04.329" v="749"/>
          <ac:spMkLst>
            <pc:docMk/>
            <pc:sldMk cId="1939845276" sldId="323"/>
            <ac:spMk id="11" creationId="{00000000-0000-0000-0000-000000000000}"/>
          </ac:spMkLst>
        </pc:spChg>
        <pc:spChg chg="mod">
          <ac:chgData name="Christine Eleftheriadou (Atlantis Engineering)" userId="3ae066a3-1095-4acc-beef-f20833c9eacb" providerId="ADAL" clId="{2941E1C5-7FC5-42AA-9467-A44078EBDB2D}" dt="2023-06-26T12:25:25.566" v="764" actId="20577"/>
          <ac:spMkLst>
            <pc:docMk/>
            <pc:sldMk cId="1939845276" sldId="323"/>
            <ac:spMk id="12" creationId="{00000000-0000-0000-0000-000000000000}"/>
          </ac:spMkLst>
        </pc:spChg>
        <pc:picChg chg="mod">
          <ac:chgData name="Christine Eleftheriadou (Atlantis Engineering)" userId="3ae066a3-1095-4acc-beef-f20833c9eacb" providerId="ADAL" clId="{2941E1C5-7FC5-42AA-9467-A44078EBDB2D}" dt="2023-06-26T12:23:38.034" v="744" actId="1076"/>
          <ac:picMkLst>
            <pc:docMk/>
            <pc:sldMk cId="1939845276" sldId="323"/>
            <ac:picMk id="2" creationId="{00000000-0000-0000-0000-000000000000}"/>
          </ac:picMkLst>
        </pc:picChg>
      </pc:sldChg>
      <pc:sldChg chg="modSp mod">
        <pc:chgData name="Christine Eleftheriadou (Atlantis Engineering)" userId="3ae066a3-1095-4acc-beef-f20833c9eacb" providerId="ADAL" clId="{2941E1C5-7FC5-42AA-9467-A44078EBDB2D}" dt="2023-06-26T12:34:07.588" v="783"/>
        <pc:sldMkLst>
          <pc:docMk/>
          <pc:sldMk cId="1213134224" sldId="324"/>
        </pc:sldMkLst>
        <pc:spChg chg="mod">
          <ac:chgData name="Christine Eleftheriadou (Atlantis Engineering)" userId="3ae066a3-1095-4acc-beef-f20833c9eacb" providerId="ADAL" clId="{2941E1C5-7FC5-42AA-9467-A44078EBDB2D}" dt="2023-06-26T12:34:07.588" v="783"/>
          <ac:spMkLst>
            <pc:docMk/>
            <pc:sldMk cId="1213134224" sldId="324"/>
            <ac:spMk id="8" creationId="{00000000-0000-0000-0000-000000000000}"/>
          </ac:spMkLst>
        </pc:spChg>
        <pc:picChg chg="mod">
          <ac:chgData name="Christine Eleftheriadou (Atlantis Engineering)" userId="3ae066a3-1095-4acc-beef-f20833c9eacb" providerId="ADAL" clId="{2941E1C5-7FC5-42AA-9467-A44078EBDB2D}" dt="2023-06-26T12:33:23.095" v="775" actId="1076"/>
          <ac:picMkLst>
            <pc:docMk/>
            <pc:sldMk cId="1213134224" sldId="324"/>
            <ac:picMk id="7" creationId="{6696C20A-1460-8480-CF62-36916DD5E6B5}"/>
          </ac:picMkLst>
        </pc:picChg>
      </pc:sldChg>
      <pc:sldChg chg="modSp mod">
        <pc:chgData name="Christine Eleftheriadou (Atlantis Engineering)" userId="3ae066a3-1095-4acc-beef-f20833c9eacb" providerId="ADAL" clId="{2941E1C5-7FC5-42AA-9467-A44078EBDB2D}" dt="2023-06-26T12:35:32.381" v="789"/>
        <pc:sldMkLst>
          <pc:docMk/>
          <pc:sldMk cId="1257156536" sldId="325"/>
        </pc:sldMkLst>
        <pc:spChg chg="mod">
          <ac:chgData name="Christine Eleftheriadou (Atlantis Engineering)" userId="3ae066a3-1095-4acc-beef-f20833c9eacb" providerId="ADAL" clId="{2941E1C5-7FC5-42AA-9467-A44078EBDB2D}" dt="2023-06-26T12:34:50.984" v="788" actId="20577"/>
          <ac:spMkLst>
            <pc:docMk/>
            <pc:sldMk cId="1257156536" sldId="325"/>
            <ac:spMk id="15" creationId="{00000000-0000-0000-0000-000000000000}"/>
          </ac:spMkLst>
        </pc:spChg>
        <pc:spChg chg="mod">
          <ac:chgData name="Christine Eleftheriadou (Atlantis Engineering)" userId="3ae066a3-1095-4acc-beef-f20833c9eacb" providerId="ADAL" clId="{2941E1C5-7FC5-42AA-9467-A44078EBDB2D}" dt="2023-06-26T12:35:32.381" v="789"/>
          <ac:spMkLst>
            <pc:docMk/>
            <pc:sldMk cId="1257156536" sldId="325"/>
            <ac:spMk id="18" creationId="{00000000-0000-0000-0000-000000000000}"/>
          </ac:spMkLst>
        </pc:spChg>
      </pc:sldChg>
      <pc:sldChg chg="modSp mod">
        <pc:chgData name="Christine Eleftheriadou (Atlantis Engineering)" userId="3ae066a3-1095-4acc-beef-f20833c9eacb" providerId="ADAL" clId="{2941E1C5-7FC5-42AA-9467-A44078EBDB2D}" dt="2023-06-23T12:52:14.659" v="651" actId="1076"/>
        <pc:sldMkLst>
          <pc:docMk/>
          <pc:sldMk cId="3193197229" sldId="326"/>
        </pc:sldMkLst>
        <pc:spChg chg="mod">
          <ac:chgData name="Christine Eleftheriadou (Atlantis Engineering)" userId="3ae066a3-1095-4acc-beef-f20833c9eacb" providerId="ADAL" clId="{2941E1C5-7FC5-42AA-9467-A44078EBDB2D}" dt="2023-06-23T12:52:14.659" v="651" actId="1076"/>
          <ac:spMkLst>
            <pc:docMk/>
            <pc:sldMk cId="3193197229" sldId="326"/>
            <ac:spMk id="16" creationId="{00000000-0000-0000-0000-000000000000}"/>
          </ac:spMkLst>
        </pc:spChg>
      </pc:sldChg>
      <pc:sldChg chg="modSp mod">
        <pc:chgData name="Christine Eleftheriadou (Atlantis Engineering)" userId="3ae066a3-1095-4acc-beef-f20833c9eacb" providerId="ADAL" clId="{2941E1C5-7FC5-42AA-9467-A44078EBDB2D}" dt="2023-06-26T12:36:43.868" v="803" actId="1076"/>
        <pc:sldMkLst>
          <pc:docMk/>
          <pc:sldMk cId="4223849152" sldId="327"/>
        </pc:sldMkLst>
        <pc:spChg chg="mod">
          <ac:chgData name="Christine Eleftheriadou (Atlantis Engineering)" userId="3ae066a3-1095-4acc-beef-f20833c9eacb" providerId="ADAL" clId="{2941E1C5-7FC5-42AA-9467-A44078EBDB2D}" dt="2023-06-26T12:36:40.603" v="802" actId="1076"/>
          <ac:spMkLst>
            <pc:docMk/>
            <pc:sldMk cId="4223849152" sldId="327"/>
            <ac:spMk id="15" creationId="{00000000-0000-0000-0000-000000000000}"/>
          </ac:spMkLst>
        </pc:spChg>
        <pc:spChg chg="mod">
          <ac:chgData name="Christine Eleftheriadou (Atlantis Engineering)" userId="3ae066a3-1095-4acc-beef-f20833c9eacb" providerId="ADAL" clId="{2941E1C5-7FC5-42AA-9467-A44078EBDB2D}" dt="2023-06-26T12:36:35.155" v="801" actId="1076"/>
          <ac:spMkLst>
            <pc:docMk/>
            <pc:sldMk cId="4223849152" sldId="327"/>
            <ac:spMk id="18" creationId="{00000000-0000-0000-0000-000000000000}"/>
          </ac:spMkLst>
        </pc:spChg>
        <pc:picChg chg="mod">
          <ac:chgData name="Christine Eleftheriadou (Atlantis Engineering)" userId="3ae066a3-1095-4acc-beef-f20833c9eacb" providerId="ADAL" clId="{2941E1C5-7FC5-42AA-9467-A44078EBDB2D}" dt="2023-06-26T12:36:43.868" v="803" actId="1076"/>
          <ac:picMkLst>
            <pc:docMk/>
            <pc:sldMk cId="4223849152" sldId="327"/>
            <ac:picMk id="3" creationId="{A8554706-1A1A-BC68-AC59-8A4B324C22D1}"/>
          </ac:picMkLst>
        </pc:picChg>
        <pc:picChg chg="mod">
          <ac:chgData name="Christine Eleftheriadou (Atlantis Engineering)" userId="3ae066a3-1095-4acc-beef-f20833c9eacb" providerId="ADAL" clId="{2941E1C5-7FC5-42AA-9467-A44078EBDB2D}" dt="2023-06-26T12:36:27.362" v="800" actId="1076"/>
          <ac:picMkLst>
            <pc:docMk/>
            <pc:sldMk cId="4223849152" sldId="327"/>
            <ac:picMk id="16" creationId="{00000000-0000-0000-0000-000000000000}"/>
          </ac:picMkLst>
        </pc:picChg>
        <pc:picChg chg="mod">
          <ac:chgData name="Christine Eleftheriadou (Atlantis Engineering)" userId="3ae066a3-1095-4acc-beef-f20833c9eacb" providerId="ADAL" clId="{2941E1C5-7FC5-42AA-9467-A44078EBDB2D}" dt="2023-06-26T12:36:06.894" v="795" actId="1076"/>
          <ac:picMkLst>
            <pc:docMk/>
            <pc:sldMk cId="4223849152" sldId="327"/>
            <ac:picMk id="20" creationId="{00000000-0000-0000-0000-000000000000}"/>
          </ac:picMkLst>
        </pc:picChg>
      </pc:sldChg>
      <pc:sldChg chg="modSp mod">
        <pc:chgData name="Christine Eleftheriadou (Atlantis Engineering)" userId="3ae066a3-1095-4acc-beef-f20833c9eacb" providerId="ADAL" clId="{2941E1C5-7FC5-42AA-9467-A44078EBDB2D}" dt="2023-06-26T12:39:02.153" v="804"/>
        <pc:sldMkLst>
          <pc:docMk/>
          <pc:sldMk cId="931356133" sldId="328"/>
        </pc:sldMkLst>
        <pc:spChg chg="mod">
          <ac:chgData name="Christine Eleftheriadou (Atlantis Engineering)" userId="3ae066a3-1095-4acc-beef-f20833c9eacb" providerId="ADAL" clId="{2941E1C5-7FC5-42AA-9467-A44078EBDB2D}" dt="2023-06-26T12:39:02.153" v="804"/>
          <ac:spMkLst>
            <pc:docMk/>
            <pc:sldMk cId="931356133" sldId="328"/>
            <ac:spMk id="8" creationId="{00000000-0000-0000-0000-000000000000}"/>
          </ac:spMkLst>
        </pc:spChg>
      </pc:sldChg>
    </pc:docChg>
  </pc:docChgLst>
  <pc:docChgLst>
    <pc:chgData name="Ioanna Matouli (Atlantis Engineering)" userId="ce83a5f9-b684-426f-8712-9fec52aa63a4" providerId="ADAL" clId="{33A0FF96-7F84-40C1-ABA6-D0870CBDC740}"/>
    <pc:docChg chg="custSel modSld">
      <pc:chgData name="Ioanna Matouli (Atlantis Engineering)" userId="ce83a5f9-b684-426f-8712-9fec52aa63a4" providerId="ADAL" clId="{33A0FF96-7F84-40C1-ABA6-D0870CBDC740}" dt="2023-07-06T10:44:49.988" v="197" actId="20577"/>
      <pc:docMkLst>
        <pc:docMk/>
      </pc:docMkLst>
      <pc:sldChg chg="modSp mod">
        <pc:chgData name="Ioanna Matouli (Atlantis Engineering)" userId="ce83a5f9-b684-426f-8712-9fec52aa63a4" providerId="ADAL" clId="{33A0FF96-7F84-40C1-ABA6-D0870CBDC740}" dt="2023-07-06T10:24:01.610" v="32" actId="20577"/>
        <pc:sldMkLst>
          <pc:docMk/>
          <pc:sldMk cId="0" sldId="258"/>
        </pc:sldMkLst>
        <pc:spChg chg="mod">
          <ac:chgData name="Ioanna Matouli (Atlantis Engineering)" userId="ce83a5f9-b684-426f-8712-9fec52aa63a4" providerId="ADAL" clId="{33A0FF96-7F84-40C1-ABA6-D0870CBDC740}" dt="2023-07-06T10:24:01.610" v="32" actId="20577"/>
          <ac:spMkLst>
            <pc:docMk/>
            <pc:sldMk cId="0" sldId="258"/>
            <ac:spMk id="2" creationId="{00000000-0000-0000-0000-000000000000}"/>
          </ac:spMkLst>
        </pc:spChg>
      </pc:sldChg>
      <pc:sldChg chg="modSp mod">
        <pc:chgData name="Ioanna Matouli (Atlantis Engineering)" userId="ce83a5f9-b684-426f-8712-9fec52aa63a4" providerId="ADAL" clId="{33A0FF96-7F84-40C1-ABA6-D0870CBDC740}" dt="2023-07-06T10:25:10.319" v="57" actId="20577"/>
        <pc:sldMkLst>
          <pc:docMk/>
          <pc:sldMk cId="0" sldId="259"/>
        </pc:sldMkLst>
        <pc:spChg chg="mod">
          <ac:chgData name="Ioanna Matouli (Atlantis Engineering)" userId="ce83a5f9-b684-426f-8712-9fec52aa63a4" providerId="ADAL" clId="{33A0FF96-7F84-40C1-ABA6-D0870CBDC740}" dt="2023-07-06T10:25:10.319" v="57" actId="20577"/>
          <ac:spMkLst>
            <pc:docMk/>
            <pc:sldMk cId="0" sldId="259"/>
            <ac:spMk id="44" creationId="{00000000-0000-0000-0000-000000000000}"/>
          </ac:spMkLst>
        </pc:spChg>
      </pc:sldChg>
      <pc:sldChg chg="modSp mod">
        <pc:chgData name="Ioanna Matouli (Atlantis Engineering)" userId="ce83a5f9-b684-426f-8712-9fec52aa63a4" providerId="ADAL" clId="{33A0FF96-7F84-40C1-ABA6-D0870CBDC740}" dt="2023-07-06T10:25:41.358" v="58" actId="20577"/>
        <pc:sldMkLst>
          <pc:docMk/>
          <pc:sldMk cId="0" sldId="261"/>
        </pc:sldMkLst>
        <pc:spChg chg="mod">
          <ac:chgData name="Ioanna Matouli (Atlantis Engineering)" userId="ce83a5f9-b684-426f-8712-9fec52aa63a4" providerId="ADAL" clId="{33A0FF96-7F84-40C1-ABA6-D0870CBDC740}" dt="2023-07-06T10:25:41.358" v="58" actId="20577"/>
          <ac:spMkLst>
            <pc:docMk/>
            <pc:sldMk cId="0" sldId="261"/>
            <ac:spMk id="5" creationId="{00000000-0000-0000-0000-000000000000}"/>
          </ac:spMkLst>
        </pc:spChg>
      </pc:sldChg>
      <pc:sldChg chg="modSp mod">
        <pc:chgData name="Ioanna Matouli (Atlantis Engineering)" userId="ce83a5f9-b684-426f-8712-9fec52aa63a4" providerId="ADAL" clId="{33A0FF96-7F84-40C1-ABA6-D0870CBDC740}" dt="2023-07-06T10:25:54.473" v="60" actId="1076"/>
        <pc:sldMkLst>
          <pc:docMk/>
          <pc:sldMk cId="0" sldId="262"/>
        </pc:sldMkLst>
        <pc:spChg chg="mod">
          <ac:chgData name="Ioanna Matouli (Atlantis Engineering)" userId="ce83a5f9-b684-426f-8712-9fec52aa63a4" providerId="ADAL" clId="{33A0FF96-7F84-40C1-ABA6-D0870CBDC740}" dt="2023-07-06T10:25:54.473" v="60" actId="1076"/>
          <ac:spMkLst>
            <pc:docMk/>
            <pc:sldMk cId="0" sldId="262"/>
            <ac:spMk id="15" creationId="{00000000-0000-0000-0000-000000000000}"/>
          </ac:spMkLst>
        </pc:spChg>
        <pc:spChg chg="mod">
          <ac:chgData name="Ioanna Matouli (Atlantis Engineering)" userId="ce83a5f9-b684-426f-8712-9fec52aa63a4" providerId="ADAL" clId="{33A0FF96-7F84-40C1-ABA6-D0870CBDC740}" dt="2023-07-06T10:25:49.980" v="59" actId="1076"/>
          <ac:spMkLst>
            <pc:docMk/>
            <pc:sldMk cId="0" sldId="262"/>
            <ac:spMk id="18" creationId="{00000000-0000-0000-0000-000000000000}"/>
          </ac:spMkLst>
        </pc:spChg>
      </pc:sldChg>
      <pc:sldChg chg="modSp mod">
        <pc:chgData name="Ioanna Matouli (Atlantis Engineering)" userId="ce83a5f9-b684-426f-8712-9fec52aa63a4" providerId="ADAL" clId="{33A0FF96-7F84-40C1-ABA6-D0870CBDC740}" dt="2023-07-06T10:26:47.083" v="62" actId="1076"/>
        <pc:sldMkLst>
          <pc:docMk/>
          <pc:sldMk cId="0" sldId="265"/>
        </pc:sldMkLst>
        <pc:spChg chg="mod">
          <ac:chgData name="Ioanna Matouli (Atlantis Engineering)" userId="ce83a5f9-b684-426f-8712-9fec52aa63a4" providerId="ADAL" clId="{33A0FF96-7F84-40C1-ABA6-D0870CBDC740}" dt="2023-07-06T10:26:40.721" v="61" actId="1076"/>
          <ac:spMkLst>
            <pc:docMk/>
            <pc:sldMk cId="0" sldId="265"/>
            <ac:spMk id="9" creationId="{00000000-0000-0000-0000-000000000000}"/>
          </ac:spMkLst>
        </pc:spChg>
        <pc:spChg chg="mod">
          <ac:chgData name="Ioanna Matouli (Atlantis Engineering)" userId="ce83a5f9-b684-426f-8712-9fec52aa63a4" providerId="ADAL" clId="{33A0FF96-7F84-40C1-ABA6-D0870CBDC740}" dt="2023-07-06T10:26:47.083" v="62" actId="1076"/>
          <ac:spMkLst>
            <pc:docMk/>
            <pc:sldMk cId="0" sldId="265"/>
            <ac:spMk id="11" creationId="{00000000-0000-0000-0000-000000000000}"/>
          </ac:spMkLst>
        </pc:spChg>
      </pc:sldChg>
      <pc:sldChg chg="modSp mod">
        <pc:chgData name="Ioanna Matouli (Atlantis Engineering)" userId="ce83a5f9-b684-426f-8712-9fec52aa63a4" providerId="ADAL" clId="{33A0FF96-7F84-40C1-ABA6-D0870CBDC740}" dt="2023-07-06T10:31:38.888" v="72" actId="20577"/>
        <pc:sldMkLst>
          <pc:docMk/>
          <pc:sldMk cId="0" sldId="268"/>
        </pc:sldMkLst>
        <pc:spChg chg="mod">
          <ac:chgData name="Ioanna Matouli (Atlantis Engineering)" userId="ce83a5f9-b684-426f-8712-9fec52aa63a4" providerId="ADAL" clId="{33A0FF96-7F84-40C1-ABA6-D0870CBDC740}" dt="2023-07-06T10:30:48.202" v="63" actId="1076"/>
          <ac:spMkLst>
            <pc:docMk/>
            <pc:sldMk cId="0" sldId="268"/>
            <ac:spMk id="7" creationId="{00000000-0000-0000-0000-000000000000}"/>
          </ac:spMkLst>
        </pc:spChg>
        <pc:spChg chg="mod">
          <ac:chgData name="Ioanna Matouli (Atlantis Engineering)" userId="ce83a5f9-b684-426f-8712-9fec52aa63a4" providerId="ADAL" clId="{33A0FF96-7F84-40C1-ABA6-D0870CBDC740}" dt="2023-07-06T10:31:38.888" v="72" actId="20577"/>
          <ac:spMkLst>
            <pc:docMk/>
            <pc:sldMk cId="0" sldId="268"/>
            <ac:spMk id="15" creationId="{00000000-0000-0000-0000-000000000000}"/>
          </ac:spMkLst>
        </pc:spChg>
      </pc:sldChg>
      <pc:sldChg chg="modSp mod">
        <pc:chgData name="Ioanna Matouli (Atlantis Engineering)" userId="ce83a5f9-b684-426f-8712-9fec52aa63a4" providerId="ADAL" clId="{33A0FF96-7F84-40C1-ABA6-D0870CBDC740}" dt="2023-07-06T10:33:47.019" v="123" actId="20577"/>
        <pc:sldMkLst>
          <pc:docMk/>
          <pc:sldMk cId="2228538892" sldId="283"/>
        </pc:sldMkLst>
        <pc:spChg chg="mod">
          <ac:chgData name="Ioanna Matouli (Atlantis Engineering)" userId="ce83a5f9-b684-426f-8712-9fec52aa63a4" providerId="ADAL" clId="{33A0FF96-7F84-40C1-ABA6-D0870CBDC740}" dt="2023-07-06T10:33:47.019" v="123" actId="20577"/>
          <ac:spMkLst>
            <pc:docMk/>
            <pc:sldMk cId="2228538892" sldId="283"/>
            <ac:spMk id="16" creationId="{00000000-0000-0000-0000-000000000000}"/>
          </ac:spMkLst>
        </pc:spChg>
      </pc:sldChg>
      <pc:sldChg chg="delSp modSp mod">
        <pc:chgData name="Ioanna Matouli (Atlantis Engineering)" userId="ce83a5f9-b684-426f-8712-9fec52aa63a4" providerId="ADAL" clId="{33A0FF96-7F84-40C1-ABA6-D0870CBDC740}" dt="2023-07-06T10:32:39.457" v="74" actId="404"/>
        <pc:sldMkLst>
          <pc:docMk/>
          <pc:sldMk cId="3436456297" sldId="285"/>
        </pc:sldMkLst>
        <pc:spChg chg="mod">
          <ac:chgData name="Ioanna Matouli (Atlantis Engineering)" userId="ce83a5f9-b684-426f-8712-9fec52aa63a4" providerId="ADAL" clId="{33A0FF96-7F84-40C1-ABA6-D0870CBDC740}" dt="2023-07-06T10:32:39.457" v="74" actId="404"/>
          <ac:spMkLst>
            <pc:docMk/>
            <pc:sldMk cId="3436456297" sldId="285"/>
            <ac:spMk id="15" creationId="{00000000-0000-0000-0000-000000000000}"/>
          </ac:spMkLst>
        </pc:spChg>
        <pc:picChg chg="del">
          <ac:chgData name="Ioanna Matouli (Atlantis Engineering)" userId="ce83a5f9-b684-426f-8712-9fec52aa63a4" providerId="ADAL" clId="{33A0FF96-7F84-40C1-ABA6-D0870CBDC740}" dt="2023-07-06T10:31:55.408" v="73" actId="478"/>
          <ac:picMkLst>
            <pc:docMk/>
            <pc:sldMk cId="3436456297" sldId="285"/>
            <ac:picMk id="10" creationId="{46D71802-9D8F-787F-40B6-C86BC8FE4021}"/>
          </ac:picMkLst>
        </pc:picChg>
      </pc:sldChg>
      <pc:sldChg chg="modSp mod">
        <pc:chgData name="Ioanna Matouli (Atlantis Engineering)" userId="ce83a5f9-b684-426f-8712-9fec52aa63a4" providerId="ADAL" clId="{33A0FF96-7F84-40C1-ABA6-D0870CBDC740}" dt="2023-07-06T10:35:10.307" v="124" actId="20577"/>
        <pc:sldMkLst>
          <pc:docMk/>
          <pc:sldMk cId="599551945" sldId="290"/>
        </pc:sldMkLst>
        <pc:spChg chg="mod">
          <ac:chgData name="Ioanna Matouli (Atlantis Engineering)" userId="ce83a5f9-b684-426f-8712-9fec52aa63a4" providerId="ADAL" clId="{33A0FF96-7F84-40C1-ABA6-D0870CBDC740}" dt="2023-07-06T10:35:10.307" v="124" actId="20577"/>
          <ac:spMkLst>
            <pc:docMk/>
            <pc:sldMk cId="599551945" sldId="290"/>
            <ac:spMk id="8" creationId="{00000000-0000-0000-0000-000000000000}"/>
          </ac:spMkLst>
        </pc:spChg>
      </pc:sldChg>
      <pc:sldChg chg="modSp mod">
        <pc:chgData name="Ioanna Matouli (Atlantis Engineering)" userId="ce83a5f9-b684-426f-8712-9fec52aa63a4" providerId="ADAL" clId="{33A0FF96-7F84-40C1-ABA6-D0870CBDC740}" dt="2023-07-06T10:36:26.758" v="125" actId="20577"/>
        <pc:sldMkLst>
          <pc:docMk/>
          <pc:sldMk cId="1634014003" sldId="298"/>
        </pc:sldMkLst>
        <pc:spChg chg="mod">
          <ac:chgData name="Ioanna Matouli (Atlantis Engineering)" userId="ce83a5f9-b684-426f-8712-9fec52aa63a4" providerId="ADAL" clId="{33A0FF96-7F84-40C1-ABA6-D0870CBDC740}" dt="2023-07-06T10:36:26.758" v="125" actId="20577"/>
          <ac:spMkLst>
            <pc:docMk/>
            <pc:sldMk cId="1634014003" sldId="298"/>
            <ac:spMk id="27" creationId="{00000000-0000-0000-0000-000000000000}"/>
          </ac:spMkLst>
        </pc:spChg>
      </pc:sldChg>
      <pc:sldChg chg="modSp mod">
        <pc:chgData name="Ioanna Matouli (Atlantis Engineering)" userId="ce83a5f9-b684-426f-8712-9fec52aa63a4" providerId="ADAL" clId="{33A0FF96-7F84-40C1-ABA6-D0870CBDC740}" dt="2023-07-06T10:43:09.392" v="170" actId="20577"/>
        <pc:sldMkLst>
          <pc:docMk/>
          <pc:sldMk cId="4169539535" sldId="313"/>
        </pc:sldMkLst>
        <pc:spChg chg="mod">
          <ac:chgData name="Ioanna Matouli (Atlantis Engineering)" userId="ce83a5f9-b684-426f-8712-9fec52aa63a4" providerId="ADAL" clId="{33A0FF96-7F84-40C1-ABA6-D0870CBDC740}" dt="2023-07-06T10:42:01.140" v="142" actId="1076"/>
          <ac:spMkLst>
            <pc:docMk/>
            <pc:sldMk cId="4169539535" sldId="313"/>
            <ac:spMk id="8" creationId="{00000000-0000-0000-0000-000000000000}"/>
          </ac:spMkLst>
        </pc:spChg>
        <pc:spChg chg="mod">
          <ac:chgData name="Ioanna Matouli (Atlantis Engineering)" userId="ce83a5f9-b684-426f-8712-9fec52aa63a4" providerId="ADAL" clId="{33A0FF96-7F84-40C1-ABA6-D0870CBDC740}" dt="2023-07-06T10:43:09.392" v="170" actId="20577"/>
          <ac:spMkLst>
            <pc:docMk/>
            <pc:sldMk cId="4169539535" sldId="313"/>
            <ac:spMk id="10" creationId="{00000000-0000-0000-0000-000000000000}"/>
          </ac:spMkLst>
        </pc:spChg>
        <pc:picChg chg="mod">
          <ac:chgData name="Ioanna Matouli (Atlantis Engineering)" userId="ce83a5f9-b684-426f-8712-9fec52aa63a4" providerId="ADAL" clId="{33A0FF96-7F84-40C1-ABA6-D0870CBDC740}" dt="2023-07-06T10:42:12.212" v="145" actId="1076"/>
          <ac:picMkLst>
            <pc:docMk/>
            <pc:sldMk cId="4169539535" sldId="313"/>
            <ac:picMk id="7" creationId="{1B3677F4-4136-FD6E-6EDF-6AE130C424FB}"/>
          </ac:picMkLst>
        </pc:picChg>
      </pc:sldChg>
      <pc:sldChg chg="modSp mod">
        <pc:chgData name="Ioanna Matouli (Atlantis Engineering)" userId="ce83a5f9-b684-426f-8712-9fec52aa63a4" providerId="ADAL" clId="{33A0FF96-7F84-40C1-ABA6-D0870CBDC740}" dt="2023-07-06T10:43:43.960" v="172" actId="20577"/>
        <pc:sldMkLst>
          <pc:docMk/>
          <pc:sldMk cId="954299461" sldId="316"/>
        </pc:sldMkLst>
        <pc:spChg chg="mod">
          <ac:chgData name="Ioanna Matouli (Atlantis Engineering)" userId="ce83a5f9-b684-426f-8712-9fec52aa63a4" providerId="ADAL" clId="{33A0FF96-7F84-40C1-ABA6-D0870CBDC740}" dt="2023-07-06T10:43:43.960" v="172" actId="20577"/>
          <ac:spMkLst>
            <pc:docMk/>
            <pc:sldMk cId="954299461" sldId="316"/>
            <ac:spMk id="8" creationId="{00000000-0000-0000-0000-000000000000}"/>
          </ac:spMkLst>
        </pc:spChg>
      </pc:sldChg>
      <pc:sldChg chg="modSp mod">
        <pc:chgData name="Ioanna Matouli (Atlantis Engineering)" userId="ce83a5f9-b684-426f-8712-9fec52aa63a4" providerId="ADAL" clId="{33A0FF96-7F84-40C1-ABA6-D0870CBDC740}" dt="2023-07-06T10:43:57.058" v="176" actId="20577"/>
        <pc:sldMkLst>
          <pc:docMk/>
          <pc:sldMk cId="1939845276" sldId="323"/>
        </pc:sldMkLst>
        <pc:spChg chg="mod">
          <ac:chgData name="Ioanna Matouli (Atlantis Engineering)" userId="ce83a5f9-b684-426f-8712-9fec52aa63a4" providerId="ADAL" clId="{33A0FF96-7F84-40C1-ABA6-D0870CBDC740}" dt="2023-07-06T10:43:57.058" v="176" actId="20577"/>
          <ac:spMkLst>
            <pc:docMk/>
            <pc:sldMk cId="1939845276" sldId="323"/>
            <ac:spMk id="8" creationId="{00000000-0000-0000-0000-000000000000}"/>
          </ac:spMkLst>
        </pc:spChg>
      </pc:sldChg>
      <pc:sldChg chg="modSp mod">
        <pc:chgData name="Ioanna Matouli (Atlantis Engineering)" userId="ce83a5f9-b684-426f-8712-9fec52aa63a4" providerId="ADAL" clId="{33A0FF96-7F84-40C1-ABA6-D0870CBDC740}" dt="2023-07-06T10:44:49.988" v="197" actId="20577"/>
        <pc:sldMkLst>
          <pc:docMk/>
          <pc:sldMk cId="1257156536" sldId="325"/>
        </pc:sldMkLst>
        <pc:spChg chg="mod">
          <ac:chgData name="Ioanna Matouli (Atlantis Engineering)" userId="ce83a5f9-b684-426f-8712-9fec52aa63a4" providerId="ADAL" clId="{33A0FF96-7F84-40C1-ABA6-D0870CBDC740}" dt="2023-07-06T10:44:49.988" v="197" actId="20577"/>
          <ac:spMkLst>
            <pc:docMk/>
            <pc:sldMk cId="1257156536" sldId="325"/>
            <ac:spMk id="15" creationId="{00000000-0000-0000-0000-000000000000}"/>
          </ac:spMkLst>
        </pc:spChg>
      </pc:sldChg>
      <pc:sldChg chg="modSp mod">
        <pc:chgData name="Ioanna Matouli (Atlantis Engineering)" userId="ce83a5f9-b684-426f-8712-9fec52aa63a4" providerId="ADAL" clId="{33A0FF96-7F84-40C1-ABA6-D0870CBDC740}" dt="2023-07-06T10:44:31.702" v="185" actId="14100"/>
        <pc:sldMkLst>
          <pc:docMk/>
          <pc:sldMk cId="3193197229" sldId="326"/>
        </pc:sldMkLst>
        <pc:spChg chg="mod">
          <ac:chgData name="Ioanna Matouli (Atlantis Engineering)" userId="ce83a5f9-b684-426f-8712-9fec52aa63a4" providerId="ADAL" clId="{33A0FF96-7F84-40C1-ABA6-D0870CBDC740}" dt="2023-07-06T10:44:31.702" v="185" actId="14100"/>
          <ac:spMkLst>
            <pc:docMk/>
            <pc:sldMk cId="3193197229" sldId="326"/>
            <ac:spMk id="1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7CAC3-96CC-4748-B02A-4E74B072AA5E}" type="datetimeFigureOut">
              <a:rPr lang="en-US" smtClean="0"/>
              <a:t>06-Jul-23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76239C-7A55-4277-BC11-653BCA90D484}" type="slidenum">
              <a:rPr lang="en-US" smtClean="0"/>
              <a:t>‹#›</a:t>
            </a:fld>
            <a:endParaRPr lang="en-US"/>
          </a:p>
        </p:txBody>
      </p:sp>
    </p:spTree>
    <p:extLst>
      <p:ext uri="{BB962C8B-B14F-4D97-AF65-F5344CB8AC3E}">
        <p14:creationId xmlns:p14="http://schemas.microsoft.com/office/powerpoint/2010/main" val="2100426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6239C-7A55-4277-BC11-653BCA90D484}" type="slidenum">
              <a:rPr lang="en-US" smtClean="0"/>
              <a:t>17</a:t>
            </a:fld>
            <a:endParaRPr lang="en-US"/>
          </a:p>
        </p:txBody>
      </p:sp>
    </p:spTree>
    <p:extLst>
      <p:ext uri="{BB962C8B-B14F-4D97-AF65-F5344CB8AC3E}">
        <p14:creationId xmlns:p14="http://schemas.microsoft.com/office/powerpoint/2010/main" val="1354427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06-Jul-23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06-Jul-23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06-Jul-23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06-Jul-23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06-Jul-23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06-Jul-23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06-Jul-23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64.png"/><Relationship Id="rId17" Type="http://schemas.openxmlformats.org/officeDocument/2006/relationships/image" Target="../media/image26.svg"/><Relationship Id="rId2" Type="http://schemas.openxmlformats.org/officeDocument/2006/relationships/image" Target="../media/image3.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3.svg"/><Relationship Id="rId5" Type="http://schemas.openxmlformats.org/officeDocument/2006/relationships/image" Target="../media/image18.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17.png"/><Relationship Id="rId9" Type="http://schemas.openxmlformats.org/officeDocument/2006/relationships/image" Target="../media/image61.svg"/><Relationship Id="rId1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svg"/><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72.jpeg"/><Relationship Id="rId4" Type="http://schemas.openxmlformats.org/officeDocument/2006/relationships/image" Target="../media/image17.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7.png"/><Relationship Id="rId18" Type="http://schemas.openxmlformats.org/officeDocument/2006/relationships/image" Target="../media/image46.svg"/><Relationship Id="rId3" Type="http://schemas.openxmlformats.org/officeDocument/2006/relationships/image" Target="../media/image74.svg"/><Relationship Id="rId21" Type="http://schemas.openxmlformats.org/officeDocument/2006/relationships/image" Target="../media/image17.png"/><Relationship Id="rId7" Type="http://schemas.openxmlformats.org/officeDocument/2006/relationships/image" Target="../media/image64.png"/><Relationship Id="rId12" Type="http://schemas.openxmlformats.org/officeDocument/2006/relationships/image" Target="../media/image63.svg"/><Relationship Id="rId17" Type="http://schemas.openxmlformats.org/officeDocument/2006/relationships/image" Target="../media/image45.png"/><Relationship Id="rId25" Type="http://schemas.openxmlformats.org/officeDocument/2006/relationships/image" Target="../media/image12.png"/><Relationship Id="rId2" Type="http://schemas.openxmlformats.org/officeDocument/2006/relationships/image" Target="../media/image73.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24" Type="http://schemas.openxmlformats.org/officeDocument/2006/relationships/image" Target="../media/image80.svg"/><Relationship Id="rId5" Type="http://schemas.openxmlformats.org/officeDocument/2006/relationships/image" Target="../media/image61.svg"/><Relationship Id="rId15" Type="http://schemas.openxmlformats.org/officeDocument/2006/relationships/image" Target="../media/image15.png"/><Relationship Id="rId23" Type="http://schemas.openxmlformats.org/officeDocument/2006/relationships/image" Target="../media/image79.png"/><Relationship Id="rId10" Type="http://schemas.openxmlformats.org/officeDocument/2006/relationships/image" Target="../media/image76.svg"/><Relationship Id="rId19"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5.png"/><Relationship Id="rId14" Type="http://schemas.openxmlformats.org/officeDocument/2006/relationships/image" Target="../media/image78.svg"/><Relationship Id="rId22" Type="http://schemas.openxmlformats.org/officeDocument/2006/relationships/image" Target="../media/image18.sv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svg"/><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svg"/><Relationship Id="rId9" Type="http://schemas.openxmlformats.org/officeDocument/2006/relationships/image" Target="../media/image81.jpg"/></Relationships>
</file>

<file path=ppt/slides/_rels/slide1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47.png"/><Relationship Id="rId12" Type="http://schemas.openxmlformats.org/officeDocument/2006/relationships/image" Target="../media/image8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79.png"/><Relationship Id="rId5" Type="http://schemas.openxmlformats.org/officeDocument/2006/relationships/image" Target="../media/image45.png"/><Relationship Id="rId10" Type="http://schemas.openxmlformats.org/officeDocument/2006/relationships/image" Target="../media/image18.svg"/><Relationship Id="rId4" Type="http://schemas.openxmlformats.org/officeDocument/2006/relationships/image" Target="../media/image16.svg"/><Relationship Id="rId9" Type="http://schemas.openxmlformats.org/officeDocument/2006/relationships/image" Target="../media/image17.png"/><Relationship Id="rId14" Type="http://schemas.openxmlformats.org/officeDocument/2006/relationships/image" Target="../media/image82.jpe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52.svg"/><Relationship Id="rId7"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86.sv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7.png"/><Relationship Id="rId18" Type="http://schemas.openxmlformats.org/officeDocument/2006/relationships/image" Target="../media/image46.svg"/><Relationship Id="rId3" Type="http://schemas.openxmlformats.org/officeDocument/2006/relationships/image" Target="../media/image74.svg"/><Relationship Id="rId21" Type="http://schemas.openxmlformats.org/officeDocument/2006/relationships/image" Target="../media/image17.png"/><Relationship Id="rId7" Type="http://schemas.openxmlformats.org/officeDocument/2006/relationships/image" Target="../media/image64.png"/><Relationship Id="rId12" Type="http://schemas.openxmlformats.org/officeDocument/2006/relationships/image" Target="../media/image63.svg"/><Relationship Id="rId17" Type="http://schemas.openxmlformats.org/officeDocument/2006/relationships/image" Target="../media/image45.png"/><Relationship Id="rId25" Type="http://schemas.openxmlformats.org/officeDocument/2006/relationships/image" Target="../media/image12.png"/><Relationship Id="rId2" Type="http://schemas.openxmlformats.org/officeDocument/2006/relationships/image" Target="../media/image73.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24" Type="http://schemas.openxmlformats.org/officeDocument/2006/relationships/image" Target="../media/image80.svg"/><Relationship Id="rId5" Type="http://schemas.openxmlformats.org/officeDocument/2006/relationships/image" Target="../media/image61.svg"/><Relationship Id="rId15" Type="http://schemas.openxmlformats.org/officeDocument/2006/relationships/image" Target="../media/image15.png"/><Relationship Id="rId23" Type="http://schemas.openxmlformats.org/officeDocument/2006/relationships/image" Target="../media/image79.png"/><Relationship Id="rId10" Type="http://schemas.openxmlformats.org/officeDocument/2006/relationships/image" Target="../media/image76.svg"/><Relationship Id="rId19"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5.png"/><Relationship Id="rId14" Type="http://schemas.openxmlformats.org/officeDocument/2006/relationships/image" Target="../media/image78.svg"/><Relationship Id="rId22" Type="http://schemas.openxmlformats.org/officeDocument/2006/relationships/image" Target="../media/image18.sv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svg"/><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svg"/><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29.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7.png"/><Relationship Id="rId18" Type="http://schemas.openxmlformats.org/officeDocument/2006/relationships/image" Target="../media/image46.svg"/><Relationship Id="rId3" Type="http://schemas.openxmlformats.org/officeDocument/2006/relationships/image" Target="../media/image74.svg"/><Relationship Id="rId21" Type="http://schemas.openxmlformats.org/officeDocument/2006/relationships/image" Target="../media/image17.png"/><Relationship Id="rId7" Type="http://schemas.openxmlformats.org/officeDocument/2006/relationships/image" Target="../media/image64.png"/><Relationship Id="rId12" Type="http://schemas.openxmlformats.org/officeDocument/2006/relationships/image" Target="../media/image63.svg"/><Relationship Id="rId17" Type="http://schemas.openxmlformats.org/officeDocument/2006/relationships/image" Target="../media/image45.png"/><Relationship Id="rId25" Type="http://schemas.openxmlformats.org/officeDocument/2006/relationships/image" Target="../media/image12.png"/><Relationship Id="rId2" Type="http://schemas.openxmlformats.org/officeDocument/2006/relationships/image" Target="../media/image73.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24" Type="http://schemas.openxmlformats.org/officeDocument/2006/relationships/image" Target="../media/image80.svg"/><Relationship Id="rId5" Type="http://schemas.openxmlformats.org/officeDocument/2006/relationships/image" Target="../media/image61.svg"/><Relationship Id="rId15" Type="http://schemas.openxmlformats.org/officeDocument/2006/relationships/image" Target="../media/image15.png"/><Relationship Id="rId23" Type="http://schemas.openxmlformats.org/officeDocument/2006/relationships/image" Target="../media/image79.png"/><Relationship Id="rId10" Type="http://schemas.openxmlformats.org/officeDocument/2006/relationships/image" Target="../media/image76.svg"/><Relationship Id="rId19"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5.png"/><Relationship Id="rId14" Type="http://schemas.openxmlformats.org/officeDocument/2006/relationships/image" Target="../media/image78.svg"/><Relationship Id="rId22"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png"/><Relationship Id="rId3" Type="http://schemas.openxmlformats.org/officeDocument/2006/relationships/image" Target="../media/image4.svg"/><Relationship Id="rId7" Type="http://schemas.openxmlformats.org/officeDocument/2006/relationships/image" Target="../media/image26.svg"/><Relationship Id="rId12" Type="http://schemas.openxmlformats.org/officeDocument/2006/relationships/image" Target="../media/image14.sv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3.png"/><Relationship Id="rId5" Type="http://schemas.openxmlformats.org/officeDocument/2006/relationships/image" Target="../media/image6.svg"/><Relationship Id="rId1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8.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7.png"/><Relationship Id="rId18" Type="http://schemas.openxmlformats.org/officeDocument/2006/relationships/image" Target="../media/image46.svg"/><Relationship Id="rId3" Type="http://schemas.openxmlformats.org/officeDocument/2006/relationships/image" Target="../media/image74.svg"/><Relationship Id="rId21" Type="http://schemas.openxmlformats.org/officeDocument/2006/relationships/image" Target="../media/image17.png"/><Relationship Id="rId7" Type="http://schemas.openxmlformats.org/officeDocument/2006/relationships/image" Target="../media/image64.png"/><Relationship Id="rId12" Type="http://schemas.openxmlformats.org/officeDocument/2006/relationships/image" Target="../media/image63.svg"/><Relationship Id="rId17" Type="http://schemas.openxmlformats.org/officeDocument/2006/relationships/image" Target="../media/image45.png"/><Relationship Id="rId25" Type="http://schemas.openxmlformats.org/officeDocument/2006/relationships/image" Target="../media/image12.png"/><Relationship Id="rId2" Type="http://schemas.openxmlformats.org/officeDocument/2006/relationships/image" Target="../media/image73.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24" Type="http://schemas.openxmlformats.org/officeDocument/2006/relationships/image" Target="../media/image80.svg"/><Relationship Id="rId5" Type="http://schemas.openxmlformats.org/officeDocument/2006/relationships/image" Target="../media/image61.svg"/><Relationship Id="rId15" Type="http://schemas.openxmlformats.org/officeDocument/2006/relationships/image" Target="../media/image15.png"/><Relationship Id="rId23" Type="http://schemas.openxmlformats.org/officeDocument/2006/relationships/image" Target="../media/image79.png"/><Relationship Id="rId10" Type="http://schemas.openxmlformats.org/officeDocument/2006/relationships/image" Target="../media/image76.svg"/><Relationship Id="rId19"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5.png"/><Relationship Id="rId14" Type="http://schemas.openxmlformats.org/officeDocument/2006/relationships/image" Target="../media/image78.svg"/><Relationship Id="rId22" Type="http://schemas.openxmlformats.org/officeDocument/2006/relationships/image" Target="../media/image18.svg"/></Relationships>
</file>

<file path=ppt/slides/_rels/slide31.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7.png"/><Relationship Id="rId18" Type="http://schemas.openxmlformats.org/officeDocument/2006/relationships/image" Target="../media/image46.svg"/><Relationship Id="rId3" Type="http://schemas.openxmlformats.org/officeDocument/2006/relationships/image" Target="../media/image74.svg"/><Relationship Id="rId21" Type="http://schemas.openxmlformats.org/officeDocument/2006/relationships/image" Target="../media/image17.png"/><Relationship Id="rId7" Type="http://schemas.openxmlformats.org/officeDocument/2006/relationships/image" Target="../media/image64.png"/><Relationship Id="rId12" Type="http://schemas.openxmlformats.org/officeDocument/2006/relationships/image" Target="../media/image63.svg"/><Relationship Id="rId17" Type="http://schemas.openxmlformats.org/officeDocument/2006/relationships/image" Target="../media/image45.png"/><Relationship Id="rId25" Type="http://schemas.openxmlformats.org/officeDocument/2006/relationships/image" Target="../media/image12.png"/><Relationship Id="rId2" Type="http://schemas.openxmlformats.org/officeDocument/2006/relationships/image" Target="../media/image73.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24" Type="http://schemas.openxmlformats.org/officeDocument/2006/relationships/image" Target="../media/image80.svg"/><Relationship Id="rId5" Type="http://schemas.openxmlformats.org/officeDocument/2006/relationships/image" Target="../media/image61.svg"/><Relationship Id="rId15" Type="http://schemas.openxmlformats.org/officeDocument/2006/relationships/image" Target="../media/image15.png"/><Relationship Id="rId23" Type="http://schemas.openxmlformats.org/officeDocument/2006/relationships/image" Target="../media/image79.png"/><Relationship Id="rId10" Type="http://schemas.openxmlformats.org/officeDocument/2006/relationships/image" Target="../media/image76.svg"/><Relationship Id="rId19"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5.png"/><Relationship Id="rId14" Type="http://schemas.openxmlformats.org/officeDocument/2006/relationships/image" Target="../media/image78.svg"/><Relationship Id="rId22" Type="http://schemas.openxmlformats.org/officeDocument/2006/relationships/image" Target="../media/image18.sv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15.png"/><Relationship Id="rId18" Type="http://schemas.openxmlformats.org/officeDocument/2006/relationships/image" Target="../media/image80.svg"/><Relationship Id="rId3" Type="http://schemas.openxmlformats.org/officeDocument/2006/relationships/image" Target="../media/image61.svg"/><Relationship Id="rId7" Type="http://schemas.openxmlformats.org/officeDocument/2006/relationships/image" Target="../media/image75.png"/><Relationship Id="rId12" Type="http://schemas.openxmlformats.org/officeDocument/2006/relationships/image" Target="../media/image78.svg"/><Relationship Id="rId17" Type="http://schemas.openxmlformats.org/officeDocument/2006/relationships/image" Target="../media/image79.png"/><Relationship Id="rId2" Type="http://schemas.openxmlformats.org/officeDocument/2006/relationships/image" Target="../media/image60.png"/><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7.png"/><Relationship Id="rId5" Type="http://schemas.openxmlformats.org/officeDocument/2006/relationships/image" Target="../media/image64.png"/><Relationship Id="rId15" Type="http://schemas.openxmlformats.org/officeDocument/2006/relationships/image" Target="../media/image17.png"/><Relationship Id="rId10" Type="http://schemas.openxmlformats.org/officeDocument/2006/relationships/image" Target="../media/image63.svg"/><Relationship Id="rId19"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62.png"/><Relationship Id="rId14" Type="http://schemas.openxmlformats.org/officeDocument/2006/relationships/image" Target="../media/image16.svg"/></Relationships>
</file>

<file path=ppt/slides/_rels/slide3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90.svg"/></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svg"/><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svg"/><Relationship Id="rId18" Type="http://schemas.openxmlformats.org/officeDocument/2006/relationships/image" Target="../media/image11.png"/><Relationship Id="rId26" Type="http://schemas.openxmlformats.org/officeDocument/2006/relationships/image" Target="../media/image44.png"/><Relationship Id="rId3" Type="http://schemas.openxmlformats.org/officeDocument/2006/relationships/image" Target="../media/image32.svg"/><Relationship Id="rId21" Type="http://schemas.openxmlformats.org/officeDocument/2006/relationships/image" Target="../media/image39.png"/><Relationship Id="rId7" Type="http://schemas.openxmlformats.org/officeDocument/2006/relationships/image" Target="../media/image34.svg"/><Relationship Id="rId12" Type="http://schemas.openxmlformats.org/officeDocument/2006/relationships/image" Target="../media/image25.png"/><Relationship Id="rId17" Type="http://schemas.openxmlformats.org/officeDocument/2006/relationships/image" Target="../media/image28.svg"/><Relationship Id="rId25" Type="http://schemas.openxmlformats.org/officeDocument/2006/relationships/image" Target="../media/image43.png"/><Relationship Id="rId2" Type="http://schemas.openxmlformats.org/officeDocument/2006/relationships/image" Target="../media/image31.png"/><Relationship Id="rId16" Type="http://schemas.openxmlformats.org/officeDocument/2006/relationships/image" Target="../media/image27.png"/><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24" Type="http://schemas.openxmlformats.org/officeDocument/2006/relationships/image" Target="../media/image42.png"/><Relationship Id="rId5" Type="http://schemas.openxmlformats.org/officeDocument/2006/relationships/image" Target="../media/image2.svg"/><Relationship Id="rId15" Type="http://schemas.openxmlformats.org/officeDocument/2006/relationships/image" Target="../media/image36.svg"/><Relationship Id="rId23" Type="http://schemas.openxmlformats.org/officeDocument/2006/relationships/image" Target="../media/image41.png"/><Relationship Id="rId10" Type="http://schemas.openxmlformats.org/officeDocument/2006/relationships/image" Target="../media/image5.png"/><Relationship Id="rId19"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35.png"/><Relationship Id="rId22" Type="http://schemas.openxmlformats.org/officeDocument/2006/relationships/image" Target="../media/image40.png"/><Relationship Id="rId27"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42.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hyperlink" Target="https://blog.hootsuite.com/target-market/" TargetMode="External"/><Relationship Id="rId18" Type="http://schemas.openxmlformats.org/officeDocument/2006/relationships/hyperlink" Target="https://www.sprinklr.com/cxm/market-research/" TargetMode="External"/><Relationship Id="rId3" Type="http://schemas.openxmlformats.org/officeDocument/2006/relationships/image" Target="../media/image96.svg"/><Relationship Id="rId21" Type="http://schemas.openxmlformats.org/officeDocument/2006/relationships/image" Target="../media/image12.png"/><Relationship Id="rId7" Type="http://schemas.openxmlformats.org/officeDocument/2006/relationships/image" Target="../media/image6.svg"/><Relationship Id="rId12" Type="http://schemas.openxmlformats.org/officeDocument/2006/relationships/hyperlink" Target="https://www.investopedia.com/terms/t/target-market.asp" TargetMode="External"/><Relationship Id="rId17" Type="http://schemas.openxmlformats.org/officeDocument/2006/relationships/hyperlink" Target="https://grin.co/blog/reach-your-target-audience-more-effectively/" TargetMode="External"/><Relationship Id="rId2" Type="http://schemas.openxmlformats.org/officeDocument/2006/relationships/image" Target="../media/image95.png"/><Relationship Id="rId16" Type="http://schemas.openxmlformats.org/officeDocument/2006/relationships/hyperlink" Target="https://www.bigcommerce.com/articles/ecommerce/target-market-analysis/" TargetMode="External"/><Relationship Id="rId20" Type="http://schemas.openxmlformats.org/officeDocument/2006/relationships/hyperlink" Target="https://www.qualtrics.com/experience-management/brand/what-is-market-segmentation/"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learnenglish.britishcouncil.org/business-english/business-magazine/five-essential-marketing-trends" TargetMode="External"/><Relationship Id="rId5" Type="http://schemas.openxmlformats.org/officeDocument/2006/relationships/image" Target="../media/image16.svg"/><Relationship Id="rId15" Type="http://schemas.openxmlformats.org/officeDocument/2006/relationships/hyperlink" Target="https://ec.europa.eu/social/main.jsp?catId=1317&amp;langId=en" TargetMode="External"/><Relationship Id="rId23" Type="http://schemas.openxmlformats.org/officeDocument/2006/relationships/image" Target="../media/image30.svg"/><Relationship Id="rId10" Type="http://schemas.openxmlformats.org/officeDocument/2006/relationships/image" Target="../media/image11.png"/><Relationship Id="rId19" Type="http://schemas.openxmlformats.org/officeDocument/2006/relationships/hyperlink" Target="https://www.practicalbusinessskills.com/getting-started/creating-a-business-plan/understanding-the-market" TargetMode="External"/><Relationship Id="rId4" Type="http://schemas.openxmlformats.org/officeDocument/2006/relationships/image" Target="../media/image15.png"/><Relationship Id="rId9" Type="http://schemas.openxmlformats.org/officeDocument/2006/relationships/image" Target="../media/image98.svg"/><Relationship Id="rId14" Type="http://schemas.openxmlformats.org/officeDocument/2006/relationships/hyperlink" Target="https://www.techtarget.com/searchcio/definition/product-development-or-new-product-development-NPD" TargetMode="External"/><Relationship Id="rId22" Type="http://schemas.openxmlformats.org/officeDocument/2006/relationships/image" Target="../media/image29.png"/></Relationships>
</file>

<file path=ppt/slides/_rels/slide4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hyperlink" Target="https://www.investopedia.com/terms/m/market.asp" TargetMode="External"/><Relationship Id="rId18" Type="http://schemas.openxmlformats.org/officeDocument/2006/relationships/hyperlink" Target="https://www.investopedia.com/articles/technical/03/060303.asp" TargetMode="External"/><Relationship Id="rId3" Type="http://schemas.openxmlformats.org/officeDocument/2006/relationships/image" Target="../media/image96.svg"/><Relationship Id="rId21" Type="http://schemas.openxmlformats.org/officeDocument/2006/relationships/hyperlink" Target="https://www.dropbox.com/about" TargetMode="External"/><Relationship Id="rId7" Type="http://schemas.openxmlformats.org/officeDocument/2006/relationships/image" Target="../media/image6.svg"/><Relationship Id="rId12" Type="http://schemas.openxmlformats.org/officeDocument/2006/relationships/hyperlink" Target="https://blog.hubspot.com/sales/niche-market" TargetMode="External"/><Relationship Id="rId17" Type="http://schemas.openxmlformats.org/officeDocument/2006/relationships/hyperlink" Target="https://www.indiainfoline.com/knowledge-center/online-share-trading/how-to-identify-trends" TargetMode="External"/><Relationship Id="rId25" Type="http://schemas.openxmlformats.org/officeDocument/2006/relationships/image" Target="../media/image30.svg"/><Relationship Id="rId2" Type="http://schemas.openxmlformats.org/officeDocument/2006/relationships/image" Target="../media/image95.png"/><Relationship Id="rId16" Type="http://schemas.openxmlformats.org/officeDocument/2006/relationships/hyperlink" Target="https://www.semrush.com/blog/trends/" TargetMode="External"/><Relationship Id="rId20" Type="http://schemas.openxmlformats.org/officeDocument/2006/relationships/hyperlink" Target="https://www.coca-cola.co.uk/marketing/launches-and-innovation/coca-cola-zero-sugar-zero-caffeine-that-moment-when"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www.shopify.com/blog/niche-markets" TargetMode="External"/><Relationship Id="rId24" Type="http://schemas.openxmlformats.org/officeDocument/2006/relationships/image" Target="../media/image29.png"/><Relationship Id="rId5" Type="http://schemas.openxmlformats.org/officeDocument/2006/relationships/image" Target="../media/image16.svg"/><Relationship Id="rId15" Type="http://schemas.openxmlformats.org/officeDocument/2006/relationships/hyperlink" Target="https://www.indeed.com/career-advice/career-development/market-structure" TargetMode="External"/><Relationship Id="rId23" Type="http://schemas.openxmlformats.org/officeDocument/2006/relationships/image" Target="../media/image12.png"/><Relationship Id="rId10" Type="http://schemas.openxmlformats.org/officeDocument/2006/relationships/image" Target="../media/image11.png"/><Relationship Id="rId19" Type="http://schemas.openxmlformats.org/officeDocument/2006/relationships/hyperlink" Target="https://www.investopedia.com/terms/t/trend.asp" TargetMode="External"/><Relationship Id="rId4" Type="http://schemas.openxmlformats.org/officeDocument/2006/relationships/image" Target="../media/image15.png"/><Relationship Id="rId9" Type="http://schemas.openxmlformats.org/officeDocument/2006/relationships/image" Target="../media/image98.svg"/><Relationship Id="rId14" Type="http://schemas.openxmlformats.org/officeDocument/2006/relationships/hyperlink" Target="https://www.managementstudyguide.com/what-is-market.htm" TargetMode="External"/><Relationship Id="rId22" Type="http://schemas.openxmlformats.org/officeDocument/2006/relationships/hyperlink" Target="https://techcrunch.com/gallery/a-brief-history-of-dropbox/"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6.svg"/><Relationship Id="rId18" Type="http://schemas.openxmlformats.org/officeDocument/2006/relationships/image" Target="../media/image109.png"/><Relationship Id="rId3" Type="http://schemas.openxmlformats.org/officeDocument/2006/relationships/image" Target="../media/image2.svg"/><Relationship Id="rId21" Type="http://schemas.openxmlformats.org/officeDocument/2006/relationships/image" Target="../media/image112.sv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108.svg"/><Relationship Id="rId2" Type="http://schemas.openxmlformats.org/officeDocument/2006/relationships/image" Target="../media/image1.png"/><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4.svg"/><Relationship Id="rId5" Type="http://schemas.openxmlformats.org/officeDocument/2006/relationships/image" Target="../media/image100.svg"/><Relationship Id="rId15" Type="http://schemas.openxmlformats.org/officeDocument/2006/relationships/image" Target="../media/image106.svg"/><Relationship Id="rId10" Type="http://schemas.openxmlformats.org/officeDocument/2006/relationships/image" Target="../media/image103.png"/><Relationship Id="rId19" Type="http://schemas.openxmlformats.org/officeDocument/2006/relationships/image" Target="../media/image110.svg"/><Relationship Id="rId4" Type="http://schemas.openxmlformats.org/officeDocument/2006/relationships/image" Target="../media/image99.png"/><Relationship Id="rId9" Type="http://schemas.openxmlformats.org/officeDocument/2006/relationships/image" Target="../media/image102.svg"/><Relationship Id="rId14" Type="http://schemas.openxmlformats.org/officeDocument/2006/relationships/image" Target="../media/image105.png"/><Relationship Id="rId22"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6.svg"/><Relationship Id="rId3" Type="http://schemas.openxmlformats.org/officeDocument/2006/relationships/image" Target="../media/image14.svg"/><Relationship Id="rId7" Type="http://schemas.openxmlformats.org/officeDocument/2006/relationships/image" Target="../media/image46.svg"/><Relationship Id="rId12" Type="http://schemas.openxmlformats.org/officeDocument/2006/relationships/image" Target="../media/image25.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8.svg"/><Relationship Id="rId5" Type="http://schemas.openxmlformats.org/officeDocument/2006/relationships/image" Target="../media/image16.svg"/><Relationship Id="rId15" Type="http://schemas.openxmlformats.org/officeDocument/2006/relationships/image" Target="../media/image50.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48.sv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2.svg"/><Relationship Id="rId7"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4.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9.svg"/><Relationship Id="rId3" Type="http://schemas.openxmlformats.org/officeDocument/2006/relationships/image" Target="../media/image57.svg"/><Relationship Id="rId7" Type="http://schemas.openxmlformats.org/officeDocument/2006/relationships/image" Target="../media/image18.svg"/><Relationship Id="rId12"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890475" y="-2171729"/>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4478873" y="6861709"/>
            <a:ext cx="11622266" cy="123880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7651" y="8452049"/>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502">
            <a:off x="-1434135" y="-1156985"/>
            <a:ext cx="3750108" cy="3745193"/>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632729">
            <a:off x="16143270" y="-2037213"/>
            <a:ext cx="4881157" cy="4874760"/>
          </a:xfrm>
          <a:prstGeom prst="rect">
            <a:avLst/>
          </a:prstGeom>
        </p:spPr>
      </p:pic>
      <p:pic>
        <p:nvPicPr>
          <p:cNvPr id="7" name="Picture 7"/>
          <p:cNvPicPr>
            <a:picLocks noChangeAspect="1"/>
          </p:cNvPicPr>
          <p:nvPr/>
        </p:nvPicPr>
        <p:blipFill>
          <a:blip r:embed="rId12"/>
          <a:srcRect/>
          <a:stretch>
            <a:fillRect/>
          </a:stretch>
        </p:blipFill>
        <p:spPr>
          <a:xfrm>
            <a:off x="243213" y="715612"/>
            <a:ext cx="7274007" cy="7274007"/>
          </a:xfrm>
          <a:prstGeom prst="rect">
            <a:avLst/>
          </a:prstGeom>
        </p:spPr>
      </p:pic>
      <p:pic>
        <p:nvPicPr>
          <p:cNvPr id="8" name="Picture 8"/>
          <p:cNvPicPr>
            <a:picLocks noChangeAspect="1"/>
          </p:cNvPicPr>
          <p:nvPr/>
        </p:nvPicPr>
        <p:blipFill>
          <a:blip r:embed="rId13"/>
          <a:srcRect/>
          <a:stretch>
            <a:fillRect/>
          </a:stretch>
        </p:blipFill>
        <p:spPr>
          <a:xfrm>
            <a:off x="7752212" y="9258300"/>
            <a:ext cx="3710720" cy="779251"/>
          </a:xfrm>
          <a:prstGeom prst="rect">
            <a:avLst/>
          </a:prstGeom>
        </p:spPr>
      </p:pic>
      <p:sp>
        <p:nvSpPr>
          <p:cNvPr id="9" name="TextBox 9"/>
          <p:cNvSpPr txBox="1"/>
          <p:nvPr/>
        </p:nvSpPr>
        <p:spPr>
          <a:xfrm>
            <a:off x="7752212" y="3645911"/>
            <a:ext cx="9010597" cy="4010713"/>
          </a:xfrm>
          <a:prstGeom prst="rect">
            <a:avLst/>
          </a:prstGeom>
        </p:spPr>
        <p:txBody>
          <a:bodyPr lIns="0" tIns="0" rIns="0" bIns="0" rtlCol="0" anchor="t">
            <a:spAutoFit/>
          </a:bodyPr>
          <a:lstStyle/>
          <a:p>
            <a:pPr>
              <a:lnSpc>
                <a:spcPts val="6300"/>
              </a:lnSpc>
            </a:pPr>
            <a:r>
              <a:rPr lang="el-GR" sz="4500" dirty="0">
                <a:solidFill>
                  <a:srgbClr val="000000"/>
                </a:solidFill>
                <a:latin typeface="Abhaya Libre Regular"/>
              </a:rPr>
              <a:t>Προώθηση της περιφερειακής ανάπτυξης με την ανάπτυξη της ικανότητας του συστήματος επαγγελματικής εκπαίδευσης και κατάρτισης</a:t>
            </a:r>
            <a:endParaRPr lang="en-US" sz="4500" dirty="0">
              <a:solidFill>
                <a:srgbClr val="000000"/>
              </a:solidFill>
              <a:latin typeface="Abhaya Libre Regul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6" name="TextBox 6"/>
          <p:cNvSpPr txBox="1"/>
          <p:nvPr/>
        </p:nvSpPr>
        <p:spPr>
          <a:xfrm>
            <a:off x="4711253" y="1458553"/>
            <a:ext cx="8280738" cy="770736"/>
          </a:xfrm>
          <a:prstGeom prst="rect">
            <a:avLst/>
          </a:prstGeom>
        </p:spPr>
        <p:txBody>
          <a:bodyPr lIns="0" tIns="0" rIns="0" bIns="0" rtlCol="0" anchor="t">
            <a:spAutoFit/>
          </a:bodyPr>
          <a:lstStyle/>
          <a:p>
            <a:pPr algn="ctr">
              <a:lnSpc>
                <a:spcPts val="5449"/>
              </a:lnSpc>
            </a:pPr>
            <a:r>
              <a:rPr lang="el-GR" sz="6410" dirty="0">
                <a:solidFill>
                  <a:srgbClr val="000000"/>
                </a:solidFill>
                <a:latin typeface="Abhaya Libre Regular"/>
              </a:rPr>
              <a:t>Προσφορά και ζήτηση</a:t>
            </a:r>
            <a:endParaRPr lang="en-US" sz="6410" dirty="0">
              <a:solidFill>
                <a:srgbClr val="000000"/>
              </a:solidFill>
              <a:latin typeface="Abhaya Libre Regular"/>
            </a:endParaRPr>
          </a:p>
        </p:txBody>
      </p:sp>
      <p:grpSp>
        <p:nvGrpSpPr>
          <p:cNvPr id="7" name="Group 7"/>
          <p:cNvGrpSpPr/>
          <p:nvPr/>
        </p:nvGrpSpPr>
        <p:grpSpPr>
          <a:xfrm>
            <a:off x="1042364" y="2990474"/>
            <a:ext cx="16089650" cy="6208774"/>
            <a:chOff x="-462" y="-41938"/>
            <a:chExt cx="21452865" cy="8278367"/>
          </a:xfrm>
        </p:grpSpPr>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4843" y="-41938"/>
              <a:ext cx="2640979" cy="2742814"/>
            </a:xfrm>
            <a:prstGeom prst="rect">
              <a:avLst/>
            </a:prstGeom>
          </p:spPr>
        </p:pic>
        <p:sp>
          <p:nvSpPr>
            <p:cNvPr id="9" name="TextBox 9"/>
            <p:cNvSpPr txBox="1"/>
            <p:nvPr/>
          </p:nvSpPr>
          <p:spPr>
            <a:xfrm>
              <a:off x="-462" y="3057692"/>
              <a:ext cx="9783703" cy="4628618"/>
            </a:xfrm>
            <a:prstGeom prst="rect">
              <a:avLst/>
            </a:prstGeom>
          </p:spPr>
          <p:txBody>
            <a:bodyPr lIns="0" tIns="0" rIns="0" bIns="0" rtlCol="0" anchor="t">
              <a:spAutoFit/>
            </a:bodyPr>
            <a:lstStyle/>
            <a:p>
              <a:pPr algn="just">
                <a:lnSpc>
                  <a:spcPts val="3359"/>
                </a:lnSpc>
              </a:pPr>
              <a:r>
                <a:rPr lang="el-GR" sz="2400" spc="-36" dirty="0">
                  <a:solidFill>
                    <a:srgbClr val="000000"/>
                  </a:solidFill>
                  <a:latin typeface="Abhaya Libre Regular"/>
                </a:rPr>
                <a:t>Η προσφορά δημιουργείται από τους πωλητές, ενώ η ζήτηση από τους αγοραστές. Οι αγορές προσπαθούν να βρουν κάποια ισορροπία στις τιμές όταν η προσφορά και η ζήτηση βρίσκονται σε ισορροπία. Αλλά αυτή η ισορροπία μπορεί από μόνη της να διαταραχθεί από παράγοντες άλλους από την τιμή, όπως τα εισοδήματα, οι προσδοκίες, η τεχνολογία, το κόστος παραγωγής και ο αριθμός των αγοραστών και των πωλητών που συμμετέχουν. </a:t>
              </a:r>
              <a:endParaRPr lang="en-US" sz="2400" spc="-36" dirty="0">
                <a:solidFill>
                  <a:srgbClr val="000000"/>
                </a:solidFill>
                <a:latin typeface="Abhaya Libre Regular"/>
              </a:endParaRPr>
            </a:p>
          </p:txBody>
        </p:sp>
        <p:sp>
          <p:nvSpPr>
            <p:cNvPr id="11" name="TextBox 11"/>
            <p:cNvSpPr txBox="1"/>
            <p:nvPr/>
          </p:nvSpPr>
          <p:spPr>
            <a:xfrm>
              <a:off x="10412344" y="3026455"/>
              <a:ext cx="11040059" cy="5209974"/>
            </a:xfrm>
            <a:prstGeom prst="rect">
              <a:avLst/>
            </a:prstGeom>
          </p:spPr>
          <p:txBody>
            <a:bodyPr lIns="0" tIns="0" rIns="0" bIns="0" rtlCol="0" anchor="t">
              <a:spAutoFit/>
            </a:bodyPr>
            <a:lstStyle/>
            <a:p>
              <a:pPr algn="just">
                <a:lnSpc>
                  <a:spcPts val="3359"/>
                </a:lnSpc>
              </a:pPr>
              <a:r>
                <a:rPr lang="el-GR" sz="2400" spc="-36" dirty="0">
                  <a:solidFill>
                    <a:srgbClr val="000000"/>
                  </a:solidFill>
                  <a:latin typeface="Abhaya Libre Regular"/>
                </a:rPr>
                <a:t>Με απλά λόγια, ο αριθμός των διαθέσιμων αγαθών και υπηρεσιών καθορίζεται από το τι θέλουν οι άνθρωποι και πόσο πρόθυμοι είναι να αγοράσουν. Οι πωλητές αυξάνουν την παραγωγή όταν οι αγοραστές ζητούν περισσότερα αγαθά και υπηρεσίες. Οι παραγωγοί στη συνέχεια αυξάνουν τις τιμές τους προκειμένου να πραγματοποιήσουν κέρδος. Όταν η ζήτηση των αγοραστών μειώνεται, οι εταιρείες πρέπει να μειώσουν τις τιμές τους και, ως εκ τούτου, τον αριθμό των αγαθών και υπηρεσιών που διαθέτουν στην αγορά.</a:t>
              </a:r>
              <a:endParaRPr lang="en-US" sz="2400" spc="-36" dirty="0">
                <a:solidFill>
                  <a:srgbClr val="000000"/>
                </a:solidFill>
                <a:latin typeface="Abhaya Libre Regular"/>
              </a:endParaRP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82105" y="115587"/>
              <a:ext cx="2693009" cy="25852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378142" y="345374"/>
              <a:ext cx="2406643" cy="2355502"/>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901497" y="183363"/>
              <a:ext cx="2111332" cy="2532789"/>
            </a:xfrm>
            <a:prstGeom prst="rect">
              <a:avLst/>
            </a:prstGeom>
          </p:spPr>
        </p:pic>
      </p:grpSp>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614497">
            <a:off x="17215841" y="8047725"/>
            <a:ext cx="4352147" cy="434644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985611" y="2385050"/>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4772682" y="1024917"/>
            <a:ext cx="10543518" cy="765979"/>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Τμηματοποίηση της αγοράς</a:t>
            </a:r>
            <a:endParaRPr lang="en-US" sz="6410" dirty="0">
              <a:solidFill>
                <a:srgbClr val="000000"/>
              </a:solidFill>
              <a:latin typeface="Abhaya Libre Regular"/>
            </a:endParaRPr>
          </a:p>
        </p:txBody>
      </p:sp>
      <p:grpSp>
        <p:nvGrpSpPr>
          <p:cNvPr id="10" name="Group 10"/>
          <p:cNvGrpSpPr/>
          <p:nvPr/>
        </p:nvGrpSpPr>
        <p:grpSpPr>
          <a:xfrm>
            <a:off x="2861065" y="3081046"/>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6172200" y="2180334"/>
            <a:ext cx="10820400" cy="7109639"/>
          </a:xfrm>
          <a:prstGeom prst="rect">
            <a:avLst/>
          </a:prstGeom>
          <a:noFill/>
        </p:spPr>
        <p:txBody>
          <a:bodyPr wrap="square" rtlCol="0">
            <a:spAutoFit/>
          </a:bodyPr>
          <a:lstStyle/>
          <a:p>
            <a:pPr algn="just"/>
            <a:r>
              <a:rPr lang="el-GR" sz="2400" b="1" dirty="0">
                <a:latin typeface="Abhaya Libre Regular" panose="020B0604020202020204" charset="0"/>
                <a:cs typeface="Abhaya Libre Regular" panose="020B0604020202020204" charset="0"/>
              </a:rPr>
              <a:t>Δημογραφική τμηματοποίηση</a:t>
            </a:r>
          </a:p>
          <a:p>
            <a:pPr algn="just"/>
            <a:r>
              <a:rPr lang="el-GR" sz="2400" dirty="0">
                <a:latin typeface="Abhaya Libre Regular" panose="020B0604020202020204" charset="0"/>
                <a:cs typeface="Abhaya Libre Regular" panose="020B0604020202020204" charset="0"/>
              </a:rPr>
              <a:t>Αυτά είναι τα κύρια χαρακτηριστικά που καθορίζουν την αγορά-στόχο σας. Ο καθένας μπορεί να προσδιοριστεί ως ανήκων σε μια συγκεκριμένη ηλικιακή ομάδα, επίπεδο εισοδήματος, φύλο, επάγγελμα και επίπεδο εκπαίδευσης</a:t>
            </a:r>
            <a:r>
              <a:rPr lang="en-US" sz="2400" dirty="0">
                <a:latin typeface="Abhaya Libre Regular" panose="020B0604020202020204" charset="0"/>
                <a:cs typeface="Abhaya Libre Regular" panose="020B0604020202020204" charset="0"/>
              </a:rPr>
              <a:t>.</a:t>
            </a:r>
          </a:p>
          <a:p>
            <a:pPr algn="just"/>
            <a:endParaRPr lang="en-US" sz="2400" b="1" dirty="0">
              <a:latin typeface="Abhaya Libre Regular" panose="020B0604020202020204" charset="0"/>
              <a:cs typeface="Abhaya Libre Regular" panose="020B0604020202020204" charset="0"/>
            </a:endParaRPr>
          </a:p>
          <a:p>
            <a:pPr algn="just"/>
            <a:r>
              <a:rPr lang="el-GR" sz="2400" b="1" dirty="0">
                <a:latin typeface="Abhaya Libre Regular" panose="020B0604020202020204" charset="0"/>
                <a:cs typeface="Abhaya Libre Regular" panose="020B0604020202020204" charset="0"/>
              </a:rPr>
              <a:t>Ψυχογραφική τμηματοποίηση</a:t>
            </a:r>
          </a:p>
          <a:p>
            <a:pPr algn="just"/>
            <a:r>
              <a:rPr lang="el-GR" sz="2400" dirty="0">
                <a:latin typeface="Abhaya Libre Regular" panose="020B0604020202020204" charset="0"/>
                <a:cs typeface="Abhaya Libre Regular" panose="020B0604020202020204" charset="0"/>
              </a:rPr>
              <a:t>Η βάση αυτής της τμηματοποίησης είναι ο τρόπος ζωής των ατόμων. Η στάση του ατόμου, τα ενδιαφέροντα, η αξία του βοηθούν τους εμπόρους να τα ταξινομήσουν σε μικρές ομάδες</a:t>
            </a:r>
            <a:r>
              <a:rPr lang="en-US" sz="2400" dirty="0">
                <a:latin typeface="Abhaya Libre Regular" panose="020B0604020202020204" charset="0"/>
                <a:cs typeface="Abhaya Libre Regular" panose="020B0604020202020204" charset="0"/>
              </a:rPr>
              <a:t>.</a:t>
            </a:r>
          </a:p>
          <a:p>
            <a:pPr algn="just"/>
            <a:endParaRPr lang="en-US" sz="2400" dirty="0">
              <a:latin typeface="Abhaya Libre Regular" panose="020B0604020202020204" charset="0"/>
              <a:cs typeface="Abhaya Libre Regular" panose="020B0604020202020204" charset="0"/>
            </a:endParaRPr>
          </a:p>
          <a:p>
            <a:pPr algn="just"/>
            <a:r>
              <a:rPr lang="el-GR" sz="2400" b="1" dirty="0">
                <a:latin typeface="Abhaya Libre Regular" panose="020B0604020202020204" charset="0"/>
                <a:cs typeface="Abhaya Libre Regular" panose="020B0604020202020204" charset="0"/>
              </a:rPr>
              <a:t>Συμπεριφοριστική τμηματοποίηση</a:t>
            </a:r>
          </a:p>
          <a:p>
            <a:pPr algn="just"/>
            <a:r>
              <a:rPr lang="el-GR" sz="2400" dirty="0">
                <a:latin typeface="Abhaya Libre Regular" panose="020B0604020202020204" charset="0"/>
                <a:cs typeface="Abhaya Libre Regular" panose="020B0604020202020204" charset="0"/>
              </a:rPr>
              <a:t>Η αφοσίωση των πελατών σε μια συγκεκριμένη μάρκα βοηθά τους εμπόρους να τους ταξινομήσουν σε μικρότερες ομάδες, κάθε ομάδα αποτελείται από άτομα πιστά σε μια συγκεκριμένη μάρκα</a:t>
            </a:r>
            <a:r>
              <a:rPr lang="en-US" sz="2400" dirty="0">
                <a:latin typeface="Abhaya Libre Regular" panose="020B0604020202020204" charset="0"/>
                <a:cs typeface="Abhaya Libre Regular" panose="020B0604020202020204" charset="0"/>
              </a:rPr>
              <a:t>.</a:t>
            </a:r>
          </a:p>
          <a:p>
            <a:pPr algn="just"/>
            <a:endParaRPr lang="en-US" sz="2400" dirty="0">
              <a:latin typeface="Abhaya Libre Regular" panose="020B0604020202020204" charset="0"/>
              <a:cs typeface="Abhaya Libre Regular" panose="020B0604020202020204" charset="0"/>
            </a:endParaRPr>
          </a:p>
          <a:p>
            <a:pPr algn="just"/>
            <a:r>
              <a:rPr lang="el-GR" sz="2400" b="1" dirty="0">
                <a:latin typeface="Abhaya Libre Regular" panose="020B0604020202020204" charset="0"/>
                <a:cs typeface="Abhaya Libre Regular" panose="020B0604020202020204" charset="0"/>
              </a:rPr>
              <a:t>Γεωγραφική τμηματοποίηση</a:t>
            </a:r>
          </a:p>
          <a:p>
            <a:pPr algn="just"/>
            <a:r>
              <a:rPr lang="el-GR" sz="2400" dirty="0">
                <a:latin typeface="Abhaya Libre Regular" panose="020B0604020202020204" charset="0"/>
                <a:cs typeface="Abhaya Libre Regular" panose="020B0604020202020204" charset="0"/>
              </a:rPr>
              <a:t>Η γεωγραφική τμηματοποίηση αναφέρεται στην ταξινόμηση της αγοράς σε διάφορες γεωγραφικές περιοχές. Ένας έμπορος δεν μπορεί να έχει παρόμοιες στρατηγικές για άτομα που ζουν σε διαφορετικά μέρη</a:t>
            </a:r>
            <a:r>
              <a:rPr lang="en-US" sz="2400" dirty="0">
                <a:latin typeface="Abhaya Libre Regular" panose="020B0604020202020204" charset="0"/>
                <a:cs typeface="Abhaya Libre Regular" panose="020B0604020202020204"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12948199" y="9247089"/>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5003631" y="1030556"/>
            <a:ext cx="8280738" cy="770736"/>
          </a:xfrm>
          <a:prstGeom prst="rect">
            <a:avLst/>
          </a:prstGeom>
        </p:spPr>
        <p:txBody>
          <a:bodyPr lIns="0" tIns="0" rIns="0" bIns="0" rtlCol="0" anchor="t">
            <a:spAutoFit/>
          </a:bodyPr>
          <a:lstStyle/>
          <a:p>
            <a:pPr algn="ctr">
              <a:lnSpc>
                <a:spcPts val="5449"/>
              </a:lnSpc>
            </a:pPr>
            <a:r>
              <a:rPr lang="el-GR" sz="6410" dirty="0">
                <a:solidFill>
                  <a:srgbClr val="000000"/>
                </a:solidFill>
                <a:latin typeface="Abhaya Libre Regular"/>
              </a:rPr>
              <a:t>Αγορά-στόχος</a:t>
            </a:r>
            <a:endParaRPr lang="en-US" sz="6410" dirty="0">
              <a:solidFill>
                <a:srgbClr val="000000"/>
              </a:solidFill>
              <a:latin typeface="Abhaya Libre Regular"/>
            </a:endParaRPr>
          </a:p>
        </p:txBody>
      </p:sp>
      <p:sp>
        <p:nvSpPr>
          <p:cNvPr id="15" name="TextBox 14"/>
          <p:cNvSpPr txBox="1"/>
          <p:nvPr/>
        </p:nvSpPr>
        <p:spPr>
          <a:xfrm>
            <a:off x="1447800" y="2180334"/>
            <a:ext cx="10591800" cy="6740307"/>
          </a:xfrm>
          <a:prstGeom prst="rect">
            <a:avLst/>
          </a:prstGeom>
          <a:noFill/>
        </p:spPr>
        <p:txBody>
          <a:bodyPr wrap="square" rtlCol="0">
            <a:spAutoFit/>
          </a:bodyPr>
          <a:lstStyle/>
          <a:p>
            <a:pPr algn="just"/>
            <a:r>
              <a:rPr lang="el-GR" sz="2400" dirty="0">
                <a:latin typeface="Abhaya Libre Regular" panose="020B0604020202020204" charset="0"/>
                <a:cs typeface="Abhaya Libre Regular" panose="020B0604020202020204" charset="0"/>
              </a:rPr>
              <a:t>Η αγορά-στόχος είναι μια ομάδα ανθρώπων που έχουν αναγνωριστεί ως οι πιο πιθανοί δυνητικοί πελάτες για ένα προϊόν λόγω των κοινών χαρακτηριστικών τους, όπως η ηλικία, το εισόδημα και ο τρόπος ζωής.</a:t>
            </a:r>
          </a:p>
          <a:p>
            <a:pPr algn="just"/>
            <a:endParaRPr lang="el-GR" sz="2400" dirty="0">
              <a:latin typeface="Abhaya Libre Regular" panose="020B0604020202020204" charset="0"/>
              <a:cs typeface="Abhaya Libre Regular" panose="020B0604020202020204" charset="0"/>
            </a:endParaRPr>
          </a:p>
          <a:p>
            <a:pPr algn="just"/>
            <a:r>
              <a:rPr lang="el-GR" sz="2400" dirty="0">
                <a:latin typeface="Abhaya Libre Regular" panose="020B0604020202020204" charset="0"/>
                <a:cs typeface="Abhaya Libre Regular" panose="020B0604020202020204" charset="0"/>
              </a:rPr>
              <a:t>Πώς ορίζεται η αγορά-στόχος του προϊόντος; - Μέρος της δημιουργίας ενός νέου προϊόντος είναι να οραματιστείτε τους καταναλωτές που θα το θέλουν.</a:t>
            </a:r>
          </a:p>
          <a:p>
            <a:pPr algn="just"/>
            <a:endParaRPr lang="el-GR" sz="2400" dirty="0">
              <a:latin typeface="Abhaya Libre Regular" panose="020B0604020202020204" charset="0"/>
              <a:cs typeface="Abhaya Libre Regular" panose="020B0604020202020204" charset="0"/>
            </a:endParaRPr>
          </a:p>
          <a:p>
            <a:pPr algn="just"/>
            <a:r>
              <a:rPr lang="el-GR" sz="2400" dirty="0">
                <a:latin typeface="Abhaya Libre Regular" panose="020B0604020202020204" charset="0"/>
                <a:cs typeface="Abhaya Libre Regular" panose="020B0604020202020204" charset="0"/>
              </a:rPr>
              <a:t>Ένα νέο προϊόν πρέπει να ικανοποιεί μια ανάγκη ή να λύνει ένα πρόβλημα ή και τα δύο. Αυτή η ανάγκη ή το πρόβλημα δεν είναι πιθανότατα καθολικό, εκτός αν φτάνει στο επίπεδο των εσωτερικών υδραυλικών εγκαταστάσεων. Πιθανότατα, το χρειάζεται ένα υποσύνολο καταναλωτών, όπως οι χορτοφάγοι με περιβαλλοντική συνείδηση, οι άνθρωποι της επιστήμης ή οι λάτρεις της υπαίθρου. Μπορεί να απευθύνεται σε έναν έφηβο ή σε έναν μεσήλικα επαγγελματία, σε έναν κυνηγό ευκαιριών ή σε έναν σνομπ.</a:t>
            </a:r>
          </a:p>
          <a:p>
            <a:pPr algn="just"/>
            <a:endParaRPr lang="el-GR" sz="2400" dirty="0">
              <a:latin typeface="Abhaya Libre Regular" panose="020B0604020202020204" charset="0"/>
              <a:cs typeface="Abhaya Libre Regular" panose="020B0604020202020204" charset="0"/>
            </a:endParaRPr>
          </a:p>
          <a:p>
            <a:pPr algn="just"/>
            <a:r>
              <a:rPr lang="el-GR" sz="2400" dirty="0">
                <a:latin typeface="Abhaya Libre Regular" panose="020B0604020202020204" charset="0"/>
                <a:cs typeface="Abhaya Libre Regular" panose="020B0604020202020204" charset="0"/>
              </a:rPr>
              <a:t>Ο οραματισμός της αγοράς-στόχου αποτελεί μέρος της διαδικασίας δημιουργίας και τελειοποίησης ενός προϊόντος και ενημερώνει τις αποφάσεις σχετικά με τη συσκευασία, το μάρκετινγκ και την τοποθέτησή του.</a:t>
            </a:r>
            <a:endParaRPr lang="en-US" sz="2400" dirty="0">
              <a:latin typeface="Abhaya Libre Regular" panose="020B0604020202020204" charset="0"/>
              <a:cs typeface="Abhaya Libre Regular" panose="020B0604020202020204" charset="0"/>
            </a:endParaRPr>
          </a:p>
        </p:txBody>
      </p:sp>
      <p:pic>
        <p:nvPicPr>
          <p:cNvPr id="9" name="Picture 8" descr="A picture containing person, outdoor, sport&#10;&#10;Description automatically generated">
            <a:extLst>
              <a:ext uri="{FF2B5EF4-FFF2-40B4-BE49-F238E27FC236}">
                <a16:creationId xmlns:a16="http://schemas.microsoft.com/office/drawing/2014/main" id="{49906D1B-8E42-4D34-D26D-552F6347EE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48199" y="3367284"/>
            <a:ext cx="3639316" cy="546784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0" y="9639300"/>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4112490" y="135410"/>
            <a:ext cx="8280738" cy="770736"/>
          </a:xfrm>
          <a:prstGeom prst="rect">
            <a:avLst/>
          </a:prstGeom>
        </p:spPr>
        <p:txBody>
          <a:bodyPr lIns="0" tIns="0" rIns="0" bIns="0" rtlCol="0" anchor="t">
            <a:spAutoFit/>
          </a:bodyPr>
          <a:lstStyle/>
          <a:p>
            <a:pPr algn="ctr">
              <a:lnSpc>
                <a:spcPts val="5449"/>
              </a:lnSpc>
            </a:pPr>
            <a:r>
              <a:rPr lang="el-GR" sz="6410" dirty="0">
                <a:solidFill>
                  <a:srgbClr val="000000"/>
                </a:solidFill>
                <a:latin typeface="Abhaya Libre Regular"/>
              </a:rPr>
              <a:t>Έρευνα αγοράς</a:t>
            </a:r>
            <a:endParaRPr lang="en-US" sz="6410" dirty="0">
              <a:solidFill>
                <a:srgbClr val="000000"/>
              </a:solidFill>
              <a:latin typeface="Abhaya Libre Regular"/>
            </a:endParaRPr>
          </a:p>
        </p:txBody>
      </p:sp>
      <p:sp>
        <p:nvSpPr>
          <p:cNvPr id="15" name="TextBox 14"/>
          <p:cNvSpPr txBox="1"/>
          <p:nvPr/>
        </p:nvSpPr>
        <p:spPr>
          <a:xfrm>
            <a:off x="989901" y="746334"/>
            <a:ext cx="16658845" cy="7478970"/>
          </a:xfrm>
          <a:prstGeom prst="rect">
            <a:avLst/>
          </a:prstGeom>
          <a:noFill/>
        </p:spPr>
        <p:txBody>
          <a:bodyPr wrap="square" rtlCol="0">
            <a:spAutoFit/>
          </a:bodyPr>
          <a:lstStyle/>
          <a:p>
            <a:pPr algn="just"/>
            <a:r>
              <a:rPr lang="el-GR" sz="2000" dirty="0">
                <a:latin typeface="Abhaya Libre Regular" panose="020B0604020202020204" charset="0"/>
                <a:cs typeface="Abhaya Libre Regular" panose="020B0604020202020204" charset="0"/>
              </a:rPr>
              <a:t>Η έρευνα αγοράς είναι η διαδικασία συλλογής, ανάλυσης και ερμηνείας δεδομένων σχετικά με τους ανταγωνιστές, τις αγορές-στόχους ή έναν κλάδο στο σύνολό του. Οι επιχειρηματίες μπορούν να χρησιμοποιούν την έρευνα αγοράς για να λαμβάνουν καλά ενημερωμένες αποφάσεις, καθώς αφαιρεί μέρος της εικασίας για τον τρόπο αλληλεπίδρασης με τους πελάτες και παρέχει ιδέες για έργα που έχουν τις περισσότερες δυνατότητες. </a:t>
            </a:r>
          </a:p>
          <a:p>
            <a:pPr algn="just"/>
            <a:endParaRPr lang="el-GR" sz="2000" dirty="0">
              <a:latin typeface="Abhaya Libre Regular" panose="020B0604020202020204" charset="0"/>
              <a:cs typeface="Abhaya Libre Regular" panose="020B0604020202020204" charset="0"/>
            </a:endParaRPr>
          </a:p>
          <a:p>
            <a:pPr algn="just"/>
            <a:r>
              <a:rPr lang="el-GR" sz="2000" dirty="0">
                <a:latin typeface="Abhaya Libre Regular" panose="020B0604020202020204" charset="0"/>
                <a:cs typeface="Abhaya Libre Regular" panose="020B0604020202020204" charset="0"/>
              </a:rPr>
              <a:t>Οι εταιρείες χρησιμοποιούν την έρευνα αγοράς σε διάφορα στάδια ανάπτυξης για διαφορετικούς λόγους. Η έρευνα αγοράς μπορεί να χρησιμοποιηθεί για:</a:t>
            </a:r>
          </a:p>
          <a:p>
            <a:pPr algn="just"/>
            <a:endParaRPr lang="el-GR" sz="2000" dirty="0">
              <a:latin typeface="Abhaya Libre Regular" panose="020B0604020202020204" charset="0"/>
              <a:cs typeface="Abhaya Libre Regular" panose="020B0604020202020204" charset="0"/>
            </a:endParaRPr>
          </a:p>
          <a:p>
            <a:pPr algn="just"/>
            <a:r>
              <a:rPr lang="el-GR" sz="2000" dirty="0">
                <a:latin typeface="Abhaya Libre Regular" panose="020B0604020202020204" charset="0"/>
                <a:cs typeface="Abhaya Libre Regular" panose="020B0604020202020204" charset="0"/>
              </a:rPr>
              <a:t>Τον εντοπισμό νέων αγορών. Η έρευνα αγοράς μπορεί να σας βοηθήσει να ανακαλύψετε μια ανάγκη για το προϊόν σας σε αγορές που δεν είχατε εξετάσει ποτέ.</a:t>
            </a:r>
          </a:p>
          <a:p>
            <a:pPr algn="just"/>
            <a:endParaRPr lang="el-GR" sz="2000" dirty="0">
              <a:latin typeface="Abhaya Libre Regular" panose="020B0604020202020204" charset="0"/>
              <a:cs typeface="Abhaya Libre Regular" panose="020B0604020202020204" charset="0"/>
            </a:endParaRPr>
          </a:p>
          <a:p>
            <a:pPr algn="just"/>
            <a:r>
              <a:rPr lang="el-GR" sz="2000" dirty="0">
                <a:latin typeface="Abhaya Libre Regular" panose="020B0604020202020204" charset="0"/>
                <a:cs typeface="Abhaya Libre Regular" panose="020B0604020202020204" charset="0"/>
              </a:rPr>
              <a:t>Να είστε ενήμεροι για τις νέες τάσεις της αγοράς. Η έρευνα αγοράς μπορεί να δείξει νέες τάσεις και να σας βοηθήσει να καθορίσετε στρατηγικές προσαρμογής στις νέες συνθήκες της αγοράς.</a:t>
            </a:r>
          </a:p>
          <a:p>
            <a:pPr algn="just"/>
            <a:endParaRPr lang="el-GR" sz="2000" dirty="0">
              <a:latin typeface="Abhaya Libre Regular" panose="020B0604020202020204" charset="0"/>
              <a:cs typeface="Abhaya Libre Regular" panose="020B0604020202020204" charset="0"/>
            </a:endParaRPr>
          </a:p>
          <a:p>
            <a:pPr algn="just"/>
            <a:r>
              <a:rPr lang="el-GR" sz="2000" dirty="0">
                <a:latin typeface="Abhaya Libre Regular" panose="020B0604020202020204" charset="0"/>
                <a:cs typeface="Abhaya Libre Regular" panose="020B0604020202020204" charset="0"/>
              </a:rPr>
              <a:t>Προσδιορίστε τη ζήτηση για ένα νέο προϊόν ή υπηρεσία. Οι ομάδες εστίασης και οι έρευνες μπορούν να σας δώσουν μια ιδέα για το πόσο χρήσιμο θα είναι το προϊόν σας για τους καταναλωτές.</a:t>
            </a:r>
          </a:p>
          <a:p>
            <a:pPr algn="just"/>
            <a:endParaRPr lang="el-GR" sz="2000" dirty="0">
              <a:latin typeface="Abhaya Libre Regular" panose="020B0604020202020204" charset="0"/>
              <a:cs typeface="Abhaya Libre Regular" panose="020B0604020202020204" charset="0"/>
            </a:endParaRPr>
          </a:p>
          <a:p>
            <a:pPr algn="just"/>
            <a:r>
              <a:rPr lang="el-GR" sz="2000" dirty="0">
                <a:latin typeface="Abhaya Libre Regular" panose="020B0604020202020204" charset="0"/>
                <a:cs typeface="Abhaya Libre Regular" panose="020B0604020202020204" charset="0"/>
              </a:rPr>
              <a:t>Βρείτε την ιδανική προσαρμογή προϊόντος-αγοράς. Η έρευνα αγοράς μπορεί να σας βοηθήσει να ανακαλύψετε τον καλύτερο χρόνο, τόπο και κοινό για το προϊόν σας.</a:t>
            </a:r>
          </a:p>
          <a:p>
            <a:pPr algn="just"/>
            <a:endParaRPr lang="el-GR" sz="2000" dirty="0">
              <a:latin typeface="Abhaya Libre Regular" panose="020B0604020202020204" charset="0"/>
              <a:cs typeface="Abhaya Libre Regular" panose="020B0604020202020204" charset="0"/>
            </a:endParaRPr>
          </a:p>
          <a:p>
            <a:pPr algn="just"/>
            <a:r>
              <a:rPr lang="el-GR" sz="2000" dirty="0">
                <a:latin typeface="Abhaya Libre Regular" panose="020B0604020202020204" charset="0"/>
                <a:cs typeface="Abhaya Libre Regular" panose="020B0604020202020204" charset="0"/>
              </a:rPr>
              <a:t>Οχυρώστε την επιχείρησή σας. Τυχόν προβληματικές περιοχές στην επιχείρησή σας μπορούν να εντοπιστούν έγκαιρα, ώστε να αποφευχθούν ακριβές διαταραχές αργότερα.</a:t>
            </a:r>
          </a:p>
          <a:p>
            <a:pPr algn="just"/>
            <a:endParaRPr lang="el-GR" sz="2000" dirty="0">
              <a:latin typeface="Abhaya Libre Regular" panose="020B0604020202020204" charset="0"/>
              <a:cs typeface="Abhaya Libre Regular" panose="020B0604020202020204" charset="0"/>
            </a:endParaRPr>
          </a:p>
          <a:p>
            <a:pPr algn="just"/>
            <a:r>
              <a:rPr lang="el-GR" sz="2000" dirty="0">
                <a:latin typeface="Abhaya Libre Regular" panose="020B0604020202020204" charset="0"/>
                <a:cs typeface="Abhaya Libre Regular" panose="020B0604020202020204" charset="0"/>
              </a:rPr>
              <a:t>Βελτιώστε τη φήμη του εμπορικού σήματος. Η κατανόηση του τρόπου με τον οποίο οι καταναλωτές αντιλαμβάνονται τη μάρκα σας μπορεί να σας βοηθήσει να διαμορφώσετε μελλοντικές στρατηγικές διαχείρισης της μάρκας.</a:t>
            </a:r>
            <a:endParaRPr lang="en-US" sz="2000" dirty="0">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3436456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l-GR" sz="9000" dirty="0">
                <a:solidFill>
                  <a:srgbClr val="04989E"/>
                </a:solidFill>
                <a:latin typeface="Abhaya Libre Regular"/>
              </a:rPr>
              <a:t>Στοχευόμενο κοινό</a:t>
            </a:r>
            <a:endParaRPr lang="en-US" sz="9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2228538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l-GR" sz="3199" dirty="0">
                  <a:solidFill>
                    <a:srgbClr val="FEFEFE"/>
                  </a:solidFill>
                  <a:latin typeface="Abhaya Libre Regular"/>
                </a:rPr>
                <a:t>Καινοτομία Επιχειρηματικότητα</a:t>
              </a:r>
              <a:endParaRPr lang="en-US" sz="3199" dirty="0">
                <a:solidFill>
                  <a:srgbClr val="FEFEFE"/>
                </a:solidFill>
                <a:latin typeface="Abhaya Libre Regular"/>
              </a:endParaRP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828800" y="2820070"/>
            <a:ext cx="9316593" cy="6523581"/>
          </a:xfrm>
          <a:prstGeom prst="rect">
            <a:avLst/>
          </a:prstGeom>
        </p:spPr>
        <p:txBody>
          <a:bodyPr wrap="square" lIns="0" tIns="0" rIns="0" bIns="0" rtlCol="0" anchor="t">
            <a:spAutoFit/>
          </a:bodyPr>
          <a:lstStyle/>
          <a:p>
            <a:pPr algn="just">
              <a:lnSpc>
                <a:spcPts val="3359"/>
              </a:lnSpc>
            </a:pPr>
            <a:r>
              <a:rPr lang="el-GR" sz="2400" spc="-36" dirty="0">
                <a:solidFill>
                  <a:srgbClr val="000000"/>
                </a:solidFill>
                <a:latin typeface="Abhaya Libre Regular"/>
              </a:rPr>
              <a:t>Το στοχευόμενο κοινό είναι μια ομάδα ανθρώπων που αναγνωρίζονται ως πιθανοί πελάτες μιας επιχείρησης. Οι κοινοί-στόχοι μοιράζονται παρόμοια δημογραφικά χαρακτηριστικά που περιλαμβάνουν, μεταξύ άλλων, τα εξής</a:t>
            </a:r>
            <a:r>
              <a:rPr lang="en-US" sz="2400" spc="-36" dirty="0">
                <a:solidFill>
                  <a:srgbClr val="000000"/>
                </a:solidFill>
                <a:latin typeface="Abhaya Libre Regular"/>
              </a:rPr>
              <a:t>:</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Ηλικία</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Φύλο</a:t>
            </a: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Τοποθεσία</a:t>
            </a: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Εκπαίδευση</a:t>
            </a: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Κοινωνικοοικονομική κατάσταση</a:t>
            </a:r>
            <a:r>
              <a:rPr lang="en-US" sz="2400" spc="-36" dirty="0">
                <a:solidFill>
                  <a:srgbClr val="000000"/>
                </a:solidFill>
                <a:latin typeface="Abhaya Libre Regular"/>
              </a:rPr>
              <a:t> </a:t>
            </a:r>
          </a:p>
          <a:p>
            <a:pPr algn="just">
              <a:lnSpc>
                <a:spcPts val="3359"/>
              </a:lnSpc>
            </a:pPr>
            <a:r>
              <a:rPr lang="el-GR" sz="2400" spc="-36" dirty="0">
                <a:solidFill>
                  <a:srgbClr val="000000"/>
                </a:solidFill>
                <a:latin typeface="Abhaya Libre Regular"/>
              </a:rPr>
              <a:t>Ο προσδιορισμός του κοινού-στόχου σας ως επιχείρηση μπορεί να βοηθήσει στη χάραξη στρατηγικών μάρκετινγκ και στον καθορισμό των βασικών πελατών σας. Αντί να ξοδεύετε χρήματα και πόρους προσπαθώντας να ικανοποιήσετε κάθε καταναλωτή, ο καθορισμός ενός κοινού-στόχου επιτρέπει την πιο σκόπιμη και προσωπική προσέγγιση εκείνων που είναι πιο πιθανό να αγοράσουν το προϊόν ή την υπηρεσία σας.</a:t>
            </a:r>
            <a:endParaRPr lang="en-US" sz="2400" spc="-36" dirty="0">
              <a:solidFill>
                <a:srgbClr val="000000"/>
              </a:solidFill>
              <a:latin typeface="Abhaya Libre Regular"/>
            </a:endParaRP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2454137" y="7430152"/>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8" name="TextBox 37"/>
          <p:cNvSpPr txBox="1"/>
          <p:nvPr/>
        </p:nvSpPr>
        <p:spPr>
          <a:xfrm>
            <a:off x="3811328" y="1299823"/>
            <a:ext cx="6824240" cy="1077218"/>
          </a:xfrm>
          <a:prstGeom prst="rect">
            <a:avLst/>
          </a:prstGeom>
          <a:noFill/>
        </p:spPr>
        <p:txBody>
          <a:bodyPr wrap="none" rtlCol="0">
            <a:spAutoFit/>
          </a:bodyPr>
          <a:lstStyle/>
          <a:p>
            <a:r>
              <a:rPr lang="el-GR" sz="6400" dirty="0">
                <a:latin typeface="Abhaya Libre Regular" panose="020B0604020202020204" charset="0"/>
                <a:cs typeface="Abhaya Libre Regular" panose="020B0604020202020204" charset="0"/>
              </a:rPr>
              <a:t>Στοχευόμενο κοινό</a:t>
            </a:r>
            <a:endParaRPr lang="en-US" sz="6400" dirty="0">
              <a:latin typeface="Abhaya Libre Regular" panose="020B0604020202020204" charset="0"/>
              <a:cs typeface="Abhaya Libre Regular" panose="020B0604020202020204" charset="0"/>
            </a:endParaRPr>
          </a:p>
        </p:txBody>
      </p:sp>
      <p:sp>
        <p:nvSpPr>
          <p:cNvPr id="28" name="Rectangle 1">
            <a:extLst>
              <a:ext uri="{FF2B5EF4-FFF2-40B4-BE49-F238E27FC236}">
                <a16:creationId xmlns:a16="http://schemas.microsoft.com/office/drawing/2014/main" id="{5E9D2743-4FBC-3C2C-0A5D-A1F085FC6529}"/>
              </a:ext>
            </a:extLst>
          </p:cNvPr>
          <p:cNvSpPr>
            <a:spLocks noChangeArrowheads="1"/>
          </p:cNvSpPr>
          <p:nvPr/>
        </p:nvSpPr>
        <p:spPr bwMode="auto">
          <a:xfrm>
            <a:off x="0" y="0"/>
            <a:ext cx="18288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81526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1667013" y="8513299"/>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1911651" y="1123228"/>
            <a:ext cx="14706600" cy="765979"/>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Πώς να συλλέγετε πρωτογενή δεδομένα</a:t>
            </a:r>
            <a:endParaRPr lang="en-US" sz="6410" dirty="0">
              <a:solidFill>
                <a:srgbClr val="000000"/>
              </a:solidFill>
              <a:latin typeface="Abhaya Libre Regular"/>
            </a:endParaRP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562600" y="2180334"/>
            <a:ext cx="11658600" cy="7478970"/>
          </a:xfrm>
          <a:prstGeom prst="rect">
            <a:avLst/>
          </a:prstGeom>
          <a:noFill/>
        </p:spPr>
        <p:txBody>
          <a:bodyPr wrap="square" rtlCol="0">
            <a:spAutoFit/>
          </a:bodyPr>
          <a:lstStyle/>
          <a:p>
            <a:pPr marL="342900" indent="-342900" algn="just">
              <a:buFont typeface="Arial" panose="020B0604020202020204" pitchFamily="34" charset="0"/>
              <a:buChar char="•"/>
            </a:pPr>
            <a:r>
              <a:rPr lang="el-GR" sz="2400" dirty="0">
                <a:latin typeface="Abhaya Libre Regular" panose="020B0604020202020204" charset="0"/>
                <a:cs typeface="Abhaya Libre Regular" panose="020B0604020202020204" charset="0"/>
              </a:rPr>
              <a:t>Συνέντευξη από δυνητικούς ή υφιστάμενους πελάτες</a:t>
            </a:r>
            <a:r>
              <a:rPr lang="en-US" sz="2400" dirty="0">
                <a:latin typeface="Abhaya Libre Regular" panose="020B0604020202020204" charset="0"/>
                <a:cs typeface="Abhaya Libre Regular" panose="020B0604020202020204" charset="0"/>
              </a:rPr>
              <a:t>.</a:t>
            </a:r>
          </a:p>
          <a:p>
            <a:pPr marL="342900" indent="-342900" algn="just">
              <a:buFont typeface="Arial" panose="020B0604020202020204" pitchFamily="34" charset="0"/>
              <a:buChar char="•"/>
            </a:pPr>
            <a:r>
              <a:rPr lang="el-GR" sz="2400" dirty="0">
                <a:latin typeface="Abhaya Libre Regular" panose="020B0604020202020204" charset="0"/>
                <a:cs typeface="Abhaya Libre Regular" panose="020B0604020202020204" charset="0"/>
              </a:rPr>
              <a:t>Στείλτε μια γενική έρευνα αξιολόγησης της αγοράς</a:t>
            </a:r>
            <a:r>
              <a:rPr lang="en-US" sz="2400" dirty="0">
                <a:latin typeface="Abhaya Libre Regular" panose="020B0604020202020204" charset="0"/>
                <a:cs typeface="Abhaya Libre Regular" panose="020B0604020202020204" charset="0"/>
              </a:rPr>
              <a:t>.</a:t>
            </a:r>
          </a:p>
          <a:p>
            <a:pPr marL="342900" indent="-342900" algn="just">
              <a:buFont typeface="Arial" panose="020B0604020202020204" pitchFamily="34" charset="0"/>
              <a:buChar char="•"/>
            </a:pPr>
            <a:r>
              <a:rPr lang="el-GR" sz="2400" dirty="0">
                <a:latin typeface="Abhaya Libre Regular" panose="020B0604020202020204" charset="0"/>
                <a:cs typeface="Abhaya Libre Regular" panose="020B0604020202020204" charset="0"/>
              </a:rPr>
              <a:t>Εκτελέστε μια δοκιμή προϊόντος</a:t>
            </a:r>
            <a:r>
              <a:rPr lang="en-US" sz="2400" dirty="0">
                <a:latin typeface="Abhaya Libre Regular" panose="020B0604020202020204" charset="0"/>
                <a:cs typeface="Abhaya Libre Regular" panose="020B0604020202020204" charset="0"/>
              </a:rPr>
              <a:t>.</a:t>
            </a:r>
          </a:p>
          <a:p>
            <a:pPr marL="342900" indent="-342900" algn="just">
              <a:buFont typeface="Arial" panose="020B0604020202020204" pitchFamily="34" charset="0"/>
              <a:buChar char="•"/>
            </a:pPr>
            <a:r>
              <a:rPr lang="el-GR" sz="2400" dirty="0">
                <a:latin typeface="Abhaya Libre Regular" panose="020B0604020202020204" charset="0"/>
                <a:cs typeface="Abhaya Libre Regular" panose="020B0604020202020204" charset="0"/>
              </a:rPr>
              <a:t>Ερευνήστε τους ανταγωνιστές σας</a:t>
            </a:r>
            <a:r>
              <a:rPr lang="en-US" sz="2400" dirty="0">
                <a:latin typeface="Abhaya Libre Regular" panose="020B0604020202020204" charset="0"/>
                <a:cs typeface="Abhaya Libre Regular" panose="020B0604020202020204" charset="0"/>
              </a:rPr>
              <a:t>.</a:t>
            </a:r>
          </a:p>
          <a:p>
            <a:pPr algn="just"/>
            <a:endParaRPr lang="en-US" sz="2400" dirty="0">
              <a:latin typeface="Abhaya Libre Regular" panose="020B0604020202020204" charset="0"/>
              <a:cs typeface="Abhaya Libre Regular" panose="020B0604020202020204" charset="0"/>
            </a:endParaRPr>
          </a:p>
          <a:p>
            <a:pPr algn="just"/>
            <a:r>
              <a:rPr lang="el-GR" sz="2400" dirty="0">
                <a:latin typeface="Abhaya Libre Regular" panose="020B0604020202020204" charset="0"/>
                <a:cs typeface="Abhaya Libre Regular" panose="020B0604020202020204" charset="0"/>
              </a:rPr>
              <a:t>Εάν η επιχείρησή σας έχει υφιστάμενους πελάτες, μπορείτε επίσης να χρησιμοποιήσετε δεδομένα καταναλωτών σχετικά με προηγούμενες συναλλαγές, όπως π.χ:</a:t>
            </a:r>
          </a:p>
          <a:p>
            <a:pPr algn="just"/>
            <a:endParaRPr lang="en-US" sz="2400" dirty="0">
              <a:latin typeface="Abhaya Libre Regular" panose="020B0604020202020204" charset="0"/>
              <a:cs typeface="Abhaya Libre Regular" panose="020B0604020202020204" charset="0"/>
            </a:endParaRPr>
          </a:p>
          <a:p>
            <a:pPr marL="342900" indent="-342900" algn="just">
              <a:buFont typeface="Arial" panose="020B0604020202020204" pitchFamily="34" charset="0"/>
              <a:buChar char="•"/>
            </a:pPr>
            <a:r>
              <a:rPr lang="el-GR" sz="2400" dirty="0">
                <a:latin typeface="Abhaya Libre Regular" panose="020B0604020202020204" charset="0"/>
                <a:cs typeface="Abhaya Libre Regular" panose="020B0604020202020204" charset="0"/>
              </a:rPr>
              <a:t>Έρευνες κατά την αγορά, στο διαδίκτυο, σε εκδηλώσεις κ.λπ</a:t>
            </a:r>
            <a:r>
              <a:rPr lang="en-US" sz="2400" dirty="0">
                <a:latin typeface="Abhaya Libre Regular" panose="020B0604020202020204" charset="0"/>
                <a:cs typeface="Abhaya Libre Regular" panose="020B0604020202020204" charset="0"/>
              </a:rPr>
              <a:t>.</a:t>
            </a:r>
          </a:p>
          <a:p>
            <a:pPr marL="342900" indent="-342900" algn="just">
              <a:buFont typeface="Arial" panose="020B0604020202020204" pitchFamily="34" charset="0"/>
              <a:buChar char="•"/>
            </a:pPr>
            <a:r>
              <a:rPr lang="el-GR" sz="2400" dirty="0">
                <a:latin typeface="Abhaya Libre Regular" panose="020B0604020202020204" charset="0"/>
                <a:cs typeface="Abhaya Libre Regular" panose="020B0604020202020204" charset="0"/>
              </a:rPr>
              <a:t>Προηγούμενες συναλλαγές, παραγγελίες και επικοινωνίες</a:t>
            </a:r>
            <a:r>
              <a:rPr lang="en-US" sz="2400" dirty="0">
                <a:latin typeface="Abhaya Libre Regular" panose="020B0604020202020204" charset="0"/>
                <a:cs typeface="Abhaya Libre Regular" panose="020B0604020202020204" charset="0"/>
              </a:rPr>
              <a:t>.</a:t>
            </a:r>
          </a:p>
          <a:p>
            <a:pPr marL="342900" indent="-342900" algn="just">
              <a:buFont typeface="Arial" panose="020B0604020202020204" pitchFamily="34" charset="0"/>
              <a:buChar char="•"/>
            </a:pPr>
            <a:r>
              <a:rPr lang="el-GR" sz="2400" dirty="0">
                <a:latin typeface="Abhaya Libre Regular" panose="020B0604020202020204" charset="0"/>
                <a:cs typeface="Abhaya Libre Regular" panose="020B0604020202020204" charset="0"/>
              </a:rPr>
              <a:t>Κριτικές και μαρτυρίες</a:t>
            </a:r>
            <a:r>
              <a:rPr lang="en-US" sz="2400" dirty="0">
                <a:latin typeface="Abhaya Libre Regular" panose="020B0604020202020204" charset="0"/>
                <a:cs typeface="Abhaya Libre Regular" panose="020B0604020202020204" charset="0"/>
              </a:rPr>
              <a:t>.</a:t>
            </a:r>
          </a:p>
          <a:p>
            <a:pPr marL="342900" indent="-342900" algn="just">
              <a:buFont typeface="Arial" panose="020B0604020202020204" pitchFamily="34" charset="0"/>
              <a:buChar char="•"/>
            </a:pPr>
            <a:r>
              <a:rPr lang="el-GR" sz="2400" dirty="0">
                <a:latin typeface="Abhaya Libre Regular" panose="020B0604020202020204" charset="0"/>
                <a:cs typeface="Abhaya Libre Regular" panose="020B0604020202020204" charset="0"/>
              </a:rPr>
              <a:t>Δεδομένα από εκδηλώσεις εκτίμησης πελατών στις οποίες ζητήσατε από τους παρευρισκόμενους να δώσουν ανατροφοδότηση σχετικά με δείγματα προϊόντων</a:t>
            </a:r>
            <a:r>
              <a:rPr lang="en-US" sz="2400" dirty="0">
                <a:latin typeface="Abhaya Libre Regular" panose="020B0604020202020204" charset="0"/>
                <a:cs typeface="Abhaya Libre Regular" panose="020B0604020202020204" charset="0"/>
              </a:rPr>
              <a:t>.</a:t>
            </a:r>
          </a:p>
          <a:p>
            <a:pPr algn="just"/>
            <a:endParaRPr lang="en-US" sz="2400" dirty="0">
              <a:latin typeface="Abhaya Libre Regular" panose="020B0604020202020204" charset="0"/>
              <a:cs typeface="Abhaya Libre Regular" panose="020B0604020202020204" charset="0"/>
            </a:endParaRPr>
          </a:p>
          <a:p>
            <a:pPr algn="just"/>
            <a:r>
              <a:rPr lang="el-GR" sz="2400" dirty="0">
                <a:latin typeface="Abhaya Libre Regular" panose="020B0604020202020204" charset="0"/>
                <a:cs typeface="Abhaya Libre Regular" panose="020B0604020202020204" charset="0"/>
              </a:rPr>
              <a:t>Χρησιμοποιήστε τα δευτερογενή δεδομένα σας για να ενισχύσετε τα δεδομένα πρώτου μέρους και να ελέγξετε τις υποθέσεις σας. Να θυμάστε ότι τα δευτερογενή δεδομένα αποτελούν σημαντική πηγή για την αποτελεσματική στόχευση διαφημίσεων. Δεδομένου ότι τα δευτερογενή δεδομένα έχουν συγκεντρωθεί από μια εξωτερική πηγή, ενδέχεται να μην αντικατοπτρίζουν με ακρίβεια το κοινό-στόχο σας, οπότε φροντίστε να επιλέγετε μόνο τις πιο σχετικές πληροφορίες.</a:t>
            </a:r>
            <a:endParaRPr lang="en-US" sz="2400" dirty="0">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1006618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7"/>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8"/>
          <a:srcRect/>
          <a:stretch>
            <a:fillRect/>
          </a:stretch>
        </p:blipFill>
        <p:spPr>
          <a:xfrm>
            <a:off x="7870030" y="9245916"/>
            <a:ext cx="3710720" cy="779251"/>
          </a:xfrm>
          <a:prstGeom prst="rect">
            <a:avLst/>
          </a:prstGeom>
        </p:spPr>
      </p:pic>
      <p:sp>
        <p:nvSpPr>
          <p:cNvPr id="8" name="TextBox 8"/>
          <p:cNvSpPr txBox="1"/>
          <p:nvPr/>
        </p:nvSpPr>
        <p:spPr>
          <a:xfrm>
            <a:off x="2209800" y="2892031"/>
            <a:ext cx="14208908" cy="4329390"/>
          </a:xfrm>
          <a:prstGeom prst="rect">
            <a:avLst/>
          </a:prstGeom>
        </p:spPr>
        <p:txBody>
          <a:bodyPr wrap="square" lIns="0" tIns="0" rIns="0" bIns="0" rtlCol="0" anchor="t">
            <a:spAutoFit/>
          </a:bodyPr>
          <a:lstStyle/>
          <a:p>
            <a:pPr algn="just">
              <a:lnSpc>
                <a:spcPts val="3359"/>
              </a:lnSpc>
            </a:pPr>
            <a:r>
              <a:rPr lang="el-GR" sz="2400" spc="-36" dirty="0">
                <a:solidFill>
                  <a:srgbClr val="000000"/>
                </a:solidFill>
                <a:latin typeface="Abhaya Libre Regular"/>
              </a:rPr>
              <a:t>ΠΟΙΟΣ είναι ο ιδανικός πελάτης;</a:t>
            </a:r>
            <a:endParaRPr lang="en-US" sz="2400" spc="-36" dirty="0">
              <a:solidFill>
                <a:srgbClr val="000000"/>
              </a:solidFill>
              <a:latin typeface="Abhaya Libre Regular"/>
            </a:endParaRPr>
          </a:p>
          <a:p>
            <a:pPr algn="just">
              <a:lnSpc>
                <a:spcPts val="3359"/>
              </a:lnSpc>
            </a:pPr>
            <a:r>
              <a:rPr lang="el-GR" sz="2400" spc="-36" dirty="0">
                <a:solidFill>
                  <a:srgbClr val="000000"/>
                </a:solidFill>
                <a:latin typeface="Abhaya Libre Regular"/>
              </a:rPr>
              <a:t>Φανταστείτε ότι είστε συγγραφέας μυθιστορήματος και πρέπει να περιγράψετε τον κύριο χαρακτήρα. Περιγράψτε τον/την:</a:t>
            </a:r>
          </a:p>
          <a:p>
            <a:pPr algn="just">
              <a:lnSpc>
                <a:spcPts val="3359"/>
              </a:lnSpc>
            </a:pPr>
            <a:endParaRPr lang="en-US" sz="2400" spc="-36" dirty="0">
              <a:solidFill>
                <a:srgbClr val="000000"/>
              </a:solidFill>
              <a:latin typeface="Abhaya Libre Regular"/>
            </a:endParaRPr>
          </a:p>
          <a:p>
            <a:pPr marL="342900" indent="-342900" algn="just">
              <a:buFont typeface="Arial" panose="020B0604020202020204" pitchFamily="34" charset="0"/>
              <a:buChar char="•"/>
            </a:pPr>
            <a:r>
              <a:rPr lang="el-GR" sz="2400" spc="-36" dirty="0">
                <a:solidFill>
                  <a:srgbClr val="000000"/>
                </a:solidFill>
                <a:latin typeface="Abhaya Libre Regular"/>
              </a:rPr>
              <a:t>Πόσο χρονών είναι;</a:t>
            </a:r>
            <a:endParaRPr lang="en-US" sz="2400" spc="-36" dirty="0">
              <a:solidFill>
                <a:srgbClr val="000000"/>
              </a:solidFill>
              <a:latin typeface="Abhaya Libre Regular"/>
            </a:endParaRPr>
          </a:p>
          <a:p>
            <a:pPr marL="342900" indent="-342900" algn="just">
              <a:buFont typeface="Arial" panose="020B0604020202020204" pitchFamily="34" charset="0"/>
              <a:buChar char="•"/>
            </a:pPr>
            <a:r>
              <a:rPr lang="el-GR" sz="2400" spc="-36" dirty="0">
                <a:solidFill>
                  <a:srgbClr val="000000"/>
                </a:solidFill>
                <a:latin typeface="Abhaya Libre Regular"/>
              </a:rPr>
              <a:t>εργάζεται ή σπουδάζει;</a:t>
            </a:r>
            <a:endParaRPr lang="en-US" sz="2400" spc="-36" dirty="0">
              <a:solidFill>
                <a:srgbClr val="000000"/>
              </a:solidFill>
              <a:latin typeface="Abhaya Libre Regular"/>
            </a:endParaRPr>
          </a:p>
          <a:p>
            <a:pPr marL="342900" indent="-342900" algn="just">
              <a:buFont typeface="Arial" panose="020B0604020202020204" pitchFamily="34" charset="0"/>
              <a:buChar char="•"/>
            </a:pPr>
            <a:r>
              <a:rPr lang="el-GR" sz="2400" spc="-36" dirty="0">
                <a:solidFill>
                  <a:srgbClr val="000000"/>
                </a:solidFill>
                <a:latin typeface="Abhaya Libre Regular"/>
              </a:rPr>
              <a:t>Είναι παντρεμένος/η</a:t>
            </a:r>
            <a:endParaRPr lang="en-US" sz="2400" spc="-36" dirty="0">
              <a:solidFill>
                <a:srgbClr val="000000"/>
              </a:solidFill>
              <a:latin typeface="Abhaya Libre Regular"/>
            </a:endParaRPr>
          </a:p>
          <a:p>
            <a:pPr marL="342900" indent="-342900" algn="just">
              <a:buFont typeface="Arial" panose="020B0604020202020204" pitchFamily="34" charset="0"/>
              <a:buChar char="•"/>
            </a:pPr>
            <a:r>
              <a:rPr lang="el-GR" sz="2400" spc="-36" dirty="0">
                <a:solidFill>
                  <a:srgbClr val="000000"/>
                </a:solidFill>
                <a:latin typeface="Abhaya Libre Regular"/>
              </a:rPr>
              <a:t>έχει παιδιά;</a:t>
            </a:r>
            <a:endParaRPr lang="en-US" sz="2400" spc="-36" dirty="0">
              <a:solidFill>
                <a:srgbClr val="000000"/>
              </a:solidFill>
              <a:latin typeface="Abhaya Libre Regular"/>
            </a:endParaRPr>
          </a:p>
          <a:p>
            <a:pPr marL="342900" indent="-342900" algn="just">
              <a:buFont typeface="Arial" panose="020B0604020202020204" pitchFamily="34" charset="0"/>
              <a:buChar char="•"/>
            </a:pPr>
            <a:r>
              <a:rPr lang="el-GR" sz="2400" spc="-36" dirty="0">
                <a:solidFill>
                  <a:srgbClr val="000000"/>
                </a:solidFill>
                <a:latin typeface="Abhaya Libre Regular"/>
              </a:rPr>
              <a:t>Πόσα κερδίζει;</a:t>
            </a:r>
            <a:endParaRPr lang="en-US" sz="2400" spc="-36" dirty="0">
              <a:solidFill>
                <a:srgbClr val="000000"/>
              </a:solidFill>
              <a:latin typeface="Abhaya Libre Regular"/>
            </a:endParaRPr>
          </a:p>
          <a:p>
            <a:pPr marL="342900" indent="-342900" algn="just">
              <a:buFont typeface="Arial" panose="020B0604020202020204" pitchFamily="34" charset="0"/>
              <a:buChar char="•"/>
            </a:pPr>
            <a:r>
              <a:rPr lang="el-GR" sz="2400" spc="-36" dirty="0">
                <a:solidFill>
                  <a:srgbClr val="000000"/>
                </a:solidFill>
                <a:latin typeface="Abhaya Libre Regular"/>
              </a:rPr>
              <a:t>τι εκπομπές παρακολουθεί;</a:t>
            </a:r>
            <a:endParaRPr lang="en-US" sz="2400" spc="-36" dirty="0">
              <a:solidFill>
                <a:srgbClr val="000000"/>
              </a:solidFill>
              <a:latin typeface="Abhaya Libre Regular"/>
            </a:endParaRPr>
          </a:p>
          <a:p>
            <a:pPr marL="342900" indent="-342900" algn="just">
              <a:buFont typeface="Arial" panose="020B0604020202020204" pitchFamily="34" charset="0"/>
              <a:buChar char="•"/>
            </a:pPr>
            <a:r>
              <a:rPr lang="el-GR" sz="2400" spc="-36" dirty="0">
                <a:solidFill>
                  <a:srgbClr val="000000"/>
                </a:solidFill>
                <a:latin typeface="Abhaya Libre Regular"/>
              </a:rPr>
              <a:t>Ακούει ραδιόφωνο;</a:t>
            </a:r>
            <a:endParaRPr lang="en-US" sz="2400" spc="-36" dirty="0">
              <a:solidFill>
                <a:srgbClr val="000000"/>
              </a:solidFill>
              <a:latin typeface="Abhaya Libre Regular"/>
            </a:endParaRPr>
          </a:p>
        </p:txBody>
      </p:sp>
      <p:sp>
        <p:nvSpPr>
          <p:cNvPr id="9" name="TextBox 9"/>
          <p:cNvSpPr txBox="1"/>
          <p:nvPr/>
        </p:nvSpPr>
        <p:spPr>
          <a:xfrm>
            <a:off x="3048000" y="1451096"/>
            <a:ext cx="12801600" cy="765979"/>
          </a:xfrm>
          <a:prstGeom prst="rect">
            <a:avLst/>
          </a:prstGeom>
        </p:spPr>
        <p:txBody>
          <a:bodyPr wrap="square" lIns="0" tIns="0" rIns="0" bIns="0" rtlCol="0" anchor="t">
            <a:spAutoFit/>
          </a:bodyPr>
          <a:lstStyle/>
          <a:p>
            <a:pPr>
              <a:lnSpc>
                <a:spcPts val="5449"/>
              </a:lnSpc>
            </a:pPr>
            <a:r>
              <a:rPr lang="el-GR" sz="6410" dirty="0">
                <a:solidFill>
                  <a:srgbClr val="000000"/>
                </a:solidFill>
                <a:latin typeface="Abhaya Libre Regular"/>
              </a:rPr>
              <a:t>Πρακτική: Ορισμός ιδανικού πελάτη</a:t>
            </a:r>
            <a:endParaRPr lang="en-US" sz="6410" dirty="0">
              <a:solidFill>
                <a:srgbClr val="000000"/>
              </a:solidFill>
              <a:latin typeface="Abhaya Libre Regular"/>
            </a:endParaRPr>
          </a:p>
        </p:txBody>
      </p:sp>
      <p:sp>
        <p:nvSpPr>
          <p:cNvPr id="10" name="TextBox 9"/>
          <p:cNvSpPr txBox="1"/>
          <p:nvPr/>
        </p:nvSpPr>
        <p:spPr>
          <a:xfrm>
            <a:off x="7543800" y="4979783"/>
            <a:ext cx="6117893" cy="2677656"/>
          </a:xfrm>
          <a:prstGeom prst="rect">
            <a:avLst/>
          </a:prstGeom>
          <a:noFill/>
        </p:spPr>
        <p:txBody>
          <a:bodyPr wrap="none" rtlCol="0">
            <a:spAutoFit/>
          </a:bodyPr>
          <a:lstStyle/>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χρησιμοποιεί κοινωνικά δίκτυα;</a:t>
            </a: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τι είδους φαγητό τρώει;</a:t>
            </a: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από πού αποφοίτησε;</a:t>
            </a: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πού εργάζεται;</a:t>
            </a: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εκπαιδεύεται;</a:t>
            </a: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πού ζει: σε σπίτι/διαμέρισμα, πόλη/χωριό;</a:t>
            </a: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a:t>
            </a:r>
          </a:p>
        </p:txBody>
      </p:sp>
      <p:sp>
        <p:nvSpPr>
          <p:cNvPr id="11" name="TextBox 10"/>
          <p:cNvSpPr txBox="1"/>
          <p:nvPr/>
        </p:nvSpPr>
        <p:spPr>
          <a:xfrm>
            <a:off x="2237509" y="8138304"/>
            <a:ext cx="7598555" cy="461665"/>
          </a:xfrm>
          <a:prstGeom prst="rect">
            <a:avLst/>
          </a:prstGeom>
          <a:noFill/>
        </p:spPr>
        <p:txBody>
          <a:bodyPr wrap="none" rtlCol="0">
            <a:spAutoFit/>
          </a:bodyPr>
          <a:lstStyle/>
          <a:p>
            <a:r>
              <a:rPr lang="el-GR" sz="2400" dirty="0">
                <a:latin typeface="Abhaya Libre Regular" panose="020B0604020202020204" charset="0"/>
                <a:cs typeface="Abhaya Libre Regular" panose="020B0604020202020204" charset="0"/>
              </a:rPr>
              <a:t>Γράψτε μια πλήρη περιγραφή του ιδανικού σας πελάτη.</a:t>
            </a:r>
            <a:endParaRPr lang="en-US" sz="2400" dirty="0">
              <a:latin typeface="Abhaya Libre Regular" panose="020B0604020202020204" charset="0"/>
              <a:cs typeface="Abhaya Libre Regular" panose="020B0604020202020204" charset="0"/>
            </a:endParaRPr>
          </a:p>
        </p:txBody>
      </p:sp>
      <p:pic>
        <p:nvPicPr>
          <p:cNvPr id="14" name="Picture 13">
            <a:extLst>
              <a:ext uri="{FF2B5EF4-FFF2-40B4-BE49-F238E27FC236}">
                <a16:creationId xmlns:a16="http://schemas.microsoft.com/office/drawing/2014/main" id="{8192D0DB-BAEE-6131-01DE-DD07547100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60153" y="3903703"/>
            <a:ext cx="4465290" cy="2782945"/>
          </a:xfrm>
          <a:prstGeom prst="rect">
            <a:avLst/>
          </a:prstGeom>
        </p:spPr>
      </p:pic>
    </p:spTree>
    <p:extLst>
      <p:ext uri="{BB962C8B-B14F-4D97-AF65-F5344CB8AC3E}">
        <p14:creationId xmlns:p14="http://schemas.microsoft.com/office/powerpoint/2010/main" val="1322511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2"/>
          <a:srcRect/>
          <a:stretch>
            <a:fillRect/>
          </a:stretch>
        </p:blipFill>
        <p:spPr>
          <a:xfrm>
            <a:off x="16418708" y="0"/>
            <a:ext cx="1869292" cy="1869292"/>
          </a:xfrm>
          <a:prstGeom prst="rect">
            <a:avLst/>
          </a:prstGeom>
        </p:spPr>
      </p:pic>
      <p:sp>
        <p:nvSpPr>
          <p:cNvPr id="27" name="TextBox 27"/>
          <p:cNvSpPr txBox="1"/>
          <p:nvPr/>
        </p:nvSpPr>
        <p:spPr>
          <a:xfrm>
            <a:off x="1999348" y="4678053"/>
            <a:ext cx="9267165" cy="3471463"/>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Step 1: </a:t>
            </a:r>
            <a:r>
              <a:rPr lang="el-GR" sz="2400" spc="-36" dirty="0">
                <a:solidFill>
                  <a:srgbClr val="000000"/>
                </a:solidFill>
                <a:latin typeface="Abhaya Libre Regular"/>
              </a:rPr>
              <a:t>Καθορίστε το κοινό-στόχο σας</a:t>
            </a: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Step 2: </a:t>
            </a:r>
            <a:r>
              <a:rPr lang="el-GR" sz="2400" spc="-36" dirty="0">
                <a:solidFill>
                  <a:srgbClr val="000000"/>
                </a:solidFill>
                <a:latin typeface="Abhaya Libre Regular"/>
              </a:rPr>
              <a:t>Δημιουργία χρήσιμου και σχετικού περιεχομένου</a:t>
            </a: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Step 3: </a:t>
            </a:r>
            <a:r>
              <a:rPr lang="el-GR" sz="2400" spc="-36" dirty="0">
                <a:solidFill>
                  <a:srgbClr val="000000"/>
                </a:solidFill>
                <a:latin typeface="Abhaya Libre Regular"/>
              </a:rPr>
              <a:t>Αξιοποιήστε τους </a:t>
            </a:r>
            <a:r>
              <a:rPr lang="en-US" sz="2400" spc="-36" dirty="0">
                <a:solidFill>
                  <a:srgbClr val="000000"/>
                </a:solidFill>
                <a:latin typeface="Abhaya Libre Regular"/>
              </a:rPr>
              <a:t>Influencers</a:t>
            </a:r>
          </a:p>
          <a:p>
            <a:pPr algn="just">
              <a:lnSpc>
                <a:spcPts val="3359"/>
              </a:lnSpc>
            </a:pPr>
            <a:r>
              <a:rPr lang="en-US" sz="2400" spc="-36" dirty="0">
                <a:solidFill>
                  <a:srgbClr val="000000"/>
                </a:solidFill>
                <a:latin typeface="Abhaya Libre Regular"/>
              </a:rPr>
              <a:t>Step 4: </a:t>
            </a:r>
            <a:r>
              <a:rPr lang="el-GR" sz="2400" spc="-36" dirty="0">
                <a:solidFill>
                  <a:srgbClr val="000000"/>
                </a:solidFill>
                <a:latin typeface="Abhaya Libre Regular"/>
              </a:rPr>
              <a:t>Χρησιμοποιήστε στοχευμένη διαφήμιση</a:t>
            </a: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Step 5: </a:t>
            </a:r>
            <a:r>
              <a:rPr lang="el-GR" sz="2400" spc="-36" dirty="0">
                <a:solidFill>
                  <a:srgbClr val="000000"/>
                </a:solidFill>
                <a:latin typeface="Abhaya Libre Regular"/>
              </a:rPr>
              <a:t>Μάρκετινγκ παραπομπών</a:t>
            </a: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Step</a:t>
            </a:r>
            <a:r>
              <a:rPr lang="el-GR" sz="2400" spc="-36" dirty="0">
                <a:solidFill>
                  <a:srgbClr val="000000"/>
                </a:solidFill>
                <a:latin typeface="Abhaya Libre Regular"/>
              </a:rPr>
              <a:t> </a:t>
            </a:r>
            <a:r>
              <a:rPr lang="en-US" sz="2400" spc="-36" dirty="0">
                <a:solidFill>
                  <a:srgbClr val="000000"/>
                </a:solidFill>
                <a:latin typeface="Abhaya Libre Regular"/>
              </a:rPr>
              <a:t>6: </a:t>
            </a:r>
            <a:r>
              <a:rPr lang="el-GR" sz="2400" spc="-36" dirty="0">
                <a:solidFill>
                  <a:srgbClr val="000000"/>
                </a:solidFill>
                <a:latin typeface="Abhaya Libre Regular"/>
              </a:rPr>
              <a:t>Προσεγγίστε το κοινό-στόχο σας στα μέσα κοινωνικής δικτύωσης μέσω Hashtags</a:t>
            </a: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pic>
        <p:nvPicPr>
          <p:cNvPr id="32" name="Picture 3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3"/>
          <a:srcRect/>
          <a:stretch>
            <a:fillRect/>
          </a:stretch>
        </p:blipFill>
        <p:spPr>
          <a:xfrm>
            <a:off x="7555793" y="9357675"/>
            <a:ext cx="3710720" cy="779251"/>
          </a:xfrm>
          <a:prstGeom prst="rect">
            <a:avLst/>
          </a:prstGeom>
        </p:spPr>
      </p:pic>
      <p:sp>
        <p:nvSpPr>
          <p:cNvPr id="38" name="TextBox 37"/>
          <p:cNvSpPr txBox="1"/>
          <p:nvPr/>
        </p:nvSpPr>
        <p:spPr>
          <a:xfrm>
            <a:off x="1888200" y="2091583"/>
            <a:ext cx="9730289" cy="2062103"/>
          </a:xfrm>
          <a:prstGeom prst="rect">
            <a:avLst/>
          </a:prstGeom>
          <a:noFill/>
        </p:spPr>
        <p:txBody>
          <a:bodyPr wrap="square" rtlCol="0">
            <a:spAutoFit/>
          </a:bodyPr>
          <a:lstStyle/>
          <a:p>
            <a:r>
              <a:rPr lang="el-GR" sz="6400" dirty="0">
                <a:latin typeface="Abhaya Libre Regular" panose="020B0604020202020204" charset="0"/>
                <a:cs typeface="Abhaya Libre Regular" panose="020B0604020202020204" charset="0"/>
              </a:rPr>
              <a:t>Πώς να προσεγγίσετε το κοινό-στόχο;</a:t>
            </a:r>
            <a:endParaRPr lang="en-US" sz="6400" dirty="0">
              <a:latin typeface="Abhaya Libre Regular" panose="020B0604020202020204" charset="0"/>
              <a:cs typeface="Abhaya Libre Regular" panose="020B0604020202020204" charset="0"/>
            </a:endParaRPr>
          </a:p>
        </p:txBody>
      </p:sp>
      <p:pic>
        <p:nvPicPr>
          <p:cNvPr id="29" name="Picture 28" descr="Text, letter, whiteboard&#10;&#10;Description automatically generated">
            <a:extLst>
              <a:ext uri="{FF2B5EF4-FFF2-40B4-BE49-F238E27FC236}">
                <a16:creationId xmlns:a16="http://schemas.microsoft.com/office/drawing/2014/main" id="{87D1771B-9197-26DC-F1C5-B7603E25AA5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51175" y="2867722"/>
            <a:ext cx="5831937" cy="3887958"/>
          </a:xfrm>
          <a:prstGeom prst="rect">
            <a:avLst/>
          </a:prstGeom>
        </p:spPr>
      </p:pic>
    </p:spTree>
    <p:extLst>
      <p:ext uri="{BB962C8B-B14F-4D97-AF65-F5344CB8AC3E}">
        <p14:creationId xmlns:p14="http://schemas.microsoft.com/office/powerpoint/2010/main" val="180535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l-GR" sz="9000" dirty="0">
                <a:solidFill>
                  <a:srgbClr val="04989E"/>
                </a:solidFill>
                <a:latin typeface="Abhaya Libre Regular"/>
              </a:rPr>
              <a:t>Θέση αγοράς</a:t>
            </a:r>
            <a:endParaRPr lang="en-US" sz="9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2693932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2693045"/>
          </a:xfrm>
          <a:prstGeom prst="rect">
            <a:avLst/>
          </a:prstGeom>
        </p:spPr>
        <p:txBody>
          <a:bodyPr lIns="0" tIns="0" rIns="0" bIns="0" rtlCol="0" anchor="t">
            <a:spAutoFit/>
          </a:bodyPr>
          <a:lstStyle/>
          <a:p>
            <a:pPr algn="ctr">
              <a:lnSpc>
                <a:spcPct val="150000"/>
              </a:lnSpc>
            </a:pPr>
            <a:r>
              <a:rPr lang="el-GR" sz="4000" dirty="0">
                <a:solidFill>
                  <a:srgbClr val="04989E"/>
                </a:solidFill>
                <a:latin typeface="Abhaya Libre Regular"/>
              </a:rPr>
              <a:t>Εντοπίστε τις νέες τάσεις και τις απαιτήσεις των αγορών για την παραγωγή νέων αγαθών ή υπηρεσιών που απευθύνονται στο κοινό-στόχο σας και πώς θα επηρεάσουν τον οργανισμό σας.</a:t>
            </a:r>
            <a:endParaRPr lang="en-US" sz="4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695594" y="7894756"/>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11388548" y="8871993"/>
            <a:ext cx="3710720" cy="779251"/>
          </a:xfrm>
          <a:prstGeom prst="rect">
            <a:avLst/>
          </a:prstGeom>
        </p:spPr>
      </p:pic>
      <p:sp>
        <p:nvSpPr>
          <p:cNvPr id="8" name="TextBox 8"/>
          <p:cNvSpPr txBox="1"/>
          <p:nvPr/>
        </p:nvSpPr>
        <p:spPr>
          <a:xfrm>
            <a:off x="1949412" y="1333500"/>
            <a:ext cx="8119696" cy="9139682"/>
          </a:xfrm>
          <a:prstGeom prst="rect">
            <a:avLst/>
          </a:prstGeom>
        </p:spPr>
        <p:txBody>
          <a:bodyPr wrap="square" lIns="0" tIns="0" rIns="0" bIns="0" rtlCol="0" anchor="t">
            <a:spAutoFit/>
          </a:bodyPr>
          <a:lstStyle/>
          <a:p>
            <a:pPr algn="just">
              <a:lnSpc>
                <a:spcPts val="3359"/>
              </a:lnSpc>
            </a:pPr>
            <a:r>
              <a:rPr lang="el-GR" sz="2400" spc="-36" dirty="0">
                <a:solidFill>
                  <a:srgbClr val="000000"/>
                </a:solidFill>
                <a:latin typeface="Abhaya Libre Regular"/>
              </a:rPr>
              <a:t>Μια εξειδικευμένη αγορά είναι ένα τμήμα μιας ευρύτερης αγοράς που μπορεί να οριστεί από τις δικές του μοναδικές ανάγκες, προτιμήσεις ή ταυτότητα που το καθιστούν διαφορετικό από τη συνολική αγορά</a:t>
            </a:r>
            <a:r>
              <a:rPr lang="en-US" sz="2400" spc="-36" dirty="0">
                <a:solidFill>
                  <a:srgbClr val="000000"/>
                </a:solidFill>
                <a:latin typeface="Abhaya Libre Regular"/>
              </a:rPr>
              <a:t>.</a:t>
            </a:r>
          </a:p>
          <a:p>
            <a:pPr algn="just">
              <a:lnSpc>
                <a:spcPts val="3359"/>
              </a:lnSpc>
            </a:pPr>
            <a:endParaRPr lang="en-US" sz="2400" spc="-36" dirty="0">
              <a:solidFill>
                <a:srgbClr val="000000"/>
              </a:solidFill>
              <a:latin typeface="Abhaya Libre Regular"/>
            </a:endParaRPr>
          </a:p>
          <a:p>
            <a:pPr algn="just">
              <a:lnSpc>
                <a:spcPts val="3359"/>
              </a:lnSpc>
            </a:pPr>
            <a:r>
              <a:rPr lang="el-GR" sz="2400" spc="-36" dirty="0">
                <a:solidFill>
                  <a:srgbClr val="000000"/>
                </a:solidFill>
                <a:latin typeface="Abhaya Libre Regular"/>
              </a:rPr>
              <a:t>Για παράδειγμα, στην αγορά των γυναικείων παπουτσιών υπάρχουν πολλά διαφορετικά τμήματα ή εξειδικευμένες αγορές. Τα παπούτσια για vegan γυναίκες θα αποτελούσαν μια εξειδικευμένη αγορά, όπως και τα παπούτσια για γυναίκες με μεγάλα μεγέθη ή τα παπούτσια για νοσοκόμες.</a:t>
            </a:r>
            <a:r>
              <a:rPr lang="en-US" sz="2400" spc="-36" dirty="0">
                <a:solidFill>
                  <a:srgbClr val="000000"/>
                </a:solidFill>
                <a:latin typeface="Abhaya Libre Regular"/>
              </a:rPr>
              <a:t>.</a:t>
            </a:r>
          </a:p>
          <a:p>
            <a:pPr algn="just">
              <a:lnSpc>
                <a:spcPts val="3359"/>
              </a:lnSpc>
            </a:pPr>
            <a:endParaRPr lang="en-US" sz="2400" spc="-36" dirty="0">
              <a:solidFill>
                <a:srgbClr val="000000"/>
              </a:solidFill>
              <a:latin typeface="Abhaya Libre Regular"/>
            </a:endParaRPr>
          </a:p>
          <a:p>
            <a:pPr algn="just">
              <a:lnSpc>
                <a:spcPts val="3359"/>
              </a:lnSpc>
            </a:pPr>
            <a:r>
              <a:rPr lang="el-GR" sz="2400" spc="-36" dirty="0">
                <a:solidFill>
                  <a:srgbClr val="000000"/>
                </a:solidFill>
                <a:latin typeface="Abhaya Libre Regular"/>
              </a:rPr>
              <a:t>Σχεδόν κάθε αγορά μπορεί να βελτιωθεί περαιτέρω ή να διαιρεθεί με βάση τις ειδικές ανάγκες και προτιμήσεις των συστατικών της</a:t>
            </a:r>
            <a:r>
              <a:rPr lang="en-US" sz="2400" spc="-36" dirty="0">
                <a:solidFill>
                  <a:srgbClr val="000000"/>
                </a:solidFill>
                <a:latin typeface="Abhaya Libre Regular"/>
              </a:rPr>
              <a:t>.</a:t>
            </a:r>
          </a:p>
          <a:p>
            <a:pPr algn="just">
              <a:lnSpc>
                <a:spcPts val="3359"/>
              </a:lnSpc>
            </a:pPr>
            <a:endParaRPr lang="en-US" sz="2400" spc="-36" dirty="0">
              <a:solidFill>
                <a:srgbClr val="000000"/>
              </a:solidFill>
              <a:latin typeface="Abhaya Libre Regular"/>
            </a:endParaRPr>
          </a:p>
          <a:p>
            <a:pPr algn="just">
              <a:lnSpc>
                <a:spcPts val="3359"/>
              </a:lnSpc>
            </a:pPr>
            <a:r>
              <a:rPr lang="el-GR" sz="2400" spc="-36" dirty="0">
                <a:solidFill>
                  <a:srgbClr val="000000"/>
                </a:solidFill>
                <a:latin typeface="Abhaya Libre Regular"/>
              </a:rPr>
              <a:t>Η επιλογή της εστίασης σε μια εξειδικευμένη αγορά είναι μια στρατηγική επιχειρηματική απόφαση για την καλύτερη εξυπηρέτηση μιας συγκεκριμένης πελατειακής βάσης σε σχέση με τους ανταγωνιστές που στοχεύουν στην ευρύτερη αγορά. Ας ρίξουμε μια ματιά σε μερικά παραδείγματα</a:t>
            </a:r>
            <a:r>
              <a:rPr lang="en-US" sz="2400" spc="-36" dirty="0">
                <a:solidFill>
                  <a:srgbClr val="000000"/>
                </a:solidFill>
                <a:latin typeface="Abhaya Libre Regular"/>
              </a:rPr>
              <a:t>.</a:t>
            </a:r>
          </a:p>
          <a:p>
            <a:pPr algn="just">
              <a:lnSpc>
                <a:spcPts val="3359"/>
              </a:lnSpc>
            </a:pPr>
            <a:endParaRPr lang="en-US" sz="2400" spc="-36" dirty="0">
              <a:solidFill>
                <a:srgbClr val="000000"/>
              </a:solidFill>
              <a:latin typeface="Abhaya Libre Regular"/>
            </a:endParaRPr>
          </a:p>
        </p:txBody>
      </p:sp>
      <p:sp>
        <p:nvSpPr>
          <p:cNvPr id="9" name="TextBox 9"/>
          <p:cNvSpPr txBox="1"/>
          <p:nvPr/>
        </p:nvSpPr>
        <p:spPr>
          <a:xfrm>
            <a:off x="3080138" y="419100"/>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a:rPr>
              <a:t>Θέση αγοράς</a:t>
            </a:r>
            <a:endParaRPr lang="en-US" sz="6410" dirty="0">
              <a:solidFill>
                <a:srgbClr val="000000"/>
              </a:solidFill>
              <a:latin typeface="Abhaya Libre Regular"/>
            </a:endParaRPr>
          </a:p>
        </p:txBody>
      </p:sp>
      <p:pic>
        <p:nvPicPr>
          <p:cNvPr id="11" name="Picture 10">
            <a:extLst>
              <a:ext uri="{FF2B5EF4-FFF2-40B4-BE49-F238E27FC236}">
                <a16:creationId xmlns:a16="http://schemas.microsoft.com/office/drawing/2014/main" id="{82DB1554-E8F3-CF8E-2EAE-147B72AAAD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60876" y="1869292"/>
            <a:ext cx="4742434" cy="6323245"/>
          </a:xfrm>
          <a:prstGeom prst="rect">
            <a:avLst/>
          </a:prstGeom>
        </p:spPr>
      </p:pic>
    </p:spTree>
    <p:extLst>
      <p:ext uri="{BB962C8B-B14F-4D97-AF65-F5344CB8AC3E}">
        <p14:creationId xmlns:p14="http://schemas.microsoft.com/office/powerpoint/2010/main" val="599551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447800" y="1914155"/>
            <a:ext cx="16154399" cy="765979"/>
          </a:xfrm>
          <a:prstGeom prst="rect">
            <a:avLst/>
          </a:prstGeom>
        </p:spPr>
        <p:txBody>
          <a:bodyPr wrap="square" lIns="0" tIns="0" rIns="0" bIns="0" rtlCol="0" anchor="t">
            <a:spAutoFit/>
          </a:bodyPr>
          <a:lstStyle/>
          <a:p>
            <a:pPr>
              <a:lnSpc>
                <a:spcPts val="5449"/>
              </a:lnSpc>
            </a:pPr>
            <a:r>
              <a:rPr lang="el-GR" sz="6410" dirty="0">
                <a:solidFill>
                  <a:srgbClr val="000000"/>
                </a:solidFill>
                <a:latin typeface="Abhaya Libre Regular"/>
              </a:rPr>
              <a:t>Εννέα παραδείγματα εξειδικευμένης αγοράς</a:t>
            </a:r>
            <a:endParaRPr lang="en-US" sz="6410" dirty="0">
              <a:solidFill>
                <a:srgbClr val="000000"/>
              </a:solidFill>
              <a:latin typeface="Abhaya Libre Regular"/>
            </a:endParaRPr>
          </a:p>
        </p:txBody>
      </p:sp>
      <p:sp>
        <p:nvSpPr>
          <p:cNvPr id="5" name="TextBox 5"/>
          <p:cNvSpPr txBox="1"/>
          <p:nvPr/>
        </p:nvSpPr>
        <p:spPr>
          <a:xfrm>
            <a:off x="3252264" y="3949753"/>
            <a:ext cx="6510839" cy="3907480"/>
          </a:xfrm>
          <a:prstGeom prst="rect">
            <a:avLst/>
          </a:prstGeom>
        </p:spPr>
        <p:txBody>
          <a:bodyPr lIns="0" tIns="0" rIns="0" bIns="0" rtlCol="0" anchor="t">
            <a:spAutoFit/>
          </a:bodyPr>
          <a:lstStyle/>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Συνειδητοί καταναλωτές</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Υγεία και ευεξία</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Ιδιοκτήτες κατοικίδιων ζώων</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Η </a:t>
            </a:r>
            <a:r>
              <a:rPr lang="en-US" sz="2400" spc="-36" dirty="0">
                <a:solidFill>
                  <a:srgbClr val="000000"/>
                </a:solidFill>
                <a:latin typeface="Abhaya Libre Regular"/>
              </a:rPr>
              <a:t>LGBTQ+ </a:t>
            </a:r>
            <a:r>
              <a:rPr lang="el-GR" sz="2400" spc="-36" dirty="0">
                <a:solidFill>
                  <a:srgbClr val="000000"/>
                </a:solidFill>
                <a:latin typeface="Abhaya Libre Regular"/>
              </a:rPr>
              <a:t>κοινότητα</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Ταξιδιώτες</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Gamers</a:t>
            </a:r>
            <a:endParaRPr lang="el-GR"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Ιδιοκτήτες σπιτιού</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Απομακρυσμένοι εργαζόμενοι</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Ντόπιοι</a:t>
            </a:r>
            <a:endParaRPr lang="en-US" sz="2400" spc="-36" dirty="0">
              <a:solidFill>
                <a:srgbClr val="000000"/>
              </a:solidFill>
              <a:latin typeface="Abhaya Libre Regular"/>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1" name="Picture 10" descr="A picture containing ground&#10;&#10;Description automatically generated">
            <a:extLst>
              <a:ext uri="{FF2B5EF4-FFF2-40B4-BE49-F238E27FC236}">
                <a16:creationId xmlns:a16="http://schemas.microsoft.com/office/drawing/2014/main" id="{230DF43C-745B-899A-81B9-03FF99723A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7978" y="3475367"/>
            <a:ext cx="7030835" cy="4687223"/>
          </a:xfrm>
          <a:prstGeom prst="rect">
            <a:avLst/>
          </a:prstGeom>
        </p:spPr>
      </p:pic>
    </p:spTree>
    <p:extLst>
      <p:ext uri="{BB962C8B-B14F-4D97-AF65-F5344CB8AC3E}">
        <p14:creationId xmlns:p14="http://schemas.microsoft.com/office/powerpoint/2010/main" val="3262783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14595209" y="9235680"/>
            <a:ext cx="3710720" cy="779251"/>
          </a:xfrm>
          <a:prstGeom prst="rect">
            <a:avLst/>
          </a:prstGeom>
        </p:spPr>
      </p:pic>
      <p:grpSp>
        <p:nvGrpSpPr>
          <p:cNvPr id="6" name="Group 6"/>
          <p:cNvGrpSpPr>
            <a:grpSpLocks noChangeAspect="1"/>
          </p:cNvGrpSpPr>
          <p:nvPr/>
        </p:nvGrpSpPr>
        <p:grpSpPr>
          <a:xfrm>
            <a:off x="14223238" y="2761574"/>
            <a:ext cx="3329751" cy="3252682"/>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675978" y="1562100"/>
            <a:ext cx="11963400" cy="7395614"/>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Αναλογιστείτε τα πάθη και τα ενδιαφέροντά σας -</a:t>
            </a:r>
            <a:r>
              <a:rPr lang="el-GR" sz="2400" spc="-36" dirty="0">
                <a:solidFill>
                  <a:srgbClr val="000000"/>
                </a:solidFill>
                <a:latin typeface="Abhaya Libre Regular"/>
              </a:rPr>
              <a:t>Υπάρχει κάποιο χόμπι ή δεξιότητα που σας παθιάζει ή στην οποία είστε καλός; Αφιερώστε λίγο χρόνο για να σκεφτείτε αυτούς τους τομείς ενδιαφέροντος ως πιθανές ιδέες για εξειδικευμένες αγορές.</a:t>
            </a: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Προσδιορίστε τα προβλήματα και τις ανάγκες των πελατών σας </a:t>
            </a:r>
            <a:r>
              <a:rPr lang="en-US" sz="2400" spc="-36" dirty="0">
                <a:solidFill>
                  <a:srgbClr val="000000"/>
                </a:solidFill>
                <a:latin typeface="Abhaya Libre Regular"/>
              </a:rPr>
              <a:t>- </a:t>
            </a:r>
            <a:r>
              <a:rPr lang="el-GR" sz="2400" spc="-36" dirty="0">
                <a:solidFill>
                  <a:srgbClr val="000000"/>
                </a:solidFill>
                <a:latin typeface="Abhaya Libre Regular"/>
              </a:rPr>
              <a:t>Τώρα που έχετε κάποιες ιδέες για εξειδικευμένες αγορές, σκεφτείτε τα προβλήματα που αντιμετωπίζει η αγορά-στόχος σας. Μπορεί το πάθος ή το ενδιαφέρον σας να καλύψει τις ανάγκες των πελατών σας; Γνωρίζετε τα κίνητρά τους για να αγοράσουν;</a:t>
            </a: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Ερευνήστε τον ανταγωνισμό </a:t>
            </a:r>
            <a:r>
              <a:rPr lang="en-US" sz="2400" spc="-36" dirty="0">
                <a:solidFill>
                  <a:srgbClr val="000000"/>
                </a:solidFill>
                <a:latin typeface="Abhaya Libre Regular"/>
              </a:rPr>
              <a:t>- </a:t>
            </a:r>
            <a:r>
              <a:rPr lang="el-GR" sz="2400" spc="-36" dirty="0">
                <a:solidFill>
                  <a:srgbClr val="000000"/>
                </a:solidFill>
                <a:latin typeface="Abhaya Libre Regular"/>
              </a:rPr>
              <a:t>Πριν αφιερώσετε χρόνο και ενέργεια στην ανάπτυξη μιας ολοκαίνουργιας επιχείρησης, ερευνήστε τους πιθανούς ανταγωνιστές σας. Μπορεί να έχετε μια βιώσιμη ιδέα για το προϊόν, αλλά πόσες άλλες επιχειρήσεις θα ανταγωνίζεστε;</a:t>
            </a: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Καθορίστε τη θέση σας και την κερδοφορία της</a:t>
            </a:r>
            <a:r>
              <a:rPr lang="en-US" sz="2400" b="1" spc="-36" dirty="0">
                <a:solidFill>
                  <a:srgbClr val="000000"/>
                </a:solidFill>
                <a:latin typeface="Abhaya Libre Regular"/>
              </a:rPr>
              <a:t> </a:t>
            </a:r>
            <a:r>
              <a:rPr lang="en-US" sz="2400" spc="-36" dirty="0">
                <a:solidFill>
                  <a:srgbClr val="000000"/>
                </a:solidFill>
                <a:latin typeface="Abhaya Libre Regular"/>
              </a:rPr>
              <a:t>- </a:t>
            </a:r>
            <a:r>
              <a:rPr lang="el-GR" sz="2400" spc="-36" dirty="0">
                <a:solidFill>
                  <a:srgbClr val="000000"/>
                </a:solidFill>
                <a:latin typeface="Abhaya Libre Regular"/>
              </a:rPr>
              <a:t>Εάν αφιερώνετε τους πόρους και τον χρόνο σας σε μια νέα επιχείρηση, αυτή θα πρέπει να έχει τη δυνατότητα να γίνει κερδοφόρα.</a:t>
            </a: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Δοκιμάστε το προϊόν ή την υπηρεσία σας</a:t>
            </a:r>
            <a:r>
              <a:rPr lang="en-US" sz="2400" spc="-36" dirty="0">
                <a:solidFill>
                  <a:srgbClr val="000000"/>
                </a:solidFill>
                <a:latin typeface="Abhaya Libre Regular"/>
              </a:rPr>
              <a:t>- </a:t>
            </a:r>
            <a:r>
              <a:rPr lang="el-GR" sz="2400" spc="-36" dirty="0">
                <a:solidFill>
                  <a:srgbClr val="000000"/>
                </a:solidFill>
                <a:latin typeface="Abhaya Libre Regular"/>
              </a:rPr>
              <a:t>Δημιουργήστε έναν απλό ιστότοπο ή μια σελίδα προορισμού για την επιχείρησή σας, ώστε οι πελάτες να μπορούν να σας βρουν. Προσφέρετε μια δοκιμαστική περίοδο του προϊόντος ή δώστε δωρεάν δείγματα στους πελάτες-στόχους σας. Αυτή η αρχική δοκιμαστική περίοδος δεν θα πρέπει να κοστίζει μεγάλο χρηματικό ποσό.</a:t>
            </a:r>
            <a:endParaRPr lang="en-US" sz="2400" spc="-36" dirty="0">
              <a:solidFill>
                <a:srgbClr val="000000"/>
              </a:solidFill>
              <a:latin typeface="Abhaya Libre Regular"/>
            </a:endParaRPr>
          </a:p>
        </p:txBody>
      </p:sp>
      <p:sp>
        <p:nvSpPr>
          <p:cNvPr id="9" name="TextBox 9"/>
          <p:cNvSpPr txBox="1"/>
          <p:nvPr/>
        </p:nvSpPr>
        <p:spPr>
          <a:xfrm>
            <a:off x="1878106" y="661694"/>
            <a:ext cx="14010008" cy="765979"/>
          </a:xfrm>
          <a:prstGeom prst="rect">
            <a:avLst/>
          </a:prstGeom>
        </p:spPr>
        <p:txBody>
          <a:bodyPr wrap="square" lIns="0" tIns="0" rIns="0" bIns="0" rtlCol="0" anchor="t">
            <a:spAutoFit/>
          </a:bodyPr>
          <a:lstStyle/>
          <a:p>
            <a:pPr>
              <a:lnSpc>
                <a:spcPts val="5449"/>
              </a:lnSpc>
            </a:pPr>
            <a:r>
              <a:rPr lang="el-GR" sz="6410" dirty="0">
                <a:solidFill>
                  <a:srgbClr val="000000"/>
                </a:solidFill>
                <a:latin typeface="Abhaya Libre Regular"/>
              </a:rPr>
              <a:t>Πώς να βρείτε μια εξειδικευμένη αγορά</a:t>
            </a:r>
            <a:endParaRPr lang="en-US" sz="6410" dirty="0">
              <a:solidFill>
                <a:srgbClr val="000000"/>
              </a:solidFill>
              <a:latin typeface="Abhaya Libre Regular"/>
            </a:endParaRPr>
          </a:p>
        </p:txBody>
      </p:sp>
      <p:pic>
        <p:nvPicPr>
          <p:cNvPr id="10" name="Picture 18">
            <a:extLst>
              <a:ext uri="{FF2B5EF4-FFF2-40B4-BE49-F238E27FC236}">
                <a16:creationId xmlns:a16="http://schemas.microsoft.com/office/drawing/2014/main" id="{E622FD86-409A-3B17-F595-3A245EA1415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75014" y="3410416"/>
            <a:ext cx="1437008" cy="1951493"/>
          </a:xfrm>
          <a:prstGeom prst="rect">
            <a:avLst/>
          </a:prstGeom>
        </p:spPr>
      </p:pic>
    </p:spTree>
    <p:extLst>
      <p:ext uri="{BB962C8B-B14F-4D97-AF65-F5344CB8AC3E}">
        <p14:creationId xmlns:p14="http://schemas.microsoft.com/office/powerpoint/2010/main" val="3450927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l-GR" sz="9000" dirty="0">
                <a:solidFill>
                  <a:srgbClr val="04989E"/>
                </a:solidFill>
                <a:latin typeface="Abhaya Libre Regular"/>
              </a:rPr>
              <a:t>Τάσεις της αγοράς</a:t>
            </a:r>
            <a:endParaRPr lang="en-US" sz="9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1043000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Innovation Entrepreneurship</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448786" y="1126576"/>
            <a:ext cx="10263279" cy="8267648"/>
          </a:xfrm>
          <a:prstGeom prst="rect">
            <a:avLst/>
          </a:prstGeom>
        </p:spPr>
        <p:txBody>
          <a:bodyPr wrap="square" lIns="0" tIns="0" rIns="0" bIns="0" rtlCol="0" anchor="t">
            <a:spAutoFit/>
          </a:bodyPr>
          <a:lstStyle/>
          <a:p>
            <a:pPr algn="just">
              <a:lnSpc>
                <a:spcPts val="3359"/>
              </a:lnSpc>
            </a:pPr>
            <a:r>
              <a:rPr lang="el-GR" sz="2400" spc="-36" dirty="0">
                <a:solidFill>
                  <a:srgbClr val="000000"/>
                </a:solidFill>
                <a:latin typeface="Abhaya Libre Regular"/>
              </a:rPr>
              <a:t>Η τάση είναι μια γενική εξέλιξη ή αλλαγή σε μια κατάσταση ή στον τρόπο με τον οποίο συμπεριφέρονται οι άνθρωποι.</a:t>
            </a:r>
          </a:p>
          <a:p>
            <a:pPr algn="just">
              <a:lnSpc>
                <a:spcPts val="3359"/>
              </a:lnSpc>
            </a:pPr>
            <a:endParaRPr lang="en-US" sz="2400" spc="-36" dirty="0">
              <a:solidFill>
                <a:srgbClr val="000000"/>
              </a:solidFill>
              <a:latin typeface="Abhaya Libre Regular"/>
            </a:endParaRPr>
          </a:p>
          <a:p>
            <a:pPr algn="just">
              <a:lnSpc>
                <a:spcPts val="3359"/>
              </a:lnSpc>
            </a:pPr>
            <a:r>
              <a:rPr lang="el-GR" sz="2400" spc="-36" dirty="0">
                <a:solidFill>
                  <a:srgbClr val="000000"/>
                </a:solidFill>
                <a:latin typeface="Abhaya Libre Regular"/>
              </a:rPr>
              <a:t>Δεδομένης της κατανόησης ότι η ψυχολογία των αγορών στην πραγματικότητα κινεί τις αγορές, μπορούμε να αναγνωρίσουμε ότι η ψυχολογία αναπτύσσει και τερματίζει τις τάσεις.</a:t>
            </a:r>
          </a:p>
          <a:p>
            <a:pPr algn="just">
              <a:lnSpc>
                <a:spcPts val="3359"/>
              </a:lnSpc>
            </a:pPr>
            <a:endParaRPr lang="en-US" sz="2400" spc="-36" dirty="0">
              <a:solidFill>
                <a:srgbClr val="000000"/>
              </a:solidFill>
              <a:latin typeface="Abhaya Libre Regular"/>
            </a:endParaRPr>
          </a:p>
          <a:p>
            <a:pPr algn="just">
              <a:lnSpc>
                <a:spcPts val="3359"/>
              </a:lnSpc>
            </a:pPr>
            <a:r>
              <a:rPr lang="el-GR" sz="2400" spc="-36" dirty="0">
                <a:solidFill>
                  <a:srgbClr val="000000"/>
                </a:solidFill>
                <a:latin typeface="Abhaya Libre Regular"/>
              </a:rPr>
              <a:t>Η</a:t>
            </a:r>
            <a:r>
              <a:rPr lang="el-GR" sz="2400" b="1" spc="-36" dirty="0">
                <a:solidFill>
                  <a:srgbClr val="000000"/>
                </a:solidFill>
                <a:latin typeface="Abhaya Libre Regular"/>
              </a:rPr>
              <a:t> τάση </a:t>
            </a:r>
            <a:r>
              <a:rPr lang="el-GR" sz="2400" spc="-36" dirty="0">
                <a:solidFill>
                  <a:srgbClr val="000000"/>
                </a:solidFill>
                <a:latin typeface="Abhaya Libre Regular"/>
              </a:rPr>
              <a:t>είναι η γενική κατεύθυνση της τιμής μιας αγοράς, ενός περιουσιακού στοιχείου ή ενός μετρικού στοιχείου.</a:t>
            </a:r>
          </a:p>
          <a:p>
            <a:pPr algn="just">
              <a:lnSpc>
                <a:spcPts val="3359"/>
              </a:lnSpc>
            </a:pPr>
            <a:endParaRPr lang="en-US" sz="2400" spc="-36" dirty="0">
              <a:solidFill>
                <a:srgbClr val="000000"/>
              </a:solidFill>
              <a:latin typeface="Abhaya Libre Regular"/>
            </a:endParaRPr>
          </a:p>
          <a:p>
            <a:pPr algn="just">
              <a:lnSpc>
                <a:spcPts val="3359"/>
              </a:lnSpc>
            </a:pPr>
            <a:r>
              <a:rPr lang="el-GR" sz="2400" spc="-36" dirty="0">
                <a:solidFill>
                  <a:srgbClr val="000000"/>
                </a:solidFill>
                <a:latin typeface="Abhaya Libre Regular"/>
              </a:rPr>
              <a:t>Πολλοί έμποροι επιλέγουν να διαπραγματεύονται προς την ίδια κατεύθυνση με την τάση, προσπαθώντας να επωφεληθούν από τη συνέχιση αυτής της τάσης. Η δράση των τιμών, οι γραμμές τάσης και οι τεχνικοί δείκτες είναι όλα εργαλεία που μπορούν να βοηθήσουν στον εντοπισμό της τάσης και να προειδοποιήσουν όταν αυτή αντιστρέφεται. </a:t>
            </a:r>
          </a:p>
          <a:p>
            <a:pPr algn="just">
              <a:lnSpc>
                <a:spcPts val="3359"/>
              </a:lnSpc>
            </a:pPr>
            <a:endParaRPr lang="en-US" sz="2400" spc="-36" dirty="0">
              <a:solidFill>
                <a:srgbClr val="000000"/>
              </a:solidFill>
              <a:latin typeface="Abhaya Libre Regular"/>
            </a:endParaRPr>
          </a:p>
          <a:p>
            <a:pPr algn="just">
              <a:lnSpc>
                <a:spcPts val="3359"/>
              </a:lnSpc>
            </a:pPr>
            <a:r>
              <a:rPr lang="el-GR" sz="2400" spc="-36" dirty="0">
                <a:solidFill>
                  <a:srgbClr val="000000"/>
                </a:solidFill>
                <a:latin typeface="Abhaya Libre Regular"/>
              </a:rPr>
              <a:t>Οι αγορές αποτελούνται από διάφορα είδη τάσεων και η αναγνώριση αυτών των τάσεων είναι αυτή που θα καθορίσει σε μεγάλο βαθμό την επιτυχία ή την αποτυχία των μακροπρόθεσμων και βραχυπρόθεσμων επενδύσεών σας.</a:t>
            </a:r>
            <a:endParaRPr lang="en-US" sz="2400" spc="-36" dirty="0">
              <a:solidFill>
                <a:srgbClr val="000000"/>
              </a:solidFill>
              <a:latin typeface="Abhaya Libre Regular"/>
            </a:endParaRP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2447229" y="7930720"/>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9" name="TextBox 9"/>
          <p:cNvSpPr txBox="1"/>
          <p:nvPr/>
        </p:nvSpPr>
        <p:spPr>
          <a:xfrm>
            <a:off x="2881078" y="415124"/>
            <a:ext cx="9349430" cy="765979"/>
          </a:xfrm>
          <a:prstGeom prst="rect">
            <a:avLst/>
          </a:prstGeom>
        </p:spPr>
        <p:txBody>
          <a:bodyPr wrap="square" lIns="0" tIns="0" rIns="0" bIns="0" rtlCol="0" anchor="t">
            <a:spAutoFit/>
          </a:bodyPr>
          <a:lstStyle/>
          <a:p>
            <a:pPr>
              <a:lnSpc>
                <a:spcPts val="5449"/>
              </a:lnSpc>
            </a:pPr>
            <a:r>
              <a:rPr lang="el-GR" sz="6410" dirty="0">
                <a:solidFill>
                  <a:srgbClr val="000000"/>
                </a:solidFill>
                <a:latin typeface="Abhaya Libre Regular"/>
              </a:rPr>
              <a:t>Τι είναι η τάση;</a:t>
            </a:r>
            <a:endParaRPr lang="en-US" sz="6410" dirty="0">
              <a:solidFill>
                <a:srgbClr val="000000"/>
              </a:solidFill>
              <a:latin typeface="Abhaya Libre Regular"/>
            </a:endParaRPr>
          </a:p>
        </p:txBody>
      </p:sp>
    </p:spTree>
    <p:extLst>
      <p:ext uri="{BB962C8B-B14F-4D97-AF65-F5344CB8AC3E}">
        <p14:creationId xmlns:p14="http://schemas.microsoft.com/office/powerpoint/2010/main" val="1634014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270839" y="7715090"/>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4612800" y="7656187"/>
            <a:ext cx="4352147" cy="4346443"/>
          </a:xfrm>
          <a:prstGeom prst="rect">
            <a:avLst/>
          </a:prstGeom>
        </p:spPr>
      </p:pic>
      <p:sp>
        <p:nvSpPr>
          <p:cNvPr id="7" name="TextBox 7"/>
          <p:cNvSpPr txBox="1"/>
          <p:nvPr/>
        </p:nvSpPr>
        <p:spPr>
          <a:xfrm>
            <a:off x="5029200" y="1103313"/>
            <a:ext cx="8280738" cy="765979"/>
          </a:xfrm>
          <a:prstGeom prst="rect">
            <a:avLst/>
          </a:prstGeom>
        </p:spPr>
        <p:txBody>
          <a:bodyPr lIns="0" tIns="0" rIns="0" bIns="0" rtlCol="0" anchor="t">
            <a:spAutoFit/>
          </a:bodyPr>
          <a:lstStyle/>
          <a:p>
            <a:pPr algn="ctr">
              <a:lnSpc>
                <a:spcPts val="5449"/>
              </a:lnSpc>
            </a:pPr>
            <a:r>
              <a:rPr lang="el-GR" sz="6410" dirty="0">
                <a:solidFill>
                  <a:srgbClr val="000000"/>
                </a:solidFill>
                <a:latin typeface="Abhaya Libre Regular"/>
              </a:rPr>
              <a:t>Τάσεις της αγοράς</a:t>
            </a:r>
            <a:endParaRPr lang="en-US" sz="6410" dirty="0">
              <a:solidFill>
                <a:srgbClr val="000000"/>
              </a:solidFill>
              <a:latin typeface="Abhaya Libre Regular"/>
            </a:endParaRPr>
          </a:p>
        </p:txBody>
      </p:sp>
      <p:sp>
        <p:nvSpPr>
          <p:cNvPr id="15" name="TextBox 14"/>
          <p:cNvSpPr txBox="1"/>
          <p:nvPr/>
        </p:nvSpPr>
        <p:spPr>
          <a:xfrm>
            <a:off x="2438400" y="2180334"/>
            <a:ext cx="14782800" cy="6740307"/>
          </a:xfrm>
          <a:prstGeom prst="rect">
            <a:avLst/>
          </a:prstGeom>
          <a:noFill/>
        </p:spPr>
        <p:txBody>
          <a:bodyPr wrap="square" rtlCol="0">
            <a:spAutoFit/>
          </a:bodyPr>
          <a:lstStyle/>
          <a:p>
            <a:pPr algn="just"/>
            <a:r>
              <a:rPr lang="el-GR" sz="2400" b="1" dirty="0">
                <a:latin typeface="Abhaya Libre Regular" panose="020B0604020202020204" charset="0"/>
                <a:cs typeface="Abhaya Libre Regular" panose="020B0604020202020204" charset="0"/>
              </a:rPr>
              <a:t>Πρωτογενείς αγορές</a:t>
            </a:r>
          </a:p>
          <a:p>
            <a:pPr algn="just"/>
            <a:r>
              <a:rPr lang="el-GR" sz="2400" dirty="0">
                <a:latin typeface="Abhaya Libre Regular" panose="020B0604020202020204" charset="0"/>
                <a:cs typeface="Abhaya Libre Regular" panose="020B0604020202020204" charset="0"/>
              </a:rPr>
              <a:t>Οι ανοδικές και οι πτωτικές αγορές είναι επίσης γνωστές ως πρωτογενείς αγορές- η ιστορία μας έχει δείξει ότι η διάρκεια αυτών των αγορών διαρκεί γενικά από ένα έως τρία χρόνια.</a:t>
            </a:r>
          </a:p>
          <a:p>
            <a:pPr algn="just"/>
            <a:endParaRPr lang="en-US" sz="2400" dirty="0">
              <a:latin typeface="Abhaya Libre Regular" panose="020B0604020202020204" charset="0"/>
              <a:cs typeface="Abhaya Libre Regular" panose="020B0604020202020204" charset="0"/>
            </a:endParaRPr>
          </a:p>
          <a:p>
            <a:pPr algn="just"/>
            <a:r>
              <a:rPr lang="el-GR" sz="2400" b="1" dirty="0">
                <a:latin typeface="Abhaya Libre Regular" panose="020B0604020202020204" charset="0"/>
                <a:cs typeface="Abhaya Libre Regular" panose="020B0604020202020204" charset="0"/>
              </a:rPr>
              <a:t>Κλασικές τάσεις</a:t>
            </a:r>
          </a:p>
          <a:p>
            <a:pPr algn="just"/>
            <a:r>
              <a:rPr lang="el-GR" sz="2400" dirty="0">
                <a:latin typeface="Abhaya Libre Regular" panose="020B0604020202020204" charset="0"/>
                <a:cs typeface="Abhaya Libre Regular" panose="020B0604020202020204" charset="0"/>
              </a:rPr>
              <a:t>Μια κοσμική τάση, η οποία μπορεί να διαρκέσει από μία έως τρεις δεκαετίες, συγκρατεί εντός των παραμέτρων της πολλές πρωτογενείς τάσεις και, ως επί το πλείστον, είναι εύκολο να αναγνωριστεί λόγω του χρονικού πλαισίου. Το διάγραμμα της δράσης των τιμών, για μια περίοδο 25 ετών περίπου, δεν θα φαινόταν να είναι τίποτα περισσότερο από μια σειρά ευθειών γραμμών που κινούνται σταδιακά προς τα πάνω ή προς τα κάτω.</a:t>
            </a:r>
          </a:p>
          <a:p>
            <a:pPr algn="just"/>
            <a:endParaRPr lang="en-US" sz="2400" dirty="0">
              <a:latin typeface="Abhaya Libre Regular" panose="020B0604020202020204" charset="0"/>
              <a:cs typeface="Abhaya Libre Regular" panose="020B0604020202020204" charset="0"/>
            </a:endParaRPr>
          </a:p>
          <a:p>
            <a:pPr algn="just"/>
            <a:r>
              <a:rPr lang="el-GR" sz="2400" b="1" dirty="0">
                <a:latin typeface="Abhaya Libre Regular" panose="020B0604020202020204" charset="0"/>
                <a:cs typeface="Abhaya Libre Regular" panose="020B0604020202020204" charset="0"/>
              </a:rPr>
              <a:t>Ενδιάμεσες τάσεις</a:t>
            </a:r>
          </a:p>
          <a:p>
            <a:pPr algn="just"/>
            <a:r>
              <a:rPr lang="el-GR" sz="2400" dirty="0">
                <a:latin typeface="Abhaya Libre Regular" panose="020B0604020202020204" charset="0"/>
                <a:cs typeface="Abhaya Libre Regular" panose="020B0604020202020204" charset="0"/>
              </a:rPr>
              <a:t>Τα ξαφνικά ράλι και οι ανατροπές κατεύθυνσης συνθέτουν τις ενδιάμεσες τάσεις και, ως επί το πλείστον, είναι τα αποτελέσματα κάποιου είδους οικονομικής ή πολιτικής δράσης και της επακόλουθης αντίδρασής της.Η ιστορία μας λέει ότι τα ράλι στις ανοδικές αγορές είναι ισχυρά και ότι οι αντιδράσεις είναι κάπως αδύναμες. Η αντίθετη πλευρά του νομίσματος μας δείχνει ότι οι αντιδράσεις σε πτωτικές αγορές είναι ισχυρές και ότι τα ράλι είναι σύντομα. Η εκ των υστέρων γνώση μάς δείχνει επίσης ότι κάθε αγορά ταύρων και αρκούδων θα έχει τουλάχιστον τρεις ενδιάμεσους κύκλους. Κάθε ενδιάμεσος κύκλος μπορεί να διαρκέσει μόλις δύο εβδομάδες ή έξι έως οκτώ εβδομάδες.</a:t>
            </a:r>
            <a:endParaRPr lang="en-US" sz="2400" dirty="0">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1829665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674220" y="798069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13258800" y="9144616"/>
            <a:ext cx="3710720" cy="779251"/>
          </a:xfrm>
          <a:prstGeom prst="rect">
            <a:avLst/>
          </a:prstGeom>
        </p:spPr>
      </p:pic>
      <p:grpSp>
        <p:nvGrpSpPr>
          <p:cNvPr id="6" name="Group 6"/>
          <p:cNvGrpSpPr>
            <a:grpSpLocks noChangeAspect="1"/>
          </p:cNvGrpSpPr>
          <p:nvPr/>
        </p:nvGrpSpPr>
        <p:grpSpPr>
          <a:xfrm>
            <a:off x="10591360" y="2019300"/>
            <a:ext cx="6761993" cy="6605482"/>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828799" y="2470169"/>
            <a:ext cx="8070675" cy="6523581"/>
          </a:xfrm>
          <a:prstGeom prst="rect">
            <a:avLst/>
          </a:prstGeom>
        </p:spPr>
        <p:txBody>
          <a:bodyPr wrap="square" lIns="0" tIns="0" rIns="0" bIns="0" rtlCol="0" anchor="t">
            <a:spAutoFit/>
          </a:bodyPr>
          <a:lstStyle/>
          <a:p>
            <a:pPr algn="just">
              <a:lnSpc>
                <a:spcPts val="3359"/>
              </a:lnSpc>
            </a:pPr>
            <a:r>
              <a:rPr lang="el-GR" sz="2400" b="1" spc="-36" dirty="0">
                <a:solidFill>
                  <a:srgbClr val="000000"/>
                </a:solidFill>
                <a:latin typeface="Abhaya Libre Regular"/>
              </a:rPr>
              <a:t>Υπάρχουν 3 σημαντικά πλεονεκτήματα του εντοπισμού τάσεων στην τεχνική ανάλυση:</a:t>
            </a:r>
          </a:p>
          <a:p>
            <a:pPr algn="just">
              <a:lnSpc>
                <a:spcPts val="3359"/>
              </a:lnSpc>
            </a:pP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Σας βοηθά να εντοπίζετε άμεσα και αποφασιστικά τις γενικότερες τάσεις σε οποιοδήποτε χρονικό πλαίσιο και να συναλλάσσεστε αναλόγως.</a:t>
            </a: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Ο εντοπισμός τάσεων σας δίνει μια ισχυρή ιστορία σχετικά με το αν και πώς οι αντιστροφές τάσεων μπορούν να χρησιμοποιηθούν για βραχυπρόθεσμα κέρδη</a:t>
            </a:r>
            <a:r>
              <a:rPr lang="en-US" sz="2400" spc="-36" dirty="0">
                <a:solidFill>
                  <a:srgbClr val="000000"/>
                </a:solidFill>
                <a:latin typeface="Abhaya Libre Regular"/>
              </a:rPr>
              <a:t>.</a:t>
            </a:r>
          </a:p>
          <a:p>
            <a:pPr marL="342900" indent="-342900" algn="just">
              <a:lnSpc>
                <a:spcPts val="3359"/>
              </a:lnSpc>
              <a:buFont typeface="Arial" panose="020B0604020202020204" pitchFamily="34" charset="0"/>
              <a:buChar char="•"/>
            </a:pP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Η κατανόηση της υποκείμενης τάσης της αγοράς σας βοηθά να σχεδιάσετε τα επίπεδα στήριξης και αντίστασης με μεγαλύτερη σαφήνεια και ακρίβεια, με τρόπο που να μπορεί να χρησιμοποιηθεί για δράση</a:t>
            </a:r>
            <a:r>
              <a:rPr lang="en-US" sz="2400" spc="-36" dirty="0">
                <a:solidFill>
                  <a:srgbClr val="000000"/>
                </a:solidFill>
                <a:latin typeface="Abhaya Libre Regular"/>
              </a:rPr>
              <a:t>.</a:t>
            </a:r>
          </a:p>
        </p:txBody>
      </p:sp>
      <p:sp>
        <p:nvSpPr>
          <p:cNvPr id="9" name="TextBox 9"/>
          <p:cNvSpPr txBox="1"/>
          <p:nvPr/>
        </p:nvSpPr>
        <p:spPr>
          <a:xfrm>
            <a:off x="1828799" y="945852"/>
            <a:ext cx="8280738" cy="145847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a:rPr>
              <a:t>Πλεονεκτήματα του εντοπισμού τάσεων;</a:t>
            </a:r>
            <a:endParaRPr lang="en-US" sz="6410" dirty="0">
              <a:solidFill>
                <a:srgbClr val="000000"/>
              </a:solidFill>
              <a:latin typeface="Abhaya Libre Regular"/>
            </a:endParaRPr>
          </a:p>
        </p:txBody>
      </p:sp>
      <p:pic>
        <p:nvPicPr>
          <p:cNvPr id="10" name="Picture 9">
            <a:extLst>
              <a:ext uri="{FF2B5EF4-FFF2-40B4-BE49-F238E27FC236}">
                <a16:creationId xmlns:a16="http://schemas.microsoft.com/office/drawing/2014/main" id="{684C5C47-BC4D-D0DF-1E3B-80BB00F04AB6}"/>
              </a:ext>
            </a:extLst>
          </p:cNvPr>
          <p:cNvPicPr>
            <a:picLocks noChangeAspect="1"/>
          </p:cNvPicPr>
          <p:nvPr/>
        </p:nvPicPr>
        <p:blipFill>
          <a:blip r:embed="rId8"/>
          <a:stretch>
            <a:fillRect/>
          </a:stretch>
        </p:blipFill>
        <p:spPr>
          <a:xfrm>
            <a:off x="11048951" y="2779358"/>
            <a:ext cx="5410249" cy="4728284"/>
          </a:xfrm>
          <a:prstGeom prst="rect">
            <a:avLst/>
          </a:prstGeom>
        </p:spPr>
      </p:pic>
    </p:spTree>
    <p:extLst>
      <p:ext uri="{BB962C8B-B14F-4D97-AF65-F5344CB8AC3E}">
        <p14:creationId xmlns:p14="http://schemas.microsoft.com/office/powerpoint/2010/main" val="4163014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2282608" y="8888035"/>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5589104" y="1140054"/>
            <a:ext cx="10591800" cy="2150973"/>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8 Εργαλεία Marketing Trends που πρέπει να χρησιμοποιήσετε για έρευνα</a:t>
            </a:r>
            <a:endParaRPr lang="en-US" sz="6410" dirty="0">
              <a:solidFill>
                <a:srgbClr val="000000"/>
              </a:solidFill>
              <a:latin typeface="Abhaya Libre Regular"/>
            </a:endParaRP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435258" y="3705594"/>
            <a:ext cx="11658600" cy="6001643"/>
          </a:xfrm>
          <a:prstGeom prst="rect">
            <a:avLst/>
          </a:prstGeom>
          <a:noFill/>
        </p:spPr>
        <p:txBody>
          <a:bodyPr wrap="square" rtlCol="0">
            <a:spAutoFit/>
          </a:bodyPr>
          <a:lstStyle/>
          <a:p>
            <a:pPr marL="457200" indent="-457200" algn="just">
              <a:buFont typeface="+mj-lt"/>
              <a:buAutoNum type="arabicParenR"/>
            </a:pPr>
            <a:r>
              <a:rPr lang="en-US" sz="2400" b="1" dirty="0" err="1">
                <a:latin typeface="Abhaya Libre Regular" panose="020B0604020202020204" charset="0"/>
                <a:cs typeface="Abhaya Libre Regular" panose="020B0604020202020204" charset="0"/>
              </a:rPr>
              <a:t>Semrush</a:t>
            </a:r>
            <a:r>
              <a:rPr lang="en-US" sz="2400" b="1" dirty="0">
                <a:latin typeface="Abhaya Libre Regular" panose="020B0604020202020204" charset="0"/>
                <a:cs typeface="Abhaya Libre Regular" panose="020B0604020202020204" charset="0"/>
              </a:rPr>
              <a:t> Market Explorer </a:t>
            </a:r>
            <a:r>
              <a:rPr lang="el-GR" sz="2400" dirty="0">
                <a:latin typeface="Abhaya Libre Regular" panose="020B0604020202020204" charset="0"/>
                <a:cs typeface="Abhaya Libre Regular" panose="020B0604020202020204" charset="0"/>
              </a:rPr>
              <a:t>(.Trends) - Το εργαλείο Market Explorer δημιουργεί μια οπτική επισκόπηση της τρέχουσας αγοράς στην επιλεγμένη χώρα.</a:t>
            </a:r>
          </a:p>
          <a:p>
            <a:pPr marL="457200" indent="-457200" algn="just">
              <a:buFont typeface="+mj-lt"/>
              <a:buAutoNum type="arabicParenR"/>
            </a:pPr>
            <a:r>
              <a:rPr lang="en-US" sz="2400" b="1" dirty="0" err="1">
                <a:latin typeface="Abhaya Libre Regular" panose="020B0604020202020204" charset="0"/>
                <a:cs typeface="Abhaya Libre Regular" panose="020B0604020202020204" charset="0"/>
              </a:rPr>
              <a:t>Semrush</a:t>
            </a:r>
            <a:r>
              <a:rPr lang="en-US" sz="2400" b="1" dirty="0">
                <a:latin typeface="Abhaya Libre Regular" panose="020B0604020202020204" charset="0"/>
                <a:cs typeface="Abhaya Libre Regular" panose="020B0604020202020204" charset="0"/>
              </a:rPr>
              <a:t> Traffic Analytics </a:t>
            </a:r>
            <a:r>
              <a:rPr lang="el-GR" sz="2400" dirty="0">
                <a:latin typeface="Abhaya Libre Regular" panose="020B0604020202020204" charset="0"/>
                <a:cs typeface="Abhaya Libre Regular" panose="020B0604020202020204" charset="0"/>
              </a:rPr>
              <a:t>(.Trends) - Το εργαλείο Traffic Analytics επιτρέπει στις επιχειρήσεις να αποκτήσουν εικόνα της επισκεψιμότητας και της δραστηριότητας των ανταγωνιστών τους εντός του χώρου</a:t>
            </a:r>
            <a:r>
              <a:rPr lang="en-US" sz="2400" dirty="0">
                <a:latin typeface="Abhaya Libre Regular" panose="020B0604020202020204" charset="0"/>
                <a:cs typeface="Abhaya Libre Regular" panose="020B0604020202020204" charset="0"/>
              </a:rPr>
              <a:t>.</a:t>
            </a:r>
          </a:p>
          <a:p>
            <a:pPr marL="457200" indent="-457200" algn="just">
              <a:buFont typeface="+mj-lt"/>
              <a:buAutoNum type="arabicParenR"/>
            </a:pPr>
            <a:r>
              <a:rPr lang="en-US" sz="2400" b="1" dirty="0">
                <a:latin typeface="Abhaya Libre Regular" panose="020B0604020202020204" charset="0"/>
                <a:cs typeface="Abhaya Libre Regular" panose="020B0604020202020204" charset="0"/>
              </a:rPr>
              <a:t>Google trends </a:t>
            </a:r>
            <a:r>
              <a:rPr lang="en-US" sz="2400" dirty="0">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Το Google Trends είναι ένα δωρεάν εργαλείο που μπορεί να βοηθήσει στον εντοπισμό θεμάτων για να παραμείνετε μπροστά από τις εξελίξεις. Η έρευνα για τις λέξεις-κλειδιά αποτελεί βασικό μέρος της δημιουργίας περιεχομένου για ιστότοπους και κοινωνικές πλατφόρμες</a:t>
            </a:r>
            <a:r>
              <a:rPr lang="en-US" sz="2400" dirty="0">
                <a:latin typeface="Abhaya Libre Regular" panose="020B0604020202020204" charset="0"/>
                <a:cs typeface="Abhaya Libre Regular" panose="020B0604020202020204" charset="0"/>
              </a:rPr>
              <a:t>.</a:t>
            </a:r>
          </a:p>
          <a:p>
            <a:pPr marL="457200" indent="-457200" algn="just">
              <a:buFont typeface="+mj-lt"/>
              <a:buAutoNum type="arabicParenR"/>
            </a:pPr>
            <a:r>
              <a:rPr lang="en-US" sz="2400" b="1" dirty="0">
                <a:latin typeface="Abhaya Libre Regular" panose="020B0604020202020204" charset="0"/>
                <a:cs typeface="Abhaya Libre Regular" panose="020B0604020202020204" charset="0"/>
              </a:rPr>
              <a:t>YouTube Trending Topics </a:t>
            </a:r>
            <a:r>
              <a:rPr lang="en-US" sz="2400" dirty="0">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Αν και η αρχική σελίδα του YouTube θα διαφέρει, μπορεί ωστόσο να σας βοηθήσει να κατανοήσετε τις τάσεις. Μπορείτε επίσης να ακολουθήσετε τους πλησιέστερους ανταγωνιστές σας, διασημότητες ή επιρροές που συνεργάζονται με μια ανταγωνιστική μάρκα ή ακόμη και εντελώς νέους και διαφορετικούς YouTubers που καθιερώνουν τις τρέχουσες τάσεις. Ωστόσο, μπορείτε να προχωρήσετε ένα βήμα παραπέρα στην έρευνά σας για τις τάσεις, λαμβάνοντας δεδομένα σχετικά με το trending content από το εργαλείο τάσεων του YouTube</a:t>
            </a:r>
            <a:r>
              <a:rPr lang="en-US" sz="2400" dirty="0">
                <a:latin typeface="Abhaya Libre Regular" panose="020B0604020202020204" charset="0"/>
                <a:cs typeface="Abhaya Libre Regular" panose="020B0604020202020204" charset="0"/>
              </a:rPr>
              <a:t>. </a:t>
            </a:r>
          </a:p>
        </p:txBody>
      </p:sp>
    </p:spTree>
    <p:extLst>
      <p:ext uri="{BB962C8B-B14F-4D97-AF65-F5344CB8AC3E}">
        <p14:creationId xmlns:p14="http://schemas.microsoft.com/office/powerpoint/2010/main" val="924889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1459457" y="8679241"/>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5105400" y="902685"/>
            <a:ext cx="10591800" cy="2150973"/>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8 Εργαλεία Marketing Trends που πρέπει να χρησιμοποιήσετε για έρευνα</a:t>
            </a:r>
            <a:endParaRPr lang="en-US" sz="6410" dirty="0">
              <a:solidFill>
                <a:srgbClr val="000000"/>
              </a:solidFill>
              <a:latin typeface="Abhaya Libre Regular"/>
            </a:endParaRP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170177" y="3066008"/>
            <a:ext cx="11658600" cy="6001643"/>
          </a:xfrm>
          <a:prstGeom prst="rect">
            <a:avLst/>
          </a:prstGeom>
          <a:noFill/>
        </p:spPr>
        <p:txBody>
          <a:bodyPr wrap="square" rtlCol="0">
            <a:spAutoFit/>
          </a:bodyPr>
          <a:lstStyle/>
          <a:p>
            <a:pPr marL="457200" indent="-457200" algn="just">
              <a:buAutoNum type="arabicParenR" startAt="5"/>
            </a:pPr>
            <a:r>
              <a:rPr lang="el-GR" sz="2400" dirty="0">
                <a:latin typeface="Abhaya Libre Regular" panose="020B0604020202020204" charset="0"/>
                <a:cs typeface="Abhaya Libre Regular" panose="020B0604020202020204" charset="0"/>
              </a:rPr>
              <a:t>Google Trends για το YouTube - Όπως και στην κανονική αναζήτηση Google Trends, μπορείτε να προβάλετε δεδομένα για τις τάσεις του YouTube σε παγκόσμιο επίπεδο, σε κατηγορίες και σε συγκεκριμένες χώρες. Η Google σας επιτρέπει επίσης να φιλτράρετε με βάση τον τρόπο απόδοσης.</a:t>
            </a:r>
          </a:p>
          <a:p>
            <a:pPr marL="457200" indent="-457200" algn="just">
              <a:buAutoNum type="arabicParenR" startAt="5"/>
            </a:pPr>
            <a:r>
              <a:rPr lang="el-GR" sz="2400" dirty="0">
                <a:latin typeface="Abhaya Libre Regular" panose="020B0604020202020204" charset="0"/>
                <a:cs typeface="Abhaya Libre Regular" panose="020B0604020202020204" charset="0"/>
              </a:rPr>
              <a:t>Pinterest Trends - Όταν επισκέπτονται τον ιστότοπο του Pinterest, οι χρήστες μπορούν να αναζητήσουν τις τάσεις της εβδομάδας. Αυτές οι τάσεις περιλαμβάνουν συνήθως τις πιο δημοφιλείς εικόνες τους κατά τη διάρκεια της εβδομάδας. Οι επιχειρήσεις μπορούν να χρησιμοποιήσουν αυτή τη λειτουργία για να ανακαλύψουν ευκαιρίες για να μοιραστούν τα προϊόντα και τις υπηρεσίες τους εκεί που διαφορετικά δεν θα το έκαναν.</a:t>
            </a:r>
          </a:p>
          <a:p>
            <a:pPr marL="457200" indent="-457200" algn="just">
              <a:buAutoNum type="arabicParenR" startAt="5"/>
            </a:pPr>
            <a:r>
              <a:rPr lang="el-GR" sz="2400" dirty="0">
                <a:latin typeface="Abhaya Libre Regular" panose="020B0604020202020204" charset="0"/>
                <a:cs typeface="Abhaya Libre Regular" panose="020B0604020202020204" charset="0"/>
              </a:rPr>
              <a:t>Τάσεις Instagram - Υπάρχει ένας απλός και γρήγορος τρόπος να παρακολουθείτε τις τάσεις που κυριαρχούν στην πλατφόρμα: απλά αναζητήστε ένα hashtag που σχετίζεται με την επιχείρησή σας.</a:t>
            </a:r>
          </a:p>
          <a:p>
            <a:pPr marL="457200" indent="-457200" algn="just">
              <a:buAutoNum type="arabicParenR" startAt="5"/>
            </a:pPr>
            <a:r>
              <a:rPr lang="el-GR" sz="2400" dirty="0">
                <a:latin typeface="Abhaya Libre Regular" panose="020B0604020202020204" charset="0"/>
                <a:cs typeface="Abhaya Libre Regular" panose="020B0604020202020204" charset="0"/>
              </a:rPr>
              <a:t>Twitter trending topics - Χρησιμοποιώντας την επιλογή "Σύνθετη αναζήτηση", οι χρήστες μπορούν να εμβαθύνουν στις τάσεις που συμβαίνουν σε πραγματικό χρόνο σε όλο τον κόσμο.</a:t>
            </a:r>
            <a:endParaRPr lang="en-US" sz="2400" dirty="0">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1049212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Innovation Entrepreneurship</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172301" y="2137302"/>
            <a:ext cx="10288097" cy="8267648"/>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Αγορές στα μέσα κοινωνικής δικτύωσης </a:t>
            </a:r>
            <a:r>
              <a:rPr lang="en-US" sz="2400" spc="-36" dirty="0">
                <a:solidFill>
                  <a:srgbClr val="000000"/>
                </a:solidFill>
                <a:latin typeface="Abhaya Libre Regular"/>
              </a:rPr>
              <a:t>- </a:t>
            </a:r>
            <a:r>
              <a:rPr lang="el-GR" sz="2400" spc="-36" dirty="0">
                <a:solidFill>
                  <a:srgbClr val="000000"/>
                </a:solidFill>
                <a:latin typeface="Abhaya Libre Regular"/>
              </a:rPr>
              <a:t>το Forbes αναφέρει ότι το 72% των χρηστών του Instagram έχουν αγοράσει κάτι όταν χρησιμοποίησαν την εφαρμογή και το 70% των χρηστών του Pinterest χρησιμοποιούν την πλατφόρμα για να βρουν νέα και ενδιαφέροντα προϊόντα. Οι εταιρείες μπορούν πλέον να δημιουργούν αναρτήσεις που επιτρέπουν στους χρήστες να κάνουν αγορές απευθείας από τα μέσα κοινωνικής δικτύωσης αντί για τους ιστότοπους των εταιρειών. Αυτό επιτρέπει στους λιανοπωλητές να προσεγγίσουν τους πελάτες τους πιο γρήγορα και εύκολα. </a:t>
            </a:r>
            <a:r>
              <a:rPr lang="en-US" sz="2400" spc="-36" dirty="0">
                <a:solidFill>
                  <a:srgbClr val="000000"/>
                </a:solidFill>
                <a:latin typeface="Abhaya Libre Regular"/>
              </a:rPr>
              <a:t>.  </a:t>
            </a:r>
          </a:p>
          <a:p>
            <a:pPr marL="342900" indent="-342900" algn="just">
              <a:lnSpc>
                <a:spcPts val="3359"/>
              </a:lnSpc>
              <a:buFont typeface="Arial" panose="020B0604020202020204" pitchFamily="34" charset="0"/>
              <a:buChar char="•"/>
            </a:pP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Επικεντρωθείτε στην εμπειρία του πελάτη </a:t>
            </a:r>
            <a:r>
              <a:rPr lang="en-US" sz="2400" spc="-36" dirty="0">
                <a:solidFill>
                  <a:srgbClr val="000000"/>
                </a:solidFill>
                <a:latin typeface="Abhaya Libre Regular"/>
              </a:rPr>
              <a:t>- </a:t>
            </a:r>
            <a:r>
              <a:rPr lang="el-GR" sz="2400" spc="-36" dirty="0">
                <a:solidFill>
                  <a:srgbClr val="000000"/>
                </a:solidFill>
                <a:latin typeface="Abhaya Libre Regular"/>
              </a:rPr>
              <a:t>Όταν ένας πελάτης έρχεται στην εταιρεία σας, θέλετε να τον διευκολύνετε όσο το δυνατόν περισσότερο να βρει αυτό που χρειάζεται και να αγοράσει τα προϊόντα σας. Η PricewaterhouseCoopers αναφέρει ότι το 73% των ανθρώπων δηλώνει ότι η εμπειρία του πελάτη αποτελεί σημαντικό παράγοντα κατά τη λήψη μιας αγοραστικής απόφασης. Και όταν λένε "εμπειρία πελάτη", εκτιμούν περισσότερο την αποτελεσματικότητα, τη φιλική και ενημερωμένη εξυπηρέτηση πελατών και τις εύκολες επιλογές πληρωμής. Οι εταιρείες που μπορούν να παρέχουν καλή εμπειρία πελατών διατηρούν τους πελάτες τους και προσελκύουν νέους.</a:t>
            </a:r>
            <a:endParaRPr lang="en-US" sz="2400" spc="-36" dirty="0">
              <a:solidFill>
                <a:srgbClr val="000000"/>
              </a:solidFill>
              <a:latin typeface="Abhaya Libre Regular"/>
            </a:endParaRP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2815244" y="8321185"/>
            <a:ext cx="4352147" cy="4346443"/>
          </a:xfrm>
          <a:prstGeom prst="rect">
            <a:avLst/>
          </a:prstGeom>
        </p:spPr>
      </p:pic>
      <p:pic>
        <p:nvPicPr>
          <p:cNvPr id="37" name="Picture 37"/>
          <p:cNvPicPr>
            <a:picLocks noChangeAspect="1"/>
          </p:cNvPicPr>
          <p:nvPr/>
        </p:nvPicPr>
        <p:blipFill>
          <a:blip r:embed="rId25"/>
          <a:srcRect/>
          <a:stretch>
            <a:fillRect/>
          </a:stretch>
        </p:blipFill>
        <p:spPr>
          <a:xfrm>
            <a:off x="12405920" y="9627047"/>
            <a:ext cx="3710720" cy="779251"/>
          </a:xfrm>
          <a:prstGeom prst="rect">
            <a:avLst/>
          </a:prstGeom>
        </p:spPr>
      </p:pic>
      <p:sp>
        <p:nvSpPr>
          <p:cNvPr id="39" name="TextBox 9"/>
          <p:cNvSpPr txBox="1"/>
          <p:nvPr/>
        </p:nvSpPr>
        <p:spPr>
          <a:xfrm>
            <a:off x="1121748" y="1212079"/>
            <a:ext cx="11960926" cy="765979"/>
          </a:xfrm>
          <a:prstGeom prst="rect">
            <a:avLst/>
          </a:prstGeom>
        </p:spPr>
        <p:txBody>
          <a:bodyPr wrap="square" lIns="0" tIns="0" rIns="0" bIns="0" rtlCol="0" anchor="t">
            <a:spAutoFit/>
          </a:bodyPr>
          <a:lstStyle/>
          <a:p>
            <a:pPr>
              <a:lnSpc>
                <a:spcPts val="5449"/>
              </a:lnSpc>
            </a:pPr>
            <a:r>
              <a:rPr lang="el-GR" sz="6410" dirty="0">
                <a:solidFill>
                  <a:srgbClr val="000000"/>
                </a:solidFill>
                <a:latin typeface="Abhaya Libre Regular"/>
              </a:rPr>
              <a:t>Πέντε βασικές τάσεις μάρκετινγκ</a:t>
            </a:r>
            <a:endParaRPr lang="en-US" sz="6410" dirty="0">
              <a:solidFill>
                <a:srgbClr val="000000"/>
              </a:solidFill>
              <a:latin typeface="Abhaya Libre Regular"/>
            </a:endParaRPr>
          </a:p>
        </p:txBody>
      </p:sp>
    </p:spTree>
    <p:extLst>
      <p:ext uri="{BB962C8B-B14F-4D97-AF65-F5344CB8AC3E}">
        <p14:creationId xmlns:p14="http://schemas.microsoft.com/office/powerpoint/2010/main" val="4259672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784075" y="1894978"/>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Bold"/>
              </a:rPr>
              <a:t>Δήλωση</a:t>
            </a:r>
            <a:endParaRPr lang="en-US" sz="6410" dirty="0">
              <a:solidFill>
                <a:srgbClr val="000000"/>
              </a:solidFill>
              <a:latin typeface="Abhaya Libre Regular Bold"/>
            </a:endParaRPr>
          </a:p>
        </p:txBody>
      </p:sp>
      <p:sp>
        <p:nvSpPr>
          <p:cNvPr id="3" name="TextBox 3"/>
          <p:cNvSpPr txBox="1"/>
          <p:nvPr/>
        </p:nvSpPr>
        <p:spPr>
          <a:xfrm>
            <a:off x="1784075" y="2828851"/>
            <a:ext cx="15741892" cy="4002955"/>
          </a:xfrm>
          <a:prstGeom prst="rect">
            <a:avLst/>
          </a:prstGeom>
        </p:spPr>
        <p:txBody>
          <a:bodyPr lIns="0" tIns="0" rIns="0" bIns="0" rtlCol="0" anchor="t">
            <a:spAutoFit/>
          </a:bodyPr>
          <a:lstStyle/>
          <a:p>
            <a:pPr algn="just">
              <a:lnSpc>
                <a:spcPts val="4619"/>
              </a:lnSpc>
            </a:pPr>
            <a:r>
              <a:rPr lang="el-GR" sz="3299" spc="-49" dirty="0">
                <a:solidFill>
                  <a:srgbClr val="000000"/>
                </a:solidFill>
                <a:latin typeface="Abhaya Libre Regular"/>
              </a:rPr>
              <a:t>Η υποστήριξη της Ευρωπαϊκής Επιτροπής για την παραγωγή της παρούσας δημοσίευσης δεν συνιστά έγκριση του περιεχομένου, το οποίο αντικατοπτρίζει τις απόψεις μόνο των συγγραφέων, και η Επιτροπή δεν μπορεί να θεωρηθεί υπεύθυνη για οποιαδήποτε χρήση των πληροφοριών που περιέχονται σε αυτήν.</a:t>
            </a:r>
            <a:endParaRPr lang="en-US" sz="3299" spc="-49" dirty="0">
              <a:solidFill>
                <a:srgbClr val="000000"/>
              </a:solidFill>
              <a:latin typeface="Abhaya Libre Regular"/>
            </a:endParaRPr>
          </a:p>
          <a:p>
            <a:pPr algn="just">
              <a:lnSpc>
                <a:spcPts val="4619"/>
              </a:lnSpc>
            </a:pPr>
            <a:r>
              <a:rPr lang="en-US" sz="3299" spc="-49" dirty="0">
                <a:solidFill>
                  <a:srgbClr val="000000"/>
                </a:solidFill>
                <a:latin typeface="Abhaya Libre Regular"/>
              </a:rPr>
              <a:t>Project Nº: 2021-1-RO01-KA220-VET-000028118</a:t>
            </a:r>
          </a:p>
          <a:p>
            <a:pPr algn="just">
              <a:lnSpc>
                <a:spcPts val="4619"/>
              </a:lnSpc>
            </a:pPr>
            <a:endParaRPr lang="en-US" sz="3299" spc="-49" dirty="0">
              <a:solidFill>
                <a:srgbClr val="000000"/>
              </a:solidFill>
              <a:latin typeface="Abhaya Libre Regular"/>
            </a:endParaRPr>
          </a:p>
          <a:p>
            <a:pPr>
              <a:lnSpc>
                <a:spcPts val="3499"/>
              </a:lnSpc>
            </a:pPr>
            <a:endParaRPr lang="en-US" sz="3299" spc="-49" dirty="0">
              <a:solidFill>
                <a:srgbClr val="000000"/>
              </a:solidFill>
              <a:latin typeface="Abhaya Libre Regular"/>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48371"/>
            <a:ext cx="11622266" cy="123880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467133" y="353201"/>
            <a:ext cx="4352147" cy="434644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47194">
            <a:off x="13506859" y="7477485"/>
            <a:ext cx="5364129" cy="5364129"/>
          </a:xfrm>
          <a:prstGeom prst="rect">
            <a:avLst/>
          </a:prstGeom>
        </p:spPr>
      </p:pic>
      <p:pic>
        <p:nvPicPr>
          <p:cNvPr id="10" name="Picture 10"/>
          <p:cNvPicPr>
            <a:picLocks noChangeAspect="1"/>
          </p:cNvPicPr>
          <p:nvPr/>
        </p:nvPicPr>
        <p:blipFill>
          <a:blip r:embed="rId13"/>
          <a:srcRect/>
          <a:stretch>
            <a:fillRect/>
          </a:stretch>
        </p:blipFill>
        <p:spPr>
          <a:xfrm>
            <a:off x="1784075" y="6481135"/>
            <a:ext cx="7870946" cy="1652899"/>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Innovation Entrepreneurship</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108411" y="3618330"/>
            <a:ext cx="10288097" cy="5215530"/>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Εξατομίκευση </a:t>
            </a:r>
            <a:r>
              <a:rPr lang="en-US" sz="2400" spc="-36" dirty="0">
                <a:solidFill>
                  <a:srgbClr val="000000"/>
                </a:solidFill>
                <a:latin typeface="Abhaya Libre Regular"/>
              </a:rPr>
              <a:t>- </a:t>
            </a:r>
            <a:r>
              <a:rPr lang="el-GR" sz="2400" spc="-36" dirty="0">
                <a:solidFill>
                  <a:srgbClr val="000000"/>
                </a:solidFill>
                <a:latin typeface="Abhaya Libre Regular"/>
              </a:rPr>
              <a:t> Αυτό καθίσταται εφικτό χάρη στα δεδομένα που παράγουν οι άνθρωποι μέσω των αναζητήσεων στο διαδίκτυο, των συνηθειών τους για ηλεκτρονικές αγορές και της χρήσης των μέσων κοινωνικής δικτύωσης. Οι διαδικτυακές συστάσεις προϊόντων, οι διαφημίσεις, ακόμη και ο σχεδιασμός του ίδιου του μηνύματος μάρκετινγκ προσαρμόζονται στα ενδιαφέροντα και τις προτιμήσεις των μεμονωμένων καταναλωτών.  Σύμφωνα με μια έκθεση, αν και το 86% των ανθρώπων ανησυχούν για θέματα προστασίας της ιδιωτικής ζωής, το 90% είναι πρόθυμο να μοιραστεί δεδομένα σχετικά με τη συμπεριφορά του, αν αυτό σημαίνει ευκολότερη και φθηνότερη εμπειρία αγορών. Στην ίδια έρευνα, το 72% των καταναλωτών δήλωσε ότι θα ασχολούνταν μόνο με μηνύματα μάρκετινγκ που είναι εξατομικευμένα σύμφωνα με τα ενδιαφέροντά τους.</a:t>
            </a:r>
            <a:endParaRPr lang="en-US" sz="2400" spc="-36" dirty="0">
              <a:solidFill>
                <a:srgbClr val="000000"/>
              </a:solidFill>
              <a:latin typeface="Abhaya Libre Regular"/>
            </a:endParaRP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1732054" y="8113777"/>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9" name="TextBox 9"/>
          <p:cNvSpPr txBox="1"/>
          <p:nvPr/>
        </p:nvSpPr>
        <p:spPr>
          <a:xfrm>
            <a:off x="1257201" y="2060782"/>
            <a:ext cx="11656032" cy="765979"/>
          </a:xfrm>
          <a:prstGeom prst="rect">
            <a:avLst/>
          </a:prstGeom>
        </p:spPr>
        <p:txBody>
          <a:bodyPr wrap="square" lIns="0" tIns="0" rIns="0" bIns="0" rtlCol="0" anchor="t">
            <a:spAutoFit/>
          </a:bodyPr>
          <a:lstStyle/>
          <a:p>
            <a:pPr>
              <a:lnSpc>
                <a:spcPts val="5449"/>
              </a:lnSpc>
            </a:pPr>
            <a:r>
              <a:rPr lang="el-GR" sz="6410" dirty="0">
                <a:solidFill>
                  <a:srgbClr val="000000"/>
                </a:solidFill>
                <a:latin typeface="Abhaya Libre Regular"/>
              </a:rPr>
              <a:t>Πέντε βασικές τάσεις μάρκετινγκ</a:t>
            </a:r>
            <a:endParaRPr lang="en-US" sz="6410" dirty="0">
              <a:solidFill>
                <a:srgbClr val="000000"/>
              </a:solidFill>
              <a:latin typeface="Abhaya Libre Regular"/>
            </a:endParaRPr>
          </a:p>
        </p:txBody>
      </p:sp>
    </p:spTree>
    <p:extLst>
      <p:ext uri="{BB962C8B-B14F-4D97-AF65-F5344CB8AC3E}">
        <p14:creationId xmlns:p14="http://schemas.microsoft.com/office/powerpoint/2010/main" val="444219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Innovation Entrepreneurship</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108411" y="3618330"/>
            <a:ext cx="10288097" cy="6087564"/>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Περιεχόμενο βίντεο </a:t>
            </a:r>
            <a:r>
              <a:rPr lang="en-US" sz="2400" b="1" spc="-36" dirty="0">
                <a:solidFill>
                  <a:srgbClr val="000000"/>
                </a:solidFill>
                <a:latin typeface="Abhaya Libre Regular"/>
              </a:rPr>
              <a:t>- </a:t>
            </a:r>
            <a:r>
              <a:rPr lang="el-GR" sz="2400" spc="-36" dirty="0">
                <a:solidFill>
                  <a:srgbClr val="000000"/>
                </a:solidFill>
                <a:latin typeface="Abhaya Libre Regular"/>
              </a:rPr>
              <a:t>Σύμφωνα με το Forbes, το 91% των καταναλωτών δηλώνουν ότι προτιμούν να παρακολουθούν διαδραστικό και οπτικό περιεχόμενο από το να διαβάζουν μια παραδοσιακή πληροφορία για ένα προϊόν. Και οι καταναλωτές είναι κατά 85 τοις εκατό πιο πιθανό να αγοράσουν το προϊόν σας αφού παρακολουθήσουν ένα βίντεο σχετικά με αυτό. Εάν μια διαφήμιση είναι ενδιαφέρουσα, διασκεδαστική ή μοναδική, οι άνθρωποι θα την αναζητήσουν στο διαδίκτυο και θα τη μοιραστούν με τους φίλους τους</a:t>
            </a:r>
            <a:r>
              <a:rPr lang="en-US" sz="2400" spc="-36" dirty="0">
                <a:solidFill>
                  <a:srgbClr val="000000"/>
                </a:solidFill>
                <a:latin typeface="Abhaya Libre Regular"/>
              </a:rPr>
              <a:t>.</a:t>
            </a:r>
          </a:p>
          <a:p>
            <a:pPr marL="342900" indent="-342900" algn="just">
              <a:lnSpc>
                <a:spcPts val="3359"/>
              </a:lnSpc>
              <a:buFont typeface="Arial" panose="020B0604020202020204" pitchFamily="34" charset="0"/>
              <a:buChar char="•"/>
            </a:pP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SEO</a:t>
            </a:r>
            <a:r>
              <a:rPr lang="en-US" sz="2400" spc="-36" dirty="0">
                <a:solidFill>
                  <a:srgbClr val="000000"/>
                </a:solidFill>
                <a:latin typeface="Abhaya Libre Regular"/>
              </a:rPr>
              <a:t> </a:t>
            </a:r>
            <a:r>
              <a:rPr lang="el-GR" sz="2400" spc="-36" dirty="0">
                <a:solidFill>
                  <a:srgbClr val="000000"/>
                </a:solidFill>
                <a:latin typeface="Abhaya Libre Regular"/>
              </a:rPr>
              <a:t>(Search Engine Optimization) - οι στρατηγικές που χρησιμοποιούν οι εταιρείες για να ανέβουν ψηλά στις λίστες αποτελεσμάτων των μηχανών αναζήτησης όπως η Google, η Bing, η Yahoo και άλλες. Καθώς το διαδίκτυο παίζει ολοένα και πιο κεντρικό ρόλο στο μάρκετινγκ και τις πωλήσεις, είναι ζωτικής σημασίας για την εταιρεία σας να εμφανίζεται στα αποτελέσματα αναζήτησης όταν κάποιος κάνει μια σχετική αναζήτηση.</a:t>
            </a:r>
            <a:endParaRPr lang="en-US" sz="2400" spc="-36" dirty="0">
              <a:solidFill>
                <a:srgbClr val="000000"/>
              </a:solidFill>
              <a:latin typeface="Abhaya Libre Regular"/>
            </a:endParaRP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3186853" y="7724458"/>
            <a:ext cx="4352147" cy="4346443"/>
          </a:xfrm>
          <a:prstGeom prst="rect">
            <a:avLst/>
          </a:prstGeom>
        </p:spPr>
      </p:pic>
      <p:pic>
        <p:nvPicPr>
          <p:cNvPr id="37" name="Picture 37"/>
          <p:cNvPicPr>
            <a:picLocks noChangeAspect="1"/>
          </p:cNvPicPr>
          <p:nvPr/>
        </p:nvPicPr>
        <p:blipFill>
          <a:blip r:embed="rId25"/>
          <a:srcRect/>
          <a:stretch>
            <a:fillRect/>
          </a:stretch>
        </p:blipFill>
        <p:spPr>
          <a:xfrm>
            <a:off x="9684048" y="9237421"/>
            <a:ext cx="3710720" cy="779251"/>
          </a:xfrm>
          <a:prstGeom prst="rect">
            <a:avLst/>
          </a:prstGeom>
        </p:spPr>
      </p:pic>
      <p:sp>
        <p:nvSpPr>
          <p:cNvPr id="39" name="TextBox 9"/>
          <p:cNvSpPr txBox="1"/>
          <p:nvPr/>
        </p:nvSpPr>
        <p:spPr>
          <a:xfrm>
            <a:off x="1257201" y="2060782"/>
            <a:ext cx="11656032" cy="765979"/>
          </a:xfrm>
          <a:prstGeom prst="rect">
            <a:avLst/>
          </a:prstGeom>
        </p:spPr>
        <p:txBody>
          <a:bodyPr wrap="square" lIns="0" tIns="0" rIns="0" bIns="0" rtlCol="0" anchor="t">
            <a:spAutoFit/>
          </a:bodyPr>
          <a:lstStyle/>
          <a:p>
            <a:pPr>
              <a:lnSpc>
                <a:spcPts val="5449"/>
              </a:lnSpc>
            </a:pPr>
            <a:r>
              <a:rPr lang="el-GR" sz="6410" dirty="0">
                <a:solidFill>
                  <a:srgbClr val="000000"/>
                </a:solidFill>
                <a:latin typeface="Abhaya Libre Regular"/>
              </a:rPr>
              <a:t>Πέντε βασικές τάσεις μάρκετινγκ</a:t>
            </a:r>
            <a:endParaRPr lang="en-US" sz="6410" dirty="0">
              <a:solidFill>
                <a:srgbClr val="000000"/>
              </a:solidFill>
              <a:latin typeface="Abhaya Libre Regular"/>
            </a:endParaRPr>
          </a:p>
        </p:txBody>
      </p:sp>
    </p:spTree>
    <p:extLst>
      <p:ext uri="{BB962C8B-B14F-4D97-AF65-F5344CB8AC3E}">
        <p14:creationId xmlns:p14="http://schemas.microsoft.com/office/powerpoint/2010/main" val="1192584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l-GR" sz="9000" dirty="0">
                <a:solidFill>
                  <a:srgbClr val="04989E"/>
                </a:solidFill>
                <a:latin typeface="Abhaya Libre Regular"/>
              </a:rPr>
              <a:t>Καινοτομίες / νέα αγαθά</a:t>
            </a:r>
            <a:endParaRPr lang="en-US" sz="9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1923721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162194" y="782829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14577280" y="9082894"/>
            <a:ext cx="3710720" cy="779251"/>
          </a:xfrm>
          <a:prstGeom prst="rect">
            <a:avLst/>
          </a:prstGeom>
        </p:spPr>
      </p:pic>
      <p:grpSp>
        <p:nvGrpSpPr>
          <p:cNvPr id="6" name="Group 6"/>
          <p:cNvGrpSpPr>
            <a:grpSpLocks noChangeAspect="1"/>
          </p:cNvGrpSpPr>
          <p:nvPr/>
        </p:nvGrpSpPr>
        <p:grpSpPr>
          <a:xfrm>
            <a:off x="14173200" y="3848100"/>
            <a:ext cx="3095735" cy="3024082"/>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667013" y="2180334"/>
            <a:ext cx="12159533" cy="6959598"/>
          </a:xfrm>
          <a:prstGeom prst="rect">
            <a:avLst/>
          </a:prstGeom>
        </p:spPr>
        <p:txBody>
          <a:bodyPr wrap="square" lIns="0" tIns="0" rIns="0" bIns="0" rtlCol="0" anchor="t">
            <a:spAutoFit/>
          </a:bodyPr>
          <a:lstStyle/>
          <a:p>
            <a:pPr algn="just">
              <a:lnSpc>
                <a:spcPts val="3359"/>
              </a:lnSpc>
            </a:pPr>
            <a:r>
              <a:rPr lang="el-GR" sz="2400" spc="-36" dirty="0">
                <a:solidFill>
                  <a:srgbClr val="000000"/>
                </a:solidFill>
                <a:latin typeface="Abhaya Libre Regular"/>
              </a:rPr>
              <a:t>Η ανάπτυξη προϊόντων - που ονομάζεται επίσης διαχείριση νέων προϊόντων - είναι μια σειρά βημάτων που περιλαμβάνει τη σύλληψη, το σχεδιασμό, την ανάπτυξη και την εμπορία νεοδημιουργηθέντων ή νεοεμφανιζόμενων αγαθών ή υπηρεσιών. Η ανάπτυξη προϊόντων περιλαμβάνει ολόκληρη τη διαδρομή ενός προϊόντος - από την αρχική ιδέα έως και μετά την κυκλοφορία του στην αγορά</a:t>
            </a:r>
            <a:r>
              <a:rPr lang="en-US" sz="2400" spc="-36" dirty="0">
                <a:solidFill>
                  <a:srgbClr val="000000"/>
                </a:solidFill>
                <a:latin typeface="Abhaya Libre Regular"/>
              </a:rPr>
              <a:t>.</a:t>
            </a:r>
          </a:p>
          <a:p>
            <a:pPr algn="just">
              <a:lnSpc>
                <a:spcPts val="3359"/>
              </a:lnSpc>
            </a:pPr>
            <a:r>
              <a:rPr lang="el-GR" sz="2400" spc="-36" dirty="0">
                <a:solidFill>
                  <a:srgbClr val="000000"/>
                </a:solidFill>
                <a:latin typeface="Abhaya Libre Regular"/>
              </a:rPr>
              <a:t>Ο στόχος της ανάπτυξης προϊόντων από επιχειρηματική άποψη είναι η καλλιέργεια, η διατήρηση και η αύξηση του μεριδίου αγοράς μιας εταιρείας μέσω της ικανοποίησης της ζήτησης των καταναλωτών. Από τη σκοπιά του πελάτη, είναι να διασφαλιστεί η αξία του προϊόντος ως ποιοτικό αγαθό ή υπηρεσία. </a:t>
            </a:r>
          </a:p>
          <a:p>
            <a:pPr algn="just">
              <a:lnSpc>
                <a:spcPts val="3359"/>
              </a:lnSpc>
            </a:pPr>
            <a:r>
              <a:rPr lang="el-GR" sz="2400" spc="-36" dirty="0">
                <a:solidFill>
                  <a:srgbClr val="000000"/>
                </a:solidFill>
                <a:latin typeface="Abhaya Libre Regular"/>
              </a:rPr>
              <a:t>Κάθε προϊόν δεν απευθύνεται σε κάθε πελάτη ή πελατειακή βάση, επομένως ο καθορισμός της αγοράς-στόχου για ένα προϊόν είναι ένα κρίσιμο βήμα που πρέπει να πραγματοποιείται νωρίς στη διαδικασία ανάπτυξης προϊόντος. </a:t>
            </a:r>
          </a:p>
          <a:p>
            <a:pPr algn="just">
              <a:lnSpc>
                <a:spcPts val="3359"/>
              </a:lnSpc>
            </a:pPr>
            <a:r>
              <a:rPr lang="el-GR" sz="2400" spc="-36" dirty="0">
                <a:solidFill>
                  <a:srgbClr val="000000"/>
                </a:solidFill>
                <a:latin typeface="Abhaya Libre Regular"/>
              </a:rPr>
              <a:t>Οι οργανισμοί θα πρέπει να διεξάγουν ποσοτική έρευνα αγοράς σε όλες τις φάσεις της διαδικασίας σχεδιασμού, συμπεριλαμβανομένης της διαδικασίας πριν από τη σύλληψη του προϊόντος ή της υπηρεσίας, κατά τη διάρκεια του σχεδιασμού του προϊόντος και μετά την κυκλοφορία του προϊόντος</a:t>
            </a:r>
            <a:endParaRPr lang="en-US" sz="2400" spc="-36" dirty="0">
              <a:solidFill>
                <a:srgbClr val="000000"/>
              </a:solidFill>
              <a:latin typeface="Abhaya Libre Regular"/>
            </a:endParaRPr>
          </a:p>
        </p:txBody>
      </p:sp>
      <p:sp>
        <p:nvSpPr>
          <p:cNvPr id="9" name="TextBox 9"/>
          <p:cNvSpPr txBox="1"/>
          <p:nvPr/>
        </p:nvSpPr>
        <p:spPr>
          <a:xfrm>
            <a:off x="1667013" y="1355961"/>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a:rPr>
              <a:t>Ανάπτυξη προϊόντων</a:t>
            </a:r>
            <a:endParaRPr lang="en-US" sz="6410" dirty="0">
              <a:solidFill>
                <a:srgbClr val="000000"/>
              </a:solidFill>
              <a:latin typeface="Abhaya Libre Regular"/>
            </a:endParaRPr>
          </a:p>
        </p:txBody>
      </p:sp>
      <p:pic>
        <p:nvPicPr>
          <p:cNvPr id="10" name="Picture 9">
            <a:extLst>
              <a:ext uri="{FF2B5EF4-FFF2-40B4-BE49-F238E27FC236}">
                <a16:creationId xmlns:a16="http://schemas.microsoft.com/office/drawing/2014/main" id="{9AE0DD60-C62D-F318-A8E8-16168AEDBF5C}"/>
              </a:ext>
            </a:extLst>
          </p:cNvPr>
          <p:cNvPicPr>
            <a:picLocks noChangeAspect="1"/>
          </p:cNvPicPr>
          <p:nvPr/>
        </p:nvPicPr>
        <p:blipFill>
          <a:blip r:embed="rId8"/>
          <a:stretch>
            <a:fillRect/>
          </a:stretch>
        </p:blipFill>
        <p:spPr>
          <a:xfrm>
            <a:off x="14261149" y="4457700"/>
            <a:ext cx="2905186" cy="2118551"/>
          </a:xfrm>
          <a:prstGeom prst="rect">
            <a:avLst/>
          </a:prstGeom>
        </p:spPr>
      </p:pic>
    </p:spTree>
    <p:extLst>
      <p:ext uri="{BB962C8B-B14F-4D97-AF65-F5344CB8AC3E}">
        <p14:creationId xmlns:p14="http://schemas.microsoft.com/office/powerpoint/2010/main" val="1084124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719416" y="1722147"/>
            <a:ext cx="1081108" cy="1122795"/>
          </a:xfrm>
          <a:prstGeom prst="rect">
            <a:avLst/>
          </a:prstGeom>
        </p:spPr>
      </p:pic>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31346" y="1697939"/>
            <a:ext cx="1204503" cy="1178907"/>
          </a:xfrm>
          <a:prstGeom prst="rect">
            <a:avLst/>
          </a:prstGeom>
        </p:spPr>
      </p:pic>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5289" y="1722147"/>
            <a:ext cx="1316021" cy="1090652"/>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06214" y="1697939"/>
            <a:ext cx="1291519" cy="1239858"/>
          </a:xfrm>
          <a:prstGeom prst="rect">
            <a:avLst/>
          </a:prstGeom>
        </p:spPr>
      </p:pic>
      <p:pic>
        <p:nvPicPr>
          <p:cNvPr id="26" name="Picture 2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938985" y="1672874"/>
            <a:ext cx="1186603" cy="1186603"/>
          </a:xfrm>
          <a:prstGeom prst="rect">
            <a:avLst/>
          </a:prstGeom>
        </p:spPr>
      </p:pic>
      <p:sp>
        <p:nvSpPr>
          <p:cNvPr id="27" name="TextBox 27"/>
          <p:cNvSpPr txBox="1"/>
          <p:nvPr/>
        </p:nvSpPr>
        <p:spPr>
          <a:xfrm>
            <a:off x="55343" y="2826750"/>
            <a:ext cx="17793260" cy="6959598"/>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Προσδιορίστε μια ανάγκη προϊόντος και μια επιχειρηματική υπόθεση</a:t>
            </a:r>
            <a:r>
              <a:rPr lang="en-US" sz="2400" b="1" spc="-36" dirty="0">
                <a:solidFill>
                  <a:srgbClr val="000000"/>
                </a:solidFill>
                <a:latin typeface="Abhaya Libre Regular"/>
              </a:rPr>
              <a:t>.</a:t>
            </a:r>
            <a:r>
              <a:rPr lang="en-US" sz="2400" spc="-36" dirty="0">
                <a:solidFill>
                  <a:srgbClr val="000000"/>
                </a:solidFill>
                <a:latin typeface="Abhaya Libre Regular"/>
              </a:rPr>
              <a:t> </a:t>
            </a:r>
            <a:r>
              <a:rPr lang="el-GR" sz="2400" spc="-36" dirty="0">
                <a:solidFill>
                  <a:srgbClr val="000000"/>
                </a:solidFill>
                <a:latin typeface="Abhaya Libre Regular"/>
              </a:rPr>
              <a:t>Χρησιμοποιώντας πρακτικές όπως το δοκιμαστικό μάρκετινγκ και οι έρευνες, οι οργανισμοί μπορούν να μετρήσουν το ενδιαφέρον για ένα προϊόν. Αυτό βοηθά να διασφαλιστεί ότι το προϊόν έχει ισχυρό λόγο να δημιουργηθεί.</a:t>
            </a:r>
          </a:p>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Δημιουργήστε ένα όραμα για το προϊόν</a:t>
            </a:r>
            <a:r>
              <a:rPr lang="en-US" sz="2400" b="1" spc="-36" dirty="0">
                <a:solidFill>
                  <a:srgbClr val="000000"/>
                </a:solidFill>
                <a:latin typeface="Abhaya Libre Regular"/>
              </a:rPr>
              <a:t>. </a:t>
            </a:r>
            <a:r>
              <a:rPr lang="el-GR" sz="2400" spc="-36" dirty="0">
                <a:solidFill>
                  <a:srgbClr val="000000"/>
                </a:solidFill>
                <a:latin typeface="Abhaya Libre Regular"/>
              </a:rPr>
              <a:t>Αυτό περιλαμβάνει την εύρεση του πεδίου εφαρμογής του έργου, του σκοπού του προϊόντος, του τι κάνει, για ποιον προορίζεται και του σχεδιασμού του προϊόντος, ενώ παράλληλα διαμορφώνει κατευθυντήριες αρχές για τις επερχόμενες εργασίες</a:t>
            </a:r>
            <a:r>
              <a:rPr lang="en-US" sz="2400" spc="-36" dirty="0">
                <a:solidFill>
                  <a:srgbClr val="000000"/>
                </a:solidFill>
                <a:latin typeface="Abhaya Libre Regular"/>
              </a:rPr>
              <a:t>.</a:t>
            </a:r>
          </a:p>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Δημιουργήστε έναν οδικό χάρτη</a:t>
            </a:r>
            <a:r>
              <a:rPr lang="en-US" sz="2400" b="1" spc="-36" dirty="0">
                <a:solidFill>
                  <a:srgbClr val="000000"/>
                </a:solidFill>
                <a:latin typeface="Abhaya Libre Regular"/>
              </a:rPr>
              <a:t>. </a:t>
            </a:r>
            <a:r>
              <a:rPr lang="el-GR" sz="2400" spc="-36" dirty="0">
                <a:solidFill>
                  <a:srgbClr val="000000"/>
                </a:solidFill>
                <a:latin typeface="Abhaya Libre Regular"/>
              </a:rPr>
              <a:t>Αξιολογήστε πρώτα το έργο ως ιδέα για να εξασφαλίσετε καλή σχεδιαστική εργασία και, στη συνέχεια, ξεκινήστε τη διαμόρφωση του οδικού χάρτη. Ο οδικός χάρτης βοηθά στον προσδιορισμό των στόχων που πρέπει να αναπτυχθούν πρώτα. Οι ομάδες υλοποίησης δημιουργούν χρονοδιαγράμματα, χωρίζουν σημαντικά τμήματα του έργου σε σπριντ και δημιουργούν επαναλήψεις του προϊόντος.</a:t>
            </a:r>
          </a:p>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Ξεκινήστε την υλοποίηση του χάρτη πορείας</a:t>
            </a:r>
            <a:r>
              <a:rPr lang="en-US" sz="2400" b="1" spc="-36" dirty="0">
                <a:solidFill>
                  <a:srgbClr val="000000"/>
                </a:solidFill>
                <a:latin typeface="Abhaya Libre Regular"/>
              </a:rPr>
              <a:t>. </a:t>
            </a:r>
            <a:r>
              <a:rPr lang="el-GR" sz="2400" spc="-36" dirty="0">
                <a:solidFill>
                  <a:srgbClr val="000000"/>
                </a:solidFill>
                <a:latin typeface="Abhaya Libre Regular"/>
              </a:rPr>
              <a:t>Οι ομάδες μπορούν στη συνέχεια να αρχίσουν να υλοποιούν το έργο, ακολουθώντας τον οδικό χάρτη. Μπορούν να γίνουν επαναλήψεις του προϊόντος, να επανεξεταστούν και να βελτιωθούν. Αυτό βοηθά στον εντοπισμό των αδύναμων σημείων του προϊόντος και επιτρέπει στις ομάδες ανάπτυξης να διορθώσουν και να βελτιώσουν το προϊόν.</a:t>
            </a: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Συνεχίστε με την ανάπτυξη και τις αξιολογήσεις</a:t>
            </a:r>
            <a:r>
              <a:rPr lang="en-US" sz="2400" b="1" spc="-36" dirty="0">
                <a:solidFill>
                  <a:srgbClr val="000000"/>
                </a:solidFill>
                <a:latin typeface="Abhaya Libre Regular"/>
              </a:rPr>
              <a:t>. </a:t>
            </a:r>
            <a:r>
              <a:rPr lang="el-GR" sz="2400" spc="-36" dirty="0">
                <a:solidFill>
                  <a:srgbClr val="000000"/>
                </a:solidFill>
                <a:latin typeface="Abhaya Libre Regular"/>
              </a:rPr>
              <a:t>Οι ομάδες ανάπτυξης μπορούν να εργαστούν σε βελτιώσεις και αλλαγές στο προϊόν. Σε αυτό το βήμα, μπορούν να συγκεντρωθούν ανατροφοδοτήσεις από τους πελάτες ώστε να αλλάξει το προϊόν με βάση τις ανάγκες των πελατών.</a:t>
            </a:r>
            <a:endParaRPr lang="en-US" sz="2400" spc="-36" dirty="0">
              <a:solidFill>
                <a:srgbClr val="000000"/>
              </a:solidFill>
              <a:latin typeface="Abhaya Libre Regular"/>
            </a:endParaRPr>
          </a:p>
        </p:txBody>
      </p:sp>
      <p:pic>
        <p:nvPicPr>
          <p:cNvPr id="32" name="Picture 3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32120">
            <a:off x="-4359519" y="-2644076"/>
            <a:ext cx="5721823" cy="5669807"/>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9614497">
            <a:off x="-4041646" y="7503786"/>
            <a:ext cx="4352147" cy="4346443"/>
          </a:xfrm>
          <a:prstGeom prst="rect">
            <a:avLst/>
          </a:prstGeom>
        </p:spPr>
      </p:pic>
      <p:pic>
        <p:nvPicPr>
          <p:cNvPr id="37" name="Picture 37"/>
          <p:cNvPicPr>
            <a:picLocks noChangeAspect="1"/>
          </p:cNvPicPr>
          <p:nvPr/>
        </p:nvPicPr>
        <p:blipFill>
          <a:blip r:embed="rId19"/>
          <a:srcRect/>
          <a:stretch>
            <a:fillRect/>
          </a:stretch>
        </p:blipFill>
        <p:spPr>
          <a:xfrm>
            <a:off x="3480489" y="9410673"/>
            <a:ext cx="3710720" cy="779251"/>
          </a:xfrm>
          <a:prstGeom prst="rect">
            <a:avLst/>
          </a:prstGeom>
        </p:spPr>
      </p:pic>
      <p:sp>
        <p:nvSpPr>
          <p:cNvPr id="39" name="TextBox 9"/>
          <p:cNvSpPr txBox="1"/>
          <p:nvPr/>
        </p:nvSpPr>
        <p:spPr>
          <a:xfrm>
            <a:off x="1022085" y="302742"/>
            <a:ext cx="16895035" cy="1458476"/>
          </a:xfrm>
          <a:prstGeom prst="rect">
            <a:avLst/>
          </a:prstGeom>
        </p:spPr>
        <p:txBody>
          <a:bodyPr wrap="square" lIns="0" tIns="0" rIns="0" bIns="0" rtlCol="0" anchor="t">
            <a:spAutoFit/>
          </a:bodyPr>
          <a:lstStyle/>
          <a:p>
            <a:pPr>
              <a:lnSpc>
                <a:spcPts val="5449"/>
              </a:lnSpc>
            </a:pPr>
            <a:r>
              <a:rPr lang="el-GR" sz="6410" dirty="0">
                <a:solidFill>
                  <a:srgbClr val="000000"/>
                </a:solidFill>
                <a:latin typeface="Abhaya Libre Regular"/>
              </a:rPr>
              <a:t>Βήματα για τη δημιουργία ενός σχεδίου ανάπτυξης προϊόντος</a:t>
            </a:r>
            <a:endParaRPr lang="en-US" sz="6410" dirty="0">
              <a:solidFill>
                <a:srgbClr val="000000"/>
              </a:solidFill>
              <a:latin typeface="Abhaya Libre Regular"/>
            </a:endParaRPr>
          </a:p>
        </p:txBody>
      </p:sp>
    </p:spTree>
    <p:extLst>
      <p:ext uri="{BB962C8B-B14F-4D97-AF65-F5344CB8AC3E}">
        <p14:creationId xmlns:p14="http://schemas.microsoft.com/office/powerpoint/2010/main" val="1761649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219200" y="5087394"/>
            <a:ext cx="7239000" cy="2215991"/>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el-GR" sz="2400" spc="-36" dirty="0">
                <a:solidFill>
                  <a:srgbClr val="000000"/>
                </a:solidFill>
                <a:latin typeface="Abhaya Libre Regular"/>
              </a:rPr>
              <a:t>Δημιουργία ιδεών</a:t>
            </a:r>
          </a:p>
          <a:p>
            <a:pPr marL="342900" indent="-342900" algn="just">
              <a:buFont typeface="Arial" panose="020B0604020202020204" pitchFamily="34" charset="0"/>
              <a:buChar char="•"/>
            </a:pPr>
            <a:r>
              <a:rPr lang="el-GR" sz="2400" spc="-36" dirty="0">
                <a:solidFill>
                  <a:srgbClr val="000000"/>
                </a:solidFill>
                <a:latin typeface="Abhaya Libre Regular"/>
              </a:rPr>
              <a:t>Διαλογή ιδεών</a:t>
            </a:r>
          </a:p>
          <a:p>
            <a:pPr marL="342900" indent="-342900" algn="just">
              <a:buFont typeface="Arial" panose="020B0604020202020204" pitchFamily="34" charset="0"/>
              <a:buChar char="•"/>
            </a:pPr>
            <a:r>
              <a:rPr lang="el-GR" sz="2400" spc="-36" dirty="0">
                <a:solidFill>
                  <a:srgbClr val="000000"/>
                </a:solidFill>
                <a:latin typeface="Abhaya Libre Regular"/>
              </a:rPr>
              <a:t>Ανάπτυξη και δοκιμή ιδεών</a:t>
            </a:r>
          </a:p>
          <a:p>
            <a:pPr marL="342900" indent="-342900" algn="just">
              <a:buFont typeface="Arial" panose="020B0604020202020204" pitchFamily="34" charset="0"/>
              <a:buChar char="•"/>
            </a:pPr>
            <a:r>
              <a:rPr lang="el-GR" sz="2400" spc="-36" dirty="0">
                <a:solidFill>
                  <a:srgbClr val="000000"/>
                </a:solidFill>
                <a:latin typeface="Abhaya Libre Regular"/>
              </a:rPr>
              <a:t>Στρατηγική αγοράς και επιχειρηματική ανάλυση</a:t>
            </a:r>
          </a:p>
          <a:p>
            <a:pPr marL="342900" indent="-342900" algn="just">
              <a:buFont typeface="Arial" panose="020B0604020202020204" pitchFamily="34" charset="0"/>
              <a:buChar char="•"/>
            </a:pPr>
            <a:r>
              <a:rPr lang="el-GR" sz="2400" spc="-36" dirty="0">
                <a:solidFill>
                  <a:srgbClr val="000000"/>
                </a:solidFill>
                <a:latin typeface="Abhaya Libre Regular"/>
              </a:rPr>
              <a:t>Προϊόν</a:t>
            </a:r>
          </a:p>
          <a:p>
            <a:pPr marL="342900" indent="-342900" algn="just">
              <a:buFont typeface="Arial" panose="020B0604020202020204" pitchFamily="34" charset="0"/>
              <a:buChar char="•"/>
            </a:pPr>
            <a:r>
              <a:rPr lang="el-GR" sz="2400" spc="-36" dirty="0">
                <a:solidFill>
                  <a:srgbClr val="000000"/>
                </a:solidFill>
                <a:latin typeface="Abhaya Libre Regular"/>
              </a:rPr>
              <a:t>Τιμή</a:t>
            </a:r>
            <a:endParaRPr lang="en-US" sz="2400" spc="-36" dirty="0">
              <a:solidFill>
                <a:srgbClr val="000000"/>
              </a:solidFill>
              <a:latin typeface="Abhaya Libre Regular"/>
            </a:endParaRPr>
          </a:p>
        </p:txBody>
      </p:sp>
      <p:sp>
        <p:nvSpPr>
          <p:cNvPr id="9" name="TextBox 9"/>
          <p:cNvSpPr txBox="1"/>
          <p:nvPr/>
        </p:nvSpPr>
        <p:spPr>
          <a:xfrm>
            <a:off x="3352800" y="1553588"/>
            <a:ext cx="12469091" cy="765979"/>
          </a:xfrm>
          <a:prstGeom prst="rect">
            <a:avLst/>
          </a:prstGeom>
        </p:spPr>
        <p:txBody>
          <a:bodyPr wrap="square" lIns="0" tIns="0" rIns="0" bIns="0" rtlCol="0" anchor="t">
            <a:spAutoFit/>
          </a:bodyPr>
          <a:lstStyle/>
          <a:p>
            <a:pPr>
              <a:lnSpc>
                <a:spcPts val="5449"/>
              </a:lnSpc>
            </a:pPr>
            <a:r>
              <a:rPr lang="el-GR" sz="6410" dirty="0">
                <a:solidFill>
                  <a:srgbClr val="000000"/>
                </a:solidFill>
                <a:latin typeface="Abhaya Libre Regular"/>
              </a:rPr>
              <a:t>Στάδια ανάπτυξης νέων προϊόντων</a:t>
            </a:r>
            <a:endParaRPr lang="en-US" sz="6410" dirty="0">
              <a:solidFill>
                <a:srgbClr val="000000"/>
              </a:solidFill>
              <a:latin typeface="Abhaya Libre Regular"/>
            </a:endParaRPr>
          </a:p>
        </p:txBody>
      </p:sp>
      <p:sp>
        <p:nvSpPr>
          <p:cNvPr id="10" name="TextBox 9"/>
          <p:cNvSpPr txBox="1"/>
          <p:nvPr/>
        </p:nvSpPr>
        <p:spPr>
          <a:xfrm>
            <a:off x="8577549" y="5036639"/>
            <a:ext cx="8731045" cy="2308324"/>
          </a:xfrm>
          <a:prstGeom prst="rect">
            <a:avLst/>
          </a:prstGeom>
          <a:noFill/>
        </p:spPr>
        <p:txBody>
          <a:bodyPr wrap="none" rtlCol="0">
            <a:spAutoFit/>
          </a:bodyPr>
          <a:lstStyle/>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Προώθηση</a:t>
            </a: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Τόπος</a:t>
            </a: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Ανάλυση ή μελέτη σκοπιμότητας</a:t>
            </a: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Τεχνικός σχεδιασμός προϊόντων και οδικός χάρτης προϊόντων</a:t>
            </a:r>
            <a:r>
              <a:rPr lang="en-US" sz="2400" dirty="0">
                <a:latin typeface="Abhaya Libre Regular" panose="020B0604020202020204" charset="0"/>
                <a:cs typeface="Abhaya Libre Regular" panose="020B0604020202020204" charset="0"/>
              </a:rPr>
              <a:t> </a:t>
            </a: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Δοκιμή μάρκετινγκ ή δοκιμή αγοράς</a:t>
            </a: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Είσοδος στην αγορά και εμπορευματοποίηση</a:t>
            </a:r>
            <a:endParaRPr lang="en-US" sz="2400" dirty="0">
              <a:latin typeface="Abhaya Libre Regular" panose="020B0604020202020204" charset="0"/>
              <a:cs typeface="Abhaya Libre Regular" panose="020B0604020202020204" charset="0"/>
            </a:endParaRPr>
          </a:p>
        </p:txBody>
      </p:sp>
      <p:sp>
        <p:nvSpPr>
          <p:cNvPr id="6" name="TextBox 5"/>
          <p:cNvSpPr txBox="1"/>
          <p:nvPr/>
        </p:nvSpPr>
        <p:spPr>
          <a:xfrm>
            <a:off x="4495800" y="3523488"/>
            <a:ext cx="11037637" cy="461665"/>
          </a:xfrm>
          <a:prstGeom prst="rect">
            <a:avLst/>
          </a:prstGeom>
          <a:noFill/>
        </p:spPr>
        <p:txBody>
          <a:bodyPr wrap="none" rtlCol="0">
            <a:spAutoFit/>
          </a:bodyPr>
          <a:lstStyle/>
          <a:p>
            <a:r>
              <a:rPr lang="el-GR" sz="2400" dirty="0">
                <a:latin typeface="Abhaya Libre Regular" panose="020B0604020202020204" charset="0"/>
                <a:cs typeface="Abhaya Libre Regular" panose="020B0604020202020204" charset="0"/>
              </a:rPr>
              <a:t>Η διαδικασία ανάπτυξης νέων προϊόντων αποτελείται από τις ακόλουθες ενότητες:</a:t>
            </a:r>
            <a:endParaRPr lang="en-US" sz="2400" dirty="0">
              <a:latin typeface="Abhaya Libre Regular" panose="020B0604020202020204" charset="0"/>
              <a:cs typeface="Abhaya Libre Regular" panose="020B0604020202020204" charset="0"/>
            </a:endParaRPr>
          </a:p>
        </p:txBody>
      </p:sp>
      <p:pic>
        <p:nvPicPr>
          <p:cNvPr id="7" name="Picture 16">
            <a:extLst>
              <a:ext uri="{FF2B5EF4-FFF2-40B4-BE49-F238E27FC236}">
                <a16:creationId xmlns:a16="http://schemas.microsoft.com/office/drawing/2014/main" id="{1B3677F4-4136-FD6E-6EDF-6AE130C424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299068" y="7047627"/>
            <a:ext cx="3804368" cy="2697643"/>
          </a:xfrm>
          <a:prstGeom prst="rect">
            <a:avLst/>
          </a:prstGeom>
        </p:spPr>
      </p:pic>
    </p:spTree>
    <p:extLst>
      <p:ext uri="{BB962C8B-B14F-4D97-AF65-F5344CB8AC3E}">
        <p14:creationId xmlns:p14="http://schemas.microsoft.com/office/powerpoint/2010/main" val="4169539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txBody>
            <a:bodyPr/>
            <a:lstStyle/>
            <a:p>
              <a:endParaRPr lang="en-US" dirty="0"/>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n-US" sz="9000" dirty="0" err="1">
                <a:solidFill>
                  <a:srgbClr val="04989E"/>
                </a:solidFill>
                <a:latin typeface="Abhaya Libre Regular"/>
              </a:rPr>
              <a:t>EntreComp</a:t>
            </a:r>
            <a:endParaRPr lang="en-US" sz="9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528641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5562600" y="2422589"/>
            <a:ext cx="11506200" cy="2150973"/>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Το Ευρωπαϊκό Πλαίσιο Επιχειρηματικών Ικανοτήτων EntreComp</a:t>
            </a:r>
            <a:endParaRPr lang="en-US" sz="6410" dirty="0">
              <a:solidFill>
                <a:srgbClr val="000000"/>
              </a:solidFill>
              <a:latin typeface="Abhaya Libre Regular"/>
            </a:endParaRP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751450" y="4743309"/>
            <a:ext cx="11658600" cy="3785652"/>
          </a:xfrm>
          <a:prstGeom prst="rect">
            <a:avLst/>
          </a:prstGeom>
          <a:noFill/>
        </p:spPr>
        <p:txBody>
          <a:bodyPr wrap="square" rtlCol="0">
            <a:spAutoFit/>
          </a:bodyPr>
          <a:lstStyle/>
          <a:p>
            <a:pPr algn="just"/>
            <a:r>
              <a:rPr lang="el-GR" sz="2400" dirty="0">
                <a:latin typeface="Abhaya Libre Regular" panose="020B0604020202020204" charset="0"/>
                <a:cs typeface="Abhaya Libre Regular" panose="020B0604020202020204" charset="0"/>
              </a:rPr>
              <a:t>Η Ευρωπαϊκή Επιτροπή ανέπτυξε το EntreComp: το Ευρωπαϊκό Πλαίσιο Επιχειρηματικών Ικανοτήτων ως πλαίσιο αναφοράς για να εξηγήσει τι σημαίνει επιχειρηματική νοοτροπία</a:t>
            </a:r>
            <a:r>
              <a:rPr lang="en-US" sz="2400" dirty="0">
                <a:latin typeface="Abhaya Libre Regular" panose="020B0604020202020204" charset="0"/>
                <a:cs typeface="Abhaya Libre Regular" panose="020B0604020202020204" charset="0"/>
              </a:rPr>
              <a:t>.</a:t>
            </a:r>
          </a:p>
          <a:p>
            <a:pPr marL="457200" indent="-457200" algn="just">
              <a:buAutoNum type="arabicParenR"/>
            </a:pPr>
            <a:endParaRPr lang="en-US" sz="2400" dirty="0">
              <a:latin typeface="Abhaya Libre Regular" panose="020B0604020202020204" charset="0"/>
              <a:cs typeface="Abhaya Libre Regular" panose="020B0604020202020204" charset="0"/>
            </a:endParaRPr>
          </a:p>
          <a:p>
            <a:pPr algn="just"/>
            <a:r>
              <a:rPr lang="el-GR" sz="2400" dirty="0">
                <a:latin typeface="Abhaya Libre Regular" panose="020B0604020202020204" charset="0"/>
                <a:cs typeface="Abhaya Libre Regular" panose="020B0604020202020204" charset="0"/>
              </a:rPr>
              <a:t>Το EntreComp προσφέρει μια ολοκληρωμένη περιγραφή των γνώσεων, των δεξιοτήτων και των στάσεων που χρειάζονται οι άνθρωποι για να είναι επιχειρηματίες και να δημιουργούν οικονομική, πολιτιστική ή κοινωνική αξία για τους άλλους</a:t>
            </a:r>
            <a:r>
              <a:rPr lang="en-US" sz="2400" dirty="0">
                <a:latin typeface="Abhaya Libre Regular" panose="020B0604020202020204" charset="0"/>
                <a:cs typeface="Abhaya Libre Regular" panose="020B0604020202020204" charset="0"/>
              </a:rPr>
              <a:t>.</a:t>
            </a:r>
          </a:p>
          <a:p>
            <a:pPr marL="457200" indent="-457200" algn="just">
              <a:buAutoNum type="arabicParenR"/>
            </a:pPr>
            <a:endParaRPr lang="en-US" sz="2400" dirty="0">
              <a:latin typeface="Abhaya Libre Regular" panose="020B0604020202020204" charset="0"/>
              <a:cs typeface="Abhaya Libre Regular" panose="020B0604020202020204" charset="0"/>
            </a:endParaRPr>
          </a:p>
          <a:p>
            <a:pPr algn="just"/>
            <a:r>
              <a:rPr lang="el-GR" sz="2400" dirty="0">
                <a:latin typeface="Abhaya Libre Regular" panose="020B0604020202020204" charset="0"/>
                <a:cs typeface="Abhaya Libre Regular" panose="020B0604020202020204" charset="0"/>
              </a:rPr>
              <a:t>Το EntreComp είναι ένα κοινό πλαίσιο αναφοράς που προσδιορίζει 15 ικανότητες σε τρεις βασικούς τομείς που περιγράφουν τι σημαίνει να είσαι επιχειρηματίας.</a:t>
            </a:r>
            <a:endParaRPr lang="en-US" sz="2400" dirty="0">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2701501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10591800" y="1638300"/>
            <a:ext cx="7127536" cy="6962564"/>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861267" y="3069735"/>
            <a:ext cx="8280738" cy="5651547"/>
          </a:xfrm>
          <a:prstGeom prst="rect">
            <a:avLst/>
          </a:prstGeom>
        </p:spPr>
        <p:txBody>
          <a:bodyPr wrap="square" lIns="0" tIns="0" rIns="0" bIns="0" rtlCol="0" anchor="t">
            <a:spAutoFit/>
          </a:bodyPr>
          <a:lstStyle/>
          <a:p>
            <a:pPr algn="just">
              <a:lnSpc>
                <a:spcPts val="3359"/>
              </a:lnSpc>
            </a:pPr>
            <a:r>
              <a:rPr lang="el-GR" sz="2400" spc="-36" dirty="0">
                <a:solidFill>
                  <a:srgbClr val="000000"/>
                </a:solidFill>
                <a:latin typeface="Abhaya Libre Regular"/>
              </a:rPr>
              <a:t>Το EntreComp μπορεί να χρησιμοποιηθεί με διάφορους τρόπους, όπως</a:t>
            </a:r>
            <a:r>
              <a:rPr lang="en-US" sz="2400" spc="-36" dirty="0">
                <a:solidFill>
                  <a:srgbClr val="000000"/>
                </a:solidFill>
                <a:latin typeface="Abhaya Libre Regular"/>
              </a:rPr>
              <a:t>:</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υποστήριξη της πολιτικής και της πρακτικής για την ανάπτυξη επιχειρηματικών δεξιοτήτων</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υποστήριξη της κατάρτισης εκπαιδευτικών, εκπαιδευτών και δασκάλων για την παροχή επιχειρηματικών δεξιοτήτων</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σχεδιασμός προγραμμάτων και ευκαιριών μάθησης</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αναγνώριση και πιστοποίηση δεξιοτήτων</a:t>
            </a:r>
          </a:p>
          <a:p>
            <a:pPr algn="just">
              <a:lnSpc>
                <a:spcPts val="3359"/>
              </a:lnSpc>
            </a:pPr>
            <a:endParaRPr lang="en-US" sz="2400" spc="-36" dirty="0">
              <a:solidFill>
                <a:srgbClr val="000000"/>
              </a:solidFill>
              <a:latin typeface="Abhaya Libre Regular"/>
            </a:endParaRPr>
          </a:p>
          <a:p>
            <a:pPr algn="just">
              <a:lnSpc>
                <a:spcPts val="3359"/>
              </a:lnSpc>
            </a:pPr>
            <a:r>
              <a:rPr lang="el-GR" sz="2400" spc="-36" dirty="0">
                <a:solidFill>
                  <a:srgbClr val="000000"/>
                </a:solidFill>
                <a:latin typeface="Abhaya Libre Regular"/>
              </a:rPr>
              <a:t>Το EntreComp μπορεί να χρησιμοποιηθεί σε όλους τους τομείς και να αποτελέσει βασική υποστήριξη για τη συνεργασία και την ανάπτυξη εργασιών από εκπαιδευτικούς, εκπαιδευτές, εργοδότες, επαγγελματικούς φορείς και φορείς χάραξης πολιτικής.</a:t>
            </a:r>
            <a:endParaRPr lang="en-US" sz="2400" spc="-36" dirty="0">
              <a:solidFill>
                <a:srgbClr val="000000"/>
              </a:solidFill>
              <a:latin typeface="Abhaya Libre Regular"/>
            </a:endParaRPr>
          </a:p>
        </p:txBody>
      </p:sp>
      <p:sp>
        <p:nvSpPr>
          <p:cNvPr id="9" name="TextBox 9"/>
          <p:cNvSpPr txBox="1"/>
          <p:nvPr/>
        </p:nvSpPr>
        <p:spPr>
          <a:xfrm>
            <a:off x="3671371" y="1881587"/>
            <a:ext cx="8280738" cy="770736"/>
          </a:xfrm>
          <a:prstGeom prst="rect">
            <a:avLst/>
          </a:prstGeom>
        </p:spPr>
        <p:txBody>
          <a:bodyPr lIns="0" tIns="0" rIns="0" bIns="0" rtlCol="0" anchor="t">
            <a:spAutoFit/>
          </a:bodyPr>
          <a:lstStyle/>
          <a:p>
            <a:pPr>
              <a:lnSpc>
                <a:spcPts val="5449"/>
              </a:lnSpc>
            </a:pPr>
            <a:r>
              <a:rPr lang="en-US" sz="6410" dirty="0" err="1">
                <a:solidFill>
                  <a:srgbClr val="000000"/>
                </a:solidFill>
                <a:latin typeface="Abhaya Libre Regular"/>
              </a:rPr>
              <a:t>EntreComp</a:t>
            </a:r>
            <a:endParaRPr lang="en-US" sz="6410" dirty="0">
              <a:solidFill>
                <a:srgbClr val="000000"/>
              </a:solidFill>
              <a:latin typeface="Abhaya Libre Regular"/>
            </a:endParaRPr>
          </a:p>
        </p:txBody>
      </p:sp>
      <p:pic>
        <p:nvPicPr>
          <p:cNvPr id="13" name="Picture 12">
            <a:extLst>
              <a:ext uri="{FF2B5EF4-FFF2-40B4-BE49-F238E27FC236}">
                <a16:creationId xmlns:a16="http://schemas.microsoft.com/office/drawing/2014/main" id="{3B4F419B-D615-2144-1B1D-8915880ABE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60337" y="4018716"/>
            <a:ext cx="5791211" cy="1930403"/>
          </a:xfrm>
          <a:prstGeom prst="rect">
            <a:avLst/>
          </a:prstGeom>
        </p:spPr>
      </p:pic>
    </p:spTree>
    <p:extLst>
      <p:ext uri="{BB962C8B-B14F-4D97-AF65-F5344CB8AC3E}">
        <p14:creationId xmlns:p14="http://schemas.microsoft.com/office/powerpoint/2010/main" val="954299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787185" y="8672208"/>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861266" y="3069735"/>
            <a:ext cx="15207533" cy="4343497"/>
          </a:xfrm>
          <a:prstGeom prst="rect">
            <a:avLst/>
          </a:prstGeom>
        </p:spPr>
        <p:txBody>
          <a:bodyPr wrap="square" lIns="0" tIns="0" rIns="0" bIns="0" rtlCol="0" anchor="t">
            <a:spAutoFit/>
          </a:bodyPr>
          <a:lstStyle/>
          <a:p>
            <a:pPr algn="just">
              <a:lnSpc>
                <a:spcPts val="3359"/>
              </a:lnSpc>
            </a:pPr>
            <a:r>
              <a:rPr lang="el-GR" sz="2400" spc="-36" dirty="0">
                <a:solidFill>
                  <a:srgbClr val="000000"/>
                </a:solidFill>
                <a:latin typeface="Abhaya Libre Regular"/>
              </a:rPr>
              <a:t>Οι πιο σημαντικές ικανότητες που εξετάζονται μέσω του EntreComp και σχετίζονται με τον εντοπισμό των νέων τάσεων και των απαιτήσεων των αγορών για την παραγωγή νέων προϊόντων ή υπηρεσιών που απευθύνονται στο κοινό-στόχο και πώς θα επηρεάσουν τον οργανισμό σας είναι</a:t>
            </a:r>
            <a:r>
              <a:rPr lang="en-US" sz="2400" spc="-36" dirty="0">
                <a:solidFill>
                  <a:srgbClr val="000000"/>
                </a:solidFill>
                <a:latin typeface="Abhaya Libre Regular"/>
              </a:rPr>
              <a:t>:</a:t>
            </a:r>
          </a:p>
          <a:p>
            <a:pPr algn="just">
              <a:lnSpc>
                <a:spcPts val="3359"/>
              </a:lnSpc>
            </a:pPr>
            <a:endParaRPr lang="el-GR" sz="2400" spc="-36" dirty="0">
              <a:solidFill>
                <a:srgbClr val="000000"/>
              </a:solidFill>
              <a:latin typeface="Abhaya Libre Regular"/>
            </a:endParaRPr>
          </a:p>
          <a:p>
            <a:pPr algn="just">
              <a:lnSpc>
                <a:spcPts val="3359"/>
              </a:lnSpc>
            </a:pPr>
            <a:r>
              <a:rPr lang="el-GR" sz="2400" b="1" spc="-36" dirty="0">
                <a:solidFill>
                  <a:srgbClr val="000000"/>
                </a:solidFill>
                <a:latin typeface="Abhaya Libre Regular"/>
              </a:rPr>
              <a:t>Δημιουργικότητα</a:t>
            </a:r>
            <a:r>
              <a:rPr lang="el-GR" sz="2400" spc="-36" dirty="0">
                <a:solidFill>
                  <a:srgbClr val="000000"/>
                </a:solidFill>
                <a:latin typeface="Abhaya Libre Regular"/>
              </a:rPr>
              <a:t> (Δημιουργική σκέψη και επίλυση προβλημάτων) - Ανάπτυξη διαφόρων ιδεών και ευκαιριών για τη δημιουργία αξίας, συμπεριλαμβανομένων καλύτερων λύσεων σε υπάρχουσες και νέες προκλήσεις- Έρευνα και πειραματισμός με καινοτόμες προσεγγίσεις- Συνδυασμός γνώσεων και πόρων για την επίτευξη πολύτιμων αποτελεσμάτων</a:t>
            </a:r>
            <a:r>
              <a:rPr lang="en-US" sz="2400" spc="-36" dirty="0">
                <a:solidFill>
                  <a:srgbClr val="000000"/>
                </a:solidFill>
                <a:latin typeface="Abhaya Libre Regular"/>
              </a:rPr>
              <a:t>. </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	</a:t>
            </a:r>
          </a:p>
        </p:txBody>
      </p:sp>
      <p:sp>
        <p:nvSpPr>
          <p:cNvPr id="9" name="TextBox 9"/>
          <p:cNvSpPr txBox="1"/>
          <p:nvPr/>
        </p:nvSpPr>
        <p:spPr>
          <a:xfrm>
            <a:off x="7051694" y="1628250"/>
            <a:ext cx="8280738" cy="770736"/>
          </a:xfrm>
          <a:prstGeom prst="rect">
            <a:avLst/>
          </a:prstGeom>
        </p:spPr>
        <p:txBody>
          <a:bodyPr lIns="0" tIns="0" rIns="0" bIns="0" rtlCol="0" anchor="t">
            <a:spAutoFit/>
          </a:bodyPr>
          <a:lstStyle/>
          <a:p>
            <a:pPr>
              <a:lnSpc>
                <a:spcPts val="5449"/>
              </a:lnSpc>
            </a:pPr>
            <a:r>
              <a:rPr lang="en-US" sz="6410" dirty="0" err="1">
                <a:solidFill>
                  <a:srgbClr val="000000"/>
                </a:solidFill>
                <a:latin typeface="Abhaya Libre Regular"/>
              </a:rPr>
              <a:t>EntreComp</a:t>
            </a:r>
            <a:endParaRPr lang="en-US" sz="6410" dirty="0">
              <a:solidFill>
                <a:srgbClr val="000000"/>
              </a:solidFill>
              <a:latin typeface="Abhaya Libre Regular"/>
            </a:endParaRPr>
          </a:p>
        </p:txBody>
      </p:sp>
      <p:sp>
        <p:nvSpPr>
          <p:cNvPr id="10" name="TextBox 9"/>
          <p:cNvSpPr txBox="1"/>
          <p:nvPr/>
        </p:nvSpPr>
        <p:spPr>
          <a:xfrm>
            <a:off x="8083040" y="6746739"/>
            <a:ext cx="4250968" cy="2308324"/>
          </a:xfrm>
          <a:prstGeom prst="rect">
            <a:avLst/>
          </a:prstGeom>
          <a:noFill/>
        </p:spPr>
        <p:txBody>
          <a:bodyPr wrap="square" rtlCol="0">
            <a:spAutoFit/>
          </a:bodyPr>
          <a:lstStyle/>
          <a:p>
            <a:r>
              <a:rPr lang="el-GR" sz="2400" b="1" dirty="0">
                <a:latin typeface="Abhaya Libre Regular" panose="020B0604020202020204" charset="0"/>
                <a:cs typeface="Abhaya Libre Regular" panose="020B0604020202020204" charset="0"/>
              </a:rPr>
              <a:t>Όραμα</a:t>
            </a:r>
            <a:r>
              <a:rPr lang="en-US" sz="2400" dirty="0">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 δουλέψτε προς την κατεύθυνση του οράματός σας για το μέλλον</a:t>
            </a: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Φανταστείτε το</a:t>
            </a: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Σκεφτείτε στρατηγικά</a:t>
            </a: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Καθοδηγήστε τη δράση</a:t>
            </a:r>
            <a:endParaRPr lang="en-US" sz="2400" dirty="0">
              <a:latin typeface="Abhaya Libre Regular" panose="020B0604020202020204" charset="0"/>
              <a:cs typeface="Abhaya Libre Regular" panose="020B0604020202020204" charset="0"/>
            </a:endParaRPr>
          </a:p>
        </p:txBody>
      </p:sp>
      <p:sp>
        <p:nvSpPr>
          <p:cNvPr id="11" name="TextBox 10"/>
          <p:cNvSpPr txBox="1"/>
          <p:nvPr/>
        </p:nvSpPr>
        <p:spPr>
          <a:xfrm>
            <a:off x="2406736" y="6699822"/>
            <a:ext cx="5181600" cy="2677656"/>
          </a:xfrm>
          <a:prstGeom prst="rect">
            <a:avLst/>
          </a:prstGeom>
          <a:noFill/>
        </p:spPr>
        <p:txBody>
          <a:bodyPr wrap="square" rtlCol="0">
            <a:spAutoFit/>
          </a:bodyPr>
          <a:lstStyle/>
          <a:p>
            <a:r>
              <a:rPr lang="el-GR" sz="2400" b="1" dirty="0">
                <a:latin typeface="Abhaya Libre Regular" panose="020B0604020202020204" charset="0"/>
                <a:cs typeface="Abhaya Libre Regular" panose="020B0604020202020204" charset="0"/>
              </a:rPr>
              <a:t>Δημιουργικότητα -</a:t>
            </a:r>
            <a:r>
              <a:rPr lang="en-US" sz="2400" b="1" dirty="0">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Ανάπτυξη και στοχευμένες ιδέες</a:t>
            </a: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Να είστε περίεργοι και ανοιχτοί</a:t>
            </a: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Αναπτύξτε την ιδέα</a:t>
            </a: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Καθορίστε τα προβλήματα</a:t>
            </a: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Σχεδιάστε την αξία</a:t>
            </a:r>
          </a:p>
          <a:p>
            <a:pPr marL="342900" indent="-342900">
              <a:buFont typeface="Arial" panose="020B0604020202020204" pitchFamily="34" charset="0"/>
              <a:buChar char="•"/>
            </a:pPr>
            <a:r>
              <a:rPr lang="el-GR" sz="2400" dirty="0">
                <a:latin typeface="Abhaya Libre Regular" panose="020B0604020202020204" charset="0"/>
                <a:cs typeface="Abhaya Libre Regular" panose="020B0604020202020204" charset="0"/>
              </a:rPr>
              <a:t>Να είστε καινοτόμοι</a:t>
            </a:r>
            <a:endParaRPr lang="en-US" sz="2400" dirty="0">
              <a:latin typeface="Abhaya Libre Regular" panose="020B0604020202020204" charset="0"/>
              <a:cs typeface="Abhaya Libre Regular" panose="020B0604020202020204" charset="0"/>
            </a:endParaRPr>
          </a:p>
        </p:txBody>
      </p:sp>
      <p:sp>
        <p:nvSpPr>
          <p:cNvPr id="12" name="TextBox 11"/>
          <p:cNvSpPr txBox="1"/>
          <p:nvPr/>
        </p:nvSpPr>
        <p:spPr>
          <a:xfrm>
            <a:off x="12729168" y="6865070"/>
            <a:ext cx="3962400" cy="1200329"/>
          </a:xfrm>
          <a:prstGeom prst="rect">
            <a:avLst/>
          </a:prstGeom>
          <a:noFill/>
        </p:spPr>
        <p:txBody>
          <a:bodyPr wrap="square" rtlCol="0">
            <a:spAutoFit/>
          </a:bodyPr>
          <a:lstStyle/>
          <a:p>
            <a:r>
              <a:rPr lang="el-GR" sz="2400" b="1" dirty="0">
                <a:latin typeface="Abhaya Libre Regular" panose="020B0604020202020204" charset="0"/>
                <a:cs typeface="Abhaya Libre Regular" panose="020B0604020202020204" charset="0"/>
              </a:rPr>
              <a:t>Εκτίμηση ιδεών - </a:t>
            </a:r>
            <a:r>
              <a:rPr lang="en-US" sz="2400" dirty="0">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Αξιοποιήστε στο έπακρο ιδέες και ευκαιρίες</a:t>
            </a:r>
            <a:endParaRPr lang="en-US" sz="2400" dirty="0">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193984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8"/>
            <a:ext cx="17927690" cy="96361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163950" y="-3326906"/>
            <a:ext cx="5364129" cy="536412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96164">
            <a:off x="-5667382" y="8118007"/>
            <a:ext cx="11622266" cy="1238807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5502">
            <a:off x="-3852602" y="189371"/>
            <a:ext cx="4352147" cy="4346443"/>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4" name="TextBox 3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35" name="Picture 35"/>
          <p:cNvPicPr>
            <a:picLocks noChangeAspect="1"/>
          </p:cNvPicPr>
          <p:nvPr/>
        </p:nvPicPr>
        <p:blipFill>
          <a:blip r:embed="rId18"/>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9"/>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20"/>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21"/>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2"/>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3"/>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4"/>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5"/>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6"/>
          <a:srcRect/>
          <a:stretch>
            <a:fillRect/>
          </a:stretch>
        </p:blipFill>
        <p:spPr>
          <a:xfrm>
            <a:off x="5831152" y="6271468"/>
            <a:ext cx="3014863" cy="2131759"/>
          </a:xfrm>
          <a:prstGeom prst="rect">
            <a:avLst/>
          </a:prstGeom>
        </p:spPr>
      </p:pic>
      <p:sp>
        <p:nvSpPr>
          <p:cNvPr id="44" name="TextBox 44"/>
          <p:cNvSpPr txBox="1"/>
          <p:nvPr/>
        </p:nvSpPr>
        <p:spPr>
          <a:xfrm>
            <a:off x="6608984" y="1228725"/>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Bold"/>
              </a:rPr>
              <a:t>Κοινοπραξία</a:t>
            </a:r>
            <a:endParaRPr lang="en-US" sz="6410" dirty="0">
              <a:solidFill>
                <a:srgbClr val="000000"/>
              </a:solidFill>
              <a:latin typeface="Abhaya Libre Regular Bold"/>
            </a:endParaRPr>
          </a:p>
        </p:txBody>
      </p:sp>
      <p:pic>
        <p:nvPicPr>
          <p:cNvPr id="45" name="Picture 45"/>
          <p:cNvPicPr>
            <a:picLocks noChangeAspect="1"/>
          </p:cNvPicPr>
          <p:nvPr/>
        </p:nvPicPr>
        <p:blipFill>
          <a:blip r:embed="rId27"/>
          <a:srcRect/>
          <a:stretch>
            <a:fillRect/>
          </a:stretch>
        </p:blipFill>
        <p:spPr>
          <a:xfrm>
            <a:off x="7870030" y="9245916"/>
            <a:ext cx="3710720" cy="77925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828800" y="3588528"/>
            <a:ext cx="15207533" cy="5215530"/>
          </a:xfrm>
          <a:prstGeom prst="rect">
            <a:avLst/>
          </a:prstGeom>
        </p:spPr>
        <p:txBody>
          <a:bodyPr wrap="square" lIns="0" tIns="0" rIns="0" bIns="0" rtlCol="0" anchor="t">
            <a:spAutoFit/>
          </a:bodyPr>
          <a:lstStyle/>
          <a:p>
            <a:pPr algn="just">
              <a:lnSpc>
                <a:spcPts val="3359"/>
              </a:lnSpc>
            </a:pPr>
            <a:r>
              <a:rPr lang="el-GR" sz="2400" b="1" spc="-36" dirty="0">
                <a:solidFill>
                  <a:srgbClr val="000000"/>
                </a:solidFill>
                <a:latin typeface="Abhaya Libre Regular"/>
              </a:rPr>
              <a:t>Ο εντοπισμός ευκαιριών </a:t>
            </a:r>
            <a:r>
              <a:rPr lang="el-GR" sz="2400" spc="-36" dirty="0">
                <a:solidFill>
                  <a:srgbClr val="000000"/>
                </a:solidFill>
                <a:latin typeface="Abhaya Libre Regular"/>
              </a:rPr>
              <a:t>περιλαμβάνει τον εντοπισμό και την αξιοποίηση ευκαιριών για τη δημιουργία αξίας με τη διερεύνηση των κοινωνικών, περιβαλλοντικών και οικονομικών πτυχών της αγοράς, καθώς και τον προσδιορισμό των αναγκών και των προκλήσεων που πρέπει να αντιμετωπιστούν. Επιπλέον, περιλαμβάνει την ικανότητα δημιουργίας νέων συνδέσμων και τη συνένωση διαφορετικών στοιχείων της αγοράς για τη δημιουργία ευκαιριών δημιουργίας αξίας.</a:t>
            </a: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 </a:t>
            </a:r>
            <a:r>
              <a:rPr lang="el-GR" sz="2400" spc="-36" dirty="0">
                <a:solidFill>
                  <a:srgbClr val="000000"/>
                </a:solidFill>
                <a:latin typeface="Abhaya Libre Regular"/>
              </a:rPr>
              <a:t>Χρησιμοποιήστε τη φαντασία και τις ικανότητές σας για να εντοπίσετε ευκαιρίες για τη δημιουργία αξίας. </a:t>
            </a:r>
            <a:r>
              <a:rPr lang="en-US" sz="2400" spc="-36" dirty="0">
                <a:solidFill>
                  <a:srgbClr val="000000"/>
                </a:solidFill>
                <a:latin typeface="Abhaya Libre Regular"/>
              </a:rPr>
              <a:t>.</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Εντοπίστε, αξιοποιήστε και εκμεταλλευτείτε τις ευκαιρίες</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Επικεντρωθείτε στις προκλήσεις</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Αποκαλύψτε ανάγκες</a:t>
            </a:r>
          </a:p>
          <a:p>
            <a:pPr marL="342900" indent="-342900" algn="just">
              <a:lnSpc>
                <a:spcPts val="3359"/>
              </a:lnSpc>
              <a:buFont typeface="Arial" panose="020B0604020202020204" pitchFamily="34" charset="0"/>
              <a:buChar char="•"/>
            </a:pPr>
            <a:r>
              <a:rPr lang="el-GR" sz="2400" spc="-36" dirty="0">
                <a:solidFill>
                  <a:srgbClr val="000000"/>
                </a:solidFill>
                <a:latin typeface="Abhaya Libre Regular"/>
              </a:rPr>
              <a:t>Αναλύστε το πλαίσιο</a:t>
            </a: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	</a:t>
            </a:r>
          </a:p>
        </p:txBody>
      </p:sp>
      <p:sp>
        <p:nvSpPr>
          <p:cNvPr id="9" name="TextBox 9"/>
          <p:cNvSpPr txBox="1"/>
          <p:nvPr/>
        </p:nvSpPr>
        <p:spPr>
          <a:xfrm>
            <a:off x="7086600" y="1958174"/>
            <a:ext cx="8280738" cy="770736"/>
          </a:xfrm>
          <a:prstGeom prst="rect">
            <a:avLst/>
          </a:prstGeom>
        </p:spPr>
        <p:txBody>
          <a:bodyPr lIns="0" tIns="0" rIns="0" bIns="0" rtlCol="0" anchor="t">
            <a:spAutoFit/>
          </a:bodyPr>
          <a:lstStyle/>
          <a:p>
            <a:pPr>
              <a:lnSpc>
                <a:spcPts val="5449"/>
              </a:lnSpc>
            </a:pPr>
            <a:r>
              <a:rPr lang="en-US" sz="6410" dirty="0" err="1">
                <a:solidFill>
                  <a:srgbClr val="000000"/>
                </a:solidFill>
                <a:latin typeface="Abhaya Libre Regular"/>
              </a:rPr>
              <a:t>EntreComp</a:t>
            </a:r>
            <a:endParaRPr lang="en-US" sz="6410" dirty="0">
              <a:solidFill>
                <a:srgbClr val="000000"/>
              </a:solidFill>
              <a:latin typeface="Abhaya Libre Regular"/>
            </a:endParaRPr>
          </a:p>
        </p:txBody>
      </p:sp>
      <p:pic>
        <p:nvPicPr>
          <p:cNvPr id="7" name="Picture 6" descr="Chart&#10;&#10;Description automatically generated">
            <a:extLst>
              <a:ext uri="{FF2B5EF4-FFF2-40B4-BE49-F238E27FC236}">
                <a16:creationId xmlns:a16="http://schemas.microsoft.com/office/drawing/2014/main" id="{6696C20A-1460-8480-CF62-36916DD5E6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20600" y="6639017"/>
            <a:ext cx="5339513" cy="2996524"/>
          </a:xfrm>
          <a:prstGeom prst="rect">
            <a:avLst/>
          </a:prstGeom>
        </p:spPr>
      </p:pic>
    </p:spTree>
    <p:extLst>
      <p:ext uri="{BB962C8B-B14F-4D97-AF65-F5344CB8AC3E}">
        <p14:creationId xmlns:p14="http://schemas.microsoft.com/office/powerpoint/2010/main" val="1213134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838200" y="3930663"/>
            <a:ext cx="16730381" cy="1904367"/>
          </a:xfrm>
          <a:prstGeom prst="rect">
            <a:avLst/>
          </a:prstGeom>
        </p:spPr>
        <p:txBody>
          <a:bodyPr wrap="square" lIns="0" tIns="0" rIns="0" bIns="0" rtlCol="0" anchor="t">
            <a:spAutoFit/>
          </a:bodyPr>
          <a:lstStyle/>
          <a:p>
            <a:pPr algn="ctr">
              <a:lnSpc>
                <a:spcPct val="150000"/>
              </a:lnSpc>
            </a:pPr>
            <a:r>
              <a:rPr lang="el-GR" sz="9000" dirty="0">
                <a:solidFill>
                  <a:srgbClr val="04989E"/>
                </a:solidFill>
                <a:latin typeface="Abhaya Libre Regular"/>
              </a:rPr>
              <a:t>Παραδείγματα καλών πρακτικών</a:t>
            </a:r>
            <a:endParaRPr lang="en-US" sz="9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3193197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2241397" y="2840703"/>
            <a:ext cx="6510839" cy="6087564"/>
          </a:xfrm>
          <a:prstGeom prst="rect">
            <a:avLst/>
          </a:prstGeom>
        </p:spPr>
        <p:txBody>
          <a:bodyPr lIns="0" tIns="0" rIns="0" bIns="0" rtlCol="0" anchor="t">
            <a:spAutoFit/>
          </a:bodyPr>
          <a:lstStyle/>
          <a:p>
            <a:pPr algn="just">
              <a:lnSpc>
                <a:spcPts val="3359"/>
              </a:lnSpc>
            </a:pPr>
            <a:r>
              <a:rPr lang="pt-BR" sz="2400" spc="-36" dirty="0">
                <a:solidFill>
                  <a:srgbClr val="000000"/>
                </a:solidFill>
                <a:latin typeface="Abhaya Libre Regular"/>
              </a:rPr>
              <a:t>COCA-COLA </a:t>
            </a:r>
            <a:r>
              <a:rPr lang="el-GR" sz="2400" spc="-36" dirty="0">
                <a:solidFill>
                  <a:srgbClr val="000000"/>
                </a:solidFill>
                <a:latin typeface="Abhaya Libre Regular"/>
              </a:rPr>
              <a:t>ΜΗΔΈΝ ΖΆΧΑΡΗ ΜΗΔΈΝ ΚΑΦΕΪ́ΝΗ</a:t>
            </a:r>
          </a:p>
          <a:p>
            <a:pPr algn="just">
              <a:lnSpc>
                <a:spcPts val="3359"/>
              </a:lnSpc>
            </a:pPr>
            <a:endParaRPr lang="pt-BR" sz="2400" spc="-36" dirty="0">
              <a:solidFill>
                <a:srgbClr val="000000"/>
              </a:solidFill>
              <a:latin typeface="Abhaya Libre Regular"/>
            </a:endParaRPr>
          </a:p>
          <a:p>
            <a:pPr algn="just">
              <a:lnSpc>
                <a:spcPts val="3359"/>
              </a:lnSpc>
            </a:pPr>
            <a:r>
              <a:rPr lang="el-GR" sz="2400" spc="-36" dirty="0">
                <a:solidFill>
                  <a:srgbClr val="000000"/>
                </a:solidFill>
                <a:latin typeface="Abhaya Libre Regular"/>
              </a:rPr>
              <a:t>Η Coca-Cola ξεκίνησε μια νέα καμπάνια κοινωνικής δικτύωσης για να προωθήσει το λανσάρισμα του τελευταίου της προϊόντος, Coca-Cola Zero Sugar Zero Caffeine, τοποθετώντας το ως μια φιλική προς το βράδυ εναλλακτική λύση σε σχέση με τα άλλα ροφήματα Coca-Cola</a:t>
            </a:r>
            <a:r>
              <a:rPr lang="en-US" sz="2400" spc="-36" dirty="0">
                <a:solidFill>
                  <a:srgbClr val="000000"/>
                </a:solidFill>
                <a:latin typeface="Abhaya Libre Regular"/>
              </a:rPr>
              <a:t>.</a:t>
            </a:r>
          </a:p>
          <a:p>
            <a:pPr algn="just">
              <a:lnSpc>
                <a:spcPts val="3359"/>
              </a:lnSpc>
            </a:pPr>
            <a:endParaRPr lang="en-US" sz="2400" spc="-36" dirty="0">
              <a:solidFill>
                <a:srgbClr val="000000"/>
              </a:solidFill>
              <a:latin typeface="Abhaya Libre Regular"/>
            </a:endParaRPr>
          </a:p>
          <a:p>
            <a:pPr algn="just">
              <a:lnSpc>
                <a:spcPts val="3359"/>
              </a:lnSpc>
            </a:pPr>
            <a:r>
              <a:rPr lang="el-GR" sz="2400" spc="-36" dirty="0">
                <a:solidFill>
                  <a:srgbClr val="000000"/>
                </a:solidFill>
                <a:latin typeface="Abhaya Libre Regular"/>
              </a:rPr>
              <a:t>Η νέα καμπάνια που προωθείται με την πλατφόρμα της μάρκας "Ποτέ δεν είναι αργά για λίγη χαρά!", ξεκίνησε με αυτό που ο γίγαντας των αναψυκτικών ισχυρίζεται ότι είναι το "πρώτο Insta musical", με τίτλο "That moment when".</a:t>
            </a:r>
            <a:endParaRPr lang="en-US" sz="2400" spc="-36" dirty="0">
              <a:solidFill>
                <a:srgbClr val="000000"/>
              </a:solidFill>
              <a:latin typeface="Abhaya Libre Regular"/>
            </a:endParaRP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5791200" y="1486302"/>
            <a:ext cx="8280738" cy="765979"/>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a:rPr>
              <a:t>Εταιρεία </a:t>
            </a:r>
            <a:r>
              <a:rPr lang="en-US" sz="6410" dirty="0">
                <a:solidFill>
                  <a:srgbClr val="000000"/>
                </a:solidFill>
                <a:latin typeface="Abhaya Libre Regular"/>
              </a:rPr>
              <a:t>Coca Cola</a:t>
            </a: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5" name="Picture 4" descr="Text, calendar&#10;&#10;Description automatically generated">
            <a:extLst>
              <a:ext uri="{FF2B5EF4-FFF2-40B4-BE49-F238E27FC236}">
                <a16:creationId xmlns:a16="http://schemas.microsoft.com/office/drawing/2014/main" id="{7E299FF4-2FFA-B0D2-BE54-41C0F0EFF7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1129" y="3058975"/>
            <a:ext cx="7472167" cy="4981445"/>
          </a:xfrm>
          <a:prstGeom prst="rect">
            <a:avLst/>
          </a:prstGeom>
        </p:spPr>
      </p:pic>
    </p:spTree>
    <p:extLst>
      <p:ext uri="{BB962C8B-B14F-4D97-AF65-F5344CB8AC3E}">
        <p14:creationId xmlns:p14="http://schemas.microsoft.com/office/powerpoint/2010/main" val="1257156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530230" y="1500339"/>
            <a:ext cx="8686800" cy="8267648"/>
          </a:xfrm>
          <a:prstGeom prst="rect">
            <a:avLst/>
          </a:prstGeom>
        </p:spPr>
        <p:txBody>
          <a:bodyPr wrap="square" lIns="0" tIns="0" rIns="0" bIns="0" rtlCol="0" anchor="t">
            <a:spAutoFit/>
          </a:bodyPr>
          <a:lstStyle/>
          <a:p>
            <a:pPr algn="just">
              <a:lnSpc>
                <a:spcPts val="3359"/>
              </a:lnSpc>
            </a:pPr>
            <a:r>
              <a:rPr lang="el-GR" sz="2400" spc="-36" dirty="0">
                <a:solidFill>
                  <a:srgbClr val="000000"/>
                </a:solidFill>
                <a:latin typeface="Abhaya Libre Regular"/>
              </a:rPr>
              <a:t>Το Dropbox συγκεντρώνει τα πάντα -παραδοσιακά αρχεία, περιεχόμενο cloud και συντομεύσεις στο διαδίκτυο- σε ένα μέρος. Το 2007, η βελτίωση της εργασίας των ανθρώπων σήμαινε τον σχεδιασμό ενός απλούστερου τρόπου συγχρονισμού των αρχείων. Σήμερα, αυτό σημαίνει να σχεδιάζουμε προϊόντα που μειώνουν τη δουλειά, ώστε να μπορείτε να επικεντρωθείτε στη δουλειά που έχει σημασία</a:t>
            </a:r>
            <a:r>
              <a:rPr lang="en-US" sz="2400" spc="-36" dirty="0">
                <a:solidFill>
                  <a:srgbClr val="000000"/>
                </a:solidFill>
                <a:latin typeface="Abhaya Libre Regular"/>
              </a:rPr>
              <a:t>.</a:t>
            </a:r>
          </a:p>
          <a:p>
            <a:pPr algn="just">
              <a:lnSpc>
                <a:spcPts val="3359"/>
              </a:lnSpc>
            </a:pPr>
            <a:endParaRPr lang="en-US" sz="2400" spc="-36" dirty="0">
              <a:solidFill>
                <a:srgbClr val="000000"/>
              </a:solidFill>
              <a:latin typeface="Abhaya Libre Regular"/>
            </a:endParaRPr>
          </a:p>
          <a:p>
            <a:pPr algn="just">
              <a:lnSpc>
                <a:spcPts val="3359"/>
              </a:lnSpc>
            </a:pPr>
            <a:r>
              <a:rPr lang="el-GR" sz="2400" spc="-36" dirty="0">
                <a:solidFill>
                  <a:srgbClr val="000000"/>
                </a:solidFill>
                <a:latin typeface="Abhaya Libre Regular"/>
              </a:rPr>
              <a:t>Τα περισσότερα "εργαλεία παραγωγικότητας" σας εμποδίζουν. Κάνουν συνεχώς ping, αποσπούν την προσοχή και διαταράσσουν τη ροή της ομάδας σας, με αποτέλεσμα να περνάτε τις μέρες σας αλλάζοντας μεταξύ των εφαρμογών και εντοπίζοντας ανατροφοδότηση. Πρόκειται για δουλειά με δουλειά, όχι για πράγματα που έχουν νόημα. Το Dropbox θέλησε να το αλλάξει αυτό</a:t>
            </a:r>
            <a:r>
              <a:rPr lang="en-US" sz="2400" spc="-36" dirty="0">
                <a:solidFill>
                  <a:srgbClr val="000000"/>
                </a:solidFill>
                <a:latin typeface="Abhaya Libre Regular"/>
              </a:rPr>
              <a:t>.</a:t>
            </a:r>
            <a:endParaRPr lang="el-GR"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a:p>
            <a:pPr algn="just">
              <a:lnSpc>
                <a:spcPts val="3359"/>
              </a:lnSpc>
            </a:pPr>
            <a:r>
              <a:rPr lang="el-GR" sz="2400" spc="-36" dirty="0">
                <a:solidFill>
                  <a:srgbClr val="000000"/>
                </a:solidFill>
                <a:latin typeface="Abhaya Libre Regular"/>
              </a:rPr>
              <a:t>Η Dropbox πιστεύει ότι υπάρχει ένας πιο φωτισμένος τρόπος εργασίας. Το Dropbox βοηθά τους ανθρώπους να είναι οργανωμένοι, να παραμένουν συγκεντρωμένοι και να συγχρονίζονται με τις ομάδες τους</a:t>
            </a:r>
            <a:r>
              <a:rPr lang="en-US" sz="2400" spc="-36" dirty="0">
                <a:solidFill>
                  <a:srgbClr val="000000"/>
                </a:solidFill>
                <a:latin typeface="Abhaya Libre Regular"/>
              </a:rPr>
              <a:t>. </a:t>
            </a: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010642" y="859029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7543800" y="734360"/>
            <a:ext cx="4114800" cy="765979"/>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Dropbox</a:t>
            </a: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11863472" y="9120777"/>
            <a:ext cx="3710720" cy="779251"/>
          </a:xfrm>
          <a:prstGeom prst="rect">
            <a:avLst/>
          </a:prstGeom>
        </p:spPr>
      </p:pic>
      <p:pic>
        <p:nvPicPr>
          <p:cNvPr id="3" name="Picture 2">
            <a:extLst>
              <a:ext uri="{FF2B5EF4-FFF2-40B4-BE49-F238E27FC236}">
                <a16:creationId xmlns:a16="http://schemas.microsoft.com/office/drawing/2014/main" id="{A8554706-1A1A-BC68-AC59-8A4B324C22D1}"/>
              </a:ext>
            </a:extLst>
          </p:cNvPr>
          <p:cNvPicPr>
            <a:picLocks noChangeAspect="1"/>
          </p:cNvPicPr>
          <p:nvPr/>
        </p:nvPicPr>
        <p:blipFill>
          <a:blip r:embed="rId8"/>
          <a:stretch>
            <a:fillRect/>
          </a:stretch>
        </p:blipFill>
        <p:spPr>
          <a:xfrm>
            <a:off x="10552700" y="1724750"/>
            <a:ext cx="6971909" cy="5251737"/>
          </a:xfrm>
          <a:prstGeom prst="rect">
            <a:avLst/>
          </a:prstGeom>
        </p:spPr>
      </p:pic>
    </p:spTree>
    <p:extLst>
      <p:ext uri="{BB962C8B-B14F-4D97-AF65-F5344CB8AC3E}">
        <p14:creationId xmlns:p14="http://schemas.microsoft.com/office/powerpoint/2010/main" val="4223849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2199766" y="3088718"/>
            <a:ext cx="14471141" cy="4593565"/>
          </a:xfrm>
          <a:prstGeom prst="rect">
            <a:avLst/>
          </a:prstGeom>
        </p:spPr>
        <p:txBody>
          <a:bodyPr wrap="square" lIns="0" tIns="0" rIns="0" bIns="0" rtlCol="0" anchor="t">
            <a:spAutoFit/>
          </a:bodyPr>
          <a:lstStyle/>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1"/>
              </a:rPr>
              <a:t>https://learnenglish.britishcouncil.org/business-english/business-magazine/five-essential-marketing-trends</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2"/>
              </a:rPr>
              <a:t>https://www.investopedia.com/terms/t/target-market.asp</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3"/>
              </a:rPr>
              <a:t>https://blog.hootsuite.com/target-market/</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4"/>
              </a:rPr>
              <a:t>https://www.techtarget.com/searchcio/definition/product-development-or-new-product-development-NPD</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5"/>
              </a:rPr>
              <a:t>https://ec.europa.eu/social/main.jsp?catId=1317&amp;langId=en</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6"/>
              </a:rPr>
              <a:t>https://www.bigcommerce.com/articles/ecommerce/target-market-analysis/</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7"/>
              </a:rPr>
              <a:t>https://grin.co/blog/reach-your-target-audience-more-effectively/</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8"/>
              </a:rPr>
              <a:t>https://www.sprinklr.com/cxm/market-research/</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9"/>
              </a:rPr>
              <a:t>https://www.practicalbusinessskills.com/getting-started/creating-a-business-plan/understanding-the-market</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20"/>
              </a:rPr>
              <a:t>https://www.qualtrics.com/experience-management/brand/what-is-market-segmentation/</a:t>
            </a:r>
            <a:r>
              <a:rPr lang="en-US" sz="2400" spc="-36" dirty="0">
                <a:solidFill>
                  <a:srgbClr val="000000"/>
                </a:solidFill>
                <a:latin typeface="Abhaya Libre Regular"/>
              </a:rPr>
              <a:t>  </a:t>
            </a:r>
          </a:p>
        </p:txBody>
      </p:sp>
      <p:sp>
        <p:nvSpPr>
          <p:cNvPr id="8" name="TextBox 8"/>
          <p:cNvSpPr txBox="1"/>
          <p:nvPr/>
        </p:nvSpPr>
        <p:spPr>
          <a:xfrm>
            <a:off x="2199766" y="2031180"/>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Bold"/>
              </a:rPr>
              <a:t>Αναφορές</a:t>
            </a:r>
            <a:endParaRPr lang="en-US" sz="6410" dirty="0">
              <a:solidFill>
                <a:srgbClr val="000000"/>
              </a:solidFill>
              <a:latin typeface="Abhaya Libre Regular Bold"/>
            </a:endParaRPr>
          </a:p>
        </p:txBody>
      </p:sp>
      <p:pic>
        <p:nvPicPr>
          <p:cNvPr id="9" name="Picture 9"/>
          <p:cNvPicPr>
            <a:picLocks noChangeAspect="1"/>
          </p:cNvPicPr>
          <p:nvPr/>
        </p:nvPicPr>
        <p:blipFill>
          <a:blip r:embed="rId21"/>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0" y="458151"/>
              <a:ext cx="3867430" cy="618789"/>
            </a:xfrm>
            <a:prstGeom prst="rect">
              <a:avLst/>
            </a:prstGeom>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182953" y="7120240"/>
            <a:ext cx="5721823" cy="566980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2199766" y="2437935"/>
            <a:ext cx="16088234" cy="6440225"/>
          </a:xfrm>
          <a:prstGeom prst="rect">
            <a:avLst/>
          </a:prstGeom>
        </p:spPr>
        <p:txBody>
          <a:bodyPr wrap="square" lIns="0" tIns="0" rIns="0" bIns="0" rtlCol="0" anchor="t">
            <a:spAutoFit/>
          </a:bodyPr>
          <a:lstStyle/>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1"/>
              </a:rPr>
              <a:t>https://www.shopify.com/blog/niche-markets</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2"/>
              </a:rPr>
              <a:t>https://blog.hubspot.com/sales/niche-market</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3"/>
              </a:rPr>
              <a:t>https://www.investopedia.com/terms/m/market.asp</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4"/>
              </a:rPr>
              <a:t>https://www.managementstudyguide.com/what-is-market.htm</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5"/>
              </a:rPr>
              <a:t>https://www.indeed.com/career-advice/career-development/market-structure</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6"/>
              </a:rPr>
              <a:t>https://www.semrush.com/blog/trends/</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7"/>
              </a:rPr>
              <a:t>https://www.indiainfoline.com/knowledge-center/online-share-trading/how-to-identify-trends</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8"/>
              </a:rPr>
              <a:t>https://www.investopedia.com/articles/technical/03/060303.asp</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9"/>
              </a:rPr>
              <a:t>https://www.investopedia.com/terms/t/trend.asp</a:t>
            </a:r>
            <a:endParaRPr lang="en-US" sz="2400" spc="-36" dirty="0">
              <a:solidFill>
                <a:srgbClr val="000000"/>
              </a:solidFill>
              <a:latin typeface="Abhaya Libre Regular"/>
            </a:endParaRP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20"/>
              </a:rPr>
              <a:t>https://www.coca-cola.co.uk/marketing/launches-and-innovation/coca-cola-zero-sugar-zero-caffeine-that-moment-when</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21"/>
              </a:rPr>
              <a:t>https://www.dropbox.com/about</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22"/>
              </a:rPr>
              <a:t>https://techcrunch.com/gallery/a-brief-history-of-dropbox/</a:t>
            </a:r>
            <a:r>
              <a:rPr lang="en-US" sz="2400" spc="-36" dirty="0">
                <a:solidFill>
                  <a:srgbClr val="000000"/>
                </a:solidFill>
                <a:latin typeface="Abhaya Libre Regular"/>
              </a:rPr>
              <a:t> </a:t>
            </a:r>
          </a:p>
          <a:p>
            <a:pPr>
              <a:lnSpc>
                <a:spcPts val="3600"/>
              </a:lnSpc>
            </a:pPr>
            <a:endParaRPr lang="en-US" sz="2400" spc="-36" dirty="0">
              <a:solidFill>
                <a:srgbClr val="000000"/>
              </a:solidFill>
              <a:latin typeface="Abhaya Libre Regular"/>
            </a:endParaRPr>
          </a:p>
          <a:p>
            <a:pPr>
              <a:lnSpc>
                <a:spcPts val="3600"/>
              </a:lnSpc>
            </a:pPr>
            <a:endParaRPr lang="en-US" sz="2400" spc="-36" dirty="0">
              <a:solidFill>
                <a:srgbClr val="000000"/>
              </a:solidFill>
              <a:latin typeface="Abhaya Libre Regular"/>
            </a:endParaRPr>
          </a:p>
        </p:txBody>
      </p:sp>
      <p:sp>
        <p:nvSpPr>
          <p:cNvPr id="8" name="TextBox 8"/>
          <p:cNvSpPr txBox="1"/>
          <p:nvPr/>
        </p:nvSpPr>
        <p:spPr>
          <a:xfrm>
            <a:off x="2319610" y="1483924"/>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Bold"/>
              </a:rPr>
              <a:t>Αναφορές</a:t>
            </a:r>
            <a:endParaRPr lang="en-US" sz="6410" dirty="0">
              <a:solidFill>
                <a:srgbClr val="000000"/>
              </a:solidFill>
              <a:latin typeface="Abhaya Libre Regular Bold"/>
            </a:endParaRPr>
          </a:p>
        </p:txBody>
      </p:sp>
      <p:pic>
        <p:nvPicPr>
          <p:cNvPr id="9" name="Picture 9"/>
          <p:cNvPicPr>
            <a:picLocks noChangeAspect="1"/>
          </p:cNvPicPr>
          <p:nvPr/>
        </p:nvPicPr>
        <p:blipFill>
          <a:blip r:embed="rId23"/>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0" y="458151"/>
              <a:ext cx="3867430" cy="618789"/>
            </a:xfrm>
            <a:prstGeom prst="rect">
              <a:avLst/>
            </a:prstGeom>
          </p:spPr>
        </p:pic>
      </p:grpSp>
    </p:spTree>
    <p:extLst>
      <p:ext uri="{BB962C8B-B14F-4D97-AF65-F5344CB8AC3E}">
        <p14:creationId xmlns:p14="http://schemas.microsoft.com/office/powerpoint/2010/main" val="931356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896740" y="4006011"/>
            <a:ext cx="14337484" cy="1742015"/>
          </a:xfrm>
          <a:prstGeom prst="rect">
            <a:avLst/>
          </a:prstGeom>
        </p:spPr>
        <p:txBody>
          <a:bodyPr wrap="square" lIns="0" tIns="0" rIns="0" bIns="0" rtlCol="0" anchor="t">
            <a:spAutoFit/>
          </a:bodyPr>
          <a:lstStyle/>
          <a:p>
            <a:pPr algn="ctr">
              <a:lnSpc>
                <a:spcPts val="12486"/>
              </a:lnSpc>
            </a:pPr>
            <a:r>
              <a:rPr lang="el-GR" sz="14030" dirty="0">
                <a:solidFill>
                  <a:srgbClr val="000000"/>
                </a:solidFill>
                <a:latin typeface="Abhaya Libre Regular Bold Italics"/>
              </a:rPr>
              <a:t>Σας ευχαριστούμε</a:t>
            </a:r>
            <a:r>
              <a:rPr lang="en-US" sz="14030" dirty="0">
                <a:solidFill>
                  <a:srgbClr val="000000"/>
                </a:solidFill>
                <a:latin typeface="Abhaya Libre Regular Bold Italics"/>
              </a:rPr>
              <a:t>!</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273002" y="5611826"/>
            <a:ext cx="7441484" cy="1389755"/>
          </a:xfrm>
          <a:prstGeom prst="rect">
            <a:avLst/>
          </a:prstGeom>
        </p:spPr>
        <p:txBody>
          <a:bodyPr lIns="0" tIns="0" rIns="0" bIns="0" rtlCol="0" anchor="t">
            <a:spAutoFit/>
          </a:bodyPr>
          <a:lstStyle/>
          <a:p>
            <a:pPr algn="ctr">
              <a:lnSpc>
                <a:spcPts val="11295"/>
              </a:lnSpc>
              <a:spcBef>
                <a:spcPct val="0"/>
              </a:spcBef>
            </a:pPr>
            <a:r>
              <a:rPr lang="en-US" sz="8068">
                <a:solidFill>
                  <a:srgbClr val="04989E"/>
                </a:solidFill>
                <a:latin typeface="Abhaya Libre Regular Bold"/>
              </a:rPr>
              <a:t>@Regio.Digi.Hub</a:t>
            </a:r>
            <a:r>
              <a:rPr lang="en-US" sz="8068">
                <a:solidFill>
                  <a:srgbClr val="04989E"/>
                </a:solidFill>
                <a:latin typeface="Abhaya Libre Regular"/>
              </a:rPr>
              <a:t> </a:t>
            </a:r>
          </a:p>
        </p:txBody>
      </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8330088" y="2628351"/>
            <a:ext cx="4684714" cy="555910"/>
          </a:xfrm>
          <a:prstGeom prst="rect">
            <a:avLst/>
          </a:prstGeom>
        </p:spPr>
        <p:txBody>
          <a:bodyPr lIns="0" tIns="0" rIns="0" bIns="0" rtlCol="0" anchor="t">
            <a:spAutoFit/>
          </a:bodyPr>
          <a:lstStyle/>
          <a:p>
            <a:pPr>
              <a:lnSpc>
                <a:spcPts val="4534"/>
              </a:lnSpc>
            </a:pPr>
            <a:r>
              <a:rPr lang="el-GR" sz="3238" spc="-48" dirty="0">
                <a:solidFill>
                  <a:srgbClr val="000000"/>
                </a:solidFill>
                <a:latin typeface="Abhaya Libre Regular"/>
              </a:rPr>
              <a:t>ΑΓΟΡΑ</a:t>
            </a:r>
            <a:endParaRPr lang="en-US" sz="3238" spc="-48" dirty="0">
              <a:solidFill>
                <a:srgbClr val="000000"/>
              </a:solidFill>
              <a:latin typeface="Abhaya Libre Regular"/>
            </a:endParaRPr>
          </a:p>
        </p:txBody>
      </p:sp>
      <p:sp>
        <p:nvSpPr>
          <p:cNvPr id="3" name="TextBox 3"/>
          <p:cNvSpPr txBox="1"/>
          <p:nvPr/>
        </p:nvSpPr>
        <p:spPr>
          <a:xfrm>
            <a:off x="8336714" y="4045652"/>
            <a:ext cx="4684714" cy="555910"/>
          </a:xfrm>
          <a:prstGeom prst="rect">
            <a:avLst/>
          </a:prstGeom>
        </p:spPr>
        <p:txBody>
          <a:bodyPr lIns="0" tIns="0" rIns="0" bIns="0" rtlCol="0" anchor="t">
            <a:spAutoFit/>
          </a:bodyPr>
          <a:lstStyle/>
          <a:p>
            <a:pPr>
              <a:lnSpc>
                <a:spcPts val="4534"/>
              </a:lnSpc>
            </a:pPr>
            <a:r>
              <a:rPr lang="el-GR" sz="3238" spc="-48" dirty="0">
                <a:solidFill>
                  <a:srgbClr val="000000"/>
                </a:solidFill>
                <a:latin typeface="Abhaya Libre Regular"/>
              </a:rPr>
              <a:t>ΘΕΣΗ ΑΓΟΡΑΣ</a:t>
            </a:r>
            <a:endParaRPr lang="en-US" sz="3238" spc="-48" dirty="0">
              <a:solidFill>
                <a:srgbClr val="000000"/>
              </a:solidFill>
              <a:latin typeface="Abhaya Libre Regular"/>
            </a:endParaRPr>
          </a:p>
        </p:txBody>
      </p:sp>
      <p:sp>
        <p:nvSpPr>
          <p:cNvPr id="4" name="TextBox 4"/>
          <p:cNvSpPr txBox="1"/>
          <p:nvPr/>
        </p:nvSpPr>
        <p:spPr>
          <a:xfrm>
            <a:off x="8330088" y="5495248"/>
            <a:ext cx="6605112" cy="557397"/>
          </a:xfrm>
          <a:prstGeom prst="rect">
            <a:avLst/>
          </a:prstGeom>
        </p:spPr>
        <p:txBody>
          <a:bodyPr wrap="square" lIns="0" tIns="0" rIns="0" bIns="0" rtlCol="0" anchor="t">
            <a:spAutoFit/>
          </a:bodyPr>
          <a:lstStyle/>
          <a:p>
            <a:pPr>
              <a:lnSpc>
                <a:spcPts val="4534"/>
              </a:lnSpc>
            </a:pPr>
            <a:r>
              <a:rPr lang="el-GR" sz="3238" spc="-48" dirty="0">
                <a:solidFill>
                  <a:srgbClr val="000000"/>
                </a:solidFill>
                <a:latin typeface="Abhaya Libre Regular"/>
              </a:rPr>
              <a:t>ΚΑΙΝΟΤΟΜΙΕΣ / ΝΕΑ ΠΡΟΪΟΝΤΑ</a:t>
            </a:r>
            <a:endParaRPr lang="en-US" sz="3238" spc="-48" dirty="0">
              <a:solidFill>
                <a:srgbClr val="000000"/>
              </a:solidFill>
              <a:latin typeface="Abhaya Libre Regular"/>
            </a:endParaRPr>
          </a:p>
        </p:txBody>
      </p:sp>
      <p:sp>
        <p:nvSpPr>
          <p:cNvPr id="5" name="TextBox 5"/>
          <p:cNvSpPr txBox="1"/>
          <p:nvPr/>
        </p:nvSpPr>
        <p:spPr>
          <a:xfrm>
            <a:off x="8336714" y="3280739"/>
            <a:ext cx="4684714" cy="555910"/>
          </a:xfrm>
          <a:prstGeom prst="rect">
            <a:avLst/>
          </a:prstGeom>
        </p:spPr>
        <p:txBody>
          <a:bodyPr lIns="0" tIns="0" rIns="0" bIns="0" rtlCol="0" anchor="t">
            <a:spAutoFit/>
          </a:bodyPr>
          <a:lstStyle/>
          <a:p>
            <a:pPr>
              <a:lnSpc>
                <a:spcPts val="4534"/>
              </a:lnSpc>
            </a:pPr>
            <a:r>
              <a:rPr lang="el-GR" sz="3238" spc="-48" dirty="0">
                <a:solidFill>
                  <a:srgbClr val="000000"/>
                </a:solidFill>
                <a:latin typeface="Abhaya Libre Regular"/>
              </a:rPr>
              <a:t>ΚΟΙΝΟ-ΣΤΟΧΟ</a:t>
            </a:r>
            <a:endParaRPr lang="en-US" sz="3238" spc="-48" dirty="0">
              <a:solidFill>
                <a:srgbClr val="000000"/>
              </a:solidFill>
              <a:latin typeface="Abhaya Libre Regular"/>
            </a:endParaRPr>
          </a:p>
        </p:txBody>
      </p:sp>
      <p:sp>
        <p:nvSpPr>
          <p:cNvPr id="6" name="TextBox 6"/>
          <p:cNvSpPr txBox="1"/>
          <p:nvPr/>
        </p:nvSpPr>
        <p:spPr>
          <a:xfrm>
            <a:off x="8336714" y="4772323"/>
            <a:ext cx="4684714" cy="555910"/>
          </a:xfrm>
          <a:prstGeom prst="rect">
            <a:avLst/>
          </a:prstGeom>
        </p:spPr>
        <p:txBody>
          <a:bodyPr lIns="0" tIns="0" rIns="0" bIns="0" rtlCol="0" anchor="t">
            <a:spAutoFit/>
          </a:bodyPr>
          <a:lstStyle/>
          <a:p>
            <a:pPr>
              <a:lnSpc>
                <a:spcPts val="4534"/>
              </a:lnSpc>
            </a:pPr>
            <a:r>
              <a:rPr lang="el-GR" sz="3238" spc="-48" dirty="0">
                <a:solidFill>
                  <a:srgbClr val="000000"/>
                </a:solidFill>
                <a:latin typeface="Abhaya Libre Regular"/>
              </a:rPr>
              <a:t>ΤΑΣΕΙΣ ΤΗΣ ΑΓΟΡΑΣ</a:t>
            </a:r>
            <a:endParaRPr lang="en-US" sz="3238" spc="-48" dirty="0">
              <a:solidFill>
                <a:srgbClr val="000000"/>
              </a:solidFill>
              <a:latin typeface="Abhaya Libre Regular"/>
            </a:endParaRPr>
          </a:p>
        </p:txBody>
      </p:sp>
      <p:sp>
        <p:nvSpPr>
          <p:cNvPr id="7" name="TextBox 7"/>
          <p:cNvSpPr txBox="1"/>
          <p:nvPr/>
        </p:nvSpPr>
        <p:spPr>
          <a:xfrm>
            <a:off x="8336714" y="6249718"/>
            <a:ext cx="4684714" cy="555910"/>
          </a:xfrm>
          <a:prstGeom prst="rect">
            <a:avLst/>
          </a:prstGeom>
        </p:spPr>
        <p:txBody>
          <a:bodyPr lIns="0" tIns="0" rIns="0" bIns="0" rtlCol="0" anchor="t">
            <a:spAutoFit/>
          </a:bodyPr>
          <a:lstStyle/>
          <a:p>
            <a:pPr>
              <a:lnSpc>
                <a:spcPts val="4534"/>
              </a:lnSpc>
            </a:pPr>
            <a:r>
              <a:rPr lang="en-US" sz="3238" spc="-48" dirty="0">
                <a:solidFill>
                  <a:srgbClr val="000000"/>
                </a:solidFill>
                <a:latin typeface="Abhaya Libre Regular"/>
              </a:rPr>
              <a:t>ENTRECOMP</a:t>
            </a: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1995307" y="6046628"/>
            <a:ext cx="5364129" cy="5364129"/>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174154" y="-1705919"/>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570971" y="-4349323"/>
            <a:ext cx="5810576" cy="5802961"/>
          </a:xfrm>
          <a:prstGeom prst="rect">
            <a:avLst/>
          </a:prstGeom>
        </p:spPr>
      </p:pic>
      <p:sp>
        <p:nvSpPr>
          <p:cNvPr id="15" name="TextBox 15"/>
          <p:cNvSpPr txBox="1"/>
          <p:nvPr/>
        </p:nvSpPr>
        <p:spPr>
          <a:xfrm>
            <a:off x="1160102" y="5050278"/>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Bold"/>
              </a:rPr>
              <a:t>Περιεχόμενα</a:t>
            </a:r>
            <a:endParaRPr lang="en-US" sz="6410" dirty="0">
              <a:solidFill>
                <a:srgbClr val="000000"/>
              </a:solidFill>
              <a:latin typeface="Abhaya Libre Regular Bold"/>
            </a:endParaRPr>
          </a:p>
        </p:txBody>
      </p:sp>
      <p:sp>
        <p:nvSpPr>
          <p:cNvPr id="16" name="TextBox 16"/>
          <p:cNvSpPr txBox="1"/>
          <p:nvPr/>
        </p:nvSpPr>
        <p:spPr>
          <a:xfrm>
            <a:off x="7008829" y="2478811"/>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01</a:t>
            </a:r>
          </a:p>
        </p:txBody>
      </p:sp>
      <p:sp>
        <p:nvSpPr>
          <p:cNvPr id="17" name="TextBox 17"/>
          <p:cNvSpPr txBox="1"/>
          <p:nvPr/>
        </p:nvSpPr>
        <p:spPr>
          <a:xfrm>
            <a:off x="7008829" y="3172242"/>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02</a:t>
            </a:r>
          </a:p>
        </p:txBody>
      </p:sp>
      <p:sp>
        <p:nvSpPr>
          <p:cNvPr id="18" name="TextBox 18"/>
          <p:cNvSpPr txBox="1"/>
          <p:nvPr/>
        </p:nvSpPr>
        <p:spPr>
          <a:xfrm>
            <a:off x="7008829" y="3947929"/>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03</a:t>
            </a:r>
          </a:p>
        </p:txBody>
      </p:sp>
      <p:sp>
        <p:nvSpPr>
          <p:cNvPr id="19" name="TextBox 19"/>
          <p:cNvSpPr txBox="1"/>
          <p:nvPr/>
        </p:nvSpPr>
        <p:spPr>
          <a:xfrm>
            <a:off x="7008829" y="4659459"/>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04</a:t>
            </a:r>
          </a:p>
        </p:txBody>
      </p:sp>
      <p:sp>
        <p:nvSpPr>
          <p:cNvPr id="20" name="TextBox 20"/>
          <p:cNvSpPr txBox="1"/>
          <p:nvPr/>
        </p:nvSpPr>
        <p:spPr>
          <a:xfrm>
            <a:off x="7008829" y="538300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05</a:t>
            </a:r>
          </a:p>
        </p:txBody>
      </p:sp>
      <p:sp>
        <p:nvSpPr>
          <p:cNvPr id="21" name="TextBox 21"/>
          <p:cNvSpPr txBox="1"/>
          <p:nvPr/>
        </p:nvSpPr>
        <p:spPr>
          <a:xfrm>
            <a:off x="7012585" y="6154933"/>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06</a:t>
            </a:r>
          </a:p>
        </p:txBody>
      </p:sp>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7"/>
          <a:srcRect/>
          <a:stretch>
            <a:fillRect/>
          </a:stretch>
        </p:blipFill>
        <p:spPr>
          <a:xfrm>
            <a:off x="7611198" y="9000861"/>
            <a:ext cx="3710720" cy="779251"/>
          </a:xfrm>
          <a:prstGeom prst="rect">
            <a:avLst/>
          </a:prstGeom>
        </p:spPr>
      </p:pic>
      <p:sp>
        <p:nvSpPr>
          <p:cNvPr id="24" name="TextBox 23"/>
          <p:cNvSpPr txBox="1"/>
          <p:nvPr/>
        </p:nvSpPr>
        <p:spPr>
          <a:xfrm>
            <a:off x="8313523" y="7083303"/>
            <a:ext cx="6676379" cy="590931"/>
          </a:xfrm>
          <a:prstGeom prst="rect">
            <a:avLst/>
          </a:prstGeom>
          <a:noFill/>
        </p:spPr>
        <p:txBody>
          <a:bodyPr wrap="none" rtlCol="0">
            <a:spAutoFit/>
          </a:bodyPr>
          <a:lstStyle/>
          <a:p>
            <a:r>
              <a:rPr lang="el-GR" sz="3240" dirty="0">
                <a:latin typeface="Abhaya Libre Regular" panose="020B0604020202020204" charset="0"/>
                <a:cs typeface="Abhaya Libre Regular" panose="020B0604020202020204" charset="0"/>
              </a:rPr>
              <a:t>ΠΑΡΑΔΕΙΓΜΑΤΑ ΚΑΛΗΣ ΠΡΑΚΤΙΚΗΣ</a:t>
            </a:r>
            <a:endParaRPr lang="en-US" sz="3240" dirty="0">
              <a:latin typeface="Abhaya Libre Regular" panose="020B0604020202020204" charset="0"/>
              <a:cs typeface="Abhaya Libre Regular" panose="020B0604020202020204" charset="0"/>
            </a:endParaRPr>
          </a:p>
        </p:txBody>
      </p:sp>
      <p:sp>
        <p:nvSpPr>
          <p:cNvPr id="25" name="TextBox 21"/>
          <p:cNvSpPr txBox="1"/>
          <p:nvPr/>
        </p:nvSpPr>
        <p:spPr>
          <a:xfrm>
            <a:off x="7008829" y="6967194"/>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581400" y="2507417"/>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a:rPr>
              <a:t>Εισαγωγή</a:t>
            </a:r>
            <a:endParaRPr lang="en-US" sz="6410" dirty="0">
              <a:solidFill>
                <a:srgbClr val="000000"/>
              </a:solidFill>
              <a:latin typeface="Abhaya Libre Regular"/>
            </a:endParaRPr>
          </a:p>
        </p:txBody>
      </p:sp>
      <p:sp>
        <p:nvSpPr>
          <p:cNvPr id="5" name="TextBox 5"/>
          <p:cNvSpPr txBox="1"/>
          <p:nvPr/>
        </p:nvSpPr>
        <p:spPr>
          <a:xfrm>
            <a:off x="3581400" y="3853341"/>
            <a:ext cx="6510839" cy="3907480"/>
          </a:xfrm>
          <a:prstGeom prst="rect">
            <a:avLst/>
          </a:prstGeom>
        </p:spPr>
        <p:txBody>
          <a:bodyPr lIns="0" tIns="0" rIns="0" bIns="0" rtlCol="0" anchor="t">
            <a:spAutoFit/>
          </a:bodyPr>
          <a:lstStyle/>
          <a:p>
            <a:pPr algn="just">
              <a:lnSpc>
                <a:spcPts val="3359"/>
              </a:lnSpc>
            </a:pPr>
            <a:r>
              <a:rPr lang="el-GR" sz="2400" spc="-36" dirty="0">
                <a:solidFill>
                  <a:srgbClr val="000000"/>
                </a:solidFill>
                <a:latin typeface="Abhaya Libre Regular"/>
              </a:rPr>
              <a:t>Ζούμε σε μια ταχέως μεταβαλλόμενη κοινωνία, όπου είναι απαραίτητο όλοι να έχουν την ικανότητα να αξιοποιούν ευκαιρίες και ιδέες, να συνεργάζονται με άλλους, να διαχειρίζονται δυναμικές σταδιοδρομίες και να διαμορφώνουν το μέλλον για το κοινό καλό. Για την επίτευξη αυτών των στόχων χρειαζόμαστε ανθρώπους, ομάδες και οργανισμούς με επιχειρηματική νοοτροπία, σε κάθε πτυχή της ζωής.</a:t>
            </a:r>
            <a:endParaRPr lang="en-US" sz="2400" spc="-36" dirty="0">
              <a:solidFill>
                <a:srgbClr val="000000"/>
              </a:solidFill>
              <a:latin typeface="Abhaya Libre Regular"/>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1" name="Picture 10" descr="Map&#10;&#10;Description automatically generated with low confidence">
            <a:extLst>
              <a:ext uri="{FF2B5EF4-FFF2-40B4-BE49-F238E27FC236}">
                <a16:creationId xmlns:a16="http://schemas.microsoft.com/office/drawing/2014/main" id="{3D3C4EF7-5501-B5F5-36FF-A3A3442D7B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68200" y="2390265"/>
            <a:ext cx="3670455" cy="5506470"/>
          </a:xfrm>
          <a:prstGeom prst="rect">
            <a:avLst/>
          </a:prstGeom>
          <a:blipFill dpi="0" rotWithShape="1">
            <a:blip r:embed="rId9"/>
            <a:srcRect/>
            <a:tile tx="0" ty="0" sx="100000" sy="100000" flip="none" algn="tl"/>
          </a:blipFill>
          <a:effectLst>
            <a:outerShdw blurRad="50800" dist="50800" dir="5400000" algn="ctr" rotWithShape="0">
              <a:srgbClr val="000000"/>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l-GR" sz="9000" dirty="0">
                <a:solidFill>
                  <a:srgbClr val="04989E"/>
                </a:solidFill>
                <a:latin typeface="Abhaya Libre Regular"/>
              </a:rPr>
              <a:t>Αγορά</a:t>
            </a:r>
            <a:endParaRPr lang="en-US" sz="9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4281212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15" name="TextBox 15"/>
          <p:cNvSpPr txBox="1"/>
          <p:nvPr/>
        </p:nvSpPr>
        <p:spPr>
          <a:xfrm>
            <a:off x="3214551" y="1860691"/>
            <a:ext cx="6510839" cy="6087564"/>
          </a:xfrm>
          <a:prstGeom prst="rect">
            <a:avLst/>
          </a:prstGeom>
        </p:spPr>
        <p:txBody>
          <a:bodyPr lIns="0" tIns="0" rIns="0" bIns="0" rtlCol="0" anchor="t">
            <a:spAutoFit/>
          </a:bodyPr>
          <a:lstStyle/>
          <a:p>
            <a:pPr algn="just">
              <a:lnSpc>
                <a:spcPts val="3359"/>
              </a:lnSpc>
            </a:pPr>
            <a:r>
              <a:rPr lang="el-GR" sz="2400" spc="-36" dirty="0">
                <a:solidFill>
                  <a:srgbClr val="000000"/>
                </a:solidFill>
                <a:latin typeface="Abhaya Libre Regular"/>
              </a:rPr>
              <a:t>Η αγορά είναι ένας τόπος όπου τα μέρη μπορούν να συγκεντρωθούν για να διευκολύνουν την ανταλλαγή αγαθών και υπηρεσιών. Τα εμπλεκόμενα μέρη είναι συνήθως αγοραστές και πωλητές. Η αγορά μπορεί να είναι φυσική, όπως ένα κατάστημα λιανικής πώλησης, όπου οι άνθρωποι συναντιούνται πρόσωπο με πρόσωπο, ή εικονική, όπως μια ηλεκτρονική αγορά, όπου δεν υπάρχει άμεση φυσική επαφή μεταξύ αγοραστών και πωλητών. Υπάρχουν ορισμένα βασικά χαρακτηριστικά που βοηθούν στον ορισμό μιας αγοράς, όπως η διαθεσιμότητα ενός χώρου, αγοραστές και πωλητές και ένα αγαθό που μπορεί να αγοραστεί και να πωληθεί.</a:t>
            </a:r>
            <a:endParaRPr lang="en-US" sz="2400" spc="-36" dirty="0">
              <a:solidFill>
                <a:srgbClr val="000000"/>
              </a:solidFill>
              <a:latin typeface="Abhaya Libre Regular"/>
            </a:endParaRP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3214551" y="1056612"/>
            <a:ext cx="8280738" cy="765979"/>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a:rPr>
              <a:t>Τι είναι η αγορά;</a:t>
            </a:r>
            <a:endParaRPr lang="en-US" sz="6410" dirty="0">
              <a:solidFill>
                <a:srgbClr val="000000"/>
              </a:solidFill>
              <a:latin typeface="Abhaya Libre Regular"/>
            </a:endParaRP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22" name="Picture 21">
            <a:extLst>
              <a:ext uri="{FF2B5EF4-FFF2-40B4-BE49-F238E27FC236}">
                <a16:creationId xmlns:a16="http://schemas.microsoft.com/office/drawing/2014/main" id="{DDB591BF-814E-D520-C107-B808645E85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15800" y="2352227"/>
            <a:ext cx="3258811" cy="57912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9"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56236" y="2481007"/>
            <a:ext cx="2029162" cy="1981200"/>
          </a:xfrm>
          <a:prstGeom prst="rect">
            <a:avLst/>
          </a:prstGeom>
          <a:effectLst>
            <a:glow rad="127000">
              <a:schemeClr val="accent1">
                <a:alpha val="0"/>
              </a:schemeClr>
            </a:glow>
            <a:outerShdw blurRad="50800" dist="177800" dir="5400000" algn="ctr" rotWithShape="0">
              <a:srgbClr val="000000">
                <a:alpha val="0"/>
              </a:srgbClr>
            </a:outerShdw>
            <a:reflection endPos="0" dist="76200" dir="5400000" sy="-100000" algn="bl" rotWithShape="0"/>
          </a:effec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8"/>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9"/>
          <a:srcRect/>
          <a:stretch>
            <a:fillRect/>
          </a:stretch>
        </p:blipFill>
        <p:spPr>
          <a:xfrm>
            <a:off x="14325600" y="9344084"/>
            <a:ext cx="3710720" cy="779251"/>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215841" y="8047725"/>
            <a:ext cx="4352147" cy="4346443"/>
          </a:xfrm>
          <a:prstGeom prst="rect">
            <a:avLst/>
          </a:prstGeom>
        </p:spPr>
      </p:pic>
      <p:sp>
        <p:nvSpPr>
          <p:cNvPr id="9" name="TextBox 9"/>
          <p:cNvSpPr txBox="1"/>
          <p:nvPr/>
        </p:nvSpPr>
        <p:spPr>
          <a:xfrm>
            <a:off x="4724400" y="549278"/>
            <a:ext cx="8280738" cy="770736"/>
          </a:xfrm>
          <a:prstGeom prst="rect">
            <a:avLst/>
          </a:prstGeom>
        </p:spPr>
        <p:txBody>
          <a:bodyPr lIns="0" tIns="0" rIns="0" bIns="0" rtlCol="0" anchor="t">
            <a:spAutoFit/>
          </a:bodyPr>
          <a:lstStyle/>
          <a:p>
            <a:pPr algn="ctr">
              <a:lnSpc>
                <a:spcPts val="5449"/>
              </a:lnSpc>
            </a:pPr>
            <a:r>
              <a:rPr lang="el-GR" sz="6410" dirty="0">
                <a:solidFill>
                  <a:srgbClr val="000000"/>
                </a:solidFill>
                <a:latin typeface="Abhaya Libre Regular"/>
              </a:rPr>
              <a:t>Είδη αγορών</a:t>
            </a:r>
            <a:endParaRPr lang="en-US" sz="6410" dirty="0">
              <a:solidFill>
                <a:srgbClr val="000000"/>
              </a:solidFill>
              <a:latin typeface="Abhaya Libre Regular"/>
            </a:endParaRPr>
          </a:p>
        </p:txBody>
      </p:sp>
      <p:sp>
        <p:nvSpPr>
          <p:cNvPr id="11" name="TextBox 11"/>
          <p:cNvSpPr txBox="1"/>
          <p:nvPr/>
        </p:nvSpPr>
        <p:spPr>
          <a:xfrm>
            <a:off x="1290514" y="1512453"/>
            <a:ext cx="13387412" cy="7831631"/>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Φυσικές αγορές </a:t>
            </a:r>
            <a:r>
              <a:rPr lang="en-US" sz="2400" b="1" spc="-36" dirty="0">
                <a:solidFill>
                  <a:srgbClr val="000000"/>
                </a:solidFill>
                <a:latin typeface="Abhaya Libre Regular"/>
              </a:rPr>
              <a:t>- </a:t>
            </a:r>
            <a:r>
              <a:rPr lang="el-GR" sz="2400" spc="-36" dirty="0">
                <a:solidFill>
                  <a:srgbClr val="000000"/>
                </a:solidFill>
                <a:latin typeface="Abhaya Libre Regular"/>
              </a:rPr>
              <a:t>Η φυσική αγορά είναι μια εγκατάσταση όπου οι αγοραστές μπορούν να συναντήσουν φυσικά τους πωλητές και να αγοράσουν το επιθυμητό εμπόρευμα από αυτούς με αντάλλαγμα χρήματα. Τα εμπορικά κέντρα, τα πολυκαταστήματα, τα καταστήματα λιανικής πώλησης είναι παραδείγματα φυσικών αγορών.</a:t>
            </a:r>
          </a:p>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Μη φυσικές αγορές/εικονικές αγορές </a:t>
            </a:r>
            <a:r>
              <a:rPr lang="en-US" sz="2400" b="1" spc="-36" dirty="0">
                <a:solidFill>
                  <a:srgbClr val="000000"/>
                </a:solidFill>
                <a:latin typeface="Abhaya Libre Regular"/>
              </a:rPr>
              <a:t>- </a:t>
            </a:r>
            <a:r>
              <a:rPr lang="el-GR" sz="2400" spc="-36" dirty="0">
                <a:solidFill>
                  <a:srgbClr val="000000"/>
                </a:solidFill>
                <a:latin typeface="Abhaya Libre Regular"/>
              </a:rPr>
              <a:t>Σε αυτές τις αγορές, οι αγοραστές αγοράζουν αγαθά και υπηρεσίες μέσω του διαδικτύου. Σε μια τέτοια αγορά οι αγοραστές και οι πωλητές δεν συναντιούνται ή αλληλεπιδρούν φυσικά, αλλά η συναλλαγή γίνεται μέσω του διαδικτύου. Παραδείγματα - Rediff shopping, eBay κ.λπ</a:t>
            </a:r>
            <a:r>
              <a:rPr lang="en-US" sz="2400" spc="-36" dirty="0">
                <a:solidFill>
                  <a:srgbClr val="000000"/>
                </a:solidFill>
                <a:latin typeface="Abhaya Libre Regular"/>
              </a:rPr>
              <a:t>.</a:t>
            </a:r>
          </a:p>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Αγορά δημοπρασίας </a:t>
            </a:r>
            <a:r>
              <a:rPr lang="en-US" sz="2400" b="1" spc="-36" dirty="0">
                <a:solidFill>
                  <a:srgbClr val="000000"/>
                </a:solidFill>
                <a:latin typeface="Abhaya Libre Regular"/>
              </a:rPr>
              <a:t>- </a:t>
            </a:r>
            <a:r>
              <a:rPr lang="el-GR" sz="2400" spc="-36" dirty="0">
                <a:solidFill>
                  <a:srgbClr val="000000"/>
                </a:solidFill>
                <a:latin typeface="Abhaya Libre Regular"/>
              </a:rPr>
              <a:t>Σε μια αγορά δημοπρασίας ο πωλητής πωλεί τα αγαθά του σε αυτόν που προσφέρει την υψηλότερη προσφορά</a:t>
            </a:r>
            <a:r>
              <a:rPr lang="en-US" sz="2400" spc="-36" dirty="0">
                <a:solidFill>
                  <a:srgbClr val="000000"/>
                </a:solidFill>
                <a:latin typeface="Abhaya Libre Regular"/>
              </a:rPr>
              <a:t>.</a:t>
            </a:r>
          </a:p>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Αγορά ενδιάμεσων αγαθών</a:t>
            </a:r>
            <a:r>
              <a:rPr lang="en-US" sz="2400" b="1" spc="-36" dirty="0">
                <a:solidFill>
                  <a:srgbClr val="000000"/>
                </a:solidFill>
                <a:latin typeface="Abhaya Libre Regular"/>
              </a:rPr>
              <a:t>- </a:t>
            </a:r>
            <a:r>
              <a:rPr lang="el-GR" sz="2400" spc="-36" dirty="0">
                <a:solidFill>
                  <a:srgbClr val="000000"/>
                </a:solidFill>
                <a:latin typeface="Abhaya Libre Regular"/>
              </a:rPr>
              <a:t>Τέτοιες αγορές πωλούν πρώτες ύλες (αγαθά) που απαιτούνται για την τελική παραγωγή άλλων αγαθών.</a:t>
            </a: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Μαύρη αγορά </a:t>
            </a:r>
            <a:r>
              <a:rPr lang="en-US" sz="2400" b="1" spc="-36" dirty="0">
                <a:solidFill>
                  <a:srgbClr val="000000"/>
                </a:solidFill>
                <a:latin typeface="Abhaya Libre Regular"/>
              </a:rPr>
              <a:t>- </a:t>
            </a:r>
            <a:r>
              <a:rPr lang="el-GR" sz="2400" spc="-36" dirty="0">
                <a:solidFill>
                  <a:srgbClr val="000000"/>
                </a:solidFill>
                <a:latin typeface="Abhaya Libre Regular"/>
              </a:rPr>
              <a:t>Μια μαύρη αγορά είναι μια εγκατάσταση όπου πωλούνται παράνομα αγαθά όπως ναρκωτικά και όπλα</a:t>
            </a:r>
            <a:r>
              <a:rPr lang="en-US" sz="2400" spc="-36" dirty="0">
                <a:solidFill>
                  <a:srgbClr val="000000"/>
                </a:solidFill>
                <a:latin typeface="Abhaya Libre Regular"/>
              </a:rPr>
              <a:t>.</a:t>
            </a:r>
          </a:p>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Αγορά γνώσης</a:t>
            </a:r>
            <a:r>
              <a:rPr lang="en-US" sz="2400" b="1" spc="-36" dirty="0">
                <a:solidFill>
                  <a:srgbClr val="000000"/>
                </a:solidFill>
                <a:latin typeface="Abhaya Libre Regular"/>
              </a:rPr>
              <a:t>- </a:t>
            </a:r>
            <a:r>
              <a:rPr lang="el-GR" sz="2400" spc="-36" dirty="0">
                <a:solidFill>
                  <a:srgbClr val="000000"/>
                </a:solidFill>
                <a:latin typeface="Abhaya Libre Regular"/>
              </a:rPr>
              <a:t>Η αγορά γνώσης είναι μια εγκατάσταση που ασχολείται με την ανταλλαγή πληροφοριών και προϊόντων που βασίζονται στη γνώση</a:t>
            </a:r>
            <a:r>
              <a:rPr lang="en-US" sz="2400" spc="-36" dirty="0">
                <a:solidFill>
                  <a:srgbClr val="000000"/>
                </a:solidFill>
                <a:latin typeface="Abhaya Libre Regular"/>
              </a:rPr>
              <a:t>.</a:t>
            </a:r>
          </a:p>
          <a:p>
            <a:pPr marL="342900" indent="-342900" algn="just">
              <a:lnSpc>
                <a:spcPts val="3359"/>
              </a:lnSpc>
              <a:buFont typeface="Arial" panose="020B0604020202020204" pitchFamily="34" charset="0"/>
              <a:buChar char="•"/>
            </a:pPr>
            <a:r>
              <a:rPr lang="el-GR" sz="2400" b="1" spc="-36" dirty="0">
                <a:solidFill>
                  <a:srgbClr val="000000"/>
                </a:solidFill>
                <a:latin typeface="Abhaya Libre Regular"/>
              </a:rPr>
              <a:t>Χρηματοοικονομική αγορά </a:t>
            </a:r>
            <a:r>
              <a:rPr lang="en-US" sz="2400" b="1" spc="-36" dirty="0">
                <a:solidFill>
                  <a:srgbClr val="000000"/>
                </a:solidFill>
                <a:latin typeface="Abhaya Libre Regular"/>
              </a:rPr>
              <a:t>- </a:t>
            </a:r>
            <a:r>
              <a:rPr lang="el-GR" sz="2400" spc="-36" dirty="0">
                <a:solidFill>
                  <a:srgbClr val="000000"/>
                </a:solidFill>
                <a:latin typeface="Abhaya Libre Regular"/>
              </a:rPr>
              <a:t> Η αγορά που ασχολείται με την ανταλλαγή ρευστών περιουσιακών στοιχείων (χρήμα) ονομάζεται χρηματοοικονομική αγορά</a:t>
            </a:r>
            <a:endParaRPr lang="en-US" sz="2400" spc="-36" dirty="0">
              <a:solidFill>
                <a:srgbClr val="000000"/>
              </a:solidFill>
              <a:latin typeface="Abhaya Libre Regular"/>
            </a:endParaRPr>
          </a:p>
        </p:txBody>
      </p:sp>
      <p:pic>
        <p:nvPicPr>
          <p:cNvPr id="18"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63800" y="5981700"/>
            <a:ext cx="1814035" cy="190404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135B1474A2FA49992CFCBA79F8C622" ma:contentTypeVersion="13" ma:contentTypeDescription="Create a new document." ma:contentTypeScope="" ma:versionID="7a0d4eeefdecdd71c98eafb5fe5abcf5">
  <xsd:schema xmlns:xsd="http://www.w3.org/2001/XMLSchema" xmlns:xs="http://www.w3.org/2001/XMLSchema" xmlns:p="http://schemas.microsoft.com/office/2006/metadata/properties" xmlns:ns2="cf2f3c26-8763-4d58-9c65-eb246e7ebd06" xmlns:ns3="2beda75c-0cbf-4ac8-a772-312b4f4b6ced" targetNamespace="http://schemas.microsoft.com/office/2006/metadata/properties" ma:root="true" ma:fieldsID="63a448630e85160cb81a2fb5a85b060c" ns2:_="" ns3:_="">
    <xsd:import namespace="cf2f3c26-8763-4d58-9c65-eb246e7ebd06"/>
    <xsd:import namespace="2beda75c-0cbf-4ac8-a772-312b4f4b6c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f3c26-8763-4d58-9c65-eb246e7ebd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bdce832-9eca-491a-8648-65f1e522558a"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eda75c-0cbf-4ac8-a772-312b4f4b6c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ff9dc27-93af-4b1f-a98b-9038ff3b61b0}" ma:internalName="TaxCatchAll" ma:showField="CatchAllData" ma:web="2beda75c-0cbf-4ac8-a772-312b4f4b6c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B598B2-4797-4E55-A090-95E0F084851F}">
  <ds:schemaRefs>
    <ds:schemaRef ds:uri="http://schemas.microsoft.com/sharepoint/v3/contenttype/forms"/>
  </ds:schemaRefs>
</ds:datastoreItem>
</file>

<file path=customXml/itemProps2.xml><?xml version="1.0" encoding="utf-8"?>
<ds:datastoreItem xmlns:ds="http://schemas.openxmlformats.org/officeDocument/2006/customXml" ds:itemID="{075FAADC-AF60-48FC-9F18-5A911F2689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2f3c26-8763-4d58-9c65-eb246e7ebd06"/>
    <ds:schemaRef ds:uri="2beda75c-0cbf-4ac8-a772-312b4f4b6c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1897</TotalTime>
  <Words>4853</Words>
  <Application>Microsoft Office PowerPoint</Application>
  <PresentationFormat>Custom</PresentationFormat>
  <Paragraphs>308</Paragraphs>
  <Slides>46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Abhaya Libre Regular</vt:lpstr>
      <vt:lpstr>Calibri</vt:lpstr>
      <vt:lpstr>Arial</vt:lpstr>
      <vt:lpstr>Abhaya Libre Regular Bold</vt:lpstr>
      <vt:lpstr>Abhaya Libre Regular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Andrea</dc:creator>
  <cp:lastModifiedBy>Ioanna Matouli (Atlantis Engineering)</cp:lastModifiedBy>
  <cp:revision>91</cp:revision>
  <dcterms:created xsi:type="dcterms:W3CDTF">2006-08-16T00:00:00Z</dcterms:created>
  <dcterms:modified xsi:type="dcterms:W3CDTF">2023-07-06T10:45:10Z</dcterms:modified>
  <dc:identifier>DAFSGCxx1iQ</dc:identifier>
</cp:coreProperties>
</file>