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3"/>
  </p:sldMasterIdLst>
  <p:notesMasterIdLst>
    <p:notesMasterId r:id="rId44"/>
  </p:notesMasterIdLst>
  <p:sldIdLst>
    <p:sldId id="256" r:id="rId4"/>
    <p:sldId id="257" r:id="rId5"/>
    <p:sldId id="258" r:id="rId6"/>
    <p:sldId id="259" r:id="rId7"/>
    <p:sldId id="260" r:id="rId8"/>
    <p:sldId id="261" r:id="rId9"/>
    <p:sldId id="309" r:id="rId10"/>
    <p:sldId id="262" r:id="rId11"/>
    <p:sldId id="282" r:id="rId12"/>
    <p:sldId id="263" r:id="rId13"/>
    <p:sldId id="283" r:id="rId14"/>
    <p:sldId id="308" r:id="rId15"/>
    <p:sldId id="286" r:id="rId16"/>
    <p:sldId id="287" r:id="rId17"/>
    <p:sldId id="288" r:id="rId18"/>
    <p:sldId id="289" r:id="rId19"/>
    <p:sldId id="310" r:id="rId20"/>
    <p:sldId id="275" r:id="rId21"/>
    <p:sldId id="291" r:id="rId22"/>
    <p:sldId id="306" r:id="rId23"/>
    <p:sldId id="265" r:id="rId24"/>
    <p:sldId id="266" r:id="rId25"/>
    <p:sldId id="267" r:id="rId26"/>
    <p:sldId id="268" r:id="rId27"/>
    <p:sldId id="292" r:id="rId28"/>
    <p:sldId id="273" r:id="rId29"/>
    <p:sldId id="295" r:id="rId30"/>
    <p:sldId id="296" r:id="rId31"/>
    <p:sldId id="305" r:id="rId32"/>
    <p:sldId id="297" r:id="rId33"/>
    <p:sldId id="298" r:id="rId34"/>
    <p:sldId id="307" r:id="rId35"/>
    <p:sldId id="299" r:id="rId36"/>
    <p:sldId id="300" r:id="rId37"/>
    <p:sldId id="301" r:id="rId38"/>
    <p:sldId id="302" r:id="rId39"/>
    <p:sldId id="303" r:id="rId40"/>
    <p:sldId id="304" r:id="rId41"/>
    <p:sldId id="270" r:id="rId42"/>
    <p:sldId id="271" r:id="rId43"/>
  </p:sldIdLst>
  <p:sldSz cx="18288000" cy="10287000"/>
  <p:notesSz cx="6858000" cy="9144000"/>
  <p:embeddedFontLst>
    <p:embeddedFont>
      <p:font typeface="Abhaya Libre" panose="020B0604020202020204" charset="0"/>
      <p:regular r:id="rId45"/>
      <p:bold r:id="rId46"/>
    </p:embeddedFont>
    <p:embeddedFont>
      <p:font typeface="Abhaya Libre Regular" panose="020B0604020202020204" charset="0"/>
      <p:regular r:id="rId47"/>
    </p:embeddedFont>
    <p:embeddedFont>
      <p:font typeface="Abhaya Libre Regular Bold" panose="020B0604020202020204" charset="0"/>
      <p:regular r:id="rId48"/>
    </p:embeddedFont>
    <p:embeddedFont>
      <p:font typeface="Abhaya Libre Regular Bold Italics" panose="020B0604020202020204" charset="0"/>
      <p:regular r:id="rId49"/>
    </p:embeddedFont>
    <p:embeddedFont>
      <p:font typeface="Baguet Script" panose="00000500000000000000" pitchFamily="2" charset="0"/>
      <p:regular r:id="rId50"/>
    </p:embeddedFont>
    <p:embeddedFont>
      <p:font typeface="Calibri" panose="020F0502020204030204" pitchFamily="34" charset="0"/>
      <p:regular r:id="rId51"/>
      <p:bold r:id="rId52"/>
      <p:italic r:id="rId53"/>
      <p:boldItalic r:id="rId5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3B2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005" autoAdjust="0"/>
  </p:normalViewPr>
  <p:slideViewPr>
    <p:cSldViewPr>
      <p:cViewPr varScale="1">
        <p:scale>
          <a:sx n="70" d="100"/>
          <a:sy n="70" d="100"/>
        </p:scale>
        <p:origin x="1500"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font" Target="fonts/font3.fntdata"/><Relationship Id="rId50" Type="http://schemas.openxmlformats.org/officeDocument/2006/relationships/font" Target="fonts/font6.fntdata"/><Relationship Id="rId55"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customXml" Target="../customXml/item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font" Target="fonts/font1.fntdata"/><Relationship Id="rId53" Type="http://schemas.openxmlformats.org/officeDocument/2006/relationships/font" Target="fonts/font9.fntdata"/><Relationship Id="rId58" Type="http://schemas.openxmlformats.org/officeDocument/2006/relationships/tableStyles" Target="tableStyles.xml"/><Relationship Id="rId5" Type="http://schemas.openxmlformats.org/officeDocument/2006/relationships/slide" Target="slides/slide2.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font" Target="fonts/font4.fntdata"/><Relationship Id="rId56"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font" Target="fonts/font7.fntdata"/><Relationship Id="rId3" Type="http://schemas.openxmlformats.org/officeDocument/2006/relationships/slideMaster" Target="slideMasters/slideMaster1.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font" Target="fonts/font2.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font" Target="fonts/font10.fntdata"/><Relationship Id="rId1" Type="http://schemas.openxmlformats.org/officeDocument/2006/relationships/customXml" Target="../customXml/item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5.fntdata"/><Relationship Id="rId57" Type="http://schemas.openxmlformats.org/officeDocument/2006/relationships/theme" Target="theme/theme1.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notesMaster" Target="notesMasters/notesMaster1.xml"/><Relationship Id="rId52"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E82CEC-B7D2-4EE0-AC93-C25D6EB14B71}" type="datetimeFigureOut">
              <a:rPr lang="en-US" smtClean="0"/>
              <a:t>10/8/2023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3C622A-8634-4ACC-9D08-359E5C98E047}" type="slidenum">
              <a:rPr lang="en-US" smtClean="0"/>
              <a:t>‹#›</a:t>
            </a:fld>
            <a:endParaRPr lang="en-US"/>
          </a:p>
        </p:txBody>
      </p:sp>
    </p:spTree>
    <p:extLst>
      <p:ext uri="{BB962C8B-B14F-4D97-AF65-F5344CB8AC3E}">
        <p14:creationId xmlns:p14="http://schemas.microsoft.com/office/powerpoint/2010/main" val="41940304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1c0d571eb8a_0_1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7" name="Google Shape;397;g1c0d571eb8a_0_1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1c0d571eb8a_0_1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7" name="Google Shape;397;g1c0d571eb8a_0_1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1c0d571eb8a_0_1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7" name="Google Shape;397;g1c0d571eb8a_0_1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1c0d571eb8a_0_1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7" name="Google Shape;397;g1c0d571eb8a_0_1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10/8/2023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8.sv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8" Type="http://schemas.openxmlformats.org/officeDocument/2006/relationships/image" Target="../media/image62.jpg"/><Relationship Id="rId3" Type="http://schemas.openxmlformats.org/officeDocument/2006/relationships/image" Target="../media/image4.svg"/><Relationship Id="rId7"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8.sv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png"/><Relationship Id="rId10" Type="http://schemas.openxmlformats.org/officeDocument/2006/relationships/image" Target="../media/image12.png"/><Relationship Id="rId4" Type="http://schemas.openxmlformats.org/officeDocument/2006/relationships/image" Target="../media/image55.png"/><Relationship Id="rId9" Type="http://schemas.openxmlformats.org/officeDocument/2006/relationships/image" Target="../media/image11.png"/></Relationships>
</file>

<file path=ppt/slides/_rels/slide1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4.svg"/><Relationship Id="rId7" Type="http://schemas.openxmlformats.org/officeDocument/2006/relationships/image" Target="../media/image18.svg"/><Relationship Id="rId2" Type="http://schemas.openxmlformats.org/officeDocument/2006/relationships/image" Target="../media/image63.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8.sv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70.svg"/><Relationship Id="rId3" Type="http://schemas.openxmlformats.org/officeDocument/2006/relationships/image" Target="../media/image66.svg"/><Relationship Id="rId7" Type="http://schemas.openxmlformats.org/officeDocument/2006/relationships/image" Target="../media/image4.svg"/><Relationship Id="rId12" Type="http://schemas.openxmlformats.org/officeDocument/2006/relationships/image" Target="../media/image69.png"/><Relationship Id="rId2" Type="http://schemas.openxmlformats.org/officeDocument/2006/relationships/image" Target="../media/image65.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2.png"/><Relationship Id="rId5" Type="http://schemas.openxmlformats.org/officeDocument/2006/relationships/image" Target="../media/image68.svg"/><Relationship Id="rId10" Type="http://schemas.openxmlformats.org/officeDocument/2006/relationships/image" Target="../media/image11.png"/><Relationship Id="rId4" Type="http://schemas.openxmlformats.org/officeDocument/2006/relationships/image" Target="../media/image67.png"/><Relationship Id="rId9" Type="http://schemas.openxmlformats.org/officeDocument/2006/relationships/image" Target="../media/image18.svg"/></Relationships>
</file>

<file path=ppt/slides/_rels/slide16.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8.sv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png"/><Relationship Id="rId10" Type="http://schemas.openxmlformats.org/officeDocument/2006/relationships/image" Target="../media/image12.png"/><Relationship Id="rId4" Type="http://schemas.openxmlformats.org/officeDocument/2006/relationships/image" Target="../media/image55.png"/><Relationship Id="rId9" Type="http://schemas.openxmlformats.org/officeDocument/2006/relationships/image" Target="../media/image11.png"/></Relationships>
</file>

<file path=ppt/slides/_rels/slide18.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81.png"/><Relationship Id="rId18" Type="http://schemas.openxmlformats.org/officeDocument/2006/relationships/image" Target="../media/image18.svg"/><Relationship Id="rId3" Type="http://schemas.openxmlformats.org/officeDocument/2006/relationships/image" Target="../media/image72.svg"/><Relationship Id="rId7" Type="http://schemas.openxmlformats.org/officeDocument/2006/relationships/image" Target="../media/image76.svg"/><Relationship Id="rId12" Type="http://schemas.openxmlformats.org/officeDocument/2006/relationships/image" Target="../media/image80.svg"/><Relationship Id="rId17" Type="http://schemas.openxmlformats.org/officeDocument/2006/relationships/image" Target="../media/image17.png"/><Relationship Id="rId2" Type="http://schemas.openxmlformats.org/officeDocument/2006/relationships/image" Target="../media/image71.png"/><Relationship Id="rId16" Type="http://schemas.openxmlformats.org/officeDocument/2006/relationships/image" Target="../media/image84.svg"/><Relationship Id="rId20" Type="http://schemas.openxmlformats.org/officeDocument/2006/relationships/image" Target="../media/image26.svg"/><Relationship Id="rId1" Type="http://schemas.openxmlformats.org/officeDocument/2006/relationships/slideLayout" Target="../slideLayouts/slideLayout7.xml"/><Relationship Id="rId6" Type="http://schemas.openxmlformats.org/officeDocument/2006/relationships/image" Target="../media/image75.png"/><Relationship Id="rId11" Type="http://schemas.openxmlformats.org/officeDocument/2006/relationships/image" Target="../media/image79.png"/><Relationship Id="rId5" Type="http://schemas.openxmlformats.org/officeDocument/2006/relationships/image" Target="../media/image74.svg"/><Relationship Id="rId15" Type="http://schemas.openxmlformats.org/officeDocument/2006/relationships/image" Target="../media/image83.png"/><Relationship Id="rId10" Type="http://schemas.openxmlformats.org/officeDocument/2006/relationships/image" Target="../media/image78.svg"/><Relationship Id="rId19" Type="http://schemas.openxmlformats.org/officeDocument/2006/relationships/image" Target="../media/image25.png"/><Relationship Id="rId4" Type="http://schemas.openxmlformats.org/officeDocument/2006/relationships/image" Target="../media/image73.png"/><Relationship Id="rId9" Type="http://schemas.openxmlformats.org/officeDocument/2006/relationships/image" Target="../media/image77.png"/><Relationship Id="rId14" Type="http://schemas.openxmlformats.org/officeDocument/2006/relationships/image" Target="../media/image82.svg"/></Relationships>
</file>

<file path=ppt/slides/_rels/slide19.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81.png"/><Relationship Id="rId18" Type="http://schemas.openxmlformats.org/officeDocument/2006/relationships/image" Target="../media/image18.svg"/><Relationship Id="rId3" Type="http://schemas.openxmlformats.org/officeDocument/2006/relationships/image" Target="../media/image72.svg"/><Relationship Id="rId21" Type="http://schemas.openxmlformats.org/officeDocument/2006/relationships/image" Target="../media/image85.png"/><Relationship Id="rId7" Type="http://schemas.openxmlformats.org/officeDocument/2006/relationships/image" Target="../media/image76.svg"/><Relationship Id="rId12" Type="http://schemas.openxmlformats.org/officeDocument/2006/relationships/image" Target="../media/image80.svg"/><Relationship Id="rId17" Type="http://schemas.openxmlformats.org/officeDocument/2006/relationships/image" Target="../media/image17.png"/><Relationship Id="rId2" Type="http://schemas.openxmlformats.org/officeDocument/2006/relationships/image" Target="../media/image71.png"/><Relationship Id="rId16" Type="http://schemas.openxmlformats.org/officeDocument/2006/relationships/image" Target="../media/image84.svg"/><Relationship Id="rId20" Type="http://schemas.openxmlformats.org/officeDocument/2006/relationships/image" Target="../media/image26.svg"/><Relationship Id="rId1" Type="http://schemas.openxmlformats.org/officeDocument/2006/relationships/slideLayout" Target="../slideLayouts/slideLayout7.xml"/><Relationship Id="rId6" Type="http://schemas.openxmlformats.org/officeDocument/2006/relationships/image" Target="../media/image75.png"/><Relationship Id="rId11" Type="http://schemas.openxmlformats.org/officeDocument/2006/relationships/image" Target="../media/image79.png"/><Relationship Id="rId5" Type="http://schemas.openxmlformats.org/officeDocument/2006/relationships/image" Target="../media/image74.svg"/><Relationship Id="rId15" Type="http://schemas.openxmlformats.org/officeDocument/2006/relationships/image" Target="../media/image83.png"/><Relationship Id="rId10" Type="http://schemas.openxmlformats.org/officeDocument/2006/relationships/image" Target="../media/image78.svg"/><Relationship Id="rId19" Type="http://schemas.openxmlformats.org/officeDocument/2006/relationships/image" Target="../media/image25.png"/><Relationship Id="rId4" Type="http://schemas.openxmlformats.org/officeDocument/2006/relationships/image" Target="../media/image73.png"/><Relationship Id="rId9" Type="http://schemas.openxmlformats.org/officeDocument/2006/relationships/image" Target="../media/image77.png"/><Relationship Id="rId14" Type="http://schemas.openxmlformats.org/officeDocument/2006/relationships/image" Target="../media/image82.svg"/></Relationships>
</file>

<file path=ppt/slides/_rels/slide2.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svg"/><Relationship Id="rId3" Type="http://schemas.openxmlformats.org/officeDocument/2006/relationships/image" Target="../media/image14.svg"/><Relationship Id="rId7" Type="http://schemas.openxmlformats.org/officeDocument/2006/relationships/image" Target="../media/image18.svg"/><Relationship Id="rId12" Type="http://schemas.openxmlformats.org/officeDocument/2006/relationships/image" Target="../media/image23.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2.svg"/><Relationship Id="rId5" Type="http://schemas.openxmlformats.org/officeDocument/2006/relationships/image" Target="../media/image16.svg"/><Relationship Id="rId15" Type="http://schemas.openxmlformats.org/officeDocument/2006/relationships/image" Target="../media/image12.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svg"/><Relationship Id="rId14" Type="http://schemas.openxmlformats.org/officeDocument/2006/relationships/image" Target="../media/image11.png"/></Relationships>
</file>

<file path=ppt/slides/_rels/slide20.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72.svg"/><Relationship Id="rId7" Type="http://schemas.openxmlformats.org/officeDocument/2006/relationships/image" Target="../media/image17.png"/><Relationship Id="rId2" Type="http://schemas.openxmlformats.org/officeDocument/2006/relationships/image" Target="../media/image71.png"/><Relationship Id="rId1" Type="http://schemas.openxmlformats.org/officeDocument/2006/relationships/slideLayout" Target="../slideLayouts/slideLayout7.xml"/><Relationship Id="rId6" Type="http://schemas.openxmlformats.org/officeDocument/2006/relationships/image" Target="../media/image84.svg"/><Relationship Id="rId11" Type="http://schemas.openxmlformats.org/officeDocument/2006/relationships/image" Target="../media/image86.png"/><Relationship Id="rId5" Type="http://schemas.openxmlformats.org/officeDocument/2006/relationships/image" Target="../media/image83.png"/><Relationship Id="rId10" Type="http://schemas.openxmlformats.org/officeDocument/2006/relationships/image" Target="../media/image26.svg"/><Relationship Id="rId4" Type="http://schemas.openxmlformats.org/officeDocument/2006/relationships/image" Target="../media/image11.png"/><Relationship Id="rId9" Type="http://schemas.openxmlformats.org/officeDocument/2006/relationships/image" Target="../media/image25.png"/></Relationships>
</file>

<file path=ppt/slides/_rels/slide21.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88.svg"/><Relationship Id="rId3" Type="http://schemas.openxmlformats.org/officeDocument/2006/relationships/image" Target="../media/image4.svg"/><Relationship Id="rId7" Type="http://schemas.openxmlformats.org/officeDocument/2006/relationships/image" Target="../media/image12.png"/><Relationship Id="rId12" Type="http://schemas.openxmlformats.org/officeDocument/2006/relationships/image" Target="../media/image87.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70.svg"/><Relationship Id="rId5" Type="http://schemas.openxmlformats.org/officeDocument/2006/relationships/image" Target="../media/image18.svg"/><Relationship Id="rId15" Type="http://schemas.openxmlformats.org/officeDocument/2006/relationships/image" Target="../media/image90.svg"/><Relationship Id="rId10" Type="http://schemas.openxmlformats.org/officeDocument/2006/relationships/image" Target="../media/image69.png"/><Relationship Id="rId4" Type="http://schemas.openxmlformats.org/officeDocument/2006/relationships/image" Target="../media/image17.png"/><Relationship Id="rId9" Type="http://schemas.openxmlformats.org/officeDocument/2006/relationships/image" Target="../media/image26.svg"/><Relationship Id="rId14" Type="http://schemas.openxmlformats.org/officeDocument/2006/relationships/image" Target="../media/image89.png"/></Relationships>
</file>

<file path=ppt/slides/_rels/slide22.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82.svg"/><Relationship Id="rId3" Type="http://schemas.openxmlformats.org/officeDocument/2006/relationships/image" Target="../media/image4.svg"/><Relationship Id="rId7" Type="http://schemas.openxmlformats.org/officeDocument/2006/relationships/image" Target="../media/image12.png"/><Relationship Id="rId12" Type="http://schemas.openxmlformats.org/officeDocument/2006/relationships/image" Target="../media/image81.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92.svg"/><Relationship Id="rId5" Type="http://schemas.openxmlformats.org/officeDocument/2006/relationships/image" Target="../media/image18.svg"/><Relationship Id="rId15" Type="http://schemas.openxmlformats.org/officeDocument/2006/relationships/image" Target="../media/image94.svg"/><Relationship Id="rId10" Type="http://schemas.openxmlformats.org/officeDocument/2006/relationships/image" Target="../media/image91.png"/><Relationship Id="rId4" Type="http://schemas.openxmlformats.org/officeDocument/2006/relationships/image" Target="../media/image17.png"/><Relationship Id="rId9" Type="http://schemas.openxmlformats.org/officeDocument/2006/relationships/image" Target="../media/image26.svg"/><Relationship Id="rId14" Type="http://schemas.openxmlformats.org/officeDocument/2006/relationships/image" Target="../media/image93.png"/></Relationships>
</file>

<file path=ppt/slides/_rels/slide23.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92.svg"/><Relationship Id="rId3" Type="http://schemas.openxmlformats.org/officeDocument/2006/relationships/image" Target="../media/image4.svg"/><Relationship Id="rId7" Type="http://schemas.openxmlformats.org/officeDocument/2006/relationships/image" Target="../media/image12.png"/><Relationship Id="rId12" Type="http://schemas.openxmlformats.org/officeDocument/2006/relationships/image" Target="../media/image91.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96.svg"/><Relationship Id="rId5" Type="http://schemas.openxmlformats.org/officeDocument/2006/relationships/image" Target="../media/image18.svg"/><Relationship Id="rId10" Type="http://schemas.openxmlformats.org/officeDocument/2006/relationships/image" Target="../media/image95.png"/><Relationship Id="rId4" Type="http://schemas.openxmlformats.org/officeDocument/2006/relationships/image" Target="../media/image17.png"/><Relationship Id="rId9" Type="http://schemas.openxmlformats.org/officeDocument/2006/relationships/image" Target="../media/image26.svg"/><Relationship Id="rId14" Type="http://schemas.openxmlformats.org/officeDocument/2006/relationships/image" Target="../media/image97.png"/></Relationships>
</file>

<file path=ppt/slides/_rels/slide2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svg"/><Relationship Id="rId7"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78.svg"/><Relationship Id="rId5" Type="http://schemas.openxmlformats.org/officeDocument/2006/relationships/image" Target="../media/image18.svg"/><Relationship Id="rId10" Type="http://schemas.openxmlformats.org/officeDocument/2006/relationships/image" Target="../media/image77.png"/><Relationship Id="rId4" Type="http://schemas.openxmlformats.org/officeDocument/2006/relationships/image" Target="../media/image17.png"/><Relationship Id="rId9" Type="http://schemas.openxmlformats.org/officeDocument/2006/relationships/image" Target="../media/image26.svg"/></Relationships>
</file>

<file path=ppt/slides/_rels/slide2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svg"/><Relationship Id="rId7"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92.svg"/><Relationship Id="rId5" Type="http://schemas.openxmlformats.org/officeDocument/2006/relationships/image" Target="../media/image18.svg"/><Relationship Id="rId10" Type="http://schemas.openxmlformats.org/officeDocument/2006/relationships/image" Target="../media/image91.png"/><Relationship Id="rId4" Type="http://schemas.openxmlformats.org/officeDocument/2006/relationships/image" Target="../media/image17.png"/><Relationship Id="rId9" Type="http://schemas.openxmlformats.org/officeDocument/2006/relationships/image" Target="../media/image26.svg"/></Relationships>
</file>

<file path=ppt/slides/_rels/slide26.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06.png"/><Relationship Id="rId18" Type="http://schemas.openxmlformats.org/officeDocument/2006/relationships/image" Target="../media/image18.svg"/><Relationship Id="rId3" Type="http://schemas.openxmlformats.org/officeDocument/2006/relationships/image" Target="../media/image72.svg"/><Relationship Id="rId21" Type="http://schemas.openxmlformats.org/officeDocument/2006/relationships/image" Target="../media/image29.png"/><Relationship Id="rId7" Type="http://schemas.openxmlformats.org/officeDocument/2006/relationships/image" Target="../media/image101.svg"/><Relationship Id="rId12" Type="http://schemas.openxmlformats.org/officeDocument/2006/relationships/image" Target="../media/image105.svg"/><Relationship Id="rId17" Type="http://schemas.openxmlformats.org/officeDocument/2006/relationships/image" Target="../media/image17.png"/><Relationship Id="rId2" Type="http://schemas.openxmlformats.org/officeDocument/2006/relationships/image" Target="../media/image71.png"/><Relationship Id="rId16" Type="http://schemas.openxmlformats.org/officeDocument/2006/relationships/image" Target="../media/image84.svg"/><Relationship Id="rId20" Type="http://schemas.openxmlformats.org/officeDocument/2006/relationships/image" Target="../media/image26.svg"/><Relationship Id="rId1" Type="http://schemas.openxmlformats.org/officeDocument/2006/relationships/slideLayout" Target="../slideLayouts/slideLayout7.xml"/><Relationship Id="rId6" Type="http://schemas.openxmlformats.org/officeDocument/2006/relationships/image" Target="../media/image100.png"/><Relationship Id="rId11" Type="http://schemas.openxmlformats.org/officeDocument/2006/relationships/image" Target="../media/image104.png"/><Relationship Id="rId24" Type="http://schemas.openxmlformats.org/officeDocument/2006/relationships/image" Target="../media/image108.png"/><Relationship Id="rId5" Type="http://schemas.openxmlformats.org/officeDocument/2006/relationships/image" Target="../media/image99.svg"/><Relationship Id="rId15" Type="http://schemas.openxmlformats.org/officeDocument/2006/relationships/image" Target="../media/image83.png"/><Relationship Id="rId23" Type="http://schemas.openxmlformats.org/officeDocument/2006/relationships/image" Target="../media/image12.png"/><Relationship Id="rId10" Type="http://schemas.openxmlformats.org/officeDocument/2006/relationships/image" Target="../media/image103.svg"/><Relationship Id="rId19" Type="http://schemas.openxmlformats.org/officeDocument/2006/relationships/image" Target="../media/image25.png"/><Relationship Id="rId4" Type="http://schemas.openxmlformats.org/officeDocument/2006/relationships/image" Target="../media/image98.png"/><Relationship Id="rId9" Type="http://schemas.openxmlformats.org/officeDocument/2006/relationships/image" Target="../media/image102.png"/><Relationship Id="rId14" Type="http://schemas.openxmlformats.org/officeDocument/2006/relationships/image" Target="../media/image107.svg"/><Relationship Id="rId22" Type="http://schemas.openxmlformats.org/officeDocument/2006/relationships/image" Target="../media/image30.svg"/></Relationships>
</file>

<file path=ppt/slides/_rels/slide27.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83.png"/><Relationship Id="rId7" Type="http://schemas.openxmlformats.org/officeDocument/2006/relationships/image" Target="../media/image25.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8.svg"/><Relationship Id="rId11" Type="http://schemas.openxmlformats.org/officeDocument/2006/relationships/image" Target="../media/image90.svg"/><Relationship Id="rId5" Type="http://schemas.openxmlformats.org/officeDocument/2006/relationships/image" Target="../media/image17.png"/><Relationship Id="rId10" Type="http://schemas.openxmlformats.org/officeDocument/2006/relationships/image" Target="../media/image89.png"/><Relationship Id="rId4" Type="http://schemas.openxmlformats.org/officeDocument/2006/relationships/image" Target="../media/image84.svg"/><Relationship Id="rId9" Type="http://schemas.openxmlformats.org/officeDocument/2006/relationships/image" Target="../media/image12.png"/></Relationships>
</file>

<file path=ppt/slides/_rels/slide28.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06.png"/><Relationship Id="rId18" Type="http://schemas.openxmlformats.org/officeDocument/2006/relationships/image" Target="../media/image18.svg"/><Relationship Id="rId3" Type="http://schemas.openxmlformats.org/officeDocument/2006/relationships/image" Target="../media/image72.svg"/><Relationship Id="rId21" Type="http://schemas.openxmlformats.org/officeDocument/2006/relationships/image" Target="../media/image29.png"/><Relationship Id="rId7" Type="http://schemas.openxmlformats.org/officeDocument/2006/relationships/image" Target="../media/image101.svg"/><Relationship Id="rId12" Type="http://schemas.openxmlformats.org/officeDocument/2006/relationships/image" Target="../media/image105.svg"/><Relationship Id="rId17" Type="http://schemas.openxmlformats.org/officeDocument/2006/relationships/image" Target="../media/image17.png"/><Relationship Id="rId2" Type="http://schemas.openxmlformats.org/officeDocument/2006/relationships/image" Target="../media/image71.png"/><Relationship Id="rId16" Type="http://schemas.openxmlformats.org/officeDocument/2006/relationships/image" Target="../media/image84.svg"/><Relationship Id="rId20" Type="http://schemas.openxmlformats.org/officeDocument/2006/relationships/image" Target="../media/image26.svg"/><Relationship Id="rId1" Type="http://schemas.openxmlformats.org/officeDocument/2006/relationships/slideLayout" Target="../slideLayouts/slideLayout7.xml"/><Relationship Id="rId6" Type="http://schemas.openxmlformats.org/officeDocument/2006/relationships/image" Target="../media/image100.png"/><Relationship Id="rId11" Type="http://schemas.openxmlformats.org/officeDocument/2006/relationships/image" Target="../media/image104.png"/><Relationship Id="rId24" Type="http://schemas.openxmlformats.org/officeDocument/2006/relationships/image" Target="../media/image108.png"/><Relationship Id="rId5" Type="http://schemas.openxmlformats.org/officeDocument/2006/relationships/image" Target="../media/image99.svg"/><Relationship Id="rId15" Type="http://schemas.openxmlformats.org/officeDocument/2006/relationships/image" Target="../media/image83.png"/><Relationship Id="rId23" Type="http://schemas.openxmlformats.org/officeDocument/2006/relationships/image" Target="../media/image12.png"/><Relationship Id="rId10" Type="http://schemas.openxmlformats.org/officeDocument/2006/relationships/image" Target="../media/image103.svg"/><Relationship Id="rId19" Type="http://schemas.openxmlformats.org/officeDocument/2006/relationships/image" Target="../media/image25.png"/><Relationship Id="rId4" Type="http://schemas.openxmlformats.org/officeDocument/2006/relationships/image" Target="../media/image98.png"/><Relationship Id="rId9" Type="http://schemas.openxmlformats.org/officeDocument/2006/relationships/image" Target="../media/image102.png"/><Relationship Id="rId14" Type="http://schemas.openxmlformats.org/officeDocument/2006/relationships/image" Target="../media/image107.svg"/><Relationship Id="rId22" Type="http://schemas.openxmlformats.org/officeDocument/2006/relationships/image" Target="../media/image30.svg"/></Relationships>
</file>

<file path=ppt/slides/_rels/slide29.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06.png"/><Relationship Id="rId18" Type="http://schemas.openxmlformats.org/officeDocument/2006/relationships/image" Target="../media/image18.svg"/><Relationship Id="rId3" Type="http://schemas.openxmlformats.org/officeDocument/2006/relationships/image" Target="../media/image72.svg"/><Relationship Id="rId21" Type="http://schemas.openxmlformats.org/officeDocument/2006/relationships/image" Target="../media/image29.png"/><Relationship Id="rId7" Type="http://schemas.openxmlformats.org/officeDocument/2006/relationships/image" Target="../media/image101.svg"/><Relationship Id="rId12" Type="http://schemas.openxmlformats.org/officeDocument/2006/relationships/image" Target="../media/image105.svg"/><Relationship Id="rId17" Type="http://schemas.openxmlformats.org/officeDocument/2006/relationships/image" Target="../media/image17.png"/><Relationship Id="rId2" Type="http://schemas.openxmlformats.org/officeDocument/2006/relationships/image" Target="../media/image71.png"/><Relationship Id="rId16" Type="http://schemas.openxmlformats.org/officeDocument/2006/relationships/image" Target="../media/image84.svg"/><Relationship Id="rId20" Type="http://schemas.openxmlformats.org/officeDocument/2006/relationships/image" Target="../media/image26.svg"/><Relationship Id="rId1" Type="http://schemas.openxmlformats.org/officeDocument/2006/relationships/slideLayout" Target="../slideLayouts/slideLayout7.xml"/><Relationship Id="rId6" Type="http://schemas.openxmlformats.org/officeDocument/2006/relationships/image" Target="../media/image100.png"/><Relationship Id="rId11" Type="http://schemas.openxmlformats.org/officeDocument/2006/relationships/image" Target="../media/image104.png"/><Relationship Id="rId24" Type="http://schemas.openxmlformats.org/officeDocument/2006/relationships/image" Target="../media/image108.png"/><Relationship Id="rId5" Type="http://schemas.openxmlformats.org/officeDocument/2006/relationships/image" Target="../media/image99.svg"/><Relationship Id="rId15" Type="http://schemas.openxmlformats.org/officeDocument/2006/relationships/image" Target="../media/image83.png"/><Relationship Id="rId23" Type="http://schemas.openxmlformats.org/officeDocument/2006/relationships/image" Target="../media/image12.png"/><Relationship Id="rId10" Type="http://schemas.openxmlformats.org/officeDocument/2006/relationships/image" Target="../media/image103.svg"/><Relationship Id="rId19" Type="http://schemas.openxmlformats.org/officeDocument/2006/relationships/image" Target="../media/image25.png"/><Relationship Id="rId4" Type="http://schemas.openxmlformats.org/officeDocument/2006/relationships/image" Target="../media/image98.png"/><Relationship Id="rId9" Type="http://schemas.openxmlformats.org/officeDocument/2006/relationships/image" Target="../media/image102.png"/><Relationship Id="rId14" Type="http://schemas.openxmlformats.org/officeDocument/2006/relationships/image" Target="../media/image107.svg"/><Relationship Id="rId22" Type="http://schemas.openxmlformats.org/officeDocument/2006/relationships/image" Target="../media/image30.svg"/></Relationships>
</file>

<file path=ppt/slides/_rels/slide3.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12.png"/><Relationship Id="rId3" Type="http://schemas.openxmlformats.org/officeDocument/2006/relationships/image" Target="../media/image4.svg"/><Relationship Id="rId7" Type="http://schemas.openxmlformats.org/officeDocument/2006/relationships/image" Target="../media/image26.svg"/><Relationship Id="rId12" Type="http://schemas.openxmlformats.org/officeDocument/2006/relationships/image" Target="../media/image14.svg"/><Relationship Id="rId17" Type="http://schemas.openxmlformats.org/officeDocument/2006/relationships/image" Target="../media/image30.svg"/><Relationship Id="rId2" Type="http://schemas.openxmlformats.org/officeDocument/2006/relationships/image" Target="../media/image3.png"/><Relationship Id="rId16"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13.png"/><Relationship Id="rId5" Type="http://schemas.openxmlformats.org/officeDocument/2006/relationships/image" Target="../media/image6.svg"/><Relationship Id="rId15" Type="http://schemas.openxmlformats.org/officeDocument/2006/relationships/image" Target="../media/image10.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28.svg"/><Relationship Id="rId14" Type="http://schemas.openxmlformats.org/officeDocument/2006/relationships/image" Target="../media/image9.png"/></Relationships>
</file>

<file path=ppt/slides/_rels/slide3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svg"/><Relationship Id="rId7"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10.svg"/><Relationship Id="rId5" Type="http://schemas.openxmlformats.org/officeDocument/2006/relationships/image" Target="../media/image18.svg"/><Relationship Id="rId10" Type="http://schemas.openxmlformats.org/officeDocument/2006/relationships/image" Target="../media/image109.png"/><Relationship Id="rId4" Type="http://schemas.openxmlformats.org/officeDocument/2006/relationships/image" Target="../media/image17.png"/><Relationship Id="rId9" Type="http://schemas.openxmlformats.org/officeDocument/2006/relationships/image" Target="../media/image26.svg"/></Relationships>
</file>

<file path=ppt/slides/_rels/slide3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svg"/><Relationship Id="rId7"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12.svg"/><Relationship Id="rId5" Type="http://schemas.openxmlformats.org/officeDocument/2006/relationships/image" Target="../media/image18.svg"/><Relationship Id="rId10" Type="http://schemas.openxmlformats.org/officeDocument/2006/relationships/image" Target="../media/image111.png"/><Relationship Id="rId4" Type="http://schemas.openxmlformats.org/officeDocument/2006/relationships/image" Target="../media/image17.png"/><Relationship Id="rId9" Type="http://schemas.openxmlformats.org/officeDocument/2006/relationships/image" Target="../media/image26.svg"/></Relationships>
</file>

<file path=ppt/slides/_rels/slide32.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png"/><Relationship Id="rId10" Type="http://schemas.openxmlformats.org/officeDocument/2006/relationships/image" Target="../media/image12.png"/><Relationship Id="rId4" Type="http://schemas.openxmlformats.org/officeDocument/2006/relationships/image" Target="../media/image55.png"/><Relationship Id="rId9" Type="http://schemas.openxmlformats.org/officeDocument/2006/relationships/image" Target="../media/image11.png"/></Relationships>
</file>

<file path=ppt/slides/_rels/slide3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svg"/><Relationship Id="rId7"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8.svg"/><Relationship Id="rId10" Type="http://schemas.openxmlformats.org/officeDocument/2006/relationships/image" Target="../media/image113.jpg"/><Relationship Id="rId4" Type="http://schemas.openxmlformats.org/officeDocument/2006/relationships/image" Target="../media/image17.png"/><Relationship Id="rId9" Type="http://schemas.openxmlformats.org/officeDocument/2006/relationships/image" Target="../media/image26.svg"/></Relationships>
</file>

<file path=ppt/slides/_rels/slide3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svg"/><Relationship Id="rId7" Type="http://schemas.openxmlformats.org/officeDocument/2006/relationships/image" Target="../media/image12.png"/><Relationship Id="rId12" Type="http://schemas.openxmlformats.org/officeDocument/2006/relationships/image" Target="../media/image115.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14.png"/><Relationship Id="rId5" Type="http://schemas.openxmlformats.org/officeDocument/2006/relationships/image" Target="../media/image18.svg"/><Relationship Id="rId10" Type="http://schemas.openxmlformats.org/officeDocument/2006/relationships/hyperlink" Target="https://www.youtube.com/watch?v=qLv9KEJID-U&amp;list=PLYK8JpvJRLjiYTxvbc0AlH-nl_JUHul0K&amp;index=4" TargetMode="External"/><Relationship Id="rId4" Type="http://schemas.openxmlformats.org/officeDocument/2006/relationships/image" Target="../media/image17.png"/><Relationship Id="rId9" Type="http://schemas.openxmlformats.org/officeDocument/2006/relationships/image" Target="../media/image26.svg"/></Relationships>
</file>

<file path=ppt/slides/_rels/slide3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svg"/><Relationship Id="rId7" Type="http://schemas.openxmlformats.org/officeDocument/2006/relationships/image" Target="../media/image12.png"/><Relationship Id="rId12" Type="http://schemas.openxmlformats.org/officeDocument/2006/relationships/image" Target="../media/image117.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16.png"/><Relationship Id="rId5" Type="http://schemas.openxmlformats.org/officeDocument/2006/relationships/image" Target="../media/image18.svg"/><Relationship Id="rId10" Type="http://schemas.openxmlformats.org/officeDocument/2006/relationships/hyperlink" Target="https://www.youtube.com/watch?v=GJEXFGtWAZc&amp;list=PLYK8JpvJRLjiYTxvbc0AlH-nl_JUHul0K&amp;index=4" TargetMode="External"/><Relationship Id="rId4" Type="http://schemas.openxmlformats.org/officeDocument/2006/relationships/image" Target="../media/image17.png"/><Relationship Id="rId9" Type="http://schemas.openxmlformats.org/officeDocument/2006/relationships/image" Target="../media/image26.svg"/></Relationships>
</file>

<file path=ppt/slides/_rels/slide36.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120.svg"/><Relationship Id="rId3" Type="http://schemas.openxmlformats.org/officeDocument/2006/relationships/image" Target="../media/image4.svg"/><Relationship Id="rId7" Type="http://schemas.openxmlformats.org/officeDocument/2006/relationships/image" Target="../media/image12.png"/><Relationship Id="rId12" Type="http://schemas.openxmlformats.org/officeDocument/2006/relationships/image" Target="../media/image119.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18.png"/><Relationship Id="rId5" Type="http://schemas.openxmlformats.org/officeDocument/2006/relationships/image" Target="../media/image18.svg"/><Relationship Id="rId10" Type="http://schemas.openxmlformats.org/officeDocument/2006/relationships/hyperlink" Target="https://www.youtube.com/watch?v=fC5unmvFbX0&amp;list=PLYK8JpvJRLjiYTxvbc0AlH-nl_JUHul0K&amp;index=8" TargetMode="External"/><Relationship Id="rId4" Type="http://schemas.openxmlformats.org/officeDocument/2006/relationships/image" Target="../media/image17.png"/><Relationship Id="rId9" Type="http://schemas.openxmlformats.org/officeDocument/2006/relationships/image" Target="../media/image26.svg"/></Relationships>
</file>

<file path=ppt/slides/_rels/slide3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svg"/><Relationship Id="rId7" Type="http://schemas.openxmlformats.org/officeDocument/2006/relationships/image" Target="../media/image12.png"/><Relationship Id="rId12" Type="http://schemas.openxmlformats.org/officeDocument/2006/relationships/image" Target="../media/image12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21.png"/><Relationship Id="rId5" Type="http://schemas.openxmlformats.org/officeDocument/2006/relationships/image" Target="../media/image18.svg"/><Relationship Id="rId10" Type="http://schemas.openxmlformats.org/officeDocument/2006/relationships/hyperlink" Target="https://www.youtube.com/watch?v=qtmvpduVPEI&amp;list=PLYK8JpvJRLjiYTxvbc0AlH-nl_JUHul0K&amp;index=10" TargetMode="External"/><Relationship Id="rId4" Type="http://schemas.openxmlformats.org/officeDocument/2006/relationships/image" Target="../media/image17.png"/><Relationship Id="rId9" Type="http://schemas.openxmlformats.org/officeDocument/2006/relationships/image" Target="../media/image26.svg"/></Relationships>
</file>

<file path=ppt/slides/_rels/slide3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svg"/><Relationship Id="rId7" Type="http://schemas.openxmlformats.org/officeDocument/2006/relationships/image" Target="../media/image12.png"/><Relationship Id="rId12" Type="http://schemas.openxmlformats.org/officeDocument/2006/relationships/image" Target="../media/image124.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23.png"/><Relationship Id="rId5" Type="http://schemas.openxmlformats.org/officeDocument/2006/relationships/image" Target="../media/image18.svg"/><Relationship Id="rId10" Type="http://schemas.openxmlformats.org/officeDocument/2006/relationships/hyperlink" Target="https://www.youtube.com/watch?v=42QeXSnTsYc&amp;list=PLYK8JpvJRLjiYTxvbc0AlH-nl_JUHul0K&amp;index=7" TargetMode="External"/><Relationship Id="rId4" Type="http://schemas.openxmlformats.org/officeDocument/2006/relationships/image" Target="../media/image17.png"/><Relationship Id="rId9" Type="http://schemas.openxmlformats.org/officeDocument/2006/relationships/image" Target="../media/image26.svg"/></Relationships>
</file>

<file path=ppt/slides/_rels/slide39.xml.rels><?xml version="1.0" encoding="UTF-8" standalone="yes"?>
<Relationships xmlns="http://schemas.openxmlformats.org/package/2006/relationships"><Relationship Id="rId8" Type="http://schemas.openxmlformats.org/officeDocument/2006/relationships/image" Target="../media/image127.png"/><Relationship Id="rId13" Type="http://schemas.openxmlformats.org/officeDocument/2006/relationships/image" Target="../media/image30.svg"/><Relationship Id="rId18" Type="http://schemas.openxmlformats.org/officeDocument/2006/relationships/hyperlink" Target="https://www.ilo.org/wcmsp5/groups/public/---ed_emp/---ifp_skills/documents/publication/wcms_564692.pdfm" TargetMode="External"/><Relationship Id="rId3" Type="http://schemas.openxmlformats.org/officeDocument/2006/relationships/image" Target="../media/image126.svg"/><Relationship Id="rId7" Type="http://schemas.openxmlformats.org/officeDocument/2006/relationships/image" Target="../media/image6.svg"/><Relationship Id="rId12" Type="http://schemas.openxmlformats.org/officeDocument/2006/relationships/image" Target="../media/image29.png"/><Relationship Id="rId17" Type="http://schemas.openxmlformats.org/officeDocument/2006/relationships/hyperlink" Target="https://www.etf.europa.eu/en/news-and-events/press/green-skills-awards-2022-winners-announced" TargetMode="External"/><Relationship Id="rId2" Type="http://schemas.openxmlformats.org/officeDocument/2006/relationships/image" Target="../media/image125.png"/><Relationship Id="rId16" Type="http://schemas.openxmlformats.org/officeDocument/2006/relationships/hyperlink" Target="https://ec.europa.eu/newsroom/empl/items/741088/en" TargetMode="External"/><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2.png"/><Relationship Id="rId5" Type="http://schemas.openxmlformats.org/officeDocument/2006/relationships/image" Target="../media/image16.svg"/><Relationship Id="rId15" Type="http://schemas.openxmlformats.org/officeDocument/2006/relationships/hyperlink" Target="https://www.cedefop.europa.eu/en/publications/3057" TargetMode="External"/><Relationship Id="rId10" Type="http://schemas.openxmlformats.org/officeDocument/2006/relationships/image" Target="../media/image11.png"/><Relationship Id="rId4" Type="http://schemas.openxmlformats.org/officeDocument/2006/relationships/image" Target="../media/image15.png"/><Relationship Id="rId9" Type="http://schemas.openxmlformats.org/officeDocument/2006/relationships/image" Target="../media/image128.svg"/><Relationship Id="rId14" Type="http://schemas.openxmlformats.org/officeDocument/2006/relationships/hyperlink" Target="https://ec.europa.eu/migrant-integration/sites/default/files/2020-07/SkillsAgenda.pdf"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26.svg"/><Relationship Id="rId18" Type="http://schemas.openxmlformats.org/officeDocument/2006/relationships/image" Target="../media/image11.png"/><Relationship Id="rId26" Type="http://schemas.openxmlformats.org/officeDocument/2006/relationships/image" Target="../media/image44.png"/><Relationship Id="rId3" Type="http://schemas.openxmlformats.org/officeDocument/2006/relationships/image" Target="../media/image32.svg"/><Relationship Id="rId21" Type="http://schemas.openxmlformats.org/officeDocument/2006/relationships/image" Target="../media/image39.png"/><Relationship Id="rId7" Type="http://schemas.openxmlformats.org/officeDocument/2006/relationships/image" Target="../media/image34.svg"/><Relationship Id="rId12" Type="http://schemas.openxmlformats.org/officeDocument/2006/relationships/image" Target="../media/image25.png"/><Relationship Id="rId17" Type="http://schemas.openxmlformats.org/officeDocument/2006/relationships/image" Target="../media/image28.svg"/><Relationship Id="rId25" Type="http://schemas.openxmlformats.org/officeDocument/2006/relationships/image" Target="../media/image43.png"/><Relationship Id="rId2" Type="http://schemas.openxmlformats.org/officeDocument/2006/relationships/image" Target="../media/image31.png"/><Relationship Id="rId16" Type="http://schemas.openxmlformats.org/officeDocument/2006/relationships/image" Target="../media/image27.png"/><Relationship Id="rId20" Type="http://schemas.openxmlformats.org/officeDocument/2006/relationships/image" Target="../media/image38.jpe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6.svg"/><Relationship Id="rId24" Type="http://schemas.openxmlformats.org/officeDocument/2006/relationships/image" Target="../media/image42.png"/><Relationship Id="rId5" Type="http://schemas.openxmlformats.org/officeDocument/2006/relationships/image" Target="../media/image2.svg"/><Relationship Id="rId15" Type="http://schemas.openxmlformats.org/officeDocument/2006/relationships/image" Target="../media/image36.svg"/><Relationship Id="rId23" Type="http://schemas.openxmlformats.org/officeDocument/2006/relationships/image" Target="../media/image41.png"/><Relationship Id="rId10" Type="http://schemas.openxmlformats.org/officeDocument/2006/relationships/image" Target="../media/image5.png"/><Relationship Id="rId19" Type="http://schemas.openxmlformats.org/officeDocument/2006/relationships/image" Target="../media/image37.png"/><Relationship Id="rId4" Type="http://schemas.openxmlformats.org/officeDocument/2006/relationships/image" Target="../media/image1.png"/><Relationship Id="rId9" Type="http://schemas.openxmlformats.org/officeDocument/2006/relationships/image" Target="../media/image4.svg"/><Relationship Id="rId14" Type="http://schemas.openxmlformats.org/officeDocument/2006/relationships/image" Target="../media/image35.png"/><Relationship Id="rId22" Type="http://schemas.openxmlformats.org/officeDocument/2006/relationships/image" Target="../media/image40.png"/><Relationship Id="rId27" Type="http://schemas.openxmlformats.org/officeDocument/2006/relationships/image" Target="../media/image12.png"/></Relationships>
</file>

<file path=ppt/slides/_rels/slide40.xml.rels><?xml version="1.0" encoding="UTF-8" standalone="yes"?>
<Relationships xmlns="http://schemas.openxmlformats.org/package/2006/relationships"><Relationship Id="rId8" Type="http://schemas.openxmlformats.org/officeDocument/2006/relationships/image" Target="../media/image131.png"/><Relationship Id="rId13" Type="http://schemas.openxmlformats.org/officeDocument/2006/relationships/image" Target="../media/image6.svg"/><Relationship Id="rId18" Type="http://schemas.openxmlformats.org/officeDocument/2006/relationships/image" Target="../media/image139.png"/><Relationship Id="rId3" Type="http://schemas.openxmlformats.org/officeDocument/2006/relationships/image" Target="../media/image2.svg"/><Relationship Id="rId21" Type="http://schemas.openxmlformats.org/officeDocument/2006/relationships/image" Target="../media/image142.svg"/><Relationship Id="rId7" Type="http://schemas.openxmlformats.org/officeDocument/2006/relationships/image" Target="../media/image4.svg"/><Relationship Id="rId12" Type="http://schemas.openxmlformats.org/officeDocument/2006/relationships/image" Target="../media/image5.png"/><Relationship Id="rId17" Type="http://schemas.openxmlformats.org/officeDocument/2006/relationships/image" Target="../media/image138.svg"/><Relationship Id="rId2" Type="http://schemas.openxmlformats.org/officeDocument/2006/relationships/image" Target="../media/image1.png"/><Relationship Id="rId16" Type="http://schemas.openxmlformats.org/officeDocument/2006/relationships/image" Target="../media/image137.png"/><Relationship Id="rId20" Type="http://schemas.openxmlformats.org/officeDocument/2006/relationships/image" Target="../media/image141.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34.svg"/><Relationship Id="rId5" Type="http://schemas.openxmlformats.org/officeDocument/2006/relationships/image" Target="../media/image130.svg"/><Relationship Id="rId15" Type="http://schemas.openxmlformats.org/officeDocument/2006/relationships/image" Target="../media/image136.svg"/><Relationship Id="rId10" Type="http://schemas.openxmlformats.org/officeDocument/2006/relationships/image" Target="../media/image133.png"/><Relationship Id="rId19" Type="http://schemas.openxmlformats.org/officeDocument/2006/relationships/image" Target="../media/image140.svg"/><Relationship Id="rId4" Type="http://schemas.openxmlformats.org/officeDocument/2006/relationships/image" Target="../media/image129.png"/><Relationship Id="rId9" Type="http://schemas.openxmlformats.org/officeDocument/2006/relationships/image" Target="../media/image132.svg"/><Relationship Id="rId14" Type="http://schemas.openxmlformats.org/officeDocument/2006/relationships/image" Target="../media/image135.png"/><Relationship Id="rId22"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26.svg"/><Relationship Id="rId3" Type="http://schemas.openxmlformats.org/officeDocument/2006/relationships/image" Target="../media/image14.svg"/><Relationship Id="rId7" Type="http://schemas.openxmlformats.org/officeDocument/2006/relationships/image" Target="../media/image46.svg"/><Relationship Id="rId12" Type="http://schemas.openxmlformats.org/officeDocument/2006/relationships/image" Target="../media/image25.png"/><Relationship Id="rId17" Type="http://schemas.openxmlformats.org/officeDocument/2006/relationships/image" Target="../media/image12.png"/><Relationship Id="rId2" Type="http://schemas.openxmlformats.org/officeDocument/2006/relationships/image" Target="../media/image13.png"/><Relationship Id="rId16"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45.png"/><Relationship Id="rId11" Type="http://schemas.openxmlformats.org/officeDocument/2006/relationships/image" Target="../media/image18.svg"/><Relationship Id="rId5" Type="http://schemas.openxmlformats.org/officeDocument/2006/relationships/image" Target="../media/image16.svg"/><Relationship Id="rId15" Type="http://schemas.openxmlformats.org/officeDocument/2006/relationships/image" Target="../media/image50.svg"/><Relationship Id="rId10" Type="http://schemas.openxmlformats.org/officeDocument/2006/relationships/image" Target="../media/image17.png"/><Relationship Id="rId4" Type="http://schemas.openxmlformats.org/officeDocument/2006/relationships/image" Target="../media/image15.png"/><Relationship Id="rId9" Type="http://schemas.openxmlformats.org/officeDocument/2006/relationships/image" Target="../media/image48.svg"/><Relationship Id="rId14" Type="http://schemas.openxmlformats.org/officeDocument/2006/relationships/image" Target="../media/image49.png"/></Relationships>
</file>

<file path=ppt/slides/_rels/slide6.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52.svg"/><Relationship Id="rId7" Type="http://schemas.openxmlformats.org/officeDocument/2006/relationships/image" Target="../media/image12.png"/><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8.sv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png"/><Relationship Id="rId10" Type="http://schemas.openxmlformats.org/officeDocument/2006/relationships/image" Target="../media/image12.png"/><Relationship Id="rId4" Type="http://schemas.openxmlformats.org/officeDocument/2006/relationships/image" Target="../media/image55.png"/><Relationship Id="rId9"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3.png"/><Relationship Id="rId7" Type="http://schemas.openxmlformats.org/officeDocument/2006/relationships/image" Target="../media/image60.jpe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4.svg"/></Relationships>
</file>

<file path=ppt/slides/_rels/slide9.xml.rels><?xml version="1.0" encoding="UTF-8" standalone="yes"?>
<Relationships xmlns="http://schemas.openxmlformats.org/package/2006/relationships"><Relationship Id="rId8" Type="http://schemas.openxmlformats.org/officeDocument/2006/relationships/image" Target="../media/image61.jpg"/><Relationship Id="rId3" Type="http://schemas.openxmlformats.org/officeDocument/2006/relationships/image" Target="../media/image4.svg"/><Relationship Id="rId7"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8.sv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52805">
            <a:off x="7890475" y="-2171729"/>
            <a:ext cx="5364129" cy="5364129"/>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196164">
            <a:off x="-4478873" y="6861709"/>
            <a:ext cx="11622266" cy="12388074"/>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027651" y="8452049"/>
            <a:ext cx="2556197" cy="2751289"/>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185502">
            <a:off x="-1434135" y="-1156985"/>
            <a:ext cx="3750108" cy="3745193"/>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6632729">
            <a:off x="16143270" y="-2037213"/>
            <a:ext cx="4881157" cy="4874760"/>
          </a:xfrm>
          <a:prstGeom prst="rect">
            <a:avLst/>
          </a:prstGeom>
        </p:spPr>
      </p:pic>
      <p:pic>
        <p:nvPicPr>
          <p:cNvPr id="7" name="Picture 7"/>
          <p:cNvPicPr>
            <a:picLocks noChangeAspect="1"/>
          </p:cNvPicPr>
          <p:nvPr/>
        </p:nvPicPr>
        <p:blipFill>
          <a:blip r:embed="rId12"/>
          <a:srcRect/>
          <a:stretch>
            <a:fillRect/>
          </a:stretch>
        </p:blipFill>
        <p:spPr>
          <a:xfrm>
            <a:off x="243213" y="715612"/>
            <a:ext cx="7274007" cy="7274007"/>
          </a:xfrm>
          <a:prstGeom prst="rect">
            <a:avLst/>
          </a:prstGeom>
        </p:spPr>
      </p:pic>
      <p:pic>
        <p:nvPicPr>
          <p:cNvPr id="8" name="Picture 8"/>
          <p:cNvPicPr>
            <a:picLocks noChangeAspect="1"/>
          </p:cNvPicPr>
          <p:nvPr/>
        </p:nvPicPr>
        <p:blipFill>
          <a:blip r:embed="rId13"/>
          <a:srcRect/>
          <a:stretch>
            <a:fillRect/>
          </a:stretch>
        </p:blipFill>
        <p:spPr>
          <a:xfrm>
            <a:off x="7752212" y="9258300"/>
            <a:ext cx="3710720" cy="779251"/>
          </a:xfrm>
          <a:prstGeom prst="rect">
            <a:avLst/>
          </a:prstGeom>
        </p:spPr>
      </p:pic>
      <p:sp>
        <p:nvSpPr>
          <p:cNvPr id="9" name="TextBox 9"/>
          <p:cNvSpPr txBox="1"/>
          <p:nvPr/>
        </p:nvSpPr>
        <p:spPr>
          <a:xfrm>
            <a:off x="7752212" y="3645911"/>
            <a:ext cx="9010597" cy="2390775"/>
          </a:xfrm>
          <a:prstGeom prst="rect">
            <a:avLst/>
          </a:prstGeom>
        </p:spPr>
        <p:txBody>
          <a:bodyPr lIns="0" tIns="0" rIns="0" bIns="0" rtlCol="0" anchor="t">
            <a:spAutoFit/>
          </a:bodyPr>
          <a:lstStyle/>
          <a:p>
            <a:pPr>
              <a:lnSpc>
                <a:spcPts val="6300"/>
              </a:lnSpc>
            </a:pPr>
            <a:r>
              <a:rPr lang="el-GR" sz="4500" dirty="0">
                <a:solidFill>
                  <a:srgbClr val="000000"/>
                </a:solidFill>
                <a:latin typeface="Abhaya Libre Regular"/>
              </a:rPr>
              <a:t>Προώθηση της περιφερειακής ανάπτυξης μέσω της ενίσχυσης του συστήματος ΕΕΚ</a:t>
            </a:r>
            <a:endParaRPr lang="en-US" sz="4500" dirty="0">
              <a:solidFill>
                <a:srgbClr val="000000"/>
              </a:solidFill>
              <a:latin typeface="Abhaya Libre Regul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5811133" y="7594029"/>
            <a:ext cx="11622266" cy="12388074"/>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4" name="Picture 4"/>
          <p:cNvPicPr>
            <a:picLocks noChangeAspect="1"/>
          </p:cNvPicPr>
          <p:nvPr/>
        </p:nvPicPr>
        <p:blipFill>
          <a:blip r:embed="rId6"/>
          <a:srcRect/>
          <a:stretch>
            <a:fillRect/>
          </a:stretch>
        </p:blipFill>
        <p:spPr>
          <a:xfrm>
            <a:off x="16418708" y="0"/>
            <a:ext cx="1869292" cy="1869292"/>
          </a:xfrm>
          <a:prstGeom prst="rect">
            <a:avLst/>
          </a:prstGeom>
        </p:spPr>
      </p:pic>
      <p:pic>
        <p:nvPicPr>
          <p:cNvPr id="5" name="Picture 5"/>
          <p:cNvPicPr>
            <a:picLocks noChangeAspect="1"/>
          </p:cNvPicPr>
          <p:nvPr/>
        </p:nvPicPr>
        <p:blipFill>
          <a:blip r:embed="rId7"/>
          <a:srcRect/>
          <a:stretch>
            <a:fillRect/>
          </a:stretch>
        </p:blipFill>
        <p:spPr>
          <a:xfrm>
            <a:off x="7870030" y="9245916"/>
            <a:ext cx="3710720" cy="779251"/>
          </a:xfrm>
          <a:prstGeom prst="rect">
            <a:avLst/>
          </a:prstGeom>
        </p:spPr>
      </p:pic>
      <p:grpSp>
        <p:nvGrpSpPr>
          <p:cNvPr id="6" name="Group 6"/>
          <p:cNvGrpSpPr>
            <a:grpSpLocks noChangeAspect="1"/>
          </p:cNvGrpSpPr>
          <p:nvPr/>
        </p:nvGrpSpPr>
        <p:grpSpPr>
          <a:xfrm>
            <a:off x="10493210" y="1951640"/>
            <a:ext cx="6853217" cy="6962564"/>
            <a:chOff x="0" y="0"/>
            <a:chExt cx="4828540" cy="4716780"/>
          </a:xfrm>
        </p:grpSpPr>
        <p:sp>
          <p:nvSpPr>
            <p:cNvPr id="7" name="Freeform 7"/>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000000">
                <a:alpha val="0"/>
              </a:srgbClr>
            </a:solidFill>
            <a:ln w="12700">
              <a:solidFill>
                <a:srgbClr val="000000"/>
              </a:solidFill>
            </a:ln>
          </p:spPr>
          <p:txBody>
            <a:bodyPr/>
            <a:lstStyle/>
            <a:p>
              <a:endParaRPr lang="en-US"/>
            </a:p>
          </p:txBody>
        </p:sp>
      </p:grpSp>
      <p:sp>
        <p:nvSpPr>
          <p:cNvPr id="8" name="TextBox 8"/>
          <p:cNvSpPr txBox="1"/>
          <p:nvPr/>
        </p:nvSpPr>
        <p:spPr>
          <a:xfrm>
            <a:off x="1931734" y="2846646"/>
            <a:ext cx="7793656" cy="7395614"/>
          </a:xfrm>
          <a:prstGeom prst="rect">
            <a:avLst/>
          </a:prstGeom>
        </p:spPr>
        <p:txBody>
          <a:bodyPr wrap="square" lIns="0" tIns="0" rIns="0" bIns="0" rtlCol="0" anchor="t">
            <a:spAutoFit/>
          </a:bodyPr>
          <a:lstStyle/>
          <a:p>
            <a:pPr algn="just">
              <a:lnSpc>
                <a:spcPts val="3359"/>
              </a:lnSpc>
            </a:pPr>
            <a:r>
              <a:rPr lang="el-GR" sz="2000" spc="-36" dirty="0">
                <a:solidFill>
                  <a:srgbClr val="000000"/>
                </a:solidFill>
                <a:latin typeface="Abhaya Libre Regular"/>
              </a:rPr>
              <a:t>Η Ευρωπαϊκή Πράσινη Συμφωνία αποτελεί μία από τις προτεραιότητες της Ευρωπαϊκής Επιτροπής για την περίοδο 2019-2024. Και τα 27 κράτη μέλη της ΕΕ δεσμεύτηκαν να μετατρέψουν την ΕΕ στην πρώτη κλιματικά ουδέτερη ήπειρο έως το 2050. Αυτό θα δημιουργήσει νέες ευκαιρίες για καινοτομία, επενδύσεις και θέσεις εργασίας, ενώ παράλληλα θα μειώσει τις εκπομπές, θα δημιουργήσει νέες θέσεις εργασίας και θα προάγει την  ανάπτυξη, θα εξαλείψει την ενεργειακή ένδεια, θα μειώσει την ενεργειακή εξάρτηση από τρίτες χώρες και θα βελτιώσει την υγεία και την ευημερία μας</a:t>
            </a:r>
            <a:r>
              <a:rPr lang="en-US" sz="2000" spc="-36" dirty="0">
                <a:solidFill>
                  <a:srgbClr val="000000"/>
                </a:solidFill>
                <a:latin typeface="Abhaya Libre Regular"/>
              </a:rPr>
              <a:t>.</a:t>
            </a:r>
          </a:p>
          <a:p>
            <a:pPr algn="just">
              <a:lnSpc>
                <a:spcPts val="3359"/>
              </a:lnSpc>
            </a:pPr>
            <a:r>
              <a:rPr lang="el-GR" sz="2000" spc="-36" dirty="0">
                <a:solidFill>
                  <a:srgbClr val="000000"/>
                </a:solidFill>
                <a:latin typeface="Abhaya Libre Regular"/>
              </a:rPr>
              <a:t>Ο επιτυχής προσδιορισμός και η πρόβλεψη των δεξιοτήτων που απαιτούνται για την ενίσχυση της πράσινης οικονομίας και των πράσινων θέσεων εργασίας προϋποθέτει ότι οι ενδιαφερόμενοι φορείς θα προσαρμόσουν την υφιστάμενη προσέγγισή τους στις στρατηγικές που αφορούν τις δεξιότητες. Η βιώσιμη ανάπτυξη δημιουργεί νέες ανάγκες δεξιοτήτων σε ένα ευρύ φάσμα κλάδων και επαγγελμάτων, οι οποίες διαφέρουν από το παρελθόν. </a:t>
            </a:r>
            <a:endParaRPr lang="en-US" sz="2000" spc="-36" dirty="0">
              <a:solidFill>
                <a:srgbClr val="000000"/>
              </a:solidFill>
              <a:latin typeface="Abhaya Libre Regular"/>
            </a:endParaRPr>
          </a:p>
          <a:p>
            <a:pPr algn="just">
              <a:lnSpc>
                <a:spcPts val="3359"/>
              </a:lnSpc>
            </a:pPr>
            <a:endParaRPr lang="en-US" sz="2400" spc="-36" dirty="0">
              <a:solidFill>
                <a:srgbClr val="000000"/>
              </a:solidFill>
              <a:latin typeface="Abhaya Libre Regular"/>
            </a:endParaRPr>
          </a:p>
        </p:txBody>
      </p:sp>
      <p:sp>
        <p:nvSpPr>
          <p:cNvPr id="9" name="TextBox 9"/>
          <p:cNvSpPr txBox="1"/>
          <p:nvPr/>
        </p:nvSpPr>
        <p:spPr>
          <a:xfrm>
            <a:off x="457200" y="2066764"/>
            <a:ext cx="12344400" cy="765979"/>
          </a:xfrm>
          <a:prstGeom prst="rect">
            <a:avLst/>
          </a:prstGeom>
        </p:spPr>
        <p:txBody>
          <a:bodyPr wrap="square" lIns="0" tIns="0" rIns="0" bIns="0" rtlCol="0" anchor="t">
            <a:spAutoFit/>
          </a:bodyPr>
          <a:lstStyle/>
          <a:p>
            <a:pPr>
              <a:lnSpc>
                <a:spcPts val="5449"/>
              </a:lnSpc>
            </a:pPr>
            <a:r>
              <a:rPr lang="el-GR" sz="6410" dirty="0">
                <a:solidFill>
                  <a:srgbClr val="000000"/>
                </a:solidFill>
                <a:latin typeface="Abhaya Libre Regular"/>
              </a:rPr>
              <a:t>Ευρωπαϊκή Πράσινη Συμφωνία</a:t>
            </a:r>
            <a:endParaRPr lang="en-US" sz="6410" dirty="0">
              <a:solidFill>
                <a:srgbClr val="000000"/>
              </a:solidFill>
              <a:latin typeface="Abhaya Libre Regular"/>
            </a:endParaRPr>
          </a:p>
        </p:txBody>
      </p:sp>
      <p:sp>
        <p:nvSpPr>
          <p:cNvPr id="12" name="TextBox 11">
            <a:extLst>
              <a:ext uri="{FF2B5EF4-FFF2-40B4-BE49-F238E27FC236}">
                <a16:creationId xmlns:a16="http://schemas.microsoft.com/office/drawing/2014/main" id="{773D4233-36C2-AAF5-CFC3-67C6551E7C3E}"/>
              </a:ext>
            </a:extLst>
          </p:cNvPr>
          <p:cNvSpPr txBox="1"/>
          <p:nvPr/>
        </p:nvSpPr>
        <p:spPr>
          <a:xfrm rot="713152">
            <a:off x="10831317" y="4244231"/>
            <a:ext cx="6184212" cy="2369880"/>
          </a:xfrm>
          <a:prstGeom prst="rect">
            <a:avLst/>
          </a:prstGeom>
          <a:noFill/>
        </p:spPr>
        <p:txBody>
          <a:bodyPr wrap="square">
            <a:spAutoFit/>
          </a:bodyPr>
          <a:lstStyle/>
          <a:p>
            <a:pPr algn="just"/>
            <a:r>
              <a:rPr lang="el-GR" sz="2400" dirty="0">
                <a:solidFill>
                  <a:schemeClr val="accent5">
                    <a:lumMod val="75000"/>
                  </a:schemeClr>
                </a:solidFill>
                <a:latin typeface="Baguet Script" panose="020B0604020202020204" pitchFamily="2" charset="0"/>
              </a:rPr>
              <a:t>Η μετάβαση στην πράσινη οικονομία και η βιώσιμη ανάπτυξη προϋποθέτουν οικονομική αναδιάρθρωση και αλλαγές στην απασχόληση. Οι νέες θέσεις εργασίας και τα νέα εργασιακά καθήκοντα απαιτούν διαφορετικές δεξιότητες</a:t>
            </a:r>
            <a:r>
              <a:rPr lang="en-US" sz="2800" dirty="0">
                <a:solidFill>
                  <a:schemeClr val="accent5">
                    <a:lumMod val="75000"/>
                  </a:schemeClr>
                </a:solidFill>
                <a:latin typeface="Baguet Script" panose="020B0604020202020204" pitchFamily="2" charset="0"/>
              </a:rPr>
              <a:t>.</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5811133" y="7594029"/>
            <a:ext cx="11622266" cy="12388074"/>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4" name="Picture 4"/>
          <p:cNvPicPr>
            <a:picLocks noChangeAspect="1"/>
          </p:cNvPicPr>
          <p:nvPr/>
        </p:nvPicPr>
        <p:blipFill>
          <a:blip r:embed="rId6"/>
          <a:srcRect/>
          <a:stretch>
            <a:fillRect/>
          </a:stretch>
        </p:blipFill>
        <p:spPr>
          <a:xfrm>
            <a:off x="16418708" y="0"/>
            <a:ext cx="1869292" cy="1869292"/>
          </a:xfrm>
          <a:prstGeom prst="rect">
            <a:avLst/>
          </a:prstGeom>
        </p:spPr>
      </p:pic>
      <p:pic>
        <p:nvPicPr>
          <p:cNvPr id="5" name="Picture 5"/>
          <p:cNvPicPr>
            <a:picLocks noChangeAspect="1"/>
          </p:cNvPicPr>
          <p:nvPr/>
        </p:nvPicPr>
        <p:blipFill>
          <a:blip r:embed="rId7"/>
          <a:srcRect/>
          <a:stretch>
            <a:fillRect/>
          </a:stretch>
        </p:blipFill>
        <p:spPr>
          <a:xfrm>
            <a:off x="7870030" y="9245916"/>
            <a:ext cx="3710720" cy="779251"/>
          </a:xfrm>
          <a:prstGeom prst="rect">
            <a:avLst/>
          </a:prstGeom>
        </p:spPr>
      </p:pic>
      <p:sp>
        <p:nvSpPr>
          <p:cNvPr id="8" name="TextBox 8"/>
          <p:cNvSpPr txBox="1"/>
          <p:nvPr/>
        </p:nvSpPr>
        <p:spPr>
          <a:xfrm>
            <a:off x="1883744" y="3076004"/>
            <a:ext cx="14534964" cy="2599430"/>
          </a:xfrm>
          <a:prstGeom prst="rect">
            <a:avLst/>
          </a:prstGeom>
        </p:spPr>
        <p:txBody>
          <a:bodyPr wrap="square" lIns="0" tIns="0" rIns="0" bIns="0" rtlCol="0" anchor="t">
            <a:spAutoFit/>
          </a:bodyPr>
          <a:lstStyle/>
          <a:p>
            <a:pPr algn="just">
              <a:lnSpc>
                <a:spcPts val="3359"/>
              </a:lnSpc>
            </a:pPr>
            <a:r>
              <a:rPr lang="el-GR" sz="1600" spc="-36" dirty="0">
                <a:solidFill>
                  <a:srgbClr val="000000"/>
                </a:solidFill>
                <a:latin typeface="Abhaya Libre Regular"/>
              </a:rPr>
              <a:t>Σε συνέχεια της έκδοσης της Ευρωπαϊκής Πράσινης Συμφωνίας το 2019, η ΕΕ παρουσίασε ένα σύνολο πολιτικών και μέτρων για την προώθηση των επενδύσεων και των δράσεων προς μια δίκαιη και χωρίς αποκλεισμούς μετάβαση. Οι πολιτικές αυτές αποσκοπούν στον βαθύ μετασχηματισμό της οικονομίας σε όλο το φάσμα της παραγωγής και της κατανάλωσης. Αυτό περιλαμβάνει: την απεξάρτηση του ενεργειακού συστήματος από τον άνθρακα, την κινητοποίηση της βιομηχανίας προς μια κλιματικά ουδέτερη και κυκλική οικονομία, την προώθηση επενδύσεων που προάγουν την αποδοτική χρήση των πόρων στον κατασκευαστικό τομέα, την προστασία των οικοσυστημάτων και της βιοποικιλότητας και τη δημιουργία ενός περιβάλλοντος χωρίς τοξικούς παράγοντες. Καθώς η μετάβαση επιφέρει θεμελιώδεις μετασχηματισμούς στο ευρωπαϊκό οικονομικό μοντέλο, δημιουργούνται νέες θέσεις εργασίας, ενώ ορισμένες θέσεις εργασίας αντικαθίστανται και άλλες επαναπροσδιορίζονται</a:t>
            </a:r>
            <a:r>
              <a:rPr lang="en-US" sz="2400" spc="-36" dirty="0">
                <a:solidFill>
                  <a:srgbClr val="000000"/>
                </a:solidFill>
                <a:latin typeface="Abhaya Libre Regular"/>
              </a:rPr>
              <a:t>. </a:t>
            </a:r>
          </a:p>
        </p:txBody>
      </p:sp>
      <p:sp>
        <p:nvSpPr>
          <p:cNvPr id="9" name="TextBox 9"/>
          <p:cNvSpPr txBox="1"/>
          <p:nvPr/>
        </p:nvSpPr>
        <p:spPr>
          <a:xfrm>
            <a:off x="1743662" y="2066764"/>
            <a:ext cx="11057938" cy="765979"/>
          </a:xfrm>
          <a:prstGeom prst="rect">
            <a:avLst/>
          </a:prstGeom>
        </p:spPr>
        <p:txBody>
          <a:bodyPr wrap="square" lIns="0" tIns="0" rIns="0" bIns="0" rtlCol="0" anchor="t">
            <a:spAutoFit/>
          </a:bodyPr>
          <a:lstStyle/>
          <a:p>
            <a:pPr>
              <a:lnSpc>
                <a:spcPts val="5449"/>
              </a:lnSpc>
            </a:pPr>
            <a:r>
              <a:rPr lang="el-GR" sz="6410" dirty="0">
                <a:solidFill>
                  <a:srgbClr val="000000"/>
                </a:solidFill>
                <a:latin typeface="Abhaya Libre Regular"/>
              </a:rPr>
              <a:t>Ευρωπαϊκή Πράσινη Συμφωνία</a:t>
            </a:r>
            <a:endParaRPr lang="en-US" sz="6410" dirty="0">
              <a:solidFill>
                <a:srgbClr val="000000"/>
              </a:solidFill>
              <a:latin typeface="Abhaya Libre Regular"/>
            </a:endParaRPr>
          </a:p>
        </p:txBody>
      </p:sp>
      <p:pic>
        <p:nvPicPr>
          <p:cNvPr id="19" name="Picture 18" descr="A picture containing map&#10;&#10;Description automatically generated">
            <a:extLst>
              <a:ext uri="{FF2B5EF4-FFF2-40B4-BE49-F238E27FC236}">
                <a16:creationId xmlns:a16="http://schemas.microsoft.com/office/drawing/2014/main" id="{651E1A09-1539-B73D-6A52-82ADD4D7AAB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95276" y="5713651"/>
            <a:ext cx="6311900" cy="3485676"/>
          </a:xfrm>
          <a:prstGeom prst="rect">
            <a:avLst/>
          </a:prstGeom>
        </p:spPr>
      </p:pic>
    </p:spTree>
    <p:extLst>
      <p:ext uri="{BB962C8B-B14F-4D97-AF65-F5344CB8AC3E}">
        <p14:creationId xmlns:p14="http://schemas.microsoft.com/office/powerpoint/2010/main" val="16607007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grpSp>
        <p:nvGrpSpPr>
          <p:cNvPr id="399" name="Google Shape;399;g1c0d571eb8a_0_167"/>
          <p:cNvGrpSpPr/>
          <p:nvPr/>
        </p:nvGrpSpPr>
        <p:grpSpPr>
          <a:xfrm>
            <a:off x="0" y="3553600"/>
            <a:ext cx="19062488" cy="3230782"/>
            <a:chOff x="0" y="-38100"/>
            <a:chExt cx="5020540" cy="850900"/>
          </a:xfrm>
        </p:grpSpPr>
        <p:sp>
          <p:nvSpPr>
            <p:cNvPr id="400" name="Google Shape;400;g1c0d571eb8a_0_167"/>
            <p:cNvSpPr/>
            <p:nvPr/>
          </p:nvSpPr>
          <p:spPr>
            <a:xfrm>
              <a:off x="0" y="0"/>
              <a:ext cx="5020540" cy="812800"/>
            </a:xfrm>
            <a:custGeom>
              <a:avLst/>
              <a:gdLst/>
              <a:ahLst/>
              <a:cxnLst/>
              <a:rect l="l" t="t" r="r" b="b"/>
              <a:pathLst>
                <a:path w="5020540" h="812800" extrusionOk="0">
                  <a:moveTo>
                    <a:pt x="0" y="0"/>
                  </a:moveTo>
                  <a:lnTo>
                    <a:pt x="5020540" y="0"/>
                  </a:lnTo>
                  <a:lnTo>
                    <a:pt x="5020540" y="812800"/>
                  </a:lnTo>
                  <a:lnTo>
                    <a:pt x="0" y="812800"/>
                  </a:lnTo>
                  <a:close/>
                </a:path>
              </a:pathLst>
            </a:custGeom>
            <a:solidFill>
              <a:srgbClr val="D0E9E5"/>
            </a:solidFill>
            <a:ln>
              <a:noFill/>
            </a:ln>
          </p:spPr>
          <p:txBody>
            <a:bodyPr/>
            <a:lstStyle/>
            <a:p>
              <a:endParaRPr lang="en-US"/>
            </a:p>
          </p:txBody>
        </p:sp>
        <p:sp>
          <p:nvSpPr>
            <p:cNvPr id="401" name="Google Shape;401;g1c0d571eb8a_0_167"/>
            <p:cNvSpPr txBox="1"/>
            <p:nvPr/>
          </p:nvSpPr>
          <p:spPr>
            <a:xfrm>
              <a:off x="0" y="-38100"/>
              <a:ext cx="812700" cy="8508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pic>
        <p:nvPicPr>
          <p:cNvPr id="402" name="Google Shape;402;g1c0d571eb8a_0_167"/>
          <p:cNvPicPr preferRelativeResize="0"/>
          <p:nvPr/>
        </p:nvPicPr>
        <p:blipFill rotWithShape="1">
          <a:blip r:embed="rId3">
            <a:alphaModFix/>
          </a:blip>
          <a:srcRect/>
          <a:stretch/>
        </p:blipFill>
        <p:spPr>
          <a:xfrm rot="-8947194">
            <a:off x="6660949" y="7604935"/>
            <a:ext cx="5364129" cy="5364129"/>
          </a:xfrm>
          <a:prstGeom prst="rect">
            <a:avLst/>
          </a:prstGeom>
          <a:noFill/>
          <a:ln>
            <a:noFill/>
          </a:ln>
        </p:spPr>
      </p:pic>
      <p:pic>
        <p:nvPicPr>
          <p:cNvPr id="403" name="Google Shape;403;g1c0d571eb8a_0_167"/>
          <p:cNvPicPr preferRelativeResize="0"/>
          <p:nvPr/>
        </p:nvPicPr>
        <p:blipFill rotWithShape="1">
          <a:blip r:embed="rId4">
            <a:alphaModFix/>
          </a:blip>
          <a:srcRect/>
          <a:stretch/>
        </p:blipFill>
        <p:spPr>
          <a:xfrm rot="-9632120">
            <a:off x="-2431640" y="-1705919"/>
            <a:ext cx="5721823" cy="5669807"/>
          </a:xfrm>
          <a:prstGeom prst="rect">
            <a:avLst/>
          </a:prstGeom>
          <a:noFill/>
          <a:ln>
            <a:noFill/>
          </a:ln>
        </p:spPr>
      </p:pic>
      <p:pic>
        <p:nvPicPr>
          <p:cNvPr id="404" name="Google Shape;404;g1c0d571eb8a_0_167"/>
          <p:cNvPicPr preferRelativeResize="0"/>
          <p:nvPr/>
        </p:nvPicPr>
        <p:blipFill rotWithShape="1">
          <a:blip r:embed="rId4">
            <a:alphaModFix/>
          </a:blip>
          <a:srcRect/>
          <a:stretch/>
        </p:blipFill>
        <p:spPr>
          <a:xfrm rot="-8571149">
            <a:off x="-2523144" y="7570662"/>
            <a:ext cx="6836042" cy="6773896"/>
          </a:xfrm>
          <a:prstGeom prst="rect">
            <a:avLst/>
          </a:prstGeom>
          <a:noFill/>
          <a:ln>
            <a:noFill/>
          </a:ln>
        </p:spPr>
      </p:pic>
      <p:pic>
        <p:nvPicPr>
          <p:cNvPr id="405" name="Google Shape;405;g1c0d571eb8a_0_167"/>
          <p:cNvPicPr preferRelativeResize="0"/>
          <p:nvPr/>
        </p:nvPicPr>
        <p:blipFill rotWithShape="1">
          <a:blip r:embed="rId5">
            <a:alphaModFix/>
          </a:blip>
          <a:srcRect/>
          <a:stretch/>
        </p:blipFill>
        <p:spPr>
          <a:xfrm rot="10800000">
            <a:off x="15156600" y="8264626"/>
            <a:ext cx="3334026" cy="3588482"/>
          </a:xfrm>
          <a:prstGeom prst="rect">
            <a:avLst/>
          </a:prstGeom>
          <a:noFill/>
          <a:ln>
            <a:noFill/>
          </a:ln>
        </p:spPr>
      </p:pic>
      <p:pic>
        <p:nvPicPr>
          <p:cNvPr id="406" name="Google Shape;406;g1c0d571eb8a_0_167"/>
          <p:cNvPicPr preferRelativeResize="0"/>
          <p:nvPr/>
        </p:nvPicPr>
        <p:blipFill rotWithShape="1">
          <a:blip r:embed="rId6">
            <a:alphaModFix/>
          </a:blip>
          <a:srcRect/>
          <a:stretch/>
        </p:blipFill>
        <p:spPr>
          <a:xfrm rot="10800000">
            <a:off x="1904437" y="-772267"/>
            <a:ext cx="2556197" cy="2751289"/>
          </a:xfrm>
          <a:prstGeom prst="rect">
            <a:avLst/>
          </a:prstGeom>
          <a:noFill/>
          <a:ln>
            <a:noFill/>
          </a:ln>
        </p:spPr>
      </p:pic>
      <p:pic>
        <p:nvPicPr>
          <p:cNvPr id="407" name="Google Shape;407;g1c0d571eb8a_0_167"/>
          <p:cNvPicPr preferRelativeResize="0"/>
          <p:nvPr/>
        </p:nvPicPr>
        <p:blipFill rotWithShape="1">
          <a:blip r:embed="rId7">
            <a:alphaModFix/>
          </a:blip>
          <a:srcRect/>
          <a:stretch/>
        </p:blipFill>
        <p:spPr>
          <a:xfrm rot="9614497">
            <a:off x="17189899" y="6091404"/>
            <a:ext cx="4352147" cy="4346443"/>
          </a:xfrm>
          <a:prstGeom prst="rect">
            <a:avLst/>
          </a:prstGeom>
          <a:noFill/>
          <a:ln>
            <a:noFill/>
          </a:ln>
        </p:spPr>
      </p:pic>
      <p:pic>
        <p:nvPicPr>
          <p:cNvPr id="408" name="Google Shape;408;g1c0d571eb8a_0_167"/>
          <p:cNvPicPr preferRelativeResize="0"/>
          <p:nvPr/>
        </p:nvPicPr>
        <p:blipFill rotWithShape="1">
          <a:blip r:embed="rId7">
            <a:alphaModFix/>
          </a:blip>
          <a:srcRect/>
          <a:stretch/>
        </p:blipFill>
        <p:spPr>
          <a:xfrm rot="3420379">
            <a:off x="5570971" y="-4349324"/>
            <a:ext cx="5810576" cy="5802962"/>
          </a:xfrm>
          <a:prstGeom prst="rect">
            <a:avLst/>
          </a:prstGeom>
          <a:noFill/>
          <a:ln>
            <a:noFill/>
          </a:ln>
        </p:spPr>
      </p:pic>
      <p:pic>
        <p:nvPicPr>
          <p:cNvPr id="409" name="Google Shape;409;g1c0d571eb8a_0_167"/>
          <p:cNvPicPr preferRelativeResize="0"/>
          <p:nvPr/>
        </p:nvPicPr>
        <p:blipFill rotWithShape="1">
          <a:blip r:embed="rId7">
            <a:alphaModFix/>
          </a:blip>
          <a:srcRect/>
          <a:stretch/>
        </p:blipFill>
        <p:spPr>
          <a:xfrm rot="-4167270">
            <a:off x="-3176552" y="4860538"/>
            <a:ext cx="4881157" cy="4874759"/>
          </a:xfrm>
          <a:prstGeom prst="rect">
            <a:avLst/>
          </a:prstGeom>
          <a:noFill/>
          <a:ln>
            <a:noFill/>
          </a:ln>
        </p:spPr>
      </p:pic>
      <p:grpSp>
        <p:nvGrpSpPr>
          <p:cNvPr id="410" name="Google Shape;410;g1c0d571eb8a_0_167"/>
          <p:cNvGrpSpPr/>
          <p:nvPr/>
        </p:nvGrpSpPr>
        <p:grpSpPr>
          <a:xfrm rot="10800000">
            <a:off x="1170763" y="8531326"/>
            <a:ext cx="2900573" cy="807705"/>
            <a:chOff x="0" y="0"/>
            <a:chExt cx="3867430" cy="1076940"/>
          </a:xfrm>
        </p:grpSpPr>
        <p:pic>
          <p:nvPicPr>
            <p:cNvPr id="411" name="Google Shape;411;g1c0d571eb8a_0_167"/>
            <p:cNvPicPr preferRelativeResize="0"/>
            <p:nvPr/>
          </p:nvPicPr>
          <p:blipFill rotWithShape="1">
            <a:blip r:embed="rId8">
              <a:alphaModFix/>
            </a:blip>
            <a:srcRect/>
            <a:stretch/>
          </p:blipFill>
          <p:spPr>
            <a:xfrm>
              <a:off x="0" y="0"/>
              <a:ext cx="3867430" cy="618789"/>
            </a:xfrm>
            <a:prstGeom prst="rect">
              <a:avLst/>
            </a:prstGeom>
            <a:noFill/>
            <a:ln>
              <a:noFill/>
            </a:ln>
          </p:spPr>
        </p:pic>
        <p:pic>
          <p:nvPicPr>
            <p:cNvPr id="412" name="Google Shape;412;g1c0d571eb8a_0_167"/>
            <p:cNvPicPr preferRelativeResize="0"/>
            <p:nvPr/>
          </p:nvPicPr>
          <p:blipFill rotWithShape="1">
            <a:blip r:embed="rId8">
              <a:alphaModFix/>
            </a:blip>
            <a:srcRect/>
            <a:stretch/>
          </p:blipFill>
          <p:spPr>
            <a:xfrm>
              <a:off x="0" y="458151"/>
              <a:ext cx="3867430" cy="618789"/>
            </a:xfrm>
            <a:prstGeom prst="rect">
              <a:avLst/>
            </a:prstGeom>
            <a:noFill/>
            <a:ln>
              <a:noFill/>
            </a:ln>
          </p:spPr>
        </p:pic>
      </p:grpSp>
      <p:sp>
        <p:nvSpPr>
          <p:cNvPr id="413" name="Google Shape;413;g1c0d571eb8a_0_167"/>
          <p:cNvSpPr txBox="1"/>
          <p:nvPr/>
        </p:nvSpPr>
        <p:spPr>
          <a:xfrm>
            <a:off x="1942812" y="3906813"/>
            <a:ext cx="15342300" cy="1572738"/>
          </a:xfrm>
          <a:prstGeom prst="rect">
            <a:avLst/>
          </a:prstGeom>
          <a:noFill/>
          <a:ln>
            <a:noFill/>
          </a:ln>
        </p:spPr>
        <p:txBody>
          <a:bodyPr spcFirstLastPara="1" wrap="square" lIns="0" tIns="0" rIns="0" bIns="0" anchor="t" anchorCtr="0">
            <a:spAutoFit/>
          </a:bodyPr>
          <a:lstStyle/>
          <a:p>
            <a:pPr marL="0" marR="0" lvl="0" indent="0" algn="ctr" rtl="0">
              <a:lnSpc>
                <a:spcPct val="139988"/>
              </a:lnSpc>
              <a:spcBef>
                <a:spcPts val="0"/>
              </a:spcBef>
              <a:spcAft>
                <a:spcPts val="0"/>
              </a:spcAft>
              <a:buNone/>
            </a:pPr>
            <a:r>
              <a:rPr lang="el-GR" sz="7300" dirty="0">
                <a:solidFill>
                  <a:srgbClr val="04989E"/>
                </a:solidFill>
                <a:latin typeface="Abhaya Libre"/>
                <a:ea typeface="Abhaya Libre"/>
                <a:cs typeface="Abhaya Libre"/>
                <a:sym typeface="Abhaya Libre"/>
              </a:rPr>
              <a:t>Ευρωπαϊκό Θεματολόγιο Δεξιοτήτων </a:t>
            </a:r>
            <a:endParaRPr sz="100" dirty="0"/>
          </a:p>
        </p:txBody>
      </p:sp>
      <p:pic>
        <p:nvPicPr>
          <p:cNvPr id="414" name="Google Shape;414;g1c0d571eb8a_0_167"/>
          <p:cNvPicPr preferRelativeResize="0"/>
          <p:nvPr/>
        </p:nvPicPr>
        <p:blipFill rotWithShape="1">
          <a:blip r:embed="rId9">
            <a:alphaModFix/>
          </a:blip>
          <a:srcRect/>
          <a:stretch/>
        </p:blipFill>
        <p:spPr>
          <a:xfrm>
            <a:off x="16418708" y="0"/>
            <a:ext cx="1869291" cy="1869291"/>
          </a:xfrm>
          <a:prstGeom prst="rect">
            <a:avLst/>
          </a:prstGeom>
          <a:noFill/>
          <a:ln>
            <a:noFill/>
          </a:ln>
        </p:spPr>
      </p:pic>
      <p:pic>
        <p:nvPicPr>
          <p:cNvPr id="415" name="Google Shape;415;g1c0d571eb8a_0_167"/>
          <p:cNvPicPr preferRelativeResize="0"/>
          <p:nvPr/>
        </p:nvPicPr>
        <p:blipFill rotWithShape="1">
          <a:blip r:embed="rId10">
            <a:alphaModFix/>
          </a:blip>
          <a:srcRect/>
          <a:stretch/>
        </p:blipFill>
        <p:spPr>
          <a:xfrm>
            <a:off x="7758608" y="9258300"/>
            <a:ext cx="3710719" cy="77925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pic>
        <p:nvPicPr>
          <p:cNvPr id="6" name="Picture 21">
            <a:extLst>
              <a:ext uri="{FF2B5EF4-FFF2-40B4-BE49-F238E27FC236}">
                <a16:creationId xmlns:a16="http://schemas.microsoft.com/office/drawing/2014/main" id="{03B3B174-C255-A6A8-6279-63C4DBA62BC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090993" y="2100484"/>
            <a:ext cx="6489495" cy="6621934"/>
          </a:xfrm>
          <a:prstGeom prst="rect">
            <a:avLst/>
          </a:prstGeom>
        </p:spPr>
      </p:pic>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4196164">
            <a:off x="-5811133" y="7594029"/>
            <a:ext cx="11622266" cy="12388074"/>
          </a:xfrm>
          <a:prstGeom prst="rect">
            <a:avLst/>
          </a:prstGeom>
        </p:spPr>
      </p:pic>
      <p:pic>
        <p:nvPicPr>
          <p:cNvPr id="3" name="Picture 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836636">
            <a:off x="0" y="-2006961"/>
            <a:ext cx="3334026" cy="3588482"/>
          </a:xfrm>
          <a:prstGeom prst="rect">
            <a:avLst/>
          </a:prstGeom>
        </p:spPr>
      </p:pic>
      <p:pic>
        <p:nvPicPr>
          <p:cNvPr id="4" name="Picture 4"/>
          <p:cNvPicPr>
            <a:picLocks noChangeAspect="1"/>
          </p:cNvPicPr>
          <p:nvPr/>
        </p:nvPicPr>
        <p:blipFill>
          <a:blip r:embed="rId8"/>
          <a:srcRect/>
          <a:stretch>
            <a:fillRect/>
          </a:stretch>
        </p:blipFill>
        <p:spPr>
          <a:xfrm>
            <a:off x="16418708" y="0"/>
            <a:ext cx="1869292" cy="1869292"/>
          </a:xfrm>
          <a:prstGeom prst="rect">
            <a:avLst/>
          </a:prstGeom>
        </p:spPr>
      </p:pic>
      <p:pic>
        <p:nvPicPr>
          <p:cNvPr id="5" name="Picture 5"/>
          <p:cNvPicPr>
            <a:picLocks noChangeAspect="1"/>
          </p:cNvPicPr>
          <p:nvPr/>
        </p:nvPicPr>
        <p:blipFill>
          <a:blip r:embed="rId9"/>
          <a:srcRect/>
          <a:stretch>
            <a:fillRect/>
          </a:stretch>
        </p:blipFill>
        <p:spPr>
          <a:xfrm>
            <a:off x="7870030" y="9245916"/>
            <a:ext cx="3710720" cy="779251"/>
          </a:xfrm>
          <a:prstGeom prst="rect">
            <a:avLst/>
          </a:prstGeom>
        </p:spPr>
      </p:pic>
      <p:sp>
        <p:nvSpPr>
          <p:cNvPr id="8" name="TextBox 8"/>
          <p:cNvSpPr txBox="1"/>
          <p:nvPr/>
        </p:nvSpPr>
        <p:spPr>
          <a:xfrm>
            <a:off x="1667013" y="3076542"/>
            <a:ext cx="15337456" cy="6087564"/>
          </a:xfrm>
          <a:prstGeom prst="rect">
            <a:avLst/>
          </a:prstGeom>
        </p:spPr>
        <p:txBody>
          <a:bodyPr wrap="square" lIns="0" tIns="0" rIns="0" bIns="0" rtlCol="0" anchor="t">
            <a:spAutoFit/>
          </a:bodyPr>
          <a:lstStyle/>
          <a:p>
            <a:pPr algn="just">
              <a:lnSpc>
                <a:spcPts val="3359"/>
              </a:lnSpc>
            </a:pPr>
            <a:r>
              <a:rPr lang="el-GR" sz="2000" spc="-36" dirty="0">
                <a:solidFill>
                  <a:srgbClr val="000000"/>
                </a:solidFill>
                <a:latin typeface="Abhaya Libre Regular"/>
              </a:rPr>
              <a:t>Το Ευρωπαϊκό Θεματολόγιο Δεξιοτήτων θέτει φιλόδοξους, ποσοτικούς στόχους για την αναβάθμιση των δεξιοτήτων (βελτίωση των υφιστάμενων δεξιοτήτων) και την επανεκπαίδευση (κατάρτιση σε νέες δεξιότητες) που πρέπει να επιτευχθούν εντός των επόμενων 5 ετών. Οι 12 δράσεις του επικεντρώνονται στην ανάπτυξη δεξιοτήτων μέσω της συνεργασίας μεταξύ των κρατών μελών, των επιχειρήσεων και των κοινωνικών εταίρων για την από κοινού επίτευξη αλλαγών, της ενδυνάμωσης των εργαζομένων με στόχο τη διά βίου μάθηση και της αξιοποίησης του προϋπολογισμού της ΕΕ ως μοχλού κινητοποίησης δημόσιων και ιδιωτικών επενδύσεων για την ανάπτυξη των δεξιοτήτων των εργαζομένων.</a:t>
            </a:r>
          </a:p>
          <a:p>
            <a:pPr algn="just">
              <a:lnSpc>
                <a:spcPts val="3359"/>
              </a:lnSpc>
            </a:pPr>
            <a:r>
              <a:rPr lang="el-GR" sz="2000" spc="-36" dirty="0">
                <a:solidFill>
                  <a:srgbClr val="000000"/>
                </a:solidFill>
                <a:latin typeface="Abhaya Libre Regular"/>
              </a:rPr>
              <a:t>Η πράσινη και η ψηφιακή μετάβαση, σε συνδυασμό με τις δημογραφικές τάσεις, μεταμορφώνουν τον τρόπο με τον οποίο ζούμε, εργαζόμαστε και </a:t>
            </a:r>
            <a:r>
              <a:rPr lang="el-GR" sz="2000" spc="-36" dirty="0" err="1">
                <a:solidFill>
                  <a:srgbClr val="000000"/>
                </a:solidFill>
                <a:latin typeface="Abhaya Libre Regular"/>
              </a:rPr>
              <a:t>αλληλεπιδρούμε</a:t>
            </a:r>
            <a:r>
              <a:rPr lang="el-GR" sz="2000" spc="-36" dirty="0">
                <a:solidFill>
                  <a:srgbClr val="000000"/>
                </a:solidFill>
                <a:latin typeface="Abhaya Libre Regular"/>
              </a:rPr>
              <a:t>. Θέλουμε να διασφαλίσουμε ότι οι πολίτες διαθέτουν τις δεξιότητες που χρειάζονται για να ευημερήσουν. Η πανδημία του </a:t>
            </a:r>
            <a:r>
              <a:rPr lang="el-GR" sz="2000" spc="-36" dirty="0" err="1">
                <a:solidFill>
                  <a:srgbClr val="000000"/>
                </a:solidFill>
                <a:latin typeface="Abhaya Libre Regular"/>
              </a:rPr>
              <a:t>κοροναϊού</a:t>
            </a:r>
            <a:r>
              <a:rPr lang="el-GR" sz="2000" spc="-36" dirty="0">
                <a:solidFill>
                  <a:srgbClr val="000000"/>
                </a:solidFill>
                <a:latin typeface="Abhaya Libre Regular"/>
              </a:rPr>
              <a:t> επιτάχυνε αυτές τις αλλαγές και έφερε πολλούς ανθρώπους στην Ευρώπη αντιμέτωπους με νέες επαγγελματικές προκλήσεις. Στον απόηχο της κρίσης, πολλοί Ευρωπαίοι θα χρειαστεί να </a:t>
            </a:r>
            <a:r>
              <a:rPr lang="el-GR" sz="2000" spc="-36" dirty="0" err="1">
                <a:solidFill>
                  <a:srgbClr val="000000"/>
                </a:solidFill>
                <a:latin typeface="Abhaya Libre Regular"/>
              </a:rPr>
              <a:t>επανεκπαιδευτούν</a:t>
            </a:r>
            <a:r>
              <a:rPr lang="el-GR" sz="2000" spc="-36" dirty="0">
                <a:solidFill>
                  <a:srgbClr val="000000"/>
                </a:solidFill>
                <a:latin typeface="Abhaya Libre Regular"/>
              </a:rPr>
              <a:t> σε μια νέα δεξιότητα ή να βελτιώσουν τις υπάρχουσες δεξιότητές τους για να προσαρμοστούν στην αγορά εργασίας</a:t>
            </a:r>
            <a:r>
              <a:rPr lang="en-US" sz="2000" spc="-36" dirty="0">
                <a:solidFill>
                  <a:srgbClr val="000000"/>
                </a:solidFill>
                <a:latin typeface="Abhaya Libre Regular"/>
              </a:rPr>
              <a:t> </a:t>
            </a:r>
            <a:r>
              <a:rPr lang="el-GR" sz="2000" spc="-36" dirty="0">
                <a:solidFill>
                  <a:srgbClr val="000000"/>
                </a:solidFill>
                <a:latin typeface="Abhaya Libre Regular"/>
              </a:rPr>
              <a:t>όπως αυτή έχει διαμορφωθεί. Το Θεματολόγιο Δεξιοτήτων αποσκοπεί στην αναβάθμιση των δεξιοτήτων στην ΕΕ για την ενίσχυση της βιώσιμης ανταγωνιστικότητας, τη διασφάλιση της κοινωνικής δικαιοσύνης και την οικοδόμηση της ανθεκτικότητάς μας. Αυτό επιτυγχάνεται μέσω 12 "δράσεων".</a:t>
            </a:r>
            <a:endParaRPr lang="en-US" sz="2000" spc="-36" dirty="0">
              <a:solidFill>
                <a:srgbClr val="000000"/>
              </a:solidFill>
              <a:latin typeface="Abhaya Libre Regular"/>
            </a:endParaRPr>
          </a:p>
          <a:p>
            <a:pPr algn="just">
              <a:lnSpc>
                <a:spcPts val="3359"/>
              </a:lnSpc>
            </a:pPr>
            <a:endParaRPr lang="en-US" sz="2400" spc="-36" dirty="0">
              <a:solidFill>
                <a:srgbClr val="000000"/>
              </a:solidFill>
              <a:latin typeface="Abhaya Libre Regular"/>
            </a:endParaRPr>
          </a:p>
          <a:p>
            <a:pPr algn="just">
              <a:lnSpc>
                <a:spcPts val="3359"/>
              </a:lnSpc>
            </a:pPr>
            <a:endParaRPr lang="en-US" sz="2400" spc="-36" dirty="0">
              <a:solidFill>
                <a:srgbClr val="000000"/>
              </a:solidFill>
              <a:latin typeface="Abhaya Libre Regular"/>
            </a:endParaRPr>
          </a:p>
        </p:txBody>
      </p:sp>
      <p:sp>
        <p:nvSpPr>
          <p:cNvPr id="9" name="TextBox 9"/>
          <p:cNvSpPr txBox="1"/>
          <p:nvPr/>
        </p:nvSpPr>
        <p:spPr>
          <a:xfrm>
            <a:off x="1667013" y="1802176"/>
            <a:ext cx="13953538" cy="765979"/>
          </a:xfrm>
          <a:prstGeom prst="rect">
            <a:avLst/>
          </a:prstGeom>
        </p:spPr>
        <p:txBody>
          <a:bodyPr wrap="square" lIns="0" tIns="0" rIns="0" bIns="0" rtlCol="0" anchor="t">
            <a:spAutoFit/>
          </a:bodyPr>
          <a:lstStyle/>
          <a:p>
            <a:pPr>
              <a:lnSpc>
                <a:spcPts val="5449"/>
              </a:lnSpc>
            </a:pPr>
            <a:r>
              <a:rPr lang="el-GR" sz="6410" dirty="0">
                <a:solidFill>
                  <a:srgbClr val="000000"/>
                </a:solidFill>
                <a:latin typeface="Abhaya Libre Regular"/>
              </a:rPr>
              <a:t>Ευρωπαϊκό Θεματολόγιο Δεξιοτήτων</a:t>
            </a:r>
            <a:endParaRPr lang="en-US" sz="6410" dirty="0">
              <a:solidFill>
                <a:srgbClr val="000000"/>
              </a:solidFill>
              <a:latin typeface="Abhaya Libre Regular"/>
            </a:endParaRPr>
          </a:p>
        </p:txBody>
      </p:sp>
    </p:spTree>
    <p:extLst>
      <p:ext uri="{BB962C8B-B14F-4D97-AF65-F5344CB8AC3E}">
        <p14:creationId xmlns:p14="http://schemas.microsoft.com/office/powerpoint/2010/main" val="18832926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5811133" y="7594029"/>
            <a:ext cx="11622266" cy="12388074"/>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4" name="Picture 4"/>
          <p:cNvPicPr>
            <a:picLocks noChangeAspect="1"/>
          </p:cNvPicPr>
          <p:nvPr/>
        </p:nvPicPr>
        <p:blipFill>
          <a:blip r:embed="rId6"/>
          <a:srcRect/>
          <a:stretch>
            <a:fillRect/>
          </a:stretch>
        </p:blipFill>
        <p:spPr>
          <a:xfrm>
            <a:off x="16418708" y="0"/>
            <a:ext cx="1869292" cy="1869292"/>
          </a:xfrm>
          <a:prstGeom prst="rect">
            <a:avLst/>
          </a:prstGeom>
        </p:spPr>
      </p:pic>
      <p:pic>
        <p:nvPicPr>
          <p:cNvPr id="5" name="Picture 5"/>
          <p:cNvPicPr>
            <a:picLocks noChangeAspect="1"/>
          </p:cNvPicPr>
          <p:nvPr/>
        </p:nvPicPr>
        <p:blipFill>
          <a:blip r:embed="rId7"/>
          <a:srcRect/>
          <a:stretch>
            <a:fillRect/>
          </a:stretch>
        </p:blipFill>
        <p:spPr>
          <a:xfrm>
            <a:off x="7870030" y="9245916"/>
            <a:ext cx="3710720" cy="779251"/>
          </a:xfrm>
          <a:prstGeom prst="rect">
            <a:avLst/>
          </a:prstGeom>
        </p:spPr>
      </p:pic>
      <p:sp>
        <p:nvSpPr>
          <p:cNvPr id="8" name="TextBox 8"/>
          <p:cNvSpPr txBox="1"/>
          <p:nvPr/>
        </p:nvSpPr>
        <p:spPr>
          <a:xfrm>
            <a:off x="1285806" y="2552700"/>
            <a:ext cx="15337456" cy="8267648"/>
          </a:xfrm>
          <a:prstGeom prst="rect">
            <a:avLst/>
          </a:prstGeom>
        </p:spPr>
        <p:txBody>
          <a:bodyPr wrap="square" lIns="0" tIns="0" rIns="0" bIns="0" rtlCol="0" anchor="t">
            <a:spAutoFit/>
          </a:bodyPr>
          <a:lstStyle/>
          <a:p>
            <a:pPr marL="457200" indent="-457200" algn="just">
              <a:lnSpc>
                <a:spcPts val="3359"/>
              </a:lnSpc>
              <a:buFont typeface="+mj-lt"/>
              <a:buAutoNum type="arabicPeriod"/>
            </a:pPr>
            <a:r>
              <a:rPr lang="el-GR" sz="2000" dirty="0">
                <a:latin typeface="Abhaya Libre Regular" panose="020B0604020202020204" charset="0"/>
                <a:cs typeface="Abhaya Libre Regular" panose="020B0604020202020204" charset="0"/>
              </a:rPr>
              <a:t>Σύμφωνο για τις δεξιότητες </a:t>
            </a:r>
            <a:r>
              <a:rPr lang="en-US" sz="2000" spc="-36" dirty="0">
                <a:solidFill>
                  <a:srgbClr val="000000"/>
                </a:solidFill>
                <a:latin typeface="Abhaya Libre Regular"/>
              </a:rPr>
              <a:t>- </a:t>
            </a:r>
            <a:r>
              <a:rPr lang="el-GR" sz="2000" dirty="0">
                <a:latin typeface="Abhaya Libre Regular" panose="020B0604020202020204" charset="0"/>
                <a:cs typeface="Abhaya Libre Regular" panose="020B0604020202020204" charset="0"/>
              </a:rPr>
              <a:t>Κινητοποίηση όλων των εταίρων για περισσότερες και καλύτερες ευκαιρίες κατάρτισης και υλοποίηση δημόσιων και ιδιωτικών επενδύσεων σε όλα τα βιομηχανικά οικοσυστήματα και τα οικοσυστήματα δεξιοτήτων</a:t>
            </a:r>
            <a:r>
              <a:rPr lang="en-US" sz="2000" spc="-36" dirty="0">
                <a:solidFill>
                  <a:srgbClr val="000000"/>
                </a:solidFill>
                <a:latin typeface="Abhaya Libre Regular"/>
              </a:rPr>
              <a:t>.</a:t>
            </a:r>
          </a:p>
          <a:p>
            <a:pPr marL="457200" indent="-457200" algn="just">
              <a:lnSpc>
                <a:spcPts val="3359"/>
              </a:lnSpc>
              <a:buFont typeface="+mj-lt"/>
              <a:buAutoNum type="arabicPeriod"/>
            </a:pPr>
            <a:r>
              <a:rPr lang="el-GR" sz="2000" spc="-36" dirty="0">
                <a:solidFill>
                  <a:srgbClr val="000000"/>
                </a:solidFill>
                <a:latin typeface="Abhaya Libre Regular"/>
              </a:rPr>
              <a:t>Ενίσχυση της ενημέρωσης σχετικά με τις δεξιότητες</a:t>
            </a:r>
            <a:r>
              <a:rPr lang="en-US" sz="2000" spc="-36" dirty="0">
                <a:solidFill>
                  <a:srgbClr val="000000"/>
                </a:solidFill>
                <a:latin typeface="Abhaya Libre Regular"/>
              </a:rPr>
              <a:t>- </a:t>
            </a:r>
            <a:r>
              <a:rPr lang="el-GR" sz="2000" dirty="0">
                <a:latin typeface="Abhaya Libre Regular" panose="020B0604020202020204" charset="0"/>
                <a:cs typeface="Abhaya Libre Regular" panose="020B0604020202020204" charset="0"/>
              </a:rPr>
              <a:t>Για να αποκτήσουμε τις αναγκαίες δεξιότητες ώστε να ασκήσουμε ένα επάγγελμα, χρειαζόμαστε πληροφορίες διαδικτυακά και «σε πραγματικό χρόνο» σχετικά με τις απαιτούμενες δεξιότητες, μεταξύ άλλων σε περιφερειακό και τομεακό επίπεδο, Η εν λόγω ενημέρωση θα πρέπει να στηρίζεται στην ανάλυση μαζικών δεδομένων για τις κενές θέσεις εργασίας και να καθιστά τις πληροφορίες αυτές ευρέως διαθέσιμες</a:t>
            </a:r>
            <a:r>
              <a:rPr lang="el-GR" sz="2000" dirty="0"/>
              <a:t>.</a:t>
            </a:r>
            <a:endParaRPr lang="en-US" sz="2000" spc="-36" dirty="0">
              <a:solidFill>
                <a:srgbClr val="000000"/>
              </a:solidFill>
              <a:latin typeface="Abhaya Libre Regular"/>
            </a:endParaRPr>
          </a:p>
          <a:p>
            <a:pPr marL="457200" indent="-457200" algn="just">
              <a:lnSpc>
                <a:spcPts val="3359"/>
              </a:lnSpc>
              <a:buFont typeface="+mj-lt"/>
              <a:buAutoNum type="arabicPeriod"/>
            </a:pPr>
            <a:r>
              <a:rPr lang="el-GR" sz="2000" dirty="0">
                <a:latin typeface="Abhaya Libre Regular" panose="020B0604020202020204" charset="0"/>
                <a:cs typeface="Abhaya Libre Regular" panose="020B0604020202020204" charset="0"/>
              </a:rPr>
              <a:t>Στήριξη της ΕΕ για τη λήψη στρατηγικών εθνικών δράσεων αναβάθμισης των δεξιοτήτων</a:t>
            </a:r>
            <a:r>
              <a:rPr lang="en-US" sz="2000" spc="-36" dirty="0">
                <a:solidFill>
                  <a:srgbClr val="000000"/>
                </a:solidFill>
                <a:latin typeface="Abhaya Libre Regular" panose="020B0604020202020204" charset="0"/>
                <a:cs typeface="Abhaya Libre Regular" panose="020B0604020202020204" charset="0"/>
              </a:rPr>
              <a:t> - </a:t>
            </a:r>
            <a:r>
              <a:rPr lang="el-GR" sz="2000" dirty="0">
                <a:latin typeface="Abhaya Libre Regular" panose="020B0604020202020204" charset="0"/>
                <a:cs typeface="Abhaya Libre Regular" panose="020B0604020202020204" charset="0"/>
              </a:rPr>
              <a:t>Θα συνεργαστούμε με τα κράτη μέλη για την κατάρτιση σύγχρονων και ολοκληρωμένων εθνικών στρατηγικών για τις δεξιότητες και θα ενώσουμε τις δυνάμεις μας με τις εθνικές δημόσιες υπηρεσίες απασχόλησης για την υλοποίησή τους. Η συνεργασία αυτή μπορεί να συνδυαστεί με μια πιο στρατηγική προσέγγιση για τη νόμιμη μετανάστευση, με γνώμονα την προσέλκυση και τη διατήρηση ταλέντων</a:t>
            </a:r>
            <a:r>
              <a:rPr lang="en-US" sz="2000" spc="-36" dirty="0">
                <a:solidFill>
                  <a:srgbClr val="000000"/>
                </a:solidFill>
                <a:latin typeface="Abhaya Libre Regular" panose="020B0604020202020204" charset="0"/>
                <a:cs typeface="Abhaya Libre Regular" panose="020B0604020202020204" charset="0"/>
              </a:rPr>
              <a:t>.</a:t>
            </a:r>
          </a:p>
          <a:p>
            <a:pPr marL="457200" indent="-457200" algn="just">
              <a:lnSpc>
                <a:spcPts val="3359"/>
              </a:lnSpc>
              <a:buFont typeface="+mj-lt"/>
              <a:buAutoNum type="arabicPeriod"/>
            </a:pPr>
            <a:r>
              <a:rPr lang="en-US" sz="2000" spc="-36" dirty="0">
                <a:solidFill>
                  <a:srgbClr val="000000"/>
                </a:solidFill>
                <a:latin typeface="Abhaya Libre Regular"/>
              </a:rPr>
              <a:t> </a:t>
            </a:r>
            <a:r>
              <a:rPr lang="el-GR" sz="2000" dirty="0">
                <a:latin typeface="Abhaya Libre Regular" panose="020B0604020202020204" charset="0"/>
                <a:cs typeface="Abhaya Libre Regular" panose="020B0604020202020204" charset="0"/>
              </a:rPr>
              <a:t>Επαγγελματική εκπαίδευση και κατάρτιση (ΕΕΚ) που θα μπορέσει να ανταπεξέλθει στις προκλήσεις του μέλλοντος </a:t>
            </a:r>
            <a:r>
              <a:rPr lang="en-US" sz="2000" spc="-36" dirty="0">
                <a:solidFill>
                  <a:srgbClr val="000000"/>
                </a:solidFill>
                <a:latin typeface="Abhaya Libre Regular" panose="020B0604020202020204" charset="0"/>
                <a:cs typeface="Abhaya Libre Regular" panose="020B0604020202020204" charset="0"/>
              </a:rPr>
              <a:t>- </a:t>
            </a:r>
            <a:r>
              <a:rPr lang="el-GR" sz="2000" dirty="0">
                <a:latin typeface="Abhaya Libre Regular" panose="020B0604020202020204" charset="0"/>
                <a:cs typeface="Abhaya Libre Regular" panose="020B0604020202020204" charset="0"/>
              </a:rPr>
              <a:t>Υιοθέτηση μιας νέας προσέγγισης για να καταστεί η επαγγελματική εκπαίδευση και κατάρτιση πιο σύγχρονη, ελκυστική για όλους τους εκπαιδευόμενους, ευέλικτη και κατάλληλη για την ψηφιακή εποχή και την πράσινη μετάβαση</a:t>
            </a:r>
            <a:r>
              <a:rPr lang="en-US" sz="2000" spc="-36" dirty="0">
                <a:solidFill>
                  <a:srgbClr val="000000"/>
                </a:solidFill>
                <a:latin typeface="Abhaya Libre Regular"/>
              </a:rPr>
              <a:t>.</a:t>
            </a:r>
          </a:p>
          <a:p>
            <a:pPr marL="457200" indent="-457200" algn="just">
              <a:lnSpc>
                <a:spcPts val="3359"/>
              </a:lnSpc>
              <a:buFont typeface="+mj-lt"/>
              <a:buAutoNum type="arabicPeriod"/>
            </a:pPr>
            <a:r>
              <a:rPr lang="el-GR" sz="2000" dirty="0">
                <a:latin typeface="Abhaya Libre Regular" panose="020B0604020202020204" charset="0"/>
                <a:cs typeface="Abhaya Libre Regular" panose="020B0604020202020204" charset="0"/>
              </a:rPr>
              <a:t>Ανάπτυξη της πρωτοβουλίας για τα ευρωπαϊκά πανεπιστήμια και αναβάθμιση των δεξιοτήτων των επιστημόνων</a:t>
            </a:r>
            <a:r>
              <a:rPr lang="en-US" sz="2000" spc="-36" dirty="0">
                <a:solidFill>
                  <a:srgbClr val="000000"/>
                </a:solidFill>
                <a:latin typeface="Abhaya Libre Regular" panose="020B0604020202020204" charset="0"/>
                <a:cs typeface="Abhaya Libre Regular" panose="020B0604020202020204" charset="0"/>
              </a:rPr>
              <a:t> - </a:t>
            </a:r>
            <a:r>
              <a:rPr lang="el-GR" sz="2000" dirty="0">
                <a:latin typeface="Abhaya Libre Regular" panose="020B0604020202020204" charset="0"/>
                <a:cs typeface="Abhaya Libre Regular" panose="020B0604020202020204" charset="0"/>
              </a:rPr>
              <a:t>Οικοδόμηση μακροπρόθεσμων διακρατικών συμμαχιών μεταξύ ιδρυμάτων τριτοβάθμιας εκπαίδευσης σε όλη την Ευρώπη και ανάπτυξη ενός βασικού συνόλου δεξιοτήτων για τους ερευνητές</a:t>
            </a:r>
            <a:r>
              <a:rPr lang="en-US" sz="2000" spc="-36" dirty="0">
                <a:solidFill>
                  <a:srgbClr val="000000"/>
                </a:solidFill>
                <a:latin typeface="Abhaya Libre Regular" panose="020B0604020202020204" charset="0"/>
                <a:cs typeface="Abhaya Libre Regular" panose="020B0604020202020204" charset="0"/>
              </a:rPr>
              <a:t>.</a:t>
            </a:r>
          </a:p>
          <a:p>
            <a:pPr algn="just">
              <a:lnSpc>
                <a:spcPts val="3359"/>
              </a:lnSpc>
            </a:pPr>
            <a:endParaRPr lang="en-US" sz="2400" spc="-36" dirty="0">
              <a:solidFill>
                <a:srgbClr val="000000"/>
              </a:solidFill>
              <a:latin typeface="Abhaya Libre Regular"/>
            </a:endParaRPr>
          </a:p>
          <a:p>
            <a:pPr algn="just">
              <a:lnSpc>
                <a:spcPts val="3359"/>
              </a:lnSpc>
            </a:pPr>
            <a:endParaRPr lang="en-US" sz="2400" spc="-36" dirty="0">
              <a:solidFill>
                <a:srgbClr val="000000"/>
              </a:solidFill>
              <a:latin typeface="Abhaya Libre Regular"/>
            </a:endParaRPr>
          </a:p>
          <a:p>
            <a:pPr algn="just">
              <a:lnSpc>
                <a:spcPts val="3359"/>
              </a:lnSpc>
            </a:pPr>
            <a:endParaRPr lang="en-US" sz="2400" spc="-36" dirty="0">
              <a:solidFill>
                <a:srgbClr val="000000"/>
              </a:solidFill>
              <a:latin typeface="Abhaya Libre Regular"/>
            </a:endParaRPr>
          </a:p>
        </p:txBody>
      </p:sp>
      <p:sp>
        <p:nvSpPr>
          <p:cNvPr id="9" name="TextBox 9"/>
          <p:cNvSpPr txBox="1"/>
          <p:nvPr/>
        </p:nvSpPr>
        <p:spPr>
          <a:xfrm>
            <a:off x="1667013" y="1200061"/>
            <a:ext cx="13953538" cy="2150973"/>
          </a:xfrm>
          <a:prstGeom prst="rect">
            <a:avLst/>
          </a:prstGeom>
        </p:spPr>
        <p:txBody>
          <a:bodyPr wrap="square" lIns="0" tIns="0" rIns="0" bIns="0" rtlCol="0" anchor="t">
            <a:spAutoFit/>
          </a:bodyPr>
          <a:lstStyle/>
          <a:p>
            <a:pPr>
              <a:lnSpc>
                <a:spcPts val="5449"/>
              </a:lnSpc>
            </a:pPr>
            <a:r>
              <a:rPr lang="el-GR" sz="6410" dirty="0">
                <a:solidFill>
                  <a:srgbClr val="000000"/>
                </a:solidFill>
                <a:latin typeface="Abhaya Libre Regular"/>
              </a:rPr>
              <a:t>Το Ευρωπαϊκό Θεματολόγιο Δεξιοτήτων περιλαμβάνει δώδεκα δράσεις</a:t>
            </a:r>
            <a:r>
              <a:rPr lang="en-US" sz="6410" dirty="0">
                <a:solidFill>
                  <a:srgbClr val="000000"/>
                </a:solidFill>
                <a:latin typeface="Abhaya Libre Regular"/>
              </a:rPr>
              <a:t>:</a:t>
            </a:r>
          </a:p>
          <a:p>
            <a:pPr>
              <a:lnSpc>
                <a:spcPts val="5449"/>
              </a:lnSpc>
            </a:pPr>
            <a:r>
              <a:rPr lang="en-US" sz="6410" dirty="0">
                <a:solidFill>
                  <a:srgbClr val="000000"/>
                </a:solidFill>
                <a:latin typeface="Abhaya Libre Regular"/>
              </a:rPr>
              <a:t> </a:t>
            </a:r>
          </a:p>
        </p:txBody>
      </p:sp>
    </p:spTree>
    <p:extLst>
      <p:ext uri="{BB962C8B-B14F-4D97-AF65-F5344CB8AC3E}">
        <p14:creationId xmlns:p14="http://schemas.microsoft.com/office/powerpoint/2010/main" val="35199005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pic>
        <p:nvPicPr>
          <p:cNvPr id="11" name="Picture 12">
            <a:extLst>
              <a:ext uri="{FF2B5EF4-FFF2-40B4-BE49-F238E27FC236}">
                <a16:creationId xmlns:a16="http://schemas.microsoft.com/office/drawing/2014/main" id="{974365BA-74FE-58DD-2AE5-13DF4030960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149273" y="1439229"/>
            <a:ext cx="4880763" cy="4765400"/>
          </a:xfrm>
          <a:prstGeom prst="rect">
            <a:avLst/>
          </a:prstGeom>
        </p:spPr>
      </p:pic>
      <p:pic>
        <p:nvPicPr>
          <p:cNvPr id="14" name="Picture 12">
            <a:extLst>
              <a:ext uri="{FF2B5EF4-FFF2-40B4-BE49-F238E27FC236}">
                <a16:creationId xmlns:a16="http://schemas.microsoft.com/office/drawing/2014/main" id="{44161D79-D791-EEDC-D387-040D0BD90AA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004546" y="2910843"/>
            <a:ext cx="2427503" cy="2370126"/>
          </a:xfrm>
          <a:prstGeom prst="rect">
            <a:avLst/>
          </a:prstGeom>
        </p:spPr>
      </p:pic>
      <p:pic>
        <p:nvPicPr>
          <p:cNvPr id="2" name="Picture 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4196164">
            <a:off x="-5811133" y="7594029"/>
            <a:ext cx="11622266" cy="12388074"/>
          </a:xfrm>
          <a:prstGeom prst="rect">
            <a:avLst/>
          </a:prstGeom>
        </p:spPr>
      </p:pic>
      <p:pic>
        <p:nvPicPr>
          <p:cNvPr id="3" name="Picture 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836636">
            <a:off x="0" y="-2006961"/>
            <a:ext cx="3334026" cy="3588482"/>
          </a:xfrm>
          <a:prstGeom prst="rect">
            <a:avLst/>
          </a:prstGeom>
        </p:spPr>
      </p:pic>
      <p:pic>
        <p:nvPicPr>
          <p:cNvPr id="4" name="Picture 4"/>
          <p:cNvPicPr>
            <a:picLocks noChangeAspect="1"/>
          </p:cNvPicPr>
          <p:nvPr/>
        </p:nvPicPr>
        <p:blipFill>
          <a:blip r:embed="rId10"/>
          <a:srcRect/>
          <a:stretch>
            <a:fillRect/>
          </a:stretch>
        </p:blipFill>
        <p:spPr>
          <a:xfrm>
            <a:off x="16418708" y="0"/>
            <a:ext cx="1869292" cy="1869292"/>
          </a:xfrm>
          <a:prstGeom prst="rect">
            <a:avLst/>
          </a:prstGeom>
        </p:spPr>
      </p:pic>
      <p:pic>
        <p:nvPicPr>
          <p:cNvPr id="5" name="Picture 5"/>
          <p:cNvPicPr>
            <a:picLocks noChangeAspect="1"/>
          </p:cNvPicPr>
          <p:nvPr/>
        </p:nvPicPr>
        <p:blipFill>
          <a:blip r:embed="rId11"/>
          <a:srcRect/>
          <a:stretch>
            <a:fillRect/>
          </a:stretch>
        </p:blipFill>
        <p:spPr>
          <a:xfrm>
            <a:off x="7870030" y="9245916"/>
            <a:ext cx="3710720" cy="779251"/>
          </a:xfrm>
          <a:prstGeom prst="rect">
            <a:avLst/>
          </a:prstGeom>
        </p:spPr>
      </p:pic>
      <p:sp>
        <p:nvSpPr>
          <p:cNvPr id="8" name="TextBox 8"/>
          <p:cNvSpPr txBox="1"/>
          <p:nvPr/>
        </p:nvSpPr>
        <p:spPr>
          <a:xfrm>
            <a:off x="1667013" y="3555751"/>
            <a:ext cx="15337456" cy="1291379"/>
          </a:xfrm>
          <a:prstGeom prst="rect">
            <a:avLst/>
          </a:prstGeom>
        </p:spPr>
        <p:txBody>
          <a:bodyPr wrap="square" lIns="0" tIns="0" rIns="0" bIns="0" rtlCol="0" anchor="t">
            <a:spAutoFit/>
          </a:bodyPr>
          <a:lstStyle/>
          <a:p>
            <a:pPr algn="just">
              <a:lnSpc>
                <a:spcPts val="3359"/>
              </a:lnSpc>
            </a:pPr>
            <a:endParaRPr lang="en-US" sz="2400" spc="-36" dirty="0">
              <a:solidFill>
                <a:srgbClr val="000000"/>
              </a:solidFill>
              <a:latin typeface="Abhaya Libre Regular"/>
            </a:endParaRPr>
          </a:p>
          <a:p>
            <a:pPr algn="just">
              <a:lnSpc>
                <a:spcPts val="3359"/>
              </a:lnSpc>
            </a:pPr>
            <a:endParaRPr lang="en-US" sz="2400" spc="-36" dirty="0">
              <a:solidFill>
                <a:srgbClr val="000000"/>
              </a:solidFill>
              <a:latin typeface="Abhaya Libre Regular"/>
            </a:endParaRPr>
          </a:p>
          <a:p>
            <a:pPr algn="just">
              <a:lnSpc>
                <a:spcPts val="3359"/>
              </a:lnSpc>
            </a:pPr>
            <a:endParaRPr lang="en-US" sz="2400" spc="-36" dirty="0">
              <a:solidFill>
                <a:srgbClr val="000000"/>
              </a:solidFill>
              <a:latin typeface="Abhaya Libre Regular"/>
            </a:endParaRPr>
          </a:p>
        </p:txBody>
      </p:sp>
      <p:sp>
        <p:nvSpPr>
          <p:cNvPr id="7" name="TextBox 6">
            <a:extLst>
              <a:ext uri="{FF2B5EF4-FFF2-40B4-BE49-F238E27FC236}">
                <a16:creationId xmlns:a16="http://schemas.microsoft.com/office/drawing/2014/main" id="{18AE928D-6A18-C3E8-57C5-F654285D24CA}"/>
              </a:ext>
            </a:extLst>
          </p:cNvPr>
          <p:cNvSpPr txBox="1"/>
          <p:nvPr/>
        </p:nvSpPr>
        <p:spPr>
          <a:xfrm>
            <a:off x="1595100" y="3598707"/>
            <a:ext cx="15337455" cy="2554545"/>
          </a:xfrm>
          <a:prstGeom prst="rect">
            <a:avLst/>
          </a:prstGeom>
          <a:noFill/>
        </p:spPr>
        <p:txBody>
          <a:bodyPr wrap="square">
            <a:spAutoFit/>
          </a:bodyPr>
          <a:lstStyle/>
          <a:p>
            <a:r>
              <a:rPr lang="en-US" sz="3200" b="1" dirty="0">
                <a:solidFill>
                  <a:schemeClr val="accent5">
                    <a:lumMod val="75000"/>
                  </a:schemeClr>
                </a:solidFill>
              </a:rPr>
              <a:t>6. </a:t>
            </a:r>
            <a:r>
              <a:rPr lang="el-GR" sz="3200" b="1" dirty="0">
                <a:solidFill>
                  <a:schemeClr val="accent5">
                    <a:lumMod val="75000"/>
                  </a:schemeClr>
                </a:solidFill>
              </a:rPr>
              <a:t>Δεξιότητες που στηρίζουν την πράσινη και την ψηφιακή μετάβαση </a:t>
            </a:r>
            <a:r>
              <a:rPr lang="en-US" sz="3200" b="1" dirty="0">
                <a:solidFill>
                  <a:schemeClr val="accent5">
                    <a:lumMod val="75000"/>
                  </a:schemeClr>
                </a:solidFill>
              </a:rPr>
              <a:t>- </a:t>
            </a:r>
            <a:r>
              <a:rPr lang="el-GR" sz="3200" b="1" dirty="0">
                <a:solidFill>
                  <a:schemeClr val="accent5">
                    <a:lumMod val="75000"/>
                  </a:schemeClr>
                </a:solidFill>
              </a:rPr>
              <a:t>Ανάπτυξη ενός συνόλου βασικών πράσινων δεξιοτήτων, στατιστική παρακολούθηση του οικολογικού προσανατολισμού των χώρων εργασίας μας και ενίσχυση ψηφιακών δεξιοτήτων μέσω</a:t>
            </a:r>
          </a:p>
          <a:p>
            <a:r>
              <a:rPr lang="el-GR" sz="3200" b="1" dirty="0">
                <a:solidFill>
                  <a:schemeClr val="accent5">
                    <a:lumMod val="75000"/>
                  </a:schemeClr>
                </a:solidFill>
              </a:rPr>
              <a:t>ενός σχεδίου δράσης για την ψηφιακή εκπαίδευση και ταχύρρυθμων προγραμμάτων κατάρτισης στις τεχνολογίες των πληροφοριών και των επικοινωνιών.</a:t>
            </a:r>
            <a:endParaRPr lang="en-US" sz="3200" b="1" dirty="0">
              <a:solidFill>
                <a:schemeClr val="accent5">
                  <a:lumMod val="75000"/>
                </a:schemeClr>
              </a:solidFill>
            </a:endParaRPr>
          </a:p>
        </p:txBody>
      </p:sp>
      <p:pic>
        <p:nvPicPr>
          <p:cNvPr id="10" name="Picture 12">
            <a:extLst>
              <a:ext uri="{FF2B5EF4-FFF2-40B4-BE49-F238E27FC236}">
                <a16:creationId xmlns:a16="http://schemas.microsoft.com/office/drawing/2014/main" id="{961B0D4F-D4E5-DD34-8363-8C00C4D95B03}"/>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612160" y="1877099"/>
            <a:ext cx="1788559" cy="1746284"/>
          </a:xfrm>
          <a:prstGeom prst="rect">
            <a:avLst/>
          </a:prstGeom>
        </p:spPr>
      </p:pic>
      <p:pic>
        <p:nvPicPr>
          <p:cNvPr id="12" name="Picture 12">
            <a:extLst>
              <a:ext uri="{FF2B5EF4-FFF2-40B4-BE49-F238E27FC236}">
                <a16:creationId xmlns:a16="http://schemas.microsoft.com/office/drawing/2014/main" id="{5DD335AE-E892-0008-988F-E74778E18CBE}"/>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3511139" y="5928330"/>
            <a:ext cx="3920910" cy="3828234"/>
          </a:xfrm>
          <a:prstGeom prst="rect">
            <a:avLst/>
          </a:prstGeom>
        </p:spPr>
      </p:pic>
      <p:pic>
        <p:nvPicPr>
          <p:cNvPr id="13" name="Picture 12">
            <a:extLst>
              <a:ext uri="{FF2B5EF4-FFF2-40B4-BE49-F238E27FC236}">
                <a16:creationId xmlns:a16="http://schemas.microsoft.com/office/drawing/2014/main" id="{D1CAEAF9-6809-8F8A-6519-B99556D0DEE5}"/>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8102868" y="1041084"/>
            <a:ext cx="1788559" cy="1746284"/>
          </a:xfrm>
          <a:prstGeom prst="rect">
            <a:avLst/>
          </a:prstGeom>
        </p:spPr>
      </p:pic>
      <p:pic>
        <p:nvPicPr>
          <p:cNvPr id="15" name="Picture 12">
            <a:extLst>
              <a:ext uri="{FF2B5EF4-FFF2-40B4-BE49-F238E27FC236}">
                <a16:creationId xmlns:a16="http://schemas.microsoft.com/office/drawing/2014/main" id="{4E33A82D-9F71-8B74-3EE2-840969496E29}"/>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8687703" y="5755065"/>
            <a:ext cx="1788559" cy="1746284"/>
          </a:xfrm>
          <a:prstGeom prst="rect">
            <a:avLst/>
          </a:prstGeom>
        </p:spPr>
      </p:pic>
    </p:spTree>
    <p:extLst>
      <p:ext uri="{BB962C8B-B14F-4D97-AF65-F5344CB8AC3E}">
        <p14:creationId xmlns:p14="http://schemas.microsoft.com/office/powerpoint/2010/main" val="36872006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5811133" y="7594029"/>
            <a:ext cx="11622266" cy="12388074"/>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4" name="Picture 4"/>
          <p:cNvPicPr>
            <a:picLocks noChangeAspect="1"/>
          </p:cNvPicPr>
          <p:nvPr/>
        </p:nvPicPr>
        <p:blipFill>
          <a:blip r:embed="rId6"/>
          <a:srcRect/>
          <a:stretch>
            <a:fillRect/>
          </a:stretch>
        </p:blipFill>
        <p:spPr>
          <a:xfrm>
            <a:off x="16418708" y="0"/>
            <a:ext cx="1869292" cy="1869292"/>
          </a:xfrm>
          <a:prstGeom prst="rect">
            <a:avLst/>
          </a:prstGeom>
        </p:spPr>
      </p:pic>
      <p:pic>
        <p:nvPicPr>
          <p:cNvPr id="5" name="Picture 5"/>
          <p:cNvPicPr>
            <a:picLocks noChangeAspect="1"/>
          </p:cNvPicPr>
          <p:nvPr/>
        </p:nvPicPr>
        <p:blipFill>
          <a:blip r:embed="rId7"/>
          <a:srcRect/>
          <a:stretch>
            <a:fillRect/>
          </a:stretch>
        </p:blipFill>
        <p:spPr>
          <a:xfrm>
            <a:off x="7870030" y="9245916"/>
            <a:ext cx="3710720" cy="779251"/>
          </a:xfrm>
          <a:prstGeom prst="rect">
            <a:avLst/>
          </a:prstGeom>
        </p:spPr>
      </p:pic>
      <p:sp>
        <p:nvSpPr>
          <p:cNvPr id="8" name="TextBox 8"/>
          <p:cNvSpPr txBox="1"/>
          <p:nvPr/>
        </p:nvSpPr>
        <p:spPr>
          <a:xfrm>
            <a:off x="1475272" y="1977771"/>
            <a:ext cx="15337456" cy="8267648"/>
          </a:xfrm>
          <a:prstGeom prst="rect">
            <a:avLst/>
          </a:prstGeom>
        </p:spPr>
        <p:txBody>
          <a:bodyPr wrap="square" lIns="0" tIns="0" rIns="0" bIns="0" rtlCol="0" anchor="t">
            <a:spAutoFit/>
          </a:bodyPr>
          <a:lstStyle/>
          <a:p>
            <a:pPr algn="just">
              <a:lnSpc>
                <a:spcPts val="3359"/>
              </a:lnSpc>
            </a:pPr>
            <a:r>
              <a:rPr lang="en-US" sz="2400" spc="-36" dirty="0">
                <a:solidFill>
                  <a:srgbClr val="000000"/>
                </a:solidFill>
                <a:latin typeface="Abhaya Libre Regular"/>
              </a:rPr>
              <a:t>7. </a:t>
            </a:r>
            <a:r>
              <a:rPr lang="el-GR" sz="2000" spc="-36" dirty="0">
                <a:solidFill>
                  <a:srgbClr val="000000"/>
                </a:solidFill>
                <a:latin typeface="Abhaya Libre Regular"/>
              </a:rPr>
              <a:t>Αύξηση των αποφοίτων στους τομείς των θετικών επιστημών, της τεχνολογίας, της μηχανικής και των μαθηματικών (STEM) και ενίσχυση των εγκάρσιων δεξιοτήτων</a:t>
            </a:r>
            <a:r>
              <a:rPr lang="en-US" sz="2000" spc="-36" dirty="0">
                <a:solidFill>
                  <a:srgbClr val="000000"/>
                </a:solidFill>
                <a:latin typeface="Abhaya Libre Regular"/>
              </a:rPr>
              <a:t> - </a:t>
            </a:r>
            <a:r>
              <a:rPr lang="el-GR" sz="2000" spc="-36" dirty="0">
                <a:solidFill>
                  <a:srgbClr val="000000"/>
                </a:solidFill>
                <a:latin typeface="Abhaya Libre Regular"/>
              </a:rPr>
              <a:t>Ενθαρρύνουμε τους νέους ανθρώπους, και ιδίως τις γυναίκες, να ακολουθήσουν σπουδές στις θετικές επιστήμες, την τεχνολογία, τη μηχανική και τα μαθηματικά. Στόχος μας είναι να ενισχύσουμε την υποστήριξη που παρέχεται στους επιχειρηματίες και την απόκτηση εγκάρσιων δεξιοτήτων, όπως η συνεργασία και η κριτική σκέψη</a:t>
            </a:r>
            <a:r>
              <a:rPr lang="en-US" sz="2000" spc="-36" dirty="0">
                <a:solidFill>
                  <a:srgbClr val="000000"/>
                </a:solidFill>
                <a:latin typeface="Abhaya Libre Regular"/>
              </a:rPr>
              <a:t>.</a:t>
            </a:r>
          </a:p>
          <a:p>
            <a:pPr algn="just">
              <a:lnSpc>
                <a:spcPts val="3359"/>
              </a:lnSpc>
            </a:pPr>
            <a:r>
              <a:rPr lang="en-US" sz="2000" spc="-36" dirty="0">
                <a:solidFill>
                  <a:srgbClr val="000000"/>
                </a:solidFill>
                <a:latin typeface="Abhaya Libre Regular"/>
              </a:rPr>
              <a:t>8. </a:t>
            </a:r>
            <a:r>
              <a:rPr lang="el-GR" sz="2000" spc="-36" dirty="0">
                <a:solidFill>
                  <a:srgbClr val="000000"/>
                </a:solidFill>
                <a:latin typeface="Abhaya Libre Regular"/>
              </a:rPr>
              <a:t>Δεξιότητες για ολόκληρη τη ζωή</a:t>
            </a:r>
            <a:r>
              <a:rPr lang="en-US" sz="2000" spc="-36" dirty="0">
                <a:solidFill>
                  <a:srgbClr val="000000"/>
                </a:solidFill>
                <a:latin typeface="Abhaya Libre Regular"/>
              </a:rPr>
              <a:t> - </a:t>
            </a:r>
            <a:r>
              <a:rPr lang="el-GR" sz="2000" spc="-36" dirty="0">
                <a:solidFill>
                  <a:srgbClr val="000000"/>
                </a:solidFill>
                <a:latin typeface="Abhaya Libre Regular"/>
              </a:rPr>
              <a:t>Πέρα από την αγορά εργασίας, θα υποστηρίξουμε την εκπαίδευση των ενηλίκων για όλους και όλες —νέους/-</a:t>
            </a:r>
            <a:r>
              <a:rPr lang="el-GR" sz="2000" spc="-36" dirty="0" err="1">
                <a:solidFill>
                  <a:srgbClr val="000000"/>
                </a:solidFill>
                <a:latin typeface="Abhaya Libre Regular"/>
              </a:rPr>
              <a:t>ες</a:t>
            </a:r>
            <a:r>
              <a:rPr lang="el-GR" sz="2000" spc="-36" dirty="0">
                <a:solidFill>
                  <a:srgbClr val="000000"/>
                </a:solidFill>
                <a:latin typeface="Abhaya Libre Regular"/>
              </a:rPr>
              <a:t> και ενήλικες— σχετικά με τον </a:t>
            </a:r>
            <a:r>
              <a:rPr lang="el-GR" sz="2000" spc="-36" dirty="0" err="1">
                <a:solidFill>
                  <a:srgbClr val="000000"/>
                </a:solidFill>
                <a:latin typeface="Abhaya Libre Regular"/>
              </a:rPr>
              <a:t>γραμματισμό</a:t>
            </a:r>
            <a:r>
              <a:rPr lang="el-GR" sz="2000" spc="-36" dirty="0">
                <a:solidFill>
                  <a:srgbClr val="000000"/>
                </a:solidFill>
                <a:latin typeface="Abhaya Libre Regular"/>
              </a:rPr>
              <a:t> στα μέσα επικοινωνίας, τις ικανότητες που σχετίζονται με την ιδιότητα του πολίτη και τις στοιχειώδεις γνώσεις σε θέματα οικονομίας, περιβάλλοντος και υγείας</a:t>
            </a:r>
            <a:r>
              <a:rPr lang="en-US" sz="2000" spc="-36" dirty="0">
                <a:solidFill>
                  <a:srgbClr val="000000"/>
                </a:solidFill>
                <a:latin typeface="Abhaya Libre Regular"/>
              </a:rPr>
              <a:t>.</a:t>
            </a:r>
          </a:p>
          <a:p>
            <a:pPr algn="just">
              <a:lnSpc>
                <a:spcPts val="3359"/>
              </a:lnSpc>
            </a:pPr>
            <a:r>
              <a:rPr lang="en-US" sz="2000" spc="-36" dirty="0">
                <a:solidFill>
                  <a:srgbClr val="000000"/>
                </a:solidFill>
                <a:latin typeface="Abhaya Libre Regular"/>
              </a:rPr>
              <a:t>10. </a:t>
            </a:r>
            <a:r>
              <a:rPr lang="el-GR" sz="2000" spc="-36" dirty="0">
                <a:solidFill>
                  <a:srgbClr val="000000"/>
                </a:solidFill>
                <a:latin typeface="Abhaya Libre Regular"/>
              </a:rPr>
              <a:t>Μια ευρωπαϊκή προσέγγιση για τα </a:t>
            </a:r>
            <a:r>
              <a:rPr lang="el-GR" sz="2000" spc="-36" dirty="0" err="1">
                <a:solidFill>
                  <a:srgbClr val="000000"/>
                </a:solidFill>
                <a:latin typeface="Abhaya Libre Regular"/>
              </a:rPr>
              <a:t>μικροδιαπιστευτήρια</a:t>
            </a:r>
            <a:r>
              <a:rPr lang="el-GR" sz="2000" spc="-36" dirty="0">
                <a:solidFill>
                  <a:srgbClr val="000000"/>
                </a:solidFill>
                <a:latin typeface="Abhaya Libre Regular"/>
              </a:rPr>
              <a:t> </a:t>
            </a:r>
            <a:r>
              <a:rPr lang="en-US" sz="2000" spc="-36" dirty="0">
                <a:solidFill>
                  <a:srgbClr val="000000"/>
                </a:solidFill>
                <a:latin typeface="Abhaya Libre Regular"/>
              </a:rPr>
              <a:t>- </a:t>
            </a:r>
            <a:r>
              <a:rPr lang="el-GR" sz="2000" spc="-36" dirty="0">
                <a:solidFill>
                  <a:srgbClr val="000000"/>
                </a:solidFill>
                <a:latin typeface="Abhaya Libre Regular"/>
              </a:rPr>
              <a:t>Οι κύκλοι κατάρτισης έχουν μικρότερη διάρκεια και είναι πιο </a:t>
            </a:r>
            <a:r>
              <a:rPr lang="el-GR" sz="2000" spc="-36" dirty="0" err="1">
                <a:solidFill>
                  <a:srgbClr val="000000"/>
                </a:solidFill>
                <a:latin typeface="Abhaya Libre Regular"/>
              </a:rPr>
              <a:t>στοχευμένοι</a:t>
            </a:r>
            <a:r>
              <a:rPr lang="el-GR" sz="2000" spc="-36" dirty="0">
                <a:solidFill>
                  <a:srgbClr val="000000"/>
                </a:solidFill>
                <a:latin typeface="Abhaya Libre Regular"/>
              </a:rPr>
              <a:t>, ενώ συχνά πραγματοποιούνται διαδικτυακά. Θα δημιουργήσουμε ευρωπαϊκά πρότυπα που αναμένεται να συμβάλουν στην αναγνώριση των αποτελεσμάτων τέτοιου τύπου κατάρτισης</a:t>
            </a:r>
            <a:r>
              <a:rPr lang="en-US" sz="2000" spc="-36" dirty="0">
                <a:solidFill>
                  <a:srgbClr val="000000"/>
                </a:solidFill>
                <a:latin typeface="Abhaya Libre Regular"/>
              </a:rPr>
              <a:t>.</a:t>
            </a:r>
          </a:p>
          <a:p>
            <a:pPr algn="just">
              <a:lnSpc>
                <a:spcPts val="3359"/>
              </a:lnSpc>
            </a:pPr>
            <a:r>
              <a:rPr lang="en-US" sz="2000" spc="-36" dirty="0">
                <a:solidFill>
                  <a:srgbClr val="000000"/>
                </a:solidFill>
                <a:latin typeface="Abhaya Libre Regular"/>
              </a:rPr>
              <a:t>11. </a:t>
            </a:r>
            <a:r>
              <a:rPr lang="el-GR" sz="2000" spc="-36" dirty="0">
                <a:solidFill>
                  <a:srgbClr val="000000"/>
                </a:solidFill>
                <a:latin typeface="Abhaya Libre Regular"/>
              </a:rPr>
              <a:t>Νέα πλατφόρμα </a:t>
            </a:r>
            <a:r>
              <a:rPr lang="en-US" sz="2000" spc="-36" dirty="0" err="1">
                <a:solidFill>
                  <a:srgbClr val="000000"/>
                </a:solidFill>
                <a:latin typeface="Abhaya Libre Regular"/>
              </a:rPr>
              <a:t>Europass</a:t>
            </a:r>
            <a:r>
              <a:rPr lang="en-US" sz="2000" spc="-36" dirty="0">
                <a:solidFill>
                  <a:srgbClr val="000000"/>
                </a:solidFill>
                <a:latin typeface="Abhaya Libre Regular"/>
              </a:rPr>
              <a:t>- </a:t>
            </a:r>
            <a:r>
              <a:rPr lang="el-GR" sz="2000" spc="-36" dirty="0">
                <a:solidFill>
                  <a:srgbClr val="000000"/>
                </a:solidFill>
                <a:latin typeface="Abhaya Libre Regular"/>
              </a:rPr>
              <a:t>Έχουμε ανανεώσει πλήρως την πλατφόρμα </a:t>
            </a:r>
            <a:r>
              <a:rPr lang="el-GR" sz="2000" spc="-36" dirty="0" err="1">
                <a:solidFill>
                  <a:srgbClr val="000000"/>
                </a:solidFill>
                <a:latin typeface="Abhaya Libre Regular"/>
              </a:rPr>
              <a:t>Europass</a:t>
            </a:r>
            <a:r>
              <a:rPr lang="el-GR" sz="2000" spc="-36" dirty="0">
                <a:solidFill>
                  <a:srgbClr val="000000"/>
                </a:solidFill>
                <a:latin typeface="Abhaya Libre Regular"/>
              </a:rPr>
              <a:t>. Από σήμερα, προσφέρει διαδικτυακά εργαλεία και καθοδήγηση στην κατάρτιση βιογραφικών σημειωμάτων, πραγματοποιεί εξατομικευμένες προτάσεις για θέσεις εργασίας και ευκαιρίες μάθησης, παρέχει πληροφορίες για τα άτομα που αναζητούν εργασία και διατίθεται σε 29 γλώσσες</a:t>
            </a:r>
            <a:r>
              <a:rPr lang="en-US" sz="2000" spc="-36" dirty="0">
                <a:solidFill>
                  <a:srgbClr val="000000"/>
                </a:solidFill>
                <a:latin typeface="Abhaya Libre Regular"/>
              </a:rPr>
              <a:t>. </a:t>
            </a:r>
          </a:p>
          <a:p>
            <a:pPr algn="just">
              <a:lnSpc>
                <a:spcPts val="3359"/>
              </a:lnSpc>
            </a:pPr>
            <a:r>
              <a:rPr lang="en-US" sz="2000" spc="-36" dirty="0">
                <a:solidFill>
                  <a:srgbClr val="000000"/>
                </a:solidFill>
                <a:latin typeface="Abhaya Libre Regular"/>
              </a:rPr>
              <a:t>12. </a:t>
            </a:r>
            <a:r>
              <a:rPr lang="el-GR" sz="2000" spc="-36" dirty="0">
                <a:solidFill>
                  <a:srgbClr val="000000"/>
                </a:solidFill>
                <a:latin typeface="Abhaya Libre Regular"/>
              </a:rPr>
              <a:t>Βελτίωση του ευνοϊκού πλαισίου για την αποδέσμευση επενδύσεων </a:t>
            </a:r>
            <a:r>
              <a:rPr lang="en-US" sz="2000" spc="-36" dirty="0">
                <a:solidFill>
                  <a:srgbClr val="000000"/>
                </a:solidFill>
                <a:latin typeface="Abhaya Libre Regular"/>
              </a:rPr>
              <a:t>- </a:t>
            </a:r>
            <a:r>
              <a:rPr lang="el-GR" sz="2000" spc="-36" dirty="0">
                <a:solidFill>
                  <a:srgbClr val="000000"/>
                </a:solidFill>
                <a:latin typeface="Abhaya Libre Regular"/>
              </a:rPr>
              <a:t>Ένα βασικό στοιχείο του θεματολογίου δεξιοτήτων είναι ότι ενισχύθηκε κατά πολύ ο προϋπολογισμός της ΕΕ με στόχο να δράσει καταλυτικά ώστε τα κράτη μέλη και οι ιδιωτικοί φορείς να επενδύσουν σε δεξιότητες. Θα εργαστούμε για τη βελτίωση της διαφάνειας όσον αφορά τις επενδύσεις σε δεξιότητες και θα διερευνήσουμε νέους χρηματοδοτικούς μηχανισμούς</a:t>
            </a:r>
            <a:r>
              <a:rPr lang="en-US" sz="2000" spc="-36" dirty="0">
                <a:solidFill>
                  <a:srgbClr val="000000"/>
                </a:solidFill>
                <a:latin typeface="Abhaya Libre Regular"/>
              </a:rPr>
              <a:t>.</a:t>
            </a:r>
          </a:p>
          <a:p>
            <a:pPr algn="just">
              <a:lnSpc>
                <a:spcPts val="3359"/>
              </a:lnSpc>
            </a:pPr>
            <a:endParaRPr lang="en-US" sz="2400" spc="-36" dirty="0">
              <a:solidFill>
                <a:srgbClr val="000000"/>
              </a:solidFill>
              <a:latin typeface="Abhaya Libre Regular"/>
            </a:endParaRPr>
          </a:p>
          <a:p>
            <a:pPr algn="just">
              <a:lnSpc>
                <a:spcPts val="3359"/>
              </a:lnSpc>
            </a:pPr>
            <a:endParaRPr lang="en-US" sz="2400" spc="-36" dirty="0">
              <a:solidFill>
                <a:srgbClr val="000000"/>
              </a:solidFill>
              <a:latin typeface="Abhaya Libre Regular"/>
            </a:endParaRPr>
          </a:p>
          <a:p>
            <a:pPr algn="just">
              <a:lnSpc>
                <a:spcPts val="3359"/>
              </a:lnSpc>
            </a:pPr>
            <a:endParaRPr lang="en-US" sz="2400" spc="-36" dirty="0">
              <a:solidFill>
                <a:srgbClr val="000000"/>
              </a:solidFill>
              <a:latin typeface="Abhaya Libre Regular"/>
            </a:endParaRPr>
          </a:p>
        </p:txBody>
      </p:sp>
    </p:spTree>
    <p:extLst>
      <p:ext uri="{BB962C8B-B14F-4D97-AF65-F5344CB8AC3E}">
        <p14:creationId xmlns:p14="http://schemas.microsoft.com/office/powerpoint/2010/main" val="21247121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grpSp>
        <p:nvGrpSpPr>
          <p:cNvPr id="399" name="Google Shape;399;g1c0d571eb8a_0_167"/>
          <p:cNvGrpSpPr/>
          <p:nvPr/>
        </p:nvGrpSpPr>
        <p:grpSpPr>
          <a:xfrm>
            <a:off x="0" y="3553600"/>
            <a:ext cx="19062488" cy="3230782"/>
            <a:chOff x="0" y="-38100"/>
            <a:chExt cx="5020540" cy="850900"/>
          </a:xfrm>
        </p:grpSpPr>
        <p:sp>
          <p:nvSpPr>
            <p:cNvPr id="400" name="Google Shape;400;g1c0d571eb8a_0_167"/>
            <p:cNvSpPr/>
            <p:nvPr/>
          </p:nvSpPr>
          <p:spPr>
            <a:xfrm>
              <a:off x="0" y="0"/>
              <a:ext cx="5020540" cy="812800"/>
            </a:xfrm>
            <a:custGeom>
              <a:avLst/>
              <a:gdLst/>
              <a:ahLst/>
              <a:cxnLst/>
              <a:rect l="l" t="t" r="r" b="b"/>
              <a:pathLst>
                <a:path w="5020540" h="812800" extrusionOk="0">
                  <a:moveTo>
                    <a:pt x="0" y="0"/>
                  </a:moveTo>
                  <a:lnTo>
                    <a:pt x="5020540" y="0"/>
                  </a:lnTo>
                  <a:lnTo>
                    <a:pt x="5020540" y="812800"/>
                  </a:lnTo>
                  <a:lnTo>
                    <a:pt x="0" y="812800"/>
                  </a:lnTo>
                  <a:close/>
                </a:path>
              </a:pathLst>
            </a:custGeom>
            <a:solidFill>
              <a:srgbClr val="D0E9E5"/>
            </a:solidFill>
            <a:ln>
              <a:noFill/>
            </a:ln>
          </p:spPr>
          <p:txBody>
            <a:bodyPr/>
            <a:lstStyle/>
            <a:p>
              <a:endParaRPr lang="en-US"/>
            </a:p>
          </p:txBody>
        </p:sp>
        <p:sp>
          <p:nvSpPr>
            <p:cNvPr id="401" name="Google Shape;401;g1c0d571eb8a_0_167"/>
            <p:cNvSpPr txBox="1"/>
            <p:nvPr/>
          </p:nvSpPr>
          <p:spPr>
            <a:xfrm>
              <a:off x="0" y="-38100"/>
              <a:ext cx="812700" cy="8508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pic>
        <p:nvPicPr>
          <p:cNvPr id="402" name="Google Shape;402;g1c0d571eb8a_0_167"/>
          <p:cNvPicPr preferRelativeResize="0"/>
          <p:nvPr/>
        </p:nvPicPr>
        <p:blipFill rotWithShape="1">
          <a:blip r:embed="rId3">
            <a:alphaModFix/>
          </a:blip>
          <a:srcRect/>
          <a:stretch/>
        </p:blipFill>
        <p:spPr>
          <a:xfrm rot="-8947194">
            <a:off x="6660949" y="7604935"/>
            <a:ext cx="5364129" cy="5364129"/>
          </a:xfrm>
          <a:prstGeom prst="rect">
            <a:avLst/>
          </a:prstGeom>
          <a:noFill/>
          <a:ln>
            <a:noFill/>
          </a:ln>
        </p:spPr>
      </p:pic>
      <p:pic>
        <p:nvPicPr>
          <p:cNvPr id="403" name="Google Shape;403;g1c0d571eb8a_0_167"/>
          <p:cNvPicPr preferRelativeResize="0"/>
          <p:nvPr/>
        </p:nvPicPr>
        <p:blipFill rotWithShape="1">
          <a:blip r:embed="rId4">
            <a:alphaModFix/>
          </a:blip>
          <a:srcRect/>
          <a:stretch/>
        </p:blipFill>
        <p:spPr>
          <a:xfrm rot="-9632120">
            <a:off x="-2431640" y="-1705919"/>
            <a:ext cx="5721823" cy="5669807"/>
          </a:xfrm>
          <a:prstGeom prst="rect">
            <a:avLst/>
          </a:prstGeom>
          <a:noFill/>
          <a:ln>
            <a:noFill/>
          </a:ln>
        </p:spPr>
      </p:pic>
      <p:pic>
        <p:nvPicPr>
          <p:cNvPr id="404" name="Google Shape;404;g1c0d571eb8a_0_167"/>
          <p:cNvPicPr preferRelativeResize="0"/>
          <p:nvPr/>
        </p:nvPicPr>
        <p:blipFill rotWithShape="1">
          <a:blip r:embed="rId4">
            <a:alphaModFix/>
          </a:blip>
          <a:srcRect/>
          <a:stretch/>
        </p:blipFill>
        <p:spPr>
          <a:xfrm rot="-8571149">
            <a:off x="-2523144" y="7570662"/>
            <a:ext cx="6836042" cy="6773896"/>
          </a:xfrm>
          <a:prstGeom prst="rect">
            <a:avLst/>
          </a:prstGeom>
          <a:noFill/>
          <a:ln>
            <a:noFill/>
          </a:ln>
        </p:spPr>
      </p:pic>
      <p:pic>
        <p:nvPicPr>
          <p:cNvPr id="405" name="Google Shape;405;g1c0d571eb8a_0_167"/>
          <p:cNvPicPr preferRelativeResize="0"/>
          <p:nvPr/>
        </p:nvPicPr>
        <p:blipFill rotWithShape="1">
          <a:blip r:embed="rId5">
            <a:alphaModFix/>
          </a:blip>
          <a:srcRect/>
          <a:stretch/>
        </p:blipFill>
        <p:spPr>
          <a:xfrm rot="10800000">
            <a:off x="15156600" y="8264626"/>
            <a:ext cx="3334026" cy="3588482"/>
          </a:xfrm>
          <a:prstGeom prst="rect">
            <a:avLst/>
          </a:prstGeom>
          <a:noFill/>
          <a:ln>
            <a:noFill/>
          </a:ln>
        </p:spPr>
      </p:pic>
      <p:pic>
        <p:nvPicPr>
          <p:cNvPr id="406" name="Google Shape;406;g1c0d571eb8a_0_167"/>
          <p:cNvPicPr preferRelativeResize="0"/>
          <p:nvPr/>
        </p:nvPicPr>
        <p:blipFill rotWithShape="1">
          <a:blip r:embed="rId6">
            <a:alphaModFix/>
          </a:blip>
          <a:srcRect/>
          <a:stretch/>
        </p:blipFill>
        <p:spPr>
          <a:xfrm rot="10800000">
            <a:off x="1904437" y="-772267"/>
            <a:ext cx="2556197" cy="2751289"/>
          </a:xfrm>
          <a:prstGeom prst="rect">
            <a:avLst/>
          </a:prstGeom>
          <a:noFill/>
          <a:ln>
            <a:noFill/>
          </a:ln>
        </p:spPr>
      </p:pic>
      <p:pic>
        <p:nvPicPr>
          <p:cNvPr id="407" name="Google Shape;407;g1c0d571eb8a_0_167"/>
          <p:cNvPicPr preferRelativeResize="0"/>
          <p:nvPr/>
        </p:nvPicPr>
        <p:blipFill rotWithShape="1">
          <a:blip r:embed="rId7">
            <a:alphaModFix/>
          </a:blip>
          <a:srcRect/>
          <a:stretch/>
        </p:blipFill>
        <p:spPr>
          <a:xfrm rot="9614497">
            <a:off x="17189899" y="6091404"/>
            <a:ext cx="4352147" cy="4346443"/>
          </a:xfrm>
          <a:prstGeom prst="rect">
            <a:avLst/>
          </a:prstGeom>
          <a:noFill/>
          <a:ln>
            <a:noFill/>
          </a:ln>
        </p:spPr>
      </p:pic>
      <p:pic>
        <p:nvPicPr>
          <p:cNvPr id="408" name="Google Shape;408;g1c0d571eb8a_0_167"/>
          <p:cNvPicPr preferRelativeResize="0"/>
          <p:nvPr/>
        </p:nvPicPr>
        <p:blipFill rotWithShape="1">
          <a:blip r:embed="rId7">
            <a:alphaModFix/>
          </a:blip>
          <a:srcRect/>
          <a:stretch/>
        </p:blipFill>
        <p:spPr>
          <a:xfrm rot="3420379">
            <a:off x="5570971" y="-4349324"/>
            <a:ext cx="5810576" cy="5802962"/>
          </a:xfrm>
          <a:prstGeom prst="rect">
            <a:avLst/>
          </a:prstGeom>
          <a:noFill/>
          <a:ln>
            <a:noFill/>
          </a:ln>
        </p:spPr>
      </p:pic>
      <p:pic>
        <p:nvPicPr>
          <p:cNvPr id="409" name="Google Shape;409;g1c0d571eb8a_0_167"/>
          <p:cNvPicPr preferRelativeResize="0"/>
          <p:nvPr/>
        </p:nvPicPr>
        <p:blipFill rotWithShape="1">
          <a:blip r:embed="rId7">
            <a:alphaModFix/>
          </a:blip>
          <a:srcRect/>
          <a:stretch/>
        </p:blipFill>
        <p:spPr>
          <a:xfrm rot="-4167270">
            <a:off x="-3176552" y="4860538"/>
            <a:ext cx="4881157" cy="4874759"/>
          </a:xfrm>
          <a:prstGeom prst="rect">
            <a:avLst/>
          </a:prstGeom>
          <a:noFill/>
          <a:ln>
            <a:noFill/>
          </a:ln>
        </p:spPr>
      </p:pic>
      <p:grpSp>
        <p:nvGrpSpPr>
          <p:cNvPr id="410" name="Google Shape;410;g1c0d571eb8a_0_167"/>
          <p:cNvGrpSpPr/>
          <p:nvPr/>
        </p:nvGrpSpPr>
        <p:grpSpPr>
          <a:xfrm rot="10800000">
            <a:off x="1170763" y="8531326"/>
            <a:ext cx="2900573" cy="807705"/>
            <a:chOff x="0" y="0"/>
            <a:chExt cx="3867430" cy="1076940"/>
          </a:xfrm>
        </p:grpSpPr>
        <p:pic>
          <p:nvPicPr>
            <p:cNvPr id="411" name="Google Shape;411;g1c0d571eb8a_0_167"/>
            <p:cNvPicPr preferRelativeResize="0"/>
            <p:nvPr/>
          </p:nvPicPr>
          <p:blipFill rotWithShape="1">
            <a:blip r:embed="rId8">
              <a:alphaModFix/>
            </a:blip>
            <a:srcRect/>
            <a:stretch/>
          </p:blipFill>
          <p:spPr>
            <a:xfrm>
              <a:off x="0" y="0"/>
              <a:ext cx="3867430" cy="618789"/>
            </a:xfrm>
            <a:prstGeom prst="rect">
              <a:avLst/>
            </a:prstGeom>
            <a:noFill/>
            <a:ln>
              <a:noFill/>
            </a:ln>
          </p:spPr>
        </p:pic>
        <p:pic>
          <p:nvPicPr>
            <p:cNvPr id="412" name="Google Shape;412;g1c0d571eb8a_0_167"/>
            <p:cNvPicPr preferRelativeResize="0"/>
            <p:nvPr/>
          </p:nvPicPr>
          <p:blipFill rotWithShape="1">
            <a:blip r:embed="rId8">
              <a:alphaModFix/>
            </a:blip>
            <a:srcRect/>
            <a:stretch/>
          </p:blipFill>
          <p:spPr>
            <a:xfrm>
              <a:off x="0" y="458151"/>
              <a:ext cx="3867430" cy="618789"/>
            </a:xfrm>
            <a:prstGeom prst="rect">
              <a:avLst/>
            </a:prstGeom>
            <a:noFill/>
            <a:ln>
              <a:noFill/>
            </a:ln>
          </p:spPr>
        </p:pic>
      </p:grpSp>
      <p:sp>
        <p:nvSpPr>
          <p:cNvPr id="413" name="Google Shape;413;g1c0d571eb8a_0_167"/>
          <p:cNvSpPr txBox="1"/>
          <p:nvPr/>
        </p:nvSpPr>
        <p:spPr>
          <a:xfrm>
            <a:off x="1942812" y="3906813"/>
            <a:ext cx="15342300" cy="3145476"/>
          </a:xfrm>
          <a:prstGeom prst="rect">
            <a:avLst/>
          </a:prstGeom>
          <a:noFill/>
          <a:ln>
            <a:noFill/>
          </a:ln>
        </p:spPr>
        <p:txBody>
          <a:bodyPr spcFirstLastPara="1" wrap="square" lIns="0" tIns="0" rIns="0" bIns="0" anchor="t" anchorCtr="0">
            <a:spAutoFit/>
          </a:bodyPr>
          <a:lstStyle/>
          <a:p>
            <a:pPr marL="0" marR="0" lvl="0" indent="0" algn="ctr" rtl="0">
              <a:lnSpc>
                <a:spcPct val="139988"/>
              </a:lnSpc>
              <a:spcBef>
                <a:spcPts val="0"/>
              </a:spcBef>
              <a:spcAft>
                <a:spcPts val="0"/>
              </a:spcAft>
              <a:buNone/>
            </a:pPr>
            <a:r>
              <a:rPr lang="el-GR" sz="7300" dirty="0">
                <a:solidFill>
                  <a:srgbClr val="04989E"/>
                </a:solidFill>
                <a:latin typeface="Abhaya Libre"/>
                <a:ea typeface="Abhaya Libre"/>
                <a:cs typeface="Abhaya Libre"/>
                <a:sym typeface="Abhaya Libre"/>
              </a:rPr>
              <a:t>Πράσινες Θέσεις Εργασίας και Πράσινες Δεξιότητες</a:t>
            </a:r>
            <a:endParaRPr sz="100" dirty="0"/>
          </a:p>
        </p:txBody>
      </p:sp>
      <p:pic>
        <p:nvPicPr>
          <p:cNvPr id="414" name="Google Shape;414;g1c0d571eb8a_0_167"/>
          <p:cNvPicPr preferRelativeResize="0"/>
          <p:nvPr/>
        </p:nvPicPr>
        <p:blipFill rotWithShape="1">
          <a:blip r:embed="rId9">
            <a:alphaModFix/>
          </a:blip>
          <a:srcRect/>
          <a:stretch/>
        </p:blipFill>
        <p:spPr>
          <a:xfrm>
            <a:off x="16418708" y="0"/>
            <a:ext cx="1869291" cy="1869291"/>
          </a:xfrm>
          <a:prstGeom prst="rect">
            <a:avLst/>
          </a:prstGeom>
          <a:noFill/>
          <a:ln>
            <a:noFill/>
          </a:ln>
        </p:spPr>
      </p:pic>
      <p:pic>
        <p:nvPicPr>
          <p:cNvPr id="415" name="Google Shape;415;g1c0d571eb8a_0_167"/>
          <p:cNvPicPr preferRelativeResize="0"/>
          <p:nvPr/>
        </p:nvPicPr>
        <p:blipFill rotWithShape="1">
          <a:blip r:embed="rId10">
            <a:alphaModFix/>
          </a:blip>
          <a:srcRect/>
          <a:stretch/>
        </p:blipFill>
        <p:spPr>
          <a:xfrm>
            <a:off x="7758608" y="9258300"/>
            <a:ext cx="3710719" cy="77925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0770731" y="4768328"/>
            <a:ext cx="7775659" cy="1894433"/>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084528" y="3196828"/>
            <a:ext cx="1380598" cy="1218378"/>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453787" y="8464118"/>
            <a:ext cx="955551" cy="1139256"/>
          </a:xfrm>
          <a:prstGeom prst="rect">
            <a:avLst/>
          </a:prstGeom>
        </p:spPr>
      </p:pic>
      <p:grpSp>
        <p:nvGrpSpPr>
          <p:cNvPr id="5" name="Group 5"/>
          <p:cNvGrpSpPr/>
          <p:nvPr/>
        </p:nvGrpSpPr>
        <p:grpSpPr>
          <a:xfrm>
            <a:off x="14658560" y="2060782"/>
            <a:ext cx="657082" cy="657082"/>
            <a:chOff x="0" y="0"/>
            <a:chExt cx="812800" cy="812800"/>
          </a:xfrm>
        </p:grpSpPr>
        <p:sp>
          <p:nvSpPr>
            <p:cNvPr id="6" name="Freeform 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4989E"/>
            </a:solidFill>
          </p:spPr>
          <p:txBody>
            <a:bodyPr/>
            <a:lstStyle/>
            <a:p>
              <a:endParaRPr lang="en-US"/>
            </a:p>
          </p:txBody>
        </p:sp>
        <p:sp>
          <p:nvSpPr>
            <p:cNvPr id="7" name="TextBox 7"/>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3665800" y="3547556"/>
            <a:ext cx="657082" cy="657082"/>
            <a:chOff x="0" y="0"/>
            <a:chExt cx="812800" cy="812800"/>
          </a:xfrm>
        </p:grpSpPr>
        <p:sp>
          <p:nvSpPr>
            <p:cNvPr id="9" name="Freeform 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0E9E5"/>
            </a:solidFill>
          </p:spPr>
          <p:txBody>
            <a:bodyPr/>
            <a:lstStyle/>
            <a:p>
              <a:endParaRPr lang="en-US"/>
            </a:p>
          </p:txBody>
        </p:sp>
        <p:sp>
          <p:nvSpPr>
            <p:cNvPr id="10" name="TextBox 10"/>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13382803" y="5303960"/>
            <a:ext cx="657082" cy="657082"/>
            <a:chOff x="0" y="0"/>
            <a:chExt cx="812800" cy="812800"/>
          </a:xfrm>
        </p:grpSpPr>
        <p:sp>
          <p:nvSpPr>
            <p:cNvPr id="12" name="Freeform 1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43A44"/>
            </a:solidFill>
          </p:spPr>
          <p:txBody>
            <a:bodyPr/>
            <a:lstStyle/>
            <a:p>
              <a:endParaRPr lang="en-US"/>
            </a:p>
          </p:txBody>
        </p:sp>
        <p:sp>
          <p:nvSpPr>
            <p:cNvPr id="13" name="TextBox 13"/>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13752257" y="7056417"/>
            <a:ext cx="657082" cy="657082"/>
            <a:chOff x="0" y="0"/>
            <a:chExt cx="812800" cy="812800"/>
          </a:xfrm>
        </p:grpSpPr>
        <p:sp>
          <p:nvSpPr>
            <p:cNvPr id="15" name="Freeform 1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535454"/>
            </a:solidFill>
          </p:spPr>
          <p:txBody>
            <a:bodyPr/>
            <a:lstStyle/>
            <a:p>
              <a:endParaRPr lang="en-US"/>
            </a:p>
          </p:txBody>
        </p:sp>
        <p:sp>
          <p:nvSpPr>
            <p:cNvPr id="16" name="TextBox 16"/>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a:off x="14658560" y="8705205"/>
            <a:ext cx="657082" cy="657082"/>
            <a:chOff x="0" y="0"/>
            <a:chExt cx="812800" cy="812800"/>
          </a:xfrm>
        </p:grpSpPr>
        <p:sp>
          <p:nvSpPr>
            <p:cNvPr id="18" name="Freeform 1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3B2A3"/>
            </a:solidFill>
          </p:spPr>
          <p:txBody>
            <a:bodyPr/>
            <a:lstStyle/>
            <a:p>
              <a:endParaRPr lang="en-US"/>
            </a:p>
          </p:txBody>
        </p:sp>
        <p:sp>
          <p:nvSpPr>
            <p:cNvPr id="19" name="TextBox 19"/>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pic>
        <p:nvPicPr>
          <p:cNvPr id="20" name="Picture 20"/>
          <p:cNvPicPr>
            <a:picLocks noChangeAspect="1"/>
          </p:cNvPicPr>
          <p:nvPr/>
        </p:nvPicPr>
        <p:blipFill>
          <a:blip r:embed="rId8"/>
          <a:srcRect/>
          <a:stretch>
            <a:fillRect/>
          </a:stretch>
        </p:blipFill>
        <p:spPr>
          <a:xfrm>
            <a:off x="16418708" y="0"/>
            <a:ext cx="1869292" cy="1869292"/>
          </a:xfrm>
          <a:prstGeom prst="rect">
            <a:avLst/>
          </a:prstGeom>
        </p:spPr>
      </p:pic>
      <p:grpSp>
        <p:nvGrpSpPr>
          <p:cNvPr id="21" name="Group 21"/>
          <p:cNvGrpSpPr/>
          <p:nvPr/>
        </p:nvGrpSpPr>
        <p:grpSpPr>
          <a:xfrm>
            <a:off x="14407873" y="3680995"/>
            <a:ext cx="3448784" cy="3375422"/>
            <a:chOff x="0" y="-76200"/>
            <a:chExt cx="812800" cy="889000"/>
          </a:xfrm>
        </p:grpSpPr>
        <p:sp>
          <p:nvSpPr>
            <p:cNvPr id="22" name="Freeform 22"/>
            <p:cNvSpPr/>
            <p:nvPr/>
          </p:nvSpPr>
          <p:spPr>
            <a:xfrm>
              <a:off x="0" y="0"/>
              <a:ext cx="812800" cy="812800"/>
            </a:xfrm>
            <a:custGeom>
              <a:avLst/>
              <a:gdLst/>
              <a:ahLst/>
              <a:cxnLst/>
              <a:rect l="l" t="t" r="r" b="b"/>
              <a:pathLst>
                <a:path w="812800" h="812800">
                  <a:moveTo>
                    <a:pt x="127941" y="0"/>
                  </a:moveTo>
                  <a:lnTo>
                    <a:pt x="684859" y="0"/>
                  </a:lnTo>
                  <a:cubicBezTo>
                    <a:pt x="718791" y="0"/>
                    <a:pt x="751333" y="13479"/>
                    <a:pt x="775327" y="37473"/>
                  </a:cubicBezTo>
                  <a:cubicBezTo>
                    <a:pt x="799321" y="61467"/>
                    <a:pt x="812800" y="94009"/>
                    <a:pt x="812800" y="127941"/>
                  </a:cubicBezTo>
                  <a:lnTo>
                    <a:pt x="812800" y="684859"/>
                  </a:lnTo>
                  <a:cubicBezTo>
                    <a:pt x="812800" y="718791"/>
                    <a:pt x="799321" y="751333"/>
                    <a:pt x="775327" y="775327"/>
                  </a:cubicBezTo>
                  <a:cubicBezTo>
                    <a:pt x="751333" y="799321"/>
                    <a:pt x="718791" y="812800"/>
                    <a:pt x="684859" y="812800"/>
                  </a:cubicBezTo>
                  <a:lnTo>
                    <a:pt x="127941" y="812800"/>
                  </a:lnTo>
                  <a:cubicBezTo>
                    <a:pt x="94009" y="812800"/>
                    <a:pt x="61467" y="799321"/>
                    <a:pt x="37473" y="775327"/>
                  </a:cubicBezTo>
                  <a:cubicBezTo>
                    <a:pt x="13479" y="751333"/>
                    <a:pt x="0" y="718791"/>
                    <a:pt x="0" y="684859"/>
                  </a:cubicBezTo>
                  <a:lnTo>
                    <a:pt x="0" y="127941"/>
                  </a:lnTo>
                  <a:cubicBezTo>
                    <a:pt x="0" y="94009"/>
                    <a:pt x="13479" y="61467"/>
                    <a:pt x="37473" y="37473"/>
                  </a:cubicBezTo>
                  <a:cubicBezTo>
                    <a:pt x="61467" y="13479"/>
                    <a:pt x="94009" y="0"/>
                    <a:pt x="127941" y="0"/>
                  </a:cubicBezTo>
                  <a:close/>
                </a:path>
              </a:pathLst>
            </a:custGeom>
            <a:solidFill>
              <a:srgbClr val="23B2A3"/>
            </a:solidFill>
          </p:spPr>
          <p:txBody>
            <a:bodyPr/>
            <a:lstStyle/>
            <a:p>
              <a:endParaRPr lang="en-US"/>
            </a:p>
          </p:txBody>
        </p:sp>
        <p:sp>
          <p:nvSpPr>
            <p:cNvPr id="23" name="TextBox 23"/>
            <p:cNvSpPr txBox="1"/>
            <p:nvPr/>
          </p:nvSpPr>
          <p:spPr>
            <a:xfrm>
              <a:off x="4061" y="-76200"/>
              <a:ext cx="808739" cy="889000"/>
            </a:xfrm>
            <a:prstGeom prst="rect">
              <a:avLst/>
            </a:prstGeom>
          </p:spPr>
          <p:txBody>
            <a:bodyPr lIns="50800" tIns="50800" rIns="50800" bIns="50800" rtlCol="0" anchor="ctr"/>
            <a:lstStyle/>
            <a:p>
              <a:pPr algn="ctr">
                <a:lnSpc>
                  <a:spcPts val="4479"/>
                </a:lnSpc>
              </a:pPr>
              <a:r>
                <a:rPr lang="el-GR" sz="3199" dirty="0">
                  <a:solidFill>
                    <a:srgbClr val="FEFEFE"/>
                  </a:solidFill>
                  <a:latin typeface="Abhaya Libre Regular"/>
                </a:rPr>
                <a:t>Πράσινος και Ψηφιακός Μετασχηματισμός</a:t>
              </a:r>
              <a:endParaRPr lang="en-US" sz="3199" dirty="0">
                <a:solidFill>
                  <a:srgbClr val="FEFEFE"/>
                </a:solidFill>
                <a:latin typeface="Abhaya Libre Regular"/>
              </a:endParaRPr>
            </a:p>
          </p:txBody>
        </p:sp>
      </p:grpSp>
      <p:pic>
        <p:nvPicPr>
          <p:cNvPr id="24" name="Picture 24"/>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1593755" y="4990812"/>
            <a:ext cx="1265162" cy="1239858"/>
          </a:xfrm>
          <a:prstGeom prst="rect">
            <a:avLst/>
          </a:prstGeom>
        </p:spPr>
      </p:pic>
      <p:pic>
        <p:nvPicPr>
          <p:cNvPr id="25" name="Picture 25"/>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3091414" y="1440853"/>
            <a:ext cx="1239858" cy="1239858"/>
          </a:xfrm>
          <a:prstGeom prst="rect">
            <a:avLst/>
          </a:prstGeom>
        </p:spPr>
      </p:pic>
      <p:pic>
        <p:nvPicPr>
          <p:cNvPr id="26" name="Picture 26"/>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2166851" y="6706921"/>
            <a:ext cx="1215952" cy="1147554"/>
          </a:xfrm>
          <a:prstGeom prst="rect">
            <a:avLst/>
          </a:prstGeom>
        </p:spPr>
      </p:pic>
      <p:sp>
        <p:nvSpPr>
          <p:cNvPr id="31" name="TextBox 31"/>
          <p:cNvSpPr txBox="1"/>
          <p:nvPr/>
        </p:nvSpPr>
        <p:spPr>
          <a:xfrm>
            <a:off x="2515077" y="3956492"/>
            <a:ext cx="8854107" cy="6087564"/>
          </a:xfrm>
          <a:prstGeom prst="rect">
            <a:avLst/>
          </a:prstGeom>
        </p:spPr>
        <p:txBody>
          <a:bodyPr wrap="square" lIns="0" tIns="0" rIns="0" bIns="0" rtlCol="0" anchor="t">
            <a:spAutoFit/>
          </a:bodyPr>
          <a:lstStyle/>
          <a:p>
            <a:pPr algn="just">
              <a:lnSpc>
                <a:spcPts val="3359"/>
              </a:lnSpc>
            </a:pPr>
            <a:r>
              <a:rPr lang="el-GR" sz="2400" spc="-36" dirty="0">
                <a:solidFill>
                  <a:srgbClr val="000000"/>
                </a:solidFill>
                <a:latin typeface="Abhaya Libre Regular"/>
              </a:rPr>
              <a:t>Τα Ηνωμένα Έθνη ορίζουν τις πράσινες θέσεις εργασίας ως τομείς και θέσεις εργασίας στις οποίες ελαχιστοποιείται η παραγωγή αποβλήτων και η ρύπανση (UNEP </a:t>
            </a:r>
            <a:r>
              <a:rPr lang="el-GR" sz="2400" spc="-36" dirty="0" err="1">
                <a:solidFill>
                  <a:srgbClr val="000000"/>
                </a:solidFill>
                <a:latin typeface="Abhaya Libre Regular"/>
              </a:rPr>
              <a:t>et</a:t>
            </a:r>
            <a:r>
              <a:rPr lang="el-GR" sz="2400" spc="-36" dirty="0">
                <a:solidFill>
                  <a:srgbClr val="000000"/>
                </a:solidFill>
                <a:latin typeface="Abhaya Libre Regular"/>
              </a:rPr>
              <a:t> </a:t>
            </a:r>
            <a:r>
              <a:rPr lang="el-GR" sz="2400" spc="-36" dirty="0" err="1">
                <a:solidFill>
                  <a:srgbClr val="000000"/>
                </a:solidFill>
                <a:latin typeface="Abhaya Libre Regular"/>
              </a:rPr>
              <a:t>al</a:t>
            </a:r>
            <a:r>
              <a:rPr lang="el-GR" sz="2400" spc="-36" dirty="0">
                <a:solidFill>
                  <a:srgbClr val="000000"/>
                </a:solidFill>
                <a:latin typeface="Abhaya Libre Regular"/>
              </a:rPr>
              <a:t>., 2008). Η Διεθνής Οργάνωση Εργασίας (ΔΟΕ) περιλαμβάνει στον ορισμό της για τις πράσινες θέσεις εργασίας κάθε τομέα που έχει περιβαλλοντικό αποτύπωμα χαμηλότερο του μέσου όρου (ΔΟΕ, 2012). Στον ορισμό τους για τις πράσινες θέσεις εργασίας οι στατιστικές υπηρεσίες σε όλο τον κόσμο επικεντρώνονται συνήθως στον τομέα των περιβαλλοντικών αγαθών και υπηρεσιών. Η διάκριση μεταξύ θέσεων εργασίας και δεξιοτήτων είναι σημαντική, διότι η δυναμική της αγοράς εργασίας για το "πρασίνισμα" της οικονομίας είναι, και θα είναι ακόμη πιο σύνθετη στο μέλλον. Η ανάλυση των δεξιοτήτων αποτελεί το μέσο για την διερεύνηση και την αποσαφήνιση αυτής της δυναμικής</a:t>
            </a:r>
            <a:r>
              <a:rPr lang="en-US" sz="2400" spc="-36" dirty="0">
                <a:solidFill>
                  <a:srgbClr val="000000"/>
                </a:solidFill>
                <a:latin typeface="Abhaya Libre Regular"/>
              </a:rPr>
              <a:t>.</a:t>
            </a:r>
          </a:p>
          <a:p>
            <a:pPr algn="just">
              <a:lnSpc>
                <a:spcPts val="3359"/>
              </a:lnSpc>
            </a:pPr>
            <a:endParaRPr lang="en-US" sz="2400" spc="-36" dirty="0">
              <a:solidFill>
                <a:srgbClr val="000000"/>
              </a:solidFill>
              <a:latin typeface="Abhaya Libre Regular"/>
            </a:endParaRPr>
          </a:p>
        </p:txBody>
      </p:sp>
      <p:pic>
        <p:nvPicPr>
          <p:cNvPr id="32" name="Picture 32"/>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1852805">
            <a:off x="6463027" y="-3163651"/>
            <a:ext cx="5364129" cy="5364129"/>
          </a:xfrm>
          <a:prstGeom prst="rect">
            <a:avLst/>
          </a:prstGeom>
        </p:spPr>
      </p:pic>
      <p:pic>
        <p:nvPicPr>
          <p:cNvPr id="33" name="Picture 33"/>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0" y="-1490547"/>
            <a:ext cx="3334026" cy="3588482"/>
          </a:xfrm>
          <a:prstGeom prst="rect">
            <a:avLst/>
          </a:prstGeom>
        </p:spPr>
      </p:pic>
      <p:pic>
        <p:nvPicPr>
          <p:cNvPr id="34" name="Picture 34"/>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1185502">
            <a:off x="-3140447" y="7189065"/>
            <a:ext cx="4352147" cy="4346443"/>
          </a:xfrm>
          <a:prstGeom prst="rect">
            <a:avLst/>
          </a:prstGeom>
        </p:spPr>
      </p:pic>
      <p:pic>
        <p:nvPicPr>
          <p:cNvPr id="35" name="Picture 35"/>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1852805">
            <a:off x="15257830" y="7358583"/>
            <a:ext cx="5364129" cy="5364129"/>
          </a:xfrm>
          <a:prstGeom prst="rect">
            <a:avLst/>
          </a:prstGeom>
        </p:spPr>
      </p:pic>
      <p:sp>
        <p:nvSpPr>
          <p:cNvPr id="30" name="TextBox 29">
            <a:extLst>
              <a:ext uri="{FF2B5EF4-FFF2-40B4-BE49-F238E27FC236}">
                <a16:creationId xmlns:a16="http://schemas.microsoft.com/office/drawing/2014/main" id="{441F19CE-781E-761B-6F06-35B2B21C98FD}"/>
              </a:ext>
            </a:extLst>
          </p:cNvPr>
          <p:cNvSpPr txBox="1"/>
          <p:nvPr/>
        </p:nvSpPr>
        <p:spPr>
          <a:xfrm>
            <a:off x="1523692" y="2495473"/>
            <a:ext cx="12692416" cy="769441"/>
          </a:xfrm>
          <a:prstGeom prst="rect">
            <a:avLst/>
          </a:prstGeom>
          <a:noFill/>
        </p:spPr>
        <p:txBody>
          <a:bodyPr wrap="square">
            <a:spAutoFit/>
          </a:bodyPr>
          <a:lstStyle/>
          <a:p>
            <a:r>
              <a:rPr lang="el-GR" sz="4400" dirty="0"/>
              <a:t>Πράσινες Θέσεις Εργασίας και Πράσινες Δεξιότητες</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0770731" y="4768328"/>
            <a:ext cx="7775659" cy="1894433"/>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084528" y="3196828"/>
            <a:ext cx="1380598" cy="1218378"/>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453787" y="8464118"/>
            <a:ext cx="955551" cy="1139256"/>
          </a:xfrm>
          <a:prstGeom prst="rect">
            <a:avLst/>
          </a:prstGeom>
        </p:spPr>
      </p:pic>
      <p:grpSp>
        <p:nvGrpSpPr>
          <p:cNvPr id="5" name="Group 5"/>
          <p:cNvGrpSpPr/>
          <p:nvPr/>
        </p:nvGrpSpPr>
        <p:grpSpPr>
          <a:xfrm>
            <a:off x="14658560" y="2060782"/>
            <a:ext cx="657082" cy="657082"/>
            <a:chOff x="0" y="0"/>
            <a:chExt cx="812800" cy="812800"/>
          </a:xfrm>
        </p:grpSpPr>
        <p:sp>
          <p:nvSpPr>
            <p:cNvPr id="6" name="Freeform 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4989E"/>
            </a:solidFill>
          </p:spPr>
          <p:txBody>
            <a:bodyPr/>
            <a:lstStyle/>
            <a:p>
              <a:endParaRPr lang="en-US"/>
            </a:p>
          </p:txBody>
        </p:sp>
        <p:sp>
          <p:nvSpPr>
            <p:cNvPr id="7" name="TextBox 7"/>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3665800" y="3547556"/>
            <a:ext cx="657082" cy="657082"/>
            <a:chOff x="0" y="0"/>
            <a:chExt cx="812800" cy="812800"/>
          </a:xfrm>
        </p:grpSpPr>
        <p:sp>
          <p:nvSpPr>
            <p:cNvPr id="9" name="Freeform 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0E9E5"/>
            </a:solidFill>
          </p:spPr>
          <p:txBody>
            <a:bodyPr/>
            <a:lstStyle/>
            <a:p>
              <a:endParaRPr lang="en-US"/>
            </a:p>
          </p:txBody>
        </p:sp>
        <p:sp>
          <p:nvSpPr>
            <p:cNvPr id="10" name="TextBox 10"/>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13382803" y="5303960"/>
            <a:ext cx="657082" cy="657082"/>
            <a:chOff x="0" y="0"/>
            <a:chExt cx="812800" cy="812800"/>
          </a:xfrm>
        </p:grpSpPr>
        <p:sp>
          <p:nvSpPr>
            <p:cNvPr id="12" name="Freeform 1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43A44"/>
            </a:solidFill>
          </p:spPr>
          <p:txBody>
            <a:bodyPr/>
            <a:lstStyle/>
            <a:p>
              <a:endParaRPr lang="en-US"/>
            </a:p>
          </p:txBody>
        </p:sp>
        <p:sp>
          <p:nvSpPr>
            <p:cNvPr id="13" name="TextBox 13"/>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13752257" y="7056417"/>
            <a:ext cx="657082" cy="657082"/>
            <a:chOff x="0" y="0"/>
            <a:chExt cx="812800" cy="812800"/>
          </a:xfrm>
        </p:grpSpPr>
        <p:sp>
          <p:nvSpPr>
            <p:cNvPr id="15" name="Freeform 1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535454"/>
            </a:solidFill>
          </p:spPr>
          <p:txBody>
            <a:bodyPr/>
            <a:lstStyle/>
            <a:p>
              <a:endParaRPr lang="en-US"/>
            </a:p>
          </p:txBody>
        </p:sp>
        <p:sp>
          <p:nvSpPr>
            <p:cNvPr id="16" name="TextBox 16"/>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a:off x="14658560" y="8705205"/>
            <a:ext cx="657082" cy="657082"/>
            <a:chOff x="0" y="0"/>
            <a:chExt cx="812800" cy="812800"/>
          </a:xfrm>
        </p:grpSpPr>
        <p:sp>
          <p:nvSpPr>
            <p:cNvPr id="18" name="Freeform 1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3B2A3"/>
            </a:solidFill>
          </p:spPr>
          <p:txBody>
            <a:bodyPr/>
            <a:lstStyle/>
            <a:p>
              <a:endParaRPr lang="en-US"/>
            </a:p>
          </p:txBody>
        </p:sp>
        <p:sp>
          <p:nvSpPr>
            <p:cNvPr id="19" name="TextBox 19"/>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pic>
        <p:nvPicPr>
          <p:cNvPr id="20" name="Picture 20"/>
          <p:cNvPicPr>
            <a:picLocks noChangeAspect="1"/>
          </p:cNvPicPr>
          <p:nvPr/>
        </p:nvPicPr>
        <p:blipFill>
          <a:blip r:embed="rId8"/>
          <a:srcRect/>
          <a:stretch>
            <a:fillRect/>
          </a:stretch>
        </p:blipFill>
        <p:spPr>
          <a:xfrm>
            <a:off x="16418708" y="0"/>
            <a:ext cx="1869292" cy="1869292"/>
          </a:xfrm>
          <a:prstGeom prst="rect">
            <a:avLst/>
          </a:prstGeom>
        </p:spPr>
      </p:pic>
      <p:grpSp>
        <p:nvGrpSpPr>
          <p:cNvPr id="21" name="Group 21"/>
          <p:cNvGrpSpPr/>
          <p:nvPr/>
        </p:nvGrpSpPr>
        <p:grpSpPr>
          <a:xfrm>
            <a:off x="14770557" y="3970317"/>
            <a:ext cx="3086100" cy="3086100"/>
            <a:chOff x="0" y="0"/>
            <a:chExt cx="812800" cy="812800"/>
          </a:xfrm>
        </p:grpSpPr>
        <p:sp>
          <p:nvSpPr>
            <p:cNvPr id="22" name="Freeform 22"/>
            <p:cNvSpPr/>
            <p:nvPr/>
          </p:nvSpPr>
          <p:spPr>
            <a:xfrm>
              <a:off x="0" y="0"/>
              <a:ext cx="812800" cy="812800"/>
            </a:xfrm>
            <a:custGeom>
              <a:avLst/>
              <a:gdLst/>
              <a:ahLst/>
              <a:cxnLst/>
              <a:rect l="l" t="t" r="r" b="b"/>
              <a:pathLst>
                <a:path w="812800" h="812800">
                  <a:moveTo>
                    <a:pt x="127941" y="0"/>
                  </a:moveTo>
                  <a:lnTo>
                    <a:pt x="684859" y="0"/>
                  </a:lnTo>
                  <a:cubicBezTo>
                    <a:pt x="718791" y="0"/>
                    <a:pt x="751333" y="13479"/>
                    <a:pt x="775327" y="37473"/>
                  </a:cubicBezTo>
                  <a:cubicBezTo>
                    <a:pt x="799321" y="61467"/>
                    <a:pt x="812800" y="94009"/>
                    <a:pt x="812800" y="127941"/>
                  </a:cubicBezTo>
                  <a:lnTo>
                    <a:pt x="812800" y="684859"/>
                  </a:lnTo>
                  <a:cubicBezTo>
                    <a:pt x="812800" y="718791"/>
                    <a:pt x="799321" y="751333"/>
                    <a:pt x="775327" y="775327"/>
                  </a:cubicBezTo>
                  <a:cubicBezTo>
                    <a:pt x="751333" y="799321"/>
                    <a:pt x="718791" y="812800"/>
                    <a:pt x="684859" y="812800"/>
                  </a:cubicBezTo>
                  <a:lnTo>
                    <a:pt x="127941" y="812800"/>
                  </a:lnTo>
                  <a:cubicBezTo>
                    <a:pt x="94009" y="812800"/>
                    <a:pt x="61467" y="799321"/>
                    <a:pt x="37473" y="775327"/>
                  </a:cubicBezTo>
                  <a:cubicBezTo>
                    <a:pt x="13479" y="751333"/>
                    <a:pt x="0" y="718791"/>
                    <a:pt x="0" y="684859"/>
                  </a:cubicBezTo>
                  <a:lnTo>
                    <a:pt x="0" y="127941"/>
                  </a:lnTo>
                  <a:cubicBezTo>
                    <a:pt x="0" y="94009"/>
                    <a:pt x="13479" y="61467"/>
                    <a:pt x="37473" y="37473"/>
                  </a:cubicBezTo>
                  <a:cubicBezTo>
                    <a:pt x="61467" y="13479"/>
                    <a:pt x="94009" y="0"/>
                    <a:pt x="127941" y="0"/>
                  </a:cubicBezTo>
                  <a:close/>
                </a:path>
              </a:pathLst>
            </a:custGeom>
            <a:solidFill>
              <a:srgbClr val="23B2A3"/>
            </a:solidFill>
          </p:spPr>
          <p:txBody>
            <a:bodyPr/>
            <a:lstStyle/>
            <a:p>
              <a:endParaRPr lang="en-US"/>
            </a:p>
          </p:txBody>
        </p:sp>
        <p:sp>
          <p:nvSpPr>
            <p:cNvPr id="23" name="TextBox 23"/>
            <p:cNvSpPr txBox="1"/>
            <p:nvPr/>
          </p:nvSpPr>
          <p:spPr>
            <a:xfrm>
              <a:off x="0" y="-76200"/>
              <a:ext cx="812800" cy="889000"/>
            </a:xfrm>
            <a:prstGeom prst="rect">
              <a:avLst/>
            </a:prstGeom>
          </p:spPr>
          <p:txBody>
            <a:bodyPr lIns="50800" tIns="50800" rIns="50800" bIns="50800" rtlCol="0" anchor="ctr"/>
            <a:lstStyle/>
            <a:p>
              <a:pPr algn="ctr">
                <a:lnSpc>
                  <a:spcPts val="4479"/>
                </a:lnSpc>
              </a:pPr>
              <a:r>
                <a:rPr lang="el-GR" sz="2800" dirty="0">
                  <a:solidFill>
                    <a:srgbClr val="FEFEFE"/>
                  </a:solidFill>
                  <a:latin typeface="Abhaya Libre Regular"/>
                </a:rPr>
                <a:t>Πράσινος και Ψηφιακός Μετασχηματισμός</a:t>
              </a:r>
              <a:endParaRPr lang="en-US" sz="2800" dirty="0">
                <a:solidFill>
                  <a:srgbClr val="FEFEFE"/>
                </a:solidFill>
                <a:latin typeface="Abhaya Libre Regular"/>
              </a:endParaRPr>
            </a:p>
          </p:txBody>
        </p:sp>
      </p:grpSp>
      <p:pic>
        <p:nvPicPr>
          <p:cNvPr id="24" name="Picture 24"/>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1593755" y="4990812"/>
            <a:ext cx="1265162" cy="1239858"/>
          </a:xfrm>
          <a:prstGeom prst="rect">
            <a:avLst/>
          </a:prstGeom>
        </p:spPr>
      </p:pic>
      <p:pic>
        <p:nvPicPr>
          <p:cNvPr id="25" name="Picture 25"/>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3091414" y="1440853"/>
            <a:ext cx="1239858" cy="1239858"/>
          </a:xfrm>
          <a:prstGeom prst="rect">
            <a:avLst/>
          </a:prstGeom>
        </p:spPr>
      </p:pic>
      <p:pic>
        <p:nvPicPr>
          <p:cNvPr id="26" name="Picture 26"/>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2166851" y="6706921"/>
            <a:ext cx="1215952" cy="1147554"/>
          </a:xfrm>
          <a:prstGeom prst="rect">
            <a:avLst/>
          </a:prstGeom>
        </p:spPr>
      </p:pic>
      <p:sp>
        <p:nvSpPr>
          <p:cNvPr id="31" name="TextBox 31"/>
          <p:cNvSpPr txBox="1"/>
          <p:nvPr/>
        </p:nvSpPr>
        <p:spPr>
          <a:xfrm>
            <a:off x="2267192" y="3578741"/>
            <a:ext cx="8854107" cy="2599430"/>
          </a:xfrm>
          <a:prstGeom prst="rect">
            <a:avLst/>
          </a:prstGeom>
        </p:spPr>
        <p:txBody>
          <a:bodyPr wrap="square" lIns="0" tIns="0" rIns="0" bIns="0" rtlCol="0" anchor="t">
            <a:spAutoFit/>
          </a:bodyPr>
          <a:lstStyle/>
          <a:p>
            <a:pPr algn="just">
              <a:lnSpc>
                <a:spcPts val="3359"/>
              </a:lnSpc>
            </a:pPr>
            <a:r>
              <a:rPr lang="el-GR" sz="2400" spc="-36" dirty="0">
                <a:solidFill>
                  <a:srgbClr val="000000"/>
                </a:solidFill>
                <a:latin typeface="Abhaya Libre Regular"/>
              </a:rPr>
              <a:t>Η επιτυχής μετάβαση σε μια οικονομία χαμηλών εκπομπών διοξειδίου του άνθρακα θα είναι δυνατή μόνο εάν διασφαλιστεί ότι οι εργαζόμενοι είναι σε θέση να προσαρμοστούν και να μεταφερθούν από τομείς μειωμένης απασχόλησης σε άλλους κλάδους, καθώς και ότι  είναι διαθέσιμο το ανθρώπινο κεφάλαιο για την ανάπτυξη νέων κλάδων</a:t>
            </a:r>
            <a:r>
              <a:rPr lang="en-US" sz="2400" spc="-36" dirty="0">
                <a:solidFill>
                  <a:srgbClr val="000000"/>
                </a:solidFill>
                <a:latin typeface="Abhaya Libre Regular"/>
              </a:rPr>
              <a:t>.</a:t>
            </a:r>
            <a:r>
              <a:rPr lang="el-GR" sz="2400" spc="-36" dirty="0">
                <a:solidFill>
                  <a:srgbClr val="000000"/>
                </a:solidFill>
                <a:latin typeface="Abhaya Libre Regular"/>
              </a:rPr>
              <a:t> </a:t>
            </a:r>
            <a:endParaRPr lang="en-US" sz="2400" spc="-36" dirty="0">
              <a:solidFill>
                <a:srgbClr val="000000"/>
              </a:solidFill>
              <a:latin typeface="Abhaya Libre Regular"/>
            </a:endParaRPr>
          </a:p>
        </p:txBody>
      </p:sp>
      <p:pic>
        <p:nvPicPr>
          <p:cNvPr id="32" name="Picture 32"/>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1852805">
            <a:off x="6463027" y="-3163651"/>
            <a:ext cx="5364129" cy="5364129"/>
          </a:xfrm>
          <a:prstGeom prst="rect">
            <a:avLst/>
          </a:prstGeom>
        </p:spPr>
      </p:pic>
      <p:pic>
        <p:nvPicPr>
          <p:cNvPr id="33" name="Picture 33"/>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0" y="-1490547"/>
            <a:ext cx="3334026" cy="3588482"/>
          </a:xfrm>
          <a:prstGeom prst="rect">
            <a:avLst/>
          </a:prstGeom>
        </p:spPr>
      </p:pic>
      <p:pic>
        <p:nvPicPr>
          <p:cNvPr id="34" name="Picture 34"/>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1185502">
            <a:off x="-3140447" y="7189065"/>
            <a:ext cx="4352147" cy="4346443"/>
          </a:xfrm>
          <a:prstGeom prst="rect">
            <a:avLst/>
          </a:prstGeom>
        </p:spPr>
      </p:pic>
      <p:pic>
        <p:nvPicPr>
          <p:cNvPr id="35" name="Picture 35"/>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1852805">
            <a:off x="15257830" y="7358583"/>
            <a:ext cx="5364129" cy="5364129"/>
          </a:xfrm>
          <a:prstGeom prst="rect">
            <a:avLst/>
          </a:prstGeom>
        </p:spPr>
      </p:pic>
      <p:pic>
        <p:nvPicPr>
          <p:cNvPr id="27" name="Picture 26">
            <a:extLst>
              <a:ext uri="{FF2B5EF4-FFF2-40B4-BE49-F238E27FC236}">
                <a16:creationId xmlns:a16="http://schemas.microsoft.com/office/drawing/2014/main" id="{E555E544-9B94-921C-2092-6BE144BB1378}"/>
              </a:ext>
            </a:extLst>
          </p:cNvPr>
          <p:cNvPicPr>
            <a:picLocks noChangeAspect="1"/>
          </p:cNvPicPr>
          <p:nvPr/>
        </p:nvPicPr>
        <p:blipFill>
          <a:blip r:embed="rId21"/>
          <a:stretch>
            <a:fillRect/>
          </a:stretch>
        </p:blipFill>
        <p:spPr>
          <a:xfrm>
            <a:off x="4730718" y="6054384"/>
            <a:ext cx="4032282" cy="3399054"/>
          </a:xfrm>
          <a:prstGeom prst="rect">
            <a:avLst/>
          </a:prstGeom>
        </p:spPr>
      </p:pic>
      <p:sp>
        <p:nvSpPr>
          <p:cNvPr id="29" name="TextBox 28">
            <a:extLst>
              <a:ext uri="{FF2B5EF4-FFF2-40B4-BE49-F238E27FC236}">
                <a16:creationId xmlns:a16="http://schemas.microsoft.com/office/drawing/2014/main" id="{6F6FE0B5-A63C-9374-8499-CAB29F05A0A0}"/>
              </a:ext>
            </a:extLst>
          </p:cNvPr>
          <p:cNvSpPr txBox="1"/>
          <p:nvPr/>
        </p:nvSpPr>
        <p:spPr>
          <a:xfrm>
            <a:off x="1300787" y="2637390"/>
            <a:ext cx="12692416"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4400" b="0" i="0" u="none" strike="noStrike" kern="1200" cap="none" spc="0" normalizeH="0" baseline="0" noProof="0" dirty="0">
                <a:ln>
                  <a:noFill/>
                </a:ln>
                <a:solidFill>
                  <a:prstClr val="black"/>
                </a:solidFill>
                <a:effectLst/>
                <a:uLnTx/>
                <a:uFillTx/>
                <a:latin typeface="Calibri"/>
                <a:ea typeface="+mn-ea"/>
                <a:cs typeface="+mn-cs"/>
              </a:rPr>
              <a:t>Πράσινες Θέσεις Εργασίας και Πράσινες Δεξιότητες</a:t>
            </a:r>
          </a:p>
        </p:txBody>
      </p:sp>
    </p:spTree>
    <p:extLst>
      <p:ext uri="{BB962C8B-B14F-4D97-AF65-F5344CB8AC3E}">
        <p14:creationId xmlns:p14="http://schemas.microsoft.com/office/powerpoint/2010/main" val="37915256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grpSp>
        <p:nvGrpSpPr>
          <p:cNvPr id="2" name="Group 2"/>
          <p:cNvGrpSpPr/>
          <p:nvPr/>
        </p:nvGrpSpPr>
        <p:grpSpPr>
          <a:xfrm>
            <a:off x="0" y="3698262"/>
            <a:ext cx="19062365" cy="3086100"/>
            <a:chOff x="0" y="0"/>
            <a:chExt cx="5020540" cy="812800"/>
          </a:xfrm>
        </p:grpSpPr>
        <p:sp>
          <p:nvSpPr>
            <p:cNvPr id="3" name="Freeform 3"/>
            <p:cNvSpPr/>
            <p:nvPr/>
          </p:nvSpPr>
          <p:spPr>
            <a:xfrm>
              <a:off x="0" y="0"/>
              <a:ext cx="5020540" cy="812800"/>
            </a:xfrm>
            <a:custGeom>
              <a:avLst/>
              <a:gdLst/>
              <a:ahLst/>
              <a:cxnLst/>
              <a:rect l="l" t="t" r="r" b="b"/>
              <a:pathLst>
                <a:path w="5020540" h="812800">
                  <a:moveTo>
                    <a:pt x="0" y="0"/>
                  </a:moveTo>
                  <a:lnTo>
                    <a:pt x="5020540" y="0"/>
                  </a:lnTo>
                  <a:lnTo>
                    <a:pt x="5020540" y="812800"/>
                  </a:lnTo>
                  <a:lnTo>
                    <a:pt x="0" y="812800"/>
                  </a:lnTo>
                  <a:close/>
                </a:path>
              </a:pathLst>
            </a:custGeom>
            <a:solidFill>
              <a:srgbClr val="D0E9E5"/>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947194">
            <a:off x="6660949" y="7604935"/>
            <a:ext cx="5364129" cy="5364129"/>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632120">
            <a:off x="-2431639" y="-1705919"/>
            <a:ext cx="5721823" cy="5669807"/>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571149">
            <a:off x="-2523144" y="7570662"/>
            <a:ext cx="6836042" cy="6773896"/>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800000">
            <a:off x="15156600" y="8264626"/>
            <a:ext cx="3334026" cy="3588482"/>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0800000">
            <a:off x="1904437" y="-772267"/>
            <a:ext cx="2556197" cy="2751289"/>
          </a:xfrm>
          <a:prstGeom prst="rect">
            <a:avLst/>
          </a:prstGeom>
        </p:spPr>
      </p:pic>
      <p:pic>
        <p:nvPicPr>
          <p:cNvPr id="10"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9614497">
            <a:off x="17189899" y="6091404"/>
            <a:ext cx="4352147" cy="4346443"/>
          </a:xfrm>
          <a:prstGeom prst="rect">
            <a:avLst/>
          </a:prstGeom>
        </p:spPr>
      </p:pic>
      <p:pic>
        <p:nvPicPr>
          <p:cNvPr id="11" name="Picture 1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3420380">
            <a:off x="5570971" y="-4349323"/>
            <a:ext cx="5810576" cy="5802961"/>
          </a:xfrm>
          <a:prstGeom prst="rect">
            <a:avLst/>
          </a:prstGeom>
        </p:spPr>
      </p:pic>
      <p:pic>
        <p:nvPicPr>
          <p:cNvPr id="12" name="Picture 12"/>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4167270">
            <a:off x="-3176552" y="4860538"/>
            <a:ext cx="4881157" cy="4874760"/>
          </a:xfrm>
          <a:prstGeom prst="rect">
            <a:avLst/>
          </a:prstGeom>
        </p:spPr>
      </p:pic>
      <p:grpSp>
        <p:nvGrpSpPr>
          <p:cNvPr id="13" name="Group 13"/>
          <p:cNvGrpSpPr/>
          <p:nvPr/>
        </p:nvGrpSpPr>
        <p:grpSpPr>
          <a:xfrm rot="-10800000">
            <a:off x="1170764" y="8531326"/>
            <a:ext cx="2900572" cy="807705"/>
            <a:chOff x="0" y="0"/>
            <a:chExt cx="3867430" cy="1076939"/>
          </a:xfrm>
        </p:grpSpPr>
        <p:pic>
          <p:nvPicPr>
            <p:cNvPr id="14" name="Picture 14"/>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0" y="0"/>
              <a:ext cx="3867430" cy="618789"/>
            </a:xfrm>
            <a:prstGeom prst="rect">
              <a:avLst/>
            </a:prstGeom>
          </p:spPr>
        </p:pic>
        <p:pic>
          <p:nvPicPr>
            <p:cNvPr id="15" name="Picture 15"/>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0" y="458151"/>
              <a:ext cx="3867430" cy="618789"/>
            </a:xfrm>
            <a:prstGeom prst="rect">
              <a:avLst/>
            </a:prstGeom>
          </p:spPr>
        </p:pic>
      </p:grpSp>
      <p:sp>
        <p:nvSpPr>
          <p:cNvPr id="16" name="TextBox 16"/>
          <p:cNvSpPr txBox="1"/>
          <p:nvPr/>
        </p:nvSpPr>
        <p:spPr>
          <a:xfrm>
            <a:off x="2192876" y="4134904"/>
            <a:ext cx="15160478" cy="2462213"/>
          </a:xfrm>
          <a:prstGeom prst="rect">
            <a:avLst/>
          </a:prstGeom>
        </p:spPr>
        <p:txBody>
          <a:bodyPr wrap="square" lIns="0" tIns="0" rIns="0" bIns="0" rtlCol="0" anchor="t">
            <a:spAutoFit/>
          </a:bodyPr>
          <a:lstStyle/>
          <a:p>
            <a:pPr algn="ctr"/>
            <a:r>
              <a:rPr lang="el-GR" sz="4000" dirty="0">
                <a:solidFill>
                  <a:srgbClr val="04989E"/>
                </a:solidFill>
                <a:latin typeface="Abhaya Libre Regular"/>
              </a:rPr>
              <a:t>Προσαρμοστικότητα και μεταβιβάσιμες δεξιότητες που επιτρέπουν στους εργαζόμενους να γνωρίσουν και να εφαρμόσουν τις νέες τεχνολογίες (χαμηλών εκπομπών άνθρακα) και τις διαδικασίες που απαιτούνται για να καταστεί η εργασία τους πιο πράσινη</a:t>
            </a:r>
            <a:endParaRPr lang="en-US" sz="4000" dirty="0">
              <a:solidFill>
                <a:srgbClr val="04989E"/>
              </a:solidFill>
              <a:latin typeface="Abhaya Libre Regular"/>
            </a:endParaRPr>
          </a:p>
        </p:txBody>
      </p:sp>
      <p:pic>
        <p:nvPicPr>
          <p:cNvPr id="17" name="Picture 17"/>
          <p:cNvPicPr>
            <a:picLocks noChangeAspect="1"/>
          </p:cNvPicPr>
          <p:nvPr/>
        </p:nvPicPr>
        <p:blipFill>
          <a:blip r:embed="rId14"/>
          <a:srcRect/>
          <a:stretch>
            <a:fillRect/>
          </a:stretch>
        </p:blipFill>
        <p:spPr>
          <a:xfrm>
            <a:off x="16418708" y="0"/>
            <a:ext cx="1869292" cy="1869292"/>
          </a:xfrm>
          <a:prstGeom prst="rect">
            <a:avLst/>
          </a:prstGeom>
        </p:spPr>
      </p:pic>
      <p:pic>
        <p:nvPicPr>
          <p:cNvPr id="18" name="Picture 18"/>
          <p:cNvPicPr>
            <a:picLocks noChangeAspect="1"/>
          </p:cNvPicPr>
          <p:nvPr/>
        </p:nvPicPr>
        <p:blipFill>
          <a:blip r:embed="rId15"/>
          <a:srcRect/>
          <a:stretch>
            <a:fillRect/>
          </a:stretch>
        </p:blipFill>
        <p:spPr>
          <a:xfrm>
            <a:off x="7758608" y="9258300"/>
            <a:ext cx="3710720" cy="779251"/>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2460886" y="4663524"/>
            <a:ext cx="7775659" cy="1894433"/>
          </a:xfrm>
          <a:prstGeom prst="rect">
            <a:avLst/>
          </a:prstGeom>
        </p:spPr>
      </p:pic>
      <p:grpSp>
        <p:nvGrpSpPr>
          <p:cNvPr id="5" name="Group 5"/>
          <p:cNvGrpSpPr/>
          <p:nvPr/>
        </p:nvGrpSpPr>
        <p:grpSpPr>
          <a:xfrm>
            <a:off x="16827300" y="2400905"/>
            <a:ext cx="657082" cy="657082"/>
            <a:chOff x="0" y="0"/>
            <a:chExt cx="812800" cy="812800"/>
          </a:xfrm>
        </p:grpSpPr>
        <p:sp>
          <p:nvSpPr>
            <p:cNvPr id="6" name="Freeform 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4989E"/>
            </a:solidFill>
          </p:spPr>
          <p:txBody>
            <a:bodyPr/>
            <a:lstStyle/>
            <a:p>
              <a:endParaRPr lang="en-US"/>
            </a:p>
          </p:txBody>
        </p:sp>
        <p:sp>
          <p:nvSpPr>
            <p:cNvPr id="7" name="TextBox 7"/>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6846385" y="3458680"/>
            <a:ext cx="657082" cy="657082"/>
            <a:chOff x="0" y="0"/>
            <a:chExt cx="812800" cy="812800"/>
          </a:xfrm>
        </p:grpSpPr>
        <p:sp>
          <p:nvSpPr>
            <p:cNvPr id="9" name="Freeform 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0E9E5"/>
            </a:solidFill>
          </p:spPr>
          <p:txBody>
            <a:bodyPr/>
            <a:lstStyle/>
            <a:p>
              <a:endParaRPr lang="en-US"/>
            </a:p>
          </p:txBody>
        </p:sp>
        <p:sp>
          <p:nvSpPr>
            <p:cNvPr id="10" name="TextBox 10"/>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16888524" y="4585774"/>
            <a:ext cx="657082" cy="657082"/>
            <a:chOff x="0" y="0"/>
            <a:chExt cx="812800" cy="812800"/>
          </a:xfrm>
        </p:grpSpPr>
        <p:sp>
          <p:nvSpPr>
            <p:cNvPr id="12" name="Freeform 1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43A44"/>
            </a:solidFill>
          </p:spPr>
          <p:txBody>
            <a:bodyPr/>
            <a:lstStyle/>
            <a:p>
              <a:endParaRPr lang="en-US"/>
            </a:p>
          </p:txBody>
        </p:sp>
        <p:sp>
          <p:nvSpPr>
            <p:cNvPr id="13" name="TextBox 13"/>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16888901" y="5774469"/>
            <a:ext cx="657082" cy="657082"/>
            <a:chOff x="0" y="0"/>
            <a:chExt cx="812800" cy="812800"/>
          </a:xfrm>
        </p:grpSpPr>
        <p:sp>
          <p:nvSpPr>
            <p:cNvPr id="15" name="Freeform 1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535454"/>
            </a:solidFill>
          </p:spPr>
          <p:txBody>
            <a:bodyPr/>
            <a:lstStyle/>
            <a:p>
              <a:endParaRPr lang="en-US"/>
            </a:p>
          </p:txBody>
        </p:sp>
        <p:sp>
          <p:nvSpPr>
            <p:cNvPr id="16" name="TextBox 16"/>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a:off x="16967391" y="6952157"/>
            <a:ext cx="657082" cy="657082"/>
            <a:chOff x="0" y="0"/>
            <a:chExt cx="812800" cy="812800"/>
          </a:xfrm>
        </p:grpSpPr>
        <p:sp>
          <p:nvSpPr>
            <p:cNvPr id="18" name="Freeform 1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3B2A3"/>
            </a:solidFill>
          </p:spPr>
          <p:txBody>
            <a:bodyPr/>
            <a:lstStyle/>
            <a:p>
              <a:endParaRPr lang="en-US"/>
            </a:p>
          </p:txBody>
        </p:sp>
        <p:sp>
          <p:nvSpPr>
            <p:cNvPr id="19" name="TextBox 19"/>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pic>
        <p:nvPicPr>
          <p:cNvPr id="20" name="Picture 20"/>
          <p:cNvPicPr>
            <a:picLocks noChangeAspect="1"/>
          </p:cNvPicPr>
          <p:nvPr/>
        </p:nvPicPr>
        <p:blipFill>
          <a:blip r:embed="rId4"/>
          <a:srcRect/>
          <a:stretch>
            <a:fillRect/>
          </a:stretch>
        </p:blipFill>
        <p:spPr>
          <a:xfrm>
            <a:off x="16418708" y="0"/>
            <a:ext cx="1869292" cy="1869292"/>
          </a:xfrm>
          <a:prstGeom prst="rect">
            <a:avLst/>
          </a:prstGeom>
        </p:spPr>
      </p:pic>
      <p:sp>
        <p:nvSpPr>
          <p:cNvPr id="31" name="TextBox 31"/>
          <p:cNvSpPr txBox="1"/>
          <p:nvPr/>
        </p:nvSpPr>
        <p:spPr>
          <a:xfrm>
            <a:off x="2693090" y="4317557"/>
            <a:ext cx="11480110" cy="2163413"/>
          </a:xfrm>
          <a:prstGeom prst="rect">
            <a:avLst/>
          </a:prstGeom>
        </p:spPr>
        <p:txBody>
          <a:bodyPr wrap="square" lIns="0" tIns="0" rIns="0" bIns="0" rtlCol="0" anchor="t">
            <a:spAutoFit/>
          </a:bodyPr>
          <a:lstStyle/>
          <a:p>
            <a:pPr algn="just">
              <a:lnSpc>
                <a:spcPts val="3359"/>
              </a:lnSpc>
            </a:pPr>
            <a:r>
              <a:rPr lang="el-GR" sz="2400" spc="-36" dirty="0">
                <a:solidFill>
                  <a:srgbClr val="000000"/>
                </a:solidFill>
                <a:latin typeface="Abhaya Libre Regular"/>
              </a:rPr>
              <a:t>Ο προσδιορισμός, η αξιολόγηση και η δημιουργία πράσινων δεξιοτήτων είναι ουσιώδους σημασίας για τη μετάβαση σε μια οικονομία χαμηλών εκπομπών διοξειδίου του άνθρακα και την αξιοποίηση όλων των κοινωνικών, περιβαλλοντικών και οικονομικών οφελών που αυτή συνεπάγεται.</a:t>
            </a:r>
            <a:r>
              <a:rPr lang="en-US" sz="2400" spc="-36" dirty="0">
                <a:solidFill>
                  <a:srgbClr val="000000"/>
                </a:solidFill>
                <a:latin typeface="Abhaya Libre Regular"/>
              </a:rPr>
              <a:t> </a:t>
            </a:r>
          </a:p>
          <a:p>
            <a:pPr algn="just">
              <a:lnSpc>
                <a:spcPts val="3359"/>
              </a:lnSpc>
            </a:pPr>
            <a:endParaRPr lang="en-US" sz="2400" spc="-36" dirty="0">
              <a:solidFill>
                <a:srgbClr val="000000"/>
              </a:solidFill>
              <a:latin typeface="Abhaya Libre Regular"/>
            </a:endParaRPr>
          </a:p>
        </p:txBody>
      </p:sp>
      <p:pic>
        <p:nvPicPr>
          <p:cNvPr id="32" name="Picture 3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852805">
            <a:off x="6463027" y="-3163651"/>
            <a:ext cx="5364129" cy="5364129"/>
          </a:xfrm>
          <a:prstGeom prst="rect">
            <a:avLst/>
          </a:prstGeom>
        </p:spPr>
      </p:pic>
      <p:pic>
        <p:nvPicPr>
          <p:cNvPr id="33" name="Picture 33"/>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0" y="-1490547"/>
            <a:ext cx="3334026" cy="3588482"/>
          </a:xfrm>
          <a:prstGeom prst="rect">
            <a:avLst/>
          </a:prstGeom>
        </p:spPr>
      </p:pic>
      <p:pic>
        <p:nvPicPr>
          <p:cNvPr id="34" name="Picture 34"/>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185502">
            <a:off x="-3140447" y="7189065"/>
            <a:ext cx="4352147" cy="4346443"/>
          </a:xfrm>
          <a:prstGeom prst="rect">
            <a:avLst/>
          </a:prstGeom>
        </p:spPr>
      </p:pic>
      <p:pic>
        <p:nvPicPr>
          <p:cNvPr id="35" name="Picture 3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852805">
            <a:off x="15516092" y="7910407"/>
            <a:ext cx="5364129" cy="5364129"/>
          </a:xfrm>
          <a:prstGeom prst="rect">
            <a:avLst/>
          </a:prstGeom>
        </p:spPr>
      </p:pic>
      <p:grpSp>
        <p:nvGrpSpPr>
          <p:cNvPr id="28" name="Group 6">
            <a:extLst>
              <a:ext uri="{FF2B5EF4-FFF2-40B4-BE49-F238E27FC236}">
                <a16:creationId xmlns:a16="http://schemas.microsoft.com/office/drawing/2014/main" id="{B9E556BB-C7E8-FDE5-7843-1A14D7DE2EA3}"/>
              </a:ext>
            </a:extLst>
          </p:cNvPr>
          <p:cNvGrpSpPr>
            <a:grpSpLocks noChangeAspect="1"/>
          </p:cNvGrpSpPr>
          <p:nvPr/>
        </p:nvGrpSpPr>
        <p:grpSpPr>
          <a:xfrm>
            <a:off x="2412629" y="6369950"/>
            <a:ext cx="12046976" cy="2640421"/>
            <a:chOff x="0" y="0"/>
            <a:chExt cx="4828540" cy="4716780"/>
          </a:xfrm>
        </p:grpSpPr>
        <p:sp>
          <p:nvSpPr>
            <p:cNvPr id="29" name="Freeform 7">
              <a:extLst>
                <a:ext uri="{FF2B5EF4-FFF2-40B4-BE49-F238E27FC236}">
                  <a16:creationId xmlns:a16="http://schemas.microsoft.com/office/drawing/2014/main" id="{7ED351D3-2AC8-8B73-EC70-DCF7417B5011}"/>
                </a:ext>
              </a:extLst>
            </p:cNvPr>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solidFill>
              <a:srgbClr val="000000">
                <a:alpha val="0"/>
              </a:srgbClr>
            </a:solidFill>
            <a:ln w="12700">
              <a:solidFill>
                <a:srgbClr val="000000"/>
              </a:solidFill>
            </a:ln>
          </p:spPr>
          <p:txBody>
            <a:bodyPr/>
            <a:lstStyle/>
            <a:p>
              <a:endParaRPr lang="en-US"/>
            </a:p>
          </p:txBody>
        </p:sp>
      </p:grpSp>
      <p:sp>
        <p:nvSpPr>
          <p:cNvPr id="37" name="TextBox 36">
            <a:extLst>
              <a:ext uri="{FF2B5EF4-FFF2-40B4-BE49-F238E27FC236}">
                <a16:creationId xmlns:a16="http://schemas.microsoft.com/office/drawing/2014/main" id="{7C8E4CA9-ABF1-64E8-EA76-42D38D095666}"/>
              </a:ext>
            </a:extLst>
          </p:cNvPr>
          <p:cNvSpPr txBox="1"/>
          <p:nvPr/>
        </p:nvSpPr>
        <p:spPr>
          <a:xfrm>
            <a:off x="3157329" y="6777052"/>
            <a:ext cx="11073014" cy="1938992"/>
          </a:xfrm>
          <a:prstGeom prst="rect">
            <a:avLst/>
          </a:prstGeom>
          <a:noFill/>
        </p:spPr>
        <p:txBody>
          <a:bodyPr wrap="square">
            <a:spAutoFit/>
          </a:bodyPr>
          <a:lstStyle/>
          <a:p>
            <a:r>
              <a:rPr lang="el-GR" sz="4000" dirty="0">
                <a:solidFill>
                  <a:schemeClr val="accent5">
                    <a:lumMod val="50000"/>
                  </a:schemeClr>
                </a:solidFill>
                <a:latin typeface="Baguet Script" panose="00000500000000000000" pitchFamily="2" charset="0"/>
                <a:cs typeface="Abhaya Libre Regular" panose="020B0604020202020204" charset="0"/>
              </a:rPr>
              <a:t>Η στήριξη των πράσινων δεξιοτήτων αποτελεί αναπόσπαστο μέρος της μετάβασης σε μια οικονομία χαμηλών εκπομπών άνθρακα.</a:t>
            </a:r>
            <a:endParaRPr lang="en-US" sz="4000" dirty="0">
              <a:solidFill>
                <a:schemeClr val="accent5">
                  <a:lumMod val="50000"/>
                </a:schemeClr>
              </a:solidFill>
              <a:latin typeface="Baguet Script" panose="00000500000000000000" pitchFamily="2" charset="0"/>
              <a:cs typeface="Abhaya Libre Regular" panose="020B0604020202020204" charset="0"/>
            </a:endParaRPr>
          </a:p>
        </p:txBody>
      </p:sp>
      <p:pic>
        <p:nvPicPr>
          <p:cNvPr id="4" name="Picture 3">
            <a:extLst>
              <a:ext uri="{FF2B5EF4-FFF2-40B4-BE49-F238E27FC236}">
                <a16:creationId xmlns:a16="http://schemas.microsoft.com/office/drawing/2014/main" id="{8CBBB1A6-DB6F-A93E-337D-0EB3BFD85254}"/>
              </a:ext>
            </a:extLst>
          </p:cNvPr>
          <p:cNvPicPr>
            <a:picLocks noChangeAspect="1"/>
          </p:cNvPicPr>
          <p:nvPr/>
        </p:nvPicPr>
        <p:blipFill>
          <a:blip r:embed="rId11"/>
          <a:stretch>
            <a:fillRect/>
          </a:stretch>
        </p:blipFill>
        <p:spPr>
          <a:xfrm>
            <a:off x="2318010" y="2477114"/>
            <a:ext cx="12369856" cy="1176630"/>
          </a:xfrm>
          <a:prstGeom prst="rect">
            <a:avLst/>
          </a:prstGeom>
        </p:spPr>
      </p:pic>
    </p:spTree>
    <p:extLst>
      <p:ext uri="{BB962C8B-B14F-4D97-AF65-F5344CB8AC3E}">
        <p14:creationId xmlns:p14="http://schemas.microsoft.com/office/powerpoint/2010/main" val="25072916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5974143" y="8370333"/>
            <a:ext cx="10675280" cy="1137869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4" name="Picture 4"/>
          <p:cNvPicPr>
            <a:picLocks noChangeAspect="1"/>
          </p:cNvPicPr>
          <p:nvPr/>
        </p:nvPicPr>
        <p:blipFill>
          <a:blip r:embed="rId6"/>
          <a:srcRect/>
          <a:stretch>
            <a:fillRect/>
          </a:stretch>
        </p:blipFill>
        <p:spPr>
          <a:xfrm>
            <a:off x="16418708" y="0"/>
            <a:ext cx="1869292" cy="1869292"/>
          </a:xfrm>
          <a:prstGeom prst="rect">
            <a:avLst/>
          </a:prstGeom>
        </p:spPr>
      </p:pic>
      <p:pic>
        <p:nvPicPr>
          <p:cNvPr id="5" name="Picture 5"/>
          <p:cNvPicPr>
            <a:picLocks noChangeAspect="1"/>
          </p:cNvPicPr>
          <p:nvPr/>
        </p:nvPicPr>
        <p:blipFill>
          <a:blip r:embed="rId7"/>
          <a:srcRect/>
          <a:stretch>
            <a:fillRect/>
          </a:stretch>
        </p:blipFill>
        <p:spPr>
          <a:xfrm>
            <a:off x="7870030" y="9245916"/>
            <a:ext cx="3710720" cy="779251"/>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9614497">
            <a:off x="17215841" y="8047725"/>
            <a:ext cx="4352147" cy="4346443"/>
          </a:xfrm>
          <a:prstGeom prst="rect">
            <a:avLst/>
          </a:prstGeom>
        </p:spPr>
      </p:pic>
      <p:sp>
        <p:nvSpPr>
          <p:cNvPr id="9" name="TextBox 9"/>
          <p:cNvSpPr txBox="1"/>
          <p:nvPr/>
        </p:nvSpPr>
        <p:spPr>
          <a:xfrm>
            <a:off x="2057400" y="743344"/>
            <a:ext cx="13801527" cy="1458476"/>
          </a:xfrm>
          <a:prstGeom prst="rect">
            <a:avLst/>
          </a:prstGeom>
        </p:spPr>
        <p:txBody>
          <a:bodyPr wrap="square" lIns="0" tIns="0" rIns="0" bIns="0" rtlCol="0" anchor="t">
            <a:spAutoFit/>
          </a:bodyPr>
          <a:lstStyle/>
          <a:p>
            <a:pPr algn="ctr">
              <a:lnSpc>
                <a:spcPts val="5449"/>
              </a:lnSpc>
            </a:pPr>
            <a:r>
              <a:rPr lang="el-GR" sz="6410" dirty="0">
                <a:solidFill>
                  <a:srgbClr val="000000"/>
                </a:solidFill>
                <a:latin typeface="Abhaya Libre Regular"/>
              </a:rPr>
              <a:t>Η προσέγγιση ESCO για τη στήριξη της πράσινης μετάβασης</a:t>
            </a:r>
            <a:endParaRPr lang="en-US" sz="6410" dirty="0">
              <a:solidFill>
                <a:srgbClr val="000000"/>
              </a:solidFill>
              <a:latin typeface="Abhaya Libre Regular"/>
            </a:endParaRPr>
          </a:p>
        </p:txBody>
      </p:sp>
      <p:pic>
        <p:nvPicPr>
          <p:cNvPr id="12" name="Picture 12"/>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667013" y="2205284"/>
            <a:ext cx="1788559" cy="1746284"/>
          </a:xfrm>
          <a:prstGeom prst="rect">
            <a:avLst/>
          </a:prstGeom>
        </p:spPr>
      </p:pic>
      <p:pic>
        <p:nvPicPr>
          <p:cNvPr id="15" name="Picture 15"/>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7146294" y="6431449"/>
            <a:ext cx="1814035" cy="1904046"/>
          </a:xfrm>
          <a:prstGeom prst="rect">
            <a:avLst/>
          </a:prstGeom>
        </p:spPr>
      </p:pic>
      <p:sp>
        <p:nvSpPr>
          <p:cNvPr id="21" name="TextBox 20">
            <a:extLst>
              <a:ext uri="{FF2B5EF4-FFF2-40B4-BE49-F238E27FC236}">
                <a16:creationId xmlns:a16="http://schemas.microsoft.com/office/drawing/2014/main" id="{A4F0913D-390F-A414-02A4-298839EA927F}"/>
              </a:ext>
            </a:extLst>
          </p:cNvPr>
          <p:cNvSpPr txBox="1"/>
          <p:nvPr/>
        </p:nvSpPr>
        <p:spPr>
          <a:xfrm>
            <a:off x="3587664" y="2180334"/>
            <a:ext cx="5365738" cy="1938992"/>
          </a:xfrm>
          <a:prstGeom prst="rect">
            <a:avLst/>
          </a:prstGeom>
          <a:noFill/>
        </p:spPr>
        <p:txBody>
          <a:bodyPr wrap="square">
            <a:spAutoFit/>
          </a:bodyPr>
          <a:lstStyle/>
          <a:p>
            <a:pPr algn="just"/>
            <a:r>
              <a:rPr lang="el-GR" sz="2000" dirty="0">
                <a:latin typeface="Abhaya Libre Regular" panose="020B0604020202020204" charset="0"/>
                <a:cs typeface="Abhaya Libre Regular" panose="020B0604020202020204" charset="0"/>
              </a:rPr>
              <a:t>Η μετάβαση σε μια πράσινη οικονομία με χαμηλές εκπομπές διοξειδίου του άνθρακα και αποδοτική χρήση των πόρων αποτελεί πρόκληση και ταυτόχρονα ευκαιρία για την ευρωπαϊκή αγορά εργασίας, η οποία πρέπει να αντιμετωπιστεί σε επίπεδο δεξιοτήτων</a:t>
            </a:r>
            <a:r>
              <a:rPr lang="en-US" sz="2000" dirty="0">
                <a:latin typeface="Abhaya Libre Regular" panose="020B0604020202020204" charset="0"/>
                <a:cs typeface="Abhaya Libre Regular" panose="020B0604020202020204" charset="0"/>
              </a:rPr>
              <a:t>. </a:t>
            </a:r>
          </a:p>
        </p:txBody>
      </p:sp>
      <p:sp>
        <p:nvSpPr>
          <p:cNvPr id="23" name="TextBox 22">
            <a:extLst>
              <a:ext uri="{FF2B5EF4-FFF2-40B4-BE49-F238E27FC236}">
                <a16:creationId xmlns:a16="http://schemas.microsoft.com/office/drawing/2014/main" id="{848E789C-D337-FDCA-4BC3-E7175891A131}"/>
              </a:ext>
            </a:extLst>
          </p:cNvPr>
          <p:cNvSpPr txBox="1"/>
          <p:nvPr/>
        </p:nvSpPr>
        <p:spPr>
          <a:xfrm>
            <a:off x="1488875" y="4231320"/>
            <a:ext cx="7371210" cy="1692771"/>
          </a:xfrm>
          <a:prstGeom prst="rect">
            <a:avLst/>
          </a:prstGeom>
          <a:noFill/>
        </p:spPr>
        <p:txBody>
          <a:bodyPr wrap="square">
            <a:spAutoFit/>
          </a:bodyPr>
          <a:lstStyle/>
          <a:p>
            <a:pPr algn="just"/>
            <a:r>
              <a:rPr lang="el-GR" sz="2000" dirty="0">
                <a:latin typeface="Abhaya Libre Regular" panose="020B0604020202020204" charset="0"/>
                <a:cs typeface="Abhaya Libre Regular" panose="020B0604020202020204" charset="0"/>
              </a:rPr>
              <a:t>Για να υποστηριχθεί επιτυχώς η διαδικασία </a:t>
            </a:r>
            <a:r>
              <a:rPr lang="el-GR" sz="2000" dirty="0" err="1">
                <a:latin typeface="Abhaya Libre Regular" panose="020B0604020202020204" charset="0"/>
                <a:cs typeface="Abhaya Libre Regular" panose="020B0604020202020204" charset="0"/>
              </a:rPr>
              <a:t>επανακατάρτισης</a:t>
            </a:r>
            <a:r>
              <a:rPr lang="el-GR" sz="2000" dirty="0">
                <a:latin typeface="Abhaya Libre Regular" panose="020B0604020202020204" charset="0"/>
                <a:cs typeface="Abhaya Libre Regular" panose="020B0604020202020204" charset="0"/>
              </a:rPr>
              <a:t>, απαιτείται ένα προηγμένο σύστημα πρόβλεψης και παροχής κατάρτισης τόσο για τις τεχνικές όσο και για τις μεταβιβάσιμες δεξιότητες. Η ταξινόμηση ESCO διαδραματίζει ήδη κεντρικό ρόλο ως η ευρωπαϊκή ταξινόμηση δεξιοτήτων και επαγγελμάτων</a:t>
            </a:r>
            <a:r>
              <a:rPr lang="en-US" sz="2400" dirty="0">
                <a:latin typeface="Abhaya Libre Regular" panose="020B0604020202020204" charset="0"/>
                <a:cs typeface="Abhaya Libre Regular" panose="020B0604020202020204" charset="0"/>
              </a:rPr>
              <a:t>.</a:t>
            </a:r>
          </a:p>
        </p:txBody>
      </p:sp>
      <p:sp>
        <p:nvSpPr>
          <p:cNvPr id="25" name="TextBox 24">
            <a:extLst>
              <a:ext uri="{FF2B5EF4-FFF2-40B4-BE49-F238E27FC236}">
                <a16:creationId xmlns:a16="http://schemas.microsoft.com/office/drawing/2014/main" id="{20EB45CF-61AE-C1E6-271A-846229A39FE8}"/>
              </a:ext>
            </a:extLst>
          </p:cNvPr>
          <p:cNvSpPr txBox="1"/>
          <p:nvPr/>
        </p:nvSpPr>
        <p:spPr>
          <a:xfrm>
            <a:off x="1488875" y="6396503"/>
            <a:ext cx="5467314" cy="1938992"/>
          </a:xfrm>
          <a:prstGeom prst="rect">
            <a:avLst/>
          </a:prstGeom>
          <a:noFill/>
        </p:spPr>
        <p:txBody>
          <a:bodyPr wrap="square">
            <a:spAutoFit/>
          </a:bodyPr>
          <a:lstStyle/>
          <a:p>
            <a:r>
              <a:rPr lang="el-GR" sz="2000" dirty="0">
                <a:latin typeface="Abhaya Libre Regular" panose="020B0604020202020204" charset="0"/>
                <a:cs typeface="Abhaya Libre Regular" panose="020B0604020202020204" charset="0"/>
              </a:rPr>
              <a:t>Όχι μόνο προσφέρει μια κοινή γλώσσα για τα επαγγέλματα και τις δεξιότητες, αλλά δημιουργεί και τις σχετικές συνδέσεις, διευκρινίζοντας ποιες δεξιότητες είναι απαραίτητες ή προαιρετικές για ένα συγκεκριμένο επάγγελμα.</a:t>
            </a:r>
            <a:endParaRPr lang="en-US" sz="2400" dirty="0">
              <a:latin typeface="Abhaya Libre Regular" panose="020B0604020202020204" charset="0"/>
              <a:cs typeface="Abhaya Libre Regular" panose="020B0604020202020204" charset="0"/>
            </a:endParaRPr>
          </a:p>
        </p:txBody>
      </p:sp>
      <p:pic>
        <p:nvPicPr>
          <p:cNvPr id="26" name="Picture 22">
            <a:extLst>
              <a:ext uri="{FF2B5EF4-FFF2-40B4-BE49-F238E27FC236}">
                <a16:creationId xmlns:a16="http://schemas.microsoft.com/office/drawing/2014/main" id="{A7AB5E78-670D-B3DA-BA49-7385EB7322CF}"/>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0496402" y="2316649"/>
            <a:ext cx="5922306" cy="6317126"/>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5974143" y="8370333"/>
            <a:ext cx="10675280" cy="1137869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4" name="Picture 4"/>
          <p:cNvPicPr>
            <a:picLocks noChangeAspect="1"/>
          </p:cNvPicPr>
          <p:nvPr/>
        </p:nvPicPr>
        <p:blipFill>
          <a:blip r:embed="rId6"/>
          <a:srcRect/>
          <a:stretch>
            <a:fillRect/>
          </a:stretch>
        </p:blipFill>
        <p:spPr>
          <a:xfrm>
            <a:off x="16418708" y="0"/>
            <a:ext cx="1869292" cy="1869292"/>
          </a:xfrm>
          <a:prstGeom prst="rect">
            <a:avLst/>
          </a:prstGeom>
        </p:spPr>
      </p:pic>
      <p:pic>
        <p:nvPicPr>
          <p:cNvPr id="5" name="Picture 5"/>
          <p:cNvPicPr>
            <a:picLocks noChangeAspect="1"/>
          </p:cNvPicPr>
          <p:nvPr/>
        </p:nvPicPr>
        <p:blipFill>
          <a:blip r:embed="rId7"/>
          <a:srcRect/>
          <a:stretch>
            <a:fillRect/>
          </a:stretch>
        </p:blipFill>
        <p:spPr>
          <a:xfrm>
            <a:off x="7870030" y="9245916"/>
            <a:ext cx="3710720" cy="779251"/>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9614497">
            <a:off x="17215841" y="8047725"/>
            <a:ext cx="4352147" cy="4346443"/>
          </a:xfrm>
          <a:prstGeom prst="rect">
            <a:avLst/>
          </a:prstGeom>
        </p:spPr>
      </p:pic>
      <p:sp>
        <p:nvSpPr>
          <p:cNvPr id="9" name="TextBox 9"/>
          <p:cNvSpPr txBox="1"/>
          <p:nvPr/>
        </p:nvSpPr>
        <p:spPr>
          <a:xfrm>
            <a:off x="2057400" y="774406"/>
            <a:ext cx="13599308" cy="2150973"/>
          </a:xfrm>
          <a:prstGeom prst="rect">
            <a:avLst/>
          </a:prstGeom>
        </p:spPr>
        <p:txBody>
          <a:bodyPr wrap="square" lIns="0" tIns="0" rIns="0" bIns="0" rtlCol="0" anchor="t">
            <a:spAutoFit/>
          </a:bodyPr>
          <a:lstStyle/>
          <a:p>
            <a:pPr algn="ctr">
              <a:lnSpc>
                <a:spcPts val="5449"/>
              </a:lnSpc>
            </a:pPr>
            <a:r>
              <a:rPr lang="el-GR" sz="6410" dirty="0">
                <a:solidFill>
                  <a:srgbClr val="000000"/>
                </a:solidFill>
                <a:latin typeface="Abhaya Libre Regular"/>
              </a:rPr>
              <a:t>Η προσέγγιση ESCO για τη στήριξη της πράσινης μετάβασης</a:t>
            </a:r>
            <a:endParaRPr lang="en-US" sz="6410" dirty="0">
              <a:solidFill>
                <a:srgbClr val="000000"/>
              </a:solidFill>
              <a:latin typeface="Abhaya Libre Regular"/>
            </a:endParaRPr>
          </a:p>
          <a:p>
            <a:pPr algn="ctr">
              <a:lnSpc>
                <a:spcPts val="5449"/>
              </a:lnSpc>
            </a:pPr>
            <a:endParaRPr lang="en-US" sz="6410" dirty="0">
              <a:solidFill>
                <a:srgbClr val="000000"/>
              </a:solidFill>
              <a:latin typeface="Abhaya Libre Regular"/>
            </a:endParaRPr>
          </a:p>
        </p:txBody>
      </p:sp>
      <p:grpSp>
        <p:nvGrpSpPr>
          <p:cNvPr id="10" name="Group 10"/>
          <p:cNvGrpSpPr/>
          <p:nvPr/>
        </p:nvGrpSpPr>
        <p:grpSpPr>
          <a:xfrm>
            <a:off x="15284589" y="2998043"/>
            <a:ext cx="1911617" cy="4329086"/>
            <a:chOff x="9380976" y="3048209"/>
            <a:chExt cx="2548823" cy="5772114"/>
          </a:xfrm>
        </p:grpSpPr>
        <p:pic>
          <p:nvPicPr>
            <p:cNvPr id="15" name="Picture 15"/>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9380976" y="3048209"/>
              <a:ext cx="2301525" cy="2310188"/>
            </a:xfrm>
            <a:prstGeom prst="rect">
              <a:avLst/>
            </a:prstGeom>
          </p:spPr>
        </p:pic>
        <p:pic>
          <p:nvPicPr>
            <p:cNvPr id="16" name="Picture 1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9380976" y="6414871"/>
              <a:ext cx="2548823" cy="2405452"/>
            </a:xfrm>
            <a:prstGeom prst="rect">
              <a:avLst/>
            </a:prstGeom>
          </p:spPr>
        </p:pic>
      </p:grpSp>
      <p:sp>
        <p:nvSpPr>
          <p:cNvPr id="18" name="TextBox 17">
            <a:extLst>
              <a:ext uri="{FF2B5EF4-FFF2-40B4-BE49-F238E27FC236}">
                <a16:creationId xmlns:a16="http://schemas.microsoft.com/office/drawing/2014/main" id="{C0F251FC-63CF-9A37-7B55-5E7DC51F113B}"/>
              </a:ext>
            </a:extLst>
          </p:cNvPr>
          <p:cNvSpPr txBox="1"/>
          <p:nvPr/>
        </p:nvSpPr>
        <p:spPr>
          <a:xfrm>
            <a:off x="7591879" y="2998043"/>
            <a:ext cx="6410965" cy="6001643"/>
          </a:xfrm>
          <a:prstGeom prst="rect">
            <a:avLst/>
          </a:prstGeom>
          <a:noFill/>
        </p:spPr>
        <p:txBody>
          <a:bodyPr wrap="square">
            <a:spAutoFit/>
          </a:bodyPr>
          <a:lstStyle/>
          <a:p>
            <a:pPr algn="just"/>
            <a:r>
              <a:rPr lang="el-GR" sz="2400" dirty="0">
                <a:latin typeface="Abhaya Libre Regular" panose="020B0604020202020204" charset="0"/>
                <a:cs typeface="Abhaya Libre Regular" panose="020B0604020202020204" charset="0"/>
              </a:rPr>
              <a:t>Καθώς οι εργαζόμενοι χρειάζονται ένα σύνολο δεξιοτήτων που θα ανταποκρίνεται στην ανάγκη μείωσης των εκπομπών στις εργασιακές πρακτικές, ο πυλώνας "Δεξιότητες/ Ικανότητες" εμπλουτίστηκε με πρόσθετα στοιχεία για τον προσδιορισμό των πράσινων δεξιοτήτων και των εννοιών της γνώσης. Αυτό σημαίνει ότι από το σύνολο των δεξιοτήτων ESCO, ορισμένες μπορούν πλέον να χαρακτηριστούν ως πράσινες. Οι ESCO παρέχουν επίσης πληροφορίες όπως εάν οι δεξιότητες μπορούν να επαναχρησιμοποιηθούν και πώς συνδέονται με συγκεκριμένα επαγγέλματα. Όλες οι έννοιες είναι μεταφρασμένες σε 27 γλώσσες και διατίθενται δωρεάν σε διάφορες μορφές</a:t>
            </a:r>
            <a:r>
              <a:rPr lang="en-US" sz="2400" dirty="0">
                <a:latin typeface="Abhaya Libre Regular" panose="020B0604020202020204" charset="0"/>
                <a:cs typeface="Abhaya Libre Regular" panose="020B0604020202020204" charset="0"/>
              </a:rPr>
              <a:t>.</a:t>
            </a:r>
          </a:p>
        </p:txBody>
      </p:sp>
      <p:pic>
        <p:nvPicPr>
          <p:cNvPr id="21" name="Picture 25">
            <a:extLst>
              <a:ext uri="{FF2B5EF4-FFF2-40B4-BE49-F238E27FC236}">
                <a16:creationId xmlns:a16="http://schemas.microsoft.com/office/drawing/2014/main" id="{E6F0CCEA-C7E9-E30C-A9D2-B7974ADD1672}"/>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667013" y="2277370"/>
            <a:ext cx="4414692" cy="5561817"/>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5974143" y="8370333"/>
            <a:ext cx="10675280" cy="1137869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4" name="Picture 4"/>
          <p:cNvPicPr>
            <a:picLocks noChangeAspect="1"/>
          </p:cNvPicPr>
          <p:nvPr/>
        </p:nvPicPr>
        <p:blipFill>
          <a:blip r:embed="rId6"/>
          <a:srcRect/>
          <a:stretch>
            <a:fillRect/>
          </a:stretch>
        </p:blipFill>
        <p:spPr>
          <a:xfrm>
            <a:off x="16418708" y="0"/>
            <a:ext cx="1869292" cy="1869292"/>
          </a:xfrm>
          <a:prstGeom prst="rect">
            <a:avLst/>
          </a:prstGeom>
        </p:spPr>
      </p:pic>
      <p:pic>
        <p:nvPicPr>
          <p:cNvPr id="5" name="Picture 5"/>
          <p:cNvPicPr>
            <a:picLocks noChangeAspect="1"/>
          </p:cNvPicPr>
          <p:nvPr/>
        </p:nvPicPr>
        <p:blipFill>
          <a:blip r:embed="rId7"/>
          <a:srcRect/>
          <a:stretch>
            <a:fillRect/>
          </a:stretch>
        </p:blipFill>
        <p:spPr>
          <a:xfrm>
            <a:off x="7870030" y="9245916"/>
            <a:ext cx="3710720" cy="779251"/>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9614497">
            <a:off x="17215841" y="8047725"/>
            <a:ext cx="4352147" cy="4346443"/>
          </a:xfrm>
          <a:prstGeom prst="rect">
            <a:avLst/>
          </a:prstGeom>
        </p:spPr>
      </p:pic>
      <p:sp>
        <p:nvSpPr>
          <p:cNvPr id="7" name="TextBox 7"/>
          <p:cNvSpPr txBox="1"/>
          <p:nvPr/>
        </p:nvSpPr>
        <p:spPr>
          <a:xfrm>
            <a:off x="5003630" y="727080"/>
            <a:ext cx="8788569" cy="765979"/>
          </a:xfrm>
          <a:prstGeom prst="rect">
            <a:avLst/>
          </a:prstGeom>
        </p:spPr>
        <p:txBody>
          <a:bodyPr wrap="square" lIns="0" tIns="0" rIns="0" bIns="0" rtlCol="0" anchor="t">
            <a:spAutoFit/>
          </a:bodyPr>
          <a:lstStyle/>
          <a:p>
            <a:pPr algn="ctr">
              <a:lnSpc>
                <a:spcPts val="5449"/>
              </a:lnSpc>
            </a:pPr>
            <a:r>
              <a:rPr lang="el-GR" sz="6410" dirty="0">
                <a:solidFill>
                  <a:srgbClr val="000000"/>
                </a:solidFill>
                <a:latin typeface="Abhaya Libre Regular"/>
              </a:rPr>
              <a:t>Επισήμανση Δεξιοτήτων</a:t>
            </a:r>
            <a:r>
              <a:rPr lang="en-US" sz="6410" dirty="0">
                <a:solidFill>
                  <a:srgbClr val="000000"/>
                </a:solidFill>
                <a:latin typeface="Abhaya Libre Regular"/>
              </a:rPr>
              <a:t> </a:t>
            </a:r>
          </a:p>
        </p:txBody>
      </p:sp>
      <p:pic>
        <p:nvPicPr>
          <p:cNvPr id="8" name="Picture 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179831" y="5561368"/>
            <a:ext cx="1595077" cy="1656582"/>
          </a:xfrm>
          <a:prstGeom prst="rect">
            <a:avLst/>
          </a:prstGeom>
        </p:spPr>
      </p:pic>
      <p:grpSp>
        <p:nvGrpSpPr>
          <p:cNvPr id="9" name="Group 9"/>
          <p:cNvGrpSpPr/>
          <p:nvPr/>
        </p:nvGrpSpPr>
        <p:grpSpPr>
          <a:xfrm>
            <a:off x="1028674" y="1752090"/>
            <a:ext cx="16065240" cy="7464019"/>
            <a:chOff x="240711" y="0"/>
            <a:chExt cx="21420320" cy="9952023"/>
          </a:xfrm>
        </p:grpSpPr>
        <p:sp>
          <p:nvSpPr>
            <p:cNvPr id="10" name="TextBox 10"/>
            <p:cNvSpPr txBox="1"/>
            <p:nvPr/>
          </p:nvSpPr>
          <p:spPr>
            <a:xfrm>
              <a:off x="11592023" y="7657316"/>
              <a:ext cx="10069008" cy="1701320"/>
            </a:xfrm>
            <a:prstGeom prst="rect">
              <a:avLst/>
            </a:prstGeom>
          </p:spPr>
          <p:txBody>
            <a:bodyPr lIns="0" tIns="0" rIns="0" bIns="0" rtlCol="0" anchor="t">
              <a:spAutoFit/>
            </a:bodyPr>
            <a:lstStyle/>
            <a:p>
              <a:pPr algn="just">
                <a:lnSpc>
                  <a:spcPts val="3359"/>
                </a:lnSpc>
              </a:pPr>
              <a:r>
                <a:rPr lang="en-US" sz="2400" spc="-36" dirty="0">
                  <a:solidFill>
                    <a:srgbClr val="000000"/>
                  </a:solidFill>
                  <a:latin typeface="Abhaya Libre Regular"/>
                </a:rPr>
                <a:t> </a:t>
              </a:r>
              <a:r>
                <a:rPr lang="el-GR" sz="2000" spc="-36" dirty="0">
                  <a:solidFill>
                    <a:srgbClr val="000000"/>
                  </a:solidFill>
                  <a:latin typeface="Abhaya Libre Regular"/>
                </a:rPr>
                <a:t>Κατά την εκτέλεση της χειρωνακτικής επισήμανσης, κάθε έννοια αναλύεται με βάση τον προτιμώμενο όρο, τους μη προτιμώμενους όρους και την περιγραφή της.</a:t>
              </a:r>
              <a:endParaRPr lang="en-US" sz="2400" spc="-36" dirty="0">
                <a:solidFill>
                  <a:srgbClr val="000000"/>
                </a:solidFill>
                <a:latin typeface="Abhaya Libre Regular"/>
              </a:endParaRPr>
            </a:p>
          </p:txBody>
        </p:sp>
        <p:sp>
          <p:nvSpPr>
            <p:cNvPr id="11" name="TextBox 11"/>
            <p:cNvSpPr txBox="1"/>
            <p:nvPr/>
          </p:nvSpPr>
          <p:spPr>
            <a:xfrm>
              <a:off x="15125145" y="5294903"/>
              <a:ext cx="6535885" cy="2303194"/>
            </a:xfrm>
            <a:prstGeom prst="rect">
              <a:avLst/>
            </a:prstGeom>
          </p:spPr>
          <p:txBody>
            <a:bodyPr wrap="square" lIns="0" tIns="0" rIns="0" bIns="0" rtlCol="0" anchor="t">
              <a:spAutoFit/>
            </a:bodyPr>
            <a:lstStyle/>
            <a:p>
              <a:pPr algn="just">
                <a:lnSpc>
                  <a:spcPts val="3359"/>
                </a:lnSpc>
              </a:pPr>
              <a:r>
                <a:rPr lang="el-GR" sz="2000" spc="-36" dirty="0">
                  <a:solidFill>
                    <a:srgbClr val="000000"/>
                  </a:solidFill>
                  <a:latin typeface="Abhaya Libre Regular"/>
                </a:rPr>
                <a:t>Με βάση τον προτιμώμενο όρο και την περιγραφή μιας δεξιότητας ή γνώσης, ο </a:t>
              </a:r>
              <a:r>
                <a:rPr lang="el-GR" sz="2000" spc="-36" dirty="0" err="1">
                  <a:solidFill>
                    <a:srgbClr val="000000"/>
                  </a:solidFill>
                  <a:latin typeface="Abhaya Libre Regular"/>
                </a:rPr>
                <a:t>ταξινομητής</a:t>
              </a:r>
              <a:r>
                <a:rPr lang="el-GR" sz="2000" spc="-36" dirty="0">
                  <a:solidFill>
                    <a:srgbClr val="000000"/>
                  </a:solidFill>
                  <a:latin typeface="Abhaya Libre Regular"/>
                </a:rPr>
                <a:t> δίνει σε κάθε έννοια την καφέ, λευκή ή πράσινη ετικέτα</a:t>
              </a:r>
              <a:r>
                <a:rPr lang="en-US" sz="2000" spc="-36" dirty="0">
                  <a:solidFill>
                    <a:srgbClr val="000000"/>
                  </a:solidFill>
                  <a:latin typeface="Abhaya Libre Regular"/>
                </a:rPr>
                <a:t>.</a:t>
              </a:r>
            </a:p>
          </p:txBody>
        </p:sp>
        <p:sp>
          <p:nvSpPr>
            <p:cNvPr id="12" name="TextBox 12"/>
            <p:cNvSpPr txBox="1"/>
            <p:nvPr/>
          </p:nvSpPr>
          <p:spPr>
            <a:xfrm>
              <a:off x="11592023" y="2559094"/>
              <a:ext cx="10069008" cy="2884550"/>
            </a:xfrm>
            <a:prstGeom prst="rect">
              <a:avLst/>
            </a:prstGeom>
          </p:spPr>
          <p:txBody>
            <a:bodyPr lIns="0" tIns="0" rIns="0" bIns="0" rtlCol="0" anchor="t">
              <a:spAutoFit/>
            </a:bodyPr>
            <a:lstStyle/>
            <a:p>
              <a:pPr algn="just">
                <a:lnSpc>
                  <a:spcPts val="3359"/>
                </a:lnSpc>
              </a:pPr>
              <a:r>
                <a:rPr lang="el-GR" sz="2000" spc="-36" dirty="0">
                  <a:solidFill>
                    <a:srgbClr val="000000"/>
                  </a:solidFill>
                  <a:latin typeface="Abhaya Libre Regular"/>
                </a:rPr>
                <a:t>Για τη δημιουργία του </a:t>
              </a:r>
              <a:r>
                <a:rPr lang="el-GR" sz="2000" spc="-36" dirty="0" err="1">
                  <a:solidFill>
                    <a:srgbClr val="000000"/>
                  </a:solidFill>
                  <a:latin typeface="Abhaya Libre Regular"/>
                </a:rPr>
                <a:t>ταξινομητή</a:t>
              </a:r>
              <a:r>
                <a:rPr lang="el-GR" sz="2000" spc="-36" dirty="0">
                  <a:solidFill>
                    <a:srgbClr val="000000"/>
                  </a:solidFill>
                  <a:latin typeface="Abhaya Libre Regular"/>
                </a:rPr>
                <a:t>, η Επιτροπή κατάρτισε ένα σύνολο εκπαιδευτικών δεδομένων που αποτελείται από κείμενα πράσινων και μη πράσινων δραστηριοτήτων (κατά κύριο λόγο προτάσεις και σύντομους ορισμούς) τα οποία συλλέχθηκαν από ευρωπαϊκές και διεθνείς πηγές.</a:t>
              </a:r>
              <a:endParaRPr lang="en-US" sz="2400" spc="-36" dirty="0">
                <a:solidFill>
                  <a:srgbClr val="000000"/>
                </a:solidFill>
                <a:latin typeface="Abhaya Libre Regular"/>
              </a:endParaRPr>
            </a:p>
          </p:txBody>
        </p:sp>
        <p:sp>
          <p:nvSpPr>
            <p:cNvPr id="13" name="TextBox 13"/>
            <p:cNvSpPr txBox="1"/>
            <p:nvPr/>
          </p:nvSpPr>
          <p:spPr>
            <a:xfrm>
              <a:off x="11592023" y="520736"/>
              <a:ext cx="6586208" cy="1701320"/>
            </a:xfrm>
            <a:prstGeom prst="rect">
              <a:avLst/>
            </a:prstGeom>
          </p:spPr>
          <p:txBody>
            <a:bodyPr lIns="0" tIns="0" rIns="0" bIns="0" rtlCol="0" anchor="t">
              <a:spAutoFit/>
            </a:bodyPr>
            <a:lstStyle/>
            <a:p>
              <a:pPr algn="just">
                <a:lnSpc>
                  <a:spcPts val="3359"/>
                </a:lnSpc>
              </a:pPr>
              <a:r>
                <a:rPr lang="el-GR" sz="2000" spc="-36" dirty="0">
                  <a:solidFill>
                    <a:srgbClr val="000000"/>
                  </a:solidFill>
                  <a:latin typeface="Abhaya Libre Regular"/>
                </a:rPr>
                <a:t>Η επισήμανση αποσκοπεί στην επαλήθευση του κατά πόσον μια έννοια δεξιοτήτων ESCO πρέπει ή δεν πρέπει να θεωρείται πράσινη.</a:t>
              </a:r>
              <a:endParaRPr lang="en-US" sz="2400" spc="-36" dirty="0">
                <a:solidFill>
                  <a:srgbClr val="000000"/>
                </a:solidFill>
                <a:latin typeface="Abhaya Libre Regular"/>
              </a:endParaRPr>
            </a:p>
          </p:txBody>
        </p:sp>
        <p:pic>
          <p:nvPicPr>
            <p:cNvPr id="14" name="Picture 14"/>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8713339" y="0"/>
              <a:ext cx="2301525" cy="2310188"/>
            </a:xfrm>
            <a:prstGeom prst="rect">
              <a:avLst/>
            </a:prstGeom>
          </p:spPr>
        </p:pic>
        <p:sp>
          <p:nvSpPr>
            <p:cNvPr id="16" name="TextBox 16"/>
            <p:cNvSpPr txBox="1"/>
            <p:nvPr/>
          </p:nvSpPr>
          <p:spPr>
            <a:xfrm>
              <a:off x="240711" y="5925280"/>
              <a:ext cx="10599884" cy="4026743"/>
            </a:xfrm>
            <a:prstGeom prst="rect">
              <a:avLst/>
            </a:prstGeom>
          </p:spPr>
          <p:txBody>
            <a:bodyPr lIns="0" tIns="0" rIns="0" bIns="0" rtlCol="0" anchor="t">
              <a:spAutoFit/>
            </a:bodyPr>
            <a:lstStyle/>
            <a:p>
              <a:pPr algn="just">
                <a:lnSpc>
                  <a:spcPts val="3359"/>
                </a:lnSpc>
              </a:pPr>
              <a:r>
                <a:rPr lang="el-GR" sz="2000" spc="-36" dirty="0">
                  <a:solidFill>
                    <a:srgbClr val="000000"/>
                  </a:solidFill>
                  <a:latin typeface="Abhaya Libre Regular"/>
                </a:rPr>
                <a:t>Οι έννοιες των δεξιοτήτων και των γνώσεων επισημαίνονται χειρωνακτικά με βάση τον ορισμό των πράσινων δεξιοτήτων που προτείνεται από το Ευρωπαϊκό Κέντρο για την Ανάπτυξη της Επαγγελματικής Κατάρτισης (</a:t>
              </a:r>
              <a:r>
                <a:rPr lang="el-GR" sz="2000" spc="-36" dirty="0" err="1">
                  <a:solidFill>
                    <a:srgbClr val="000000"/>
                  </a:solidFill>
                  <a:latin typeface="Abhaya Libre Regular"/>
                </a:rPr>
                <a:t>Cedefop</a:t>
              </a:r>
              <a:r>
                <a:rPr lang="el-GR" sz="2000" spc="-36" dirty="0">
                  <a:solidFill>
                    <a:srgbClr val="000000"/>
                  </a:solidFill>
                  <a:latin typeface="Abhaya Libre Regular"/>
                </a:rPr>
                <a:t>): οι γνώσεις, οι ικανότητες, οι αξίες και οι στάσεις που απαιτούνται προκειμένου να αναπτύξουμε, να στηρίξουμε και να ζήσουμε σε μια κοινωνία που περιορίζει τις επιπτώσεις της ανθρώπινης δραστηριότητας στο περιβάλλον (</a:t>
              </a:r>
              <a:r>
                <a:rPr lang="el-GR" sz="2000" spc="-36" dirty="0" err="1">
                  <a:solidFill>
                    <a:srgbClr val="000000"/>
                  </a:solidFill>
                  <a:latin typeface="Abhaya Libre Regular"/>
                </a:rPr>
                <a:t>Cedefop</a:t>
              </a:r>
              <a:r>
                <a:rPr lang="el-GR" sz="2000" spc="-36" dirty="0">
                  <a:solidFill>
                    <a:srgbClr val="000000"/>
                  </a:solidFill>
                  <a:latin typeface="Abhaya Libre Regular"/>
                </a:rPr>
                <a:t>, 2012).</a:t>
              </a:r>
              <a:r>
                <a:rPr lang="en-US" sz="2000" spc="-36" dirty="0">
                  <a:solidFill>
                    <a:srgbClr val="000000"/>
                  </a:solidFill>
                  <a:latin typeface="Abhaya Libre Regular"/>
                </a:rPr>
                <a:t>(</a:t>
              </a:r>
              <a:r>
                <a:rPr lang="en-US" sz="2000" spc="-36" dirty="0" err="1">
                  <a:solidFill>
                    <a:srgbClr val="000000"/>
                  </a:solidFill>
                  <a:latin typeface="Abhaya Libre Regular"/>
                </a:rPr>
                <a:t>Cedefop</a:t>
              </a:r>
              <a:r>
                <a:rPr lang="en-US" sz="2000" spc="-36" dirty="0">
                  <a:solidFill>
                    <a:srgbClr val="000000"/>
                  </a:solidFill>
                  <a:latin typeface="Abhaya Libre Regular"/>
                </a:rPr>
                <a:t>, 2012).</a:t>
              </a:r>
            </a:p>
          </p:txBody>
        </p:sp>
      </p:grpSp>
      <p:pic>
        <p:nvPicPr>
          <p:cNvPr id="19" name="Picture 18">
            <a:extLst>
              <a:ext uri="{FF2B5EF4-FFF2-40B4-BE49-F238E27FC236}">
                <a16:creationId xmlns:a16="http://schemas.microsoft.com/office/drawing/2014/main" id="{70D7241D-9920-E062-655E-E26AA0641A1B}"/>
              </a:ext>
            </a:extLst>
          </p:cNvPr>
          <p:cNvPicPr>
            <a:picLocks noChangeAspect="1"/>
          </p:cNvPicPr>
          <p:nvPr/>
        </p:nvPicPr>
        <p:blipFill>
          <a:blip r:embed="rId14"/>
          <a:stretch>
            <a:fillRect/>
          </a:stretch>
        </p:blipFill>
        <p:spPr>
          <a:xfrm>
            <a:off x="1028674" y="1869292"/>
            <a:ext cx="7949912" cy="3892786"/>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5974143" y="8370333"/>
            <a:ext cx="10675280" cy="1137869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4" name="Picture 4"/>
          <p:cNvPicPr>
            <a:picLocks noChangeAspect="1"/>
          </p:cNvPicPr>
          <p:nvPr/>
        </p:nvPicPr>
        <p:blipFill>
          <a:blip r:embed="rId6"/>
          <a:srcRect/>
          <a:stretch>
            <a:fillRect/>
          </a:stretch>
        </p:blipFill>
        <p:spPr>
          <a:xfrm>
            <a:off x="16418708" y="0"/>
            <a:ext cx="1869292" cy="1869292"/>
          </a:xfrm>
          <a:prstGeom prst="rect">
            <a:avLst/>
          </a:prstGeom>
        </p:spPr>
      </p:pic>
      <p:pic>
        <p:nvPicPr>
          <p:cNvPr id="5" name="Picture 5"/>
          <p:cNvPicPr>
            <a:picLocks noChangeAspect="1"/>
          </p:cNvPicPr>
          <p:nvPr/>
        </p:nvPicPr>
        <p:blipFill>
          <a:blip r:embed="rId7"/>
          <a:srcRect/>
          <a:stretch>
            <a:fillRect/>
          </a:stretch>
        </p:blipFill>
        <p:spPr>
          <a:xfrm>
            <a:off x="7870030" y="9245916"/>
            <a:ext cx="3710720" cy="779251"/>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9614497">
            <a:off x="17215841" y="8047725"/>
            <a:ext cx="4352147" cy="4346443"/>
          </a:xfrm>
          <a:prstGeom prst="rect">
            <a:avLst/>
          </a:prstGeom>
        </p:spPr>
      </p:pic>
      <p:sp>
        <p:nvSpPr>
          <p:cNvPr id="7" name="TextBox 7"/>
          <p:cNvSpPr txBox="1"/>
          <p:nvPr/>
        </p:nvSpPr>
        <p:spPr>
          <a:xfrm>
            <a:off x="4267200" y="2326654"/>
            <a:ext cx="9017169" cy="1458476"/>
          </a:xfrm>
          <a:prstGeom prst="rect">
            <a:avLst/>
          </a:prstGeom>
        </p:spPr>
        <p:txBody>
          <a:bodyPr wrap="square" lIns="0" tIns="0" rIns="0" bIns="0" rtlCol="0" anchor="t">
            <a:spAutoFit/>
          </a:bodyPr>
          <a:lstStyle/>
          <a:p>
            <a:pPr algn="ctr">
              <a:lnSpc>
                <a:spcPts val="5449"/>
              </a:lnSpc>
            </a:pPr>
            <a:r>
              <a:rPr lang="el-GR" sz="6410" dirty="0">
                <a:solidFill>
                  <a:srgbClr val="000000"/>
                </a:solidFill>
                <a:latin typeface="Abhaya Libre Regular"/>
              </a:rPr>
              <a:t>Επισήμανση Δεξιοτήτων</a:t>
            </a:r>
            <a:r>
              <a:rPr lang="en-US" sz="6410" dirty="0">
                <a:solidFill>
                  <a:srgbClr val="000000"/>
                </a:solidFill>
                <a:latin typeface="Abhaya Libre Regular"/>
              </a:rPr>
              <a:t> </a:t>
            </a:r>
          </a:p>
          <a:p>
            <a:pPr algn="ctr">
              <a:lnSpc>
                <a:spcPts val="5449"/>
              </a:lnSpc>
            </a:pPr>
            <a:endParaRPr lang="en-US" sz="6410" dirty="0">
              <a:solidFill>
                <a:srgbClr val="000000"/>
              </a:solidFill>
              <a:latin typeface="Abhaya Libre Regular"/>
            </a:endParaRPr>
          </a:p>
        </p:txBody>
      </p:sp>
      <p:sp>
        <p:nvSpPr>
          <p:cNvPr id="16" name="TextBox 15">
            <a:extLst>
              <a:ext uri="{FF2B5EF4-FFF2-40B4-BE49-F238E27FC236}">
                <a16:creationId xmlns:a16="http://schemas.microsoft.com/office/drawing/2014/main" id="{54FF288C-E9D6-268F-9108-E9A67274B84A}"/>
              </a:ext>
            </a:extLst>
          </p:cNvPr>
          <p:cNvSpPr txBox="1"/>
          <p:nvPr/>
        </p:nvSpPr>
        <p:spPr>
          <a:xfrm>
            <a:off x="2235668" y="3993160"/>
            <a:ext cx="8606132" cy="3231654"/>
          </a:xfrm>
          <a:prstGeom prst="rect">
            <a:avLst/>
          </a:prstGeom>
          <a:noFill/>
        </p:spPr>
        <p:txBody>
          <a:bodyPr wrap="square">
            <a:spAutoFit/>
          </a:bodyPr>
          <a:lstStyle/>
          <a:p>
            <a:pPr algn="just"/>
            <a:r>
              <a:rPr lang="en-US" sz="2400" dirty="0">
                <a:latin typeface="Abhaya Libre Regular" panose="020B0604020202020204" charset="0"/>
                <a:cs typeface="Abhaya Libre Regular" panose="020B0604020202020204" charset="0"/>
              </a:rPr>
              <a:t> </a:t>
            </a:r>
            <a:r>
              <a:rPr lang="el-GR" sz="2000" dirty="0">
                <a:latin typeface="Abhaya Libre Regular" panose="020B0604020202020204" charset="0"/>
                <a:cs typeface="Abhaya Libre Regular" panose="020B0604020202020204" charset="0"/>
              </a:rPr>
              <a:t>Οι ορισμοί που συλλέγονται από ευρωπαϊκές και διεθνείς πηγές κατηγοριοποιούνται σε τρεις ομάδες</a:t>
            </a:r>
            <a:r>
              <a:rPr lang="en-US" sz="2000" dirty="0">
                <a:latin typeface="Abhaya Libre Regular" panose="020B0604020202020204" charset="0"/>
                <a:cs typeface="Abhaya Libre Regular" panose="020B0604020202020204" charset="0"/>
              </a:rPr>
              <a:t>: </a:t>
            </a:r>
          </a:p>
          <a:p>
            <a:pPr algn="just"/>
            <a:endParaRPr lang="en-US" sz="2000" dirty="0">
              <a:latin typeface="Abhaya Libre Regular" panose="020B0604020202020204" charset="0"/>
              <a:cs typeface="Abhaya Libre Regular" panose="020B0604020202020204" charset="0"/>
            </a:endParaRPr>
          </a:p>
          <a:p>
            <a:pPr marL="342900" indent="-342900" algn="just">
              <a:buFont typeface="Arial" panose="020B0604020202020204" pitchFamily="34" charset="0"/>
              <a:buChar char="•"/>
            </a:pPr>
            <a:r>
              <a:rPr lang="el-GR" sz="2000" b="1" dirty="0">
                <a:latin typeface="Abhaya Libre Regular" panose="020B0604020202020204" charset="0"/>
                <a:cs typeface="Abhaya Libre Regular" panose="020B0604020202020204" charset="0"/>
              </a:rPr>
              <a:t>καφέ δεξιότητες</a:t>
            </a:r>
            <a:r>
              <a:rPr lang="en-US" sz="2000" dirty="0">
                <a:latin typeface="Abhaya Libre Regular" panose="020B0604020202020204" charset="0"/>
                <a:cs typeface="Abhaya Libre Regular" panose="020B0604020202020204" charset="0"/>
              </a:rPr>
              <a:t>, </a:t>
            </a:r>
            <a:r>
              <a:rPr lang="el-GR" sz="2000" dirty="0">
                <a:latin typeface="Abhaya Libre Regular" panose="020B0604020202020204" charset="0"/>
                <a:cs typeface="Abhaya Libre Regular" panose="020B0604020202020204" charset="0"/>
              </a:rPr>
              <a:t>οι οποίες ορίζονται ως γνώσεις και δεξιότητες που αυξάνουν τον αντίκτυπο της ανθρώπινης δραστηριότητας στο περιβάλλον</a:t>
            </a:r>
            <a:r>
              <a:rPr lang="en-US" sz="2000" dirty="0">
                <a:latin typeface="Abhaya Libre Regular" panose="020B0604020202020204" charset="0"/>
                <a:cs typeface="Abhaya Libre Regular" panose="020B0604020202020204" charset="0"/>
              </a:rPr>
              <a:t>, </a:t>
            </a:r>
          </a:p>
          <a:p>
            <a:pPr marL="342900" indent="-342900" algn="just">
              <a:buFont typeface="Arial" panose="020B0604020202020204" pitchFamily="34" charset="0"/>
              <a:buChar char="•"/>
            </a:pPr>
            <a:r>
              <a:rPr lang="el-GR" sz="2000" b="1" dirty="0">
                <a:latin typeface="Abhaya Libre Regular" panose="020B0604020202020204" charset="0"/>
                <a:cs typeface="Abhaya Libre Regular" panose="020B0604020202020204" charset="0"/>
              </a:rPr>
              <a:t>λευκές δεξιότητες</a:t>
            </a:r>
            <a:r>
              <a:rPr lang="en-US" sz="2000" dirty="0">
                <a:latin typeface="Abhaya Libre Regular" panose="020B0604020202020204" charset="0"/>
                <a:cs typeface="Abhaya Libre Regular" panose="020B0604020202020204" charset="0"/>
              </a:rPr>
              <a:t>, </a:t>
            </a:r>
            <a:r>
              <a:rPr lang="el-GR" sz="2000" dirty="0">
                <a:latin typeface="Abhaya Libre Regular" panose="020B0604020202020204" charset="0"/>
                <a:cs typeface="Abhaya Libre Regular" panose="020B0604020202020204" charset="0"/>
              </a:rPr>
              <a:t>οι οποίες δεν αυξάνουν ούτε μειώνουν τις επιπτώσεις της ανθρώπινης δραστηριότητας στο περιβάλλον</a:t>
            </a:r>
            <a:r>
              <a:rPr lang="en-US" sz="2000" dirty="0">
                <a:latin typeface="Abhaya Libre Regular" panose="020B0604020202020204" charset="0"/>
                <a:cs typeface="Abhaya Libre Regular" panose="020B0604020202020204" charset="0"/>
              </a:rPr>
              <a:t>, </a:t>
            </a:r>
          </a:p>
          <a:p>
            <a:pPr marL="342900" indent="-342900" algn="just">
              <a:buFont typeface="Arial" panose="020B0604020202020204" pitchFamily="34" charset="0"/>
              <a:buChar char="•"/>
            </a:pPr>
            <a:r>
              <a:rPr lang="el-GR" sz="2000" b="1" dirty="0">
                <a:latin typeface="Abhaya Libre Regular" panose="020B0604020202020204" charset="0"/>
                <a:cs typeface="Abhaya Libre Regular" panose="020B0604020202020204" charset="0"/>
              </a:rPr>
              <a:t>πράσινες δεξιότητες</a:t>
            </a:r>
            <a:r>
              <a:rPr lang="en-US" sz="2000" dirty="0">
                <a:latin typeface="Abhaya Libre Regular" panose="020B0604020202020204" charset="0"/>
                <a:cs typeface="Abhaya Libre Regular" panose="020B0604020202020204" charset="0"/>
              </a:rPr>
              <a:t>, </a:t>
            </a:r>
            <a:r>
              <a:rPr lang="el-GR" sz="2000" dirty="0">
                <a:latin typeface="Abhaya Libre Regular" panose="020B0604020202020204" charset="0"/>
                <a:cs typeface="Abhaya Libre Regular" panose="020B0604020202020204" charset="0"/>
              </a:rPr>
              <a:t>οι οποίες μειώνουν τον αντίκτυπο της ανθρώπινης δραστηριότητας στο περιβάλλον.</a:t>
            </a:r>
            <a:endParaRPr lang="en-US" sz="2000" dirty="0">
              <a:latin typeface="Abhaya Libre Regular" panose="020B0604020202020204" charset="0"/>
              <a:cs typeface="Abhaya Libre Regular" panose="020B0604020202020204" charset="0"/>
            </a:endParaRPr>
          </a:p>
        </p:txBody>
      </p:sp>
      <p:pic>
        <p:nvPicPr>
          <p:cNvPr id="19" name="Picture 24">
            <a:extLst>
              <a:ext uri="{FF2B5EF4-FFF2-40B4-BE49-F238E27FC236}">
                <a16:creationId xmlns:a16="http://schemas.microsoft.com/office/drawing/2014/main" id="{F9D05BF7-7A30-6296-52A4-545C3DBB0AC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2065956" y="3467100"/>
            <a:ext cx="4340221" cy="4253414"/>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5974143" y="8370333"/>
            <a:ext cx="10675280" cy="1137869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4" name="Picture 4"/>
          <p:cNvPicPr>
            <a:picLocks noChangeAspect="1"/>
          </p:cNvPicPr>
          <p:nvPr/>
        </p:nvPicPr>
        <p:blipFill>
          <a:blip r:embed="rId6"/>
          <a:srcRect/>
          <a:stretch>
            <a:fillRect/>
          </a:stretch>
        </p:blipFill>
        <p:spPr>
          <a:xfrm>
            <a:off x="16418708" y="0"/>
            <a:ext cx="1869292" cy="1869292"/>
          </a:xfrm>
          <a:prstGeom prst="rect">
            <a:avLst/>
          </a:prstGeom>
        </p:spPr>
      </p:pic>
      <p:pic>
        <p:nvPicPr>
          <p:cNvPr id="5" name="Picture 5"/>
          <p:cNvPicPr>
            <a:picLocks noChangeAspect="1"/>
          </p:cNvPicPr>
          <p:nvPr/>
        </p:nvPicPr>
        <p:blipFill>
          <a:blip r:embed="rId7"/>
          <a:srcRect/>
          <a:stretch>
            <a:fillRect/>
          </a:stretch>
        </p:blipFill>
        <p:spPr>
          <a:xfrm>
            <a:off x="7870030" y="9245916"/>
            <a:ext cx="3710720" cy="779251"/>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9614497">
            <a:off x="17215841" y="8047725"/>
            <a:ext cx="4352147" cy="4346443"/>
          </a:xfrm>
          <a:prstGeom prst="rect">
            <a:avLst/>
          </a:prstGeom>
        </p:spPr>
      </p:pic>
      <p:sp>
        <p:nvSpPr>
          <p:cNvPr id="7" name="TextBox 7"/>
          <p:cNvSpPr txBox="1"/>
          <p:nvPr/>
        </p:nvSpPr>
        <p:spPr>
          <a:xfrm>
            <a:off x="4678237" y="2168759"/>
            <a:ext cx="8606132" cy="1458476"/>
          </a:xfrm>
          <a:prstGeom prst="rect">
            <a:avLst/>
          </a:prstGeom>
        </p:spPr>
        <p:txBody>
          <a:bodyPr wrap="square" lIns="0" tIns="0" rIns="0" bIns="0" rtlCol="0" anchor="t">
            <a:spAutoFit/>
          </a:bodyPr>
          <a:lstStyle/>
          <a:p>
            <a:pPr algn="ctr">
              <a:lnSpc>
                <a:spcPts val="5449"/>
              </a:lnSpc>
            </a:pPr>
            <a:r>
              <a:rPr lang="el-GR" sz="6410" dirty="0">
                <a:solidFill>
                  <a:srgbClr val="000000"/>
                </a:solidFill>
                <a:latin typeface="Abhaya Libre Regular"/>
              </a:rPr>
              <a:t>Επισήμανση Δεξιοτήτων</a:t>
            </a:r>
            <a:r>
              <a:rPr lang="en-US" sz="6410" dirty="0">
                <a:solidFill>
                  <a:srgbClr val="000000"/>
                </a:solidFill>
                <a:latin typeface="Abhaya Libre Regular"/>
              </a:rPr>
              <a:t> </a:t>
            </a:r>
          </a:p>
          <a:p>
            <a:pPr algn="ctr">
              <a:lnSpc>
                <a:spcPts val="5449"/>
              </a:lnSpc>
            </a:pPr>
            <a:endParaRPr lang="en-US" sz="6410" dirty="0">
              <a:solidFill>
                <a:srgbClr val="000000"/>
              </a:solidFill>
              <a:latin typeface="Abhaya Libre Regular"/>
            </a:endParaRPr>
          </a:p>
        </p:txBody>
      </p:sp>
      <p:sp>
        <p:nvSpPr>
          <p:cNvPr id="16" name="TextBox 15">
            <a:extLst>
              <a:ext uri="{FF2B5EF4-FFF2-40B4-BE49-F238E27FC236}">
                <a16:creationId xmlns:a16="http://schemas.microsoft.com/office/drawing/2014/main" id="{54FF288C-E9D6-268F-9108-E9A67274B84A}"/>
              </a:ext>
            </a:extLst>
          </p:cNvPr>
          <p:cNvSpPr txBox="1"/>
          <p:nvPr/>
        </p:nvSpPr>
        <p:spPr>
          <a:xfrm>
            <a:off x="2548858" y="3726686"/>
            <a:ext cx="8606132" cy="3477875"/>
          </a:xfrm>
          <a:prstGeom prst="rect">
            <a:avLst/>
          </a:prstGeom>
          <a:noFill/>
        </p:spPr>
        <p:txBody>
          <a:bodyPr wrap="square">
            <a:spAutoFit/>
          </a:bodyPr>
          <a:lstStyle/>
          <a:p>
            <a:pPr algn="just"/>
            <a:r>
              <a:rPr lang="el-GR" sz="2000" dirty="0">
                <a:latin typeface="Abhaya Libre Regular" panose="020B0604020202020204" charset="0"/>
                <a:cs typeface="Abhaya Libre Regular" panose="020B0604020202020204" charset="0"/>
              </a:rPr>
              <a:t>Τέλος, ο κατάλογος των εννοιών που επισημάνθηκαν χειρωνακτικά ως πράσινες (πρώτο βήμα) και οι έννοιες που ταξινομήθηκαν ως πράσινες από τον αλγόριθμο ML (δεύτερο βήμα) συγκρίνονται μεταξύ τους.</a:t>
            </a:r>
            <a:r>
              <a:rPr lang="en-US" sz="2000" dirty="0">
                <a:latin typeface="Abhaya Libre Regular" panose="020B0604020202020204" charset="0"/>
                <a:cs typeface="Abhaya Libre Regular" panose="020B0604020202020204" charset="0"/>
              </a:rPr>
              <a:t> </a:t>
            </a:r>
          </a:p>
          <a:p>
            <a:pPr algn="just"/>
            <a:r>
              <a:rPr lang="el-GR" sz="2000" dirty="0">
                <a:latin typeface="Abhaya Libre Regular" panose="020B0604020202020204" charset="0"/>
                <a:cs typeface="Abhaya Libre Regular" panose="020B0604020202020204" charset="0"/>
              </a:rPr>
              <a:t>Η τελική επαλήθευση ακολουθεί τους ακόλουθους κανόνες</a:t>
            </a:r>
            <a:r>
              <a:rPr lang="en-US" sz="2000" dirty="0">
                <a:latin typeface="Abhaya Libre Regular" panose="020B0604020202020204" charset="0"/>
                <a:cs typeface="Abhaya Libre Regular" panose="020B0604020202020204" charset="0"/>
              </a:rPr>
              <a:t>:</a:t>
            </a:r>
          </a:p>
          <a:p>
            <a:pPr marL="342900" indent="-342900" algn="just">
              <a:buFont typeface="Arial" panose="020B0604020202020204" pitchFamily="34" charset="0"/>
              <a:buChar char="•"/>
            </a:pPr>
            <a:r>
              <a:rPr lang="el-GR" sz="2000" dirty="0">
                <a:latin typeface="Abhaya Libre Regular" panose="020B0604020202020204" charset="0"/>
                <a:cs typeface="Abhaya Libre Regular" panose="020B0604020202020204" charset="0"/>
              </a:rPr>
              <a:t>Εάν μια έννοια χαρακτηρίζεται ως πράσινη και από τις δύο μεθόδους, γίνεται αυτόματα αποδεκτή ως πράσινη.</a:t>
            </a:r>
          </a:p>
          <a:p>
            <a:pPr marL="342900" indent="-342900" algn="just">
              <a:buFont typeface="Arial" panose="020B0604020202020204" pitchFamily="34" charset="0"/>
              <a:buChar char="•"/>
            </a:pPr>
            <a:r>
              <a:rPr lang="el-GR" sz="2000" dirty="0">
                <a:latin typeface="Abhaya Libre Regular" panose="020B0604020202020204" charset="0"/>
                <a:cs typeface="Abhaya Libre Regular" panose="020B0604020202020204" charset="0"/>
              </a:rPr>
              <a:t>Εάν μια έννοια χαρακτηρίζεται ως μη πράσινη και από τις δύο μεθόδους, γίνεται αυτόματα αποδεκτή ως μη πράσινη.</a:t>
            </a:r>
          </a:p>
          <a:p>
            <a:pPr marL="342900" indent="-342900" algn="just">
              <a:buFont typeface="Arial" panose="020B0604020202020204" pitchFamily="34" charset="0"/>
              <a:buChar char="•"/>
            </a:pPr>
            <a:r>
              <a:rPr lang="el-GR" sz="2000" dirty="0">
                <a:latin typeface="Abhaya Libre Regular" panose="020B0604020202020204" charset="0"/>
                <a:cs typeface="Abhaya Libre Regular" panose="020B0604020202020204" charset="0"/>
              </a:rPr>
              <a:t>Εάν μια έννοια χαρακτηρίζεται ως πράσινη από μία μόνο εκ των δύο μεθόδων, αναθεωρείται και στη συνέχεια χαρακτηρίζεται είτε ως πράσινη είτε ως μη πράσινη.</a:t>
            </a:r>
            <a:endParaRPr lang="en-US" sz="2000" dirty="0">
              <a:latin typeface="Abhaya Libre Regular" panose="020B0604020202020204" charset="0"/>
              <a:cs typeface="Abhaya Libre Regular" panose="020B0604020202020204" charset="0"/>
            </a:endParaRPr>
          </a:p>
        </p:txBody>
      </p:sp>
      <p:pic>
        <p:nvPicPr>
          <p:cNvPr id="8" name="Picture 14">
            <a:extLst>
              <a:ext uri="{FF2B5EF4-FFF2-40B4-BE49-F238E27FC236}">
                <a16:creationId xmlns:a16="http://schemas.microsoft.com/office/drawing/2014/main" id="{AB82C416-C92C-88A6-D853-0A9FEAD472F6}"/>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1887200" y="3543909"/>
            <a:ext cx="3881518" cy="3896129"/>
          </a:xfrm>
          <a:prstGeom prst="rect">
            <a:avLst/>
          </a:prstGeom>
        </p:spPr>
      </p:pic>
    </p:spTree>
    <p:extLst>
      <p:ext uri="{BB962C8B-B14F-4D97-AF65-F5344CB8AC3E}">
        <p14:creationId xmlns:p14="http://schemas.microsoft.com/office/powerpoint/2010/main" val="13661020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0770731" y="4768328"/>
            <a:ext cx="7775659" cy="189443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231122" y="5034331"/>
            <a:ext cx="1338808" cy="1143007"/>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041430" y="6729788"/>
            <a:ext cx="1218800" cy="1198994"/>
          </a:xfrm>
          <a:prstGeom prst="rect">
            <a:avLst/>
          </a:prstGeom>
        </p:spPr>
      </p:pic>
      <p:grpSp>
        <p:nvGrpSpPr>
          <p:cNvPr id="5" name="Group 5"/>
          <p:cNvGrpSpPr/>
          <p:nvPr/>
        </p:nvGrpSpPr>
        <p:grpSpPr>
          <a:xfrm>
            <a:off x="14658560" y="2060782"/>
            <a:ext cx="657082" cy="657082"/>
            <a:chOff x="0" y="0"/>
            <a:chExt cx="812800" cy="812800"/>
          </a:xfrm>
        </p:grpSpPr>
        <p:sp>
          <p:nvSpPr>
            <p:cNvPr id="6" name="Freeform 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4989E"/>
            </a:solidFill>
          </p:spPr>
          <p:txBody>
            <a:bodyPr/>
            <a:lstStyle/>
            <a:p>
              <a:endParaRPr lang="en-US"/>
            </a:p>
          </p:txBody>
        </p:sp>
        <p:sp>
          <p:nvSpPr>
            <p:cNvPr id="7" name="TextBox 7"/>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3665800" y="3547556"/>
            <a:ext cx="657082" cy="657082"/>
            <a:chOff x="0" y="0"/>
            <a:chExt cx="812800" cy="812800"/>
          </a:xfrm>
        </p:grpSpPr>
        <p:sp>
          <p:nvSpPr>
            <p:cNvPr id="9" name="Freeform 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0E9E5"/>
            </a:solidFill>
          </p:spPr>
          <p:txBody>
            <a:bodyPr/>
            <a:lstStyle/>
            <a:p>
              <a:endParaRPr lang="en-US"/>
            </a:p>
          </p:txBody>
        </p:sp>
        <p:sp>
          <p:nvSpPr>
            <p:cNvPr id="10" name="TextBox 10"/>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13382803" y="5303960"/>
            <a:ext cx="657082" cy="657082"/>
            <a:chOff x="0" y="0"/>
            <a:chExt cx="812800" cy="812800"/>
          </a:xfrm>
        </p:grpSpPr>
        <p:sp>
          <p:nvSpPr>
            <p:cNvPr id="12" name="Freeform 1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43A44"/>
            </a:solidFill>
          </p:spPr>
          <p:txBody>
            <a:bodyPr/>
            <a:lstStyle/>
            <a:p>
              <a:endParaRPr lang="en-US"/>
            </a:p>
          </p:txBody>
        </p:sp>
        <p:sp>
          <p:nvSpPr>
            <p:cNvPr id="13" name="TextBox 13"/>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13752257" y="7056417"/>
            <a:ext cx="657082" cy="657082"/>
            <a:chOff x="0" y="0"/>
            <a:chExt cx="812800" cy="812800"/>
          </a:xfrm>
        </p:grpSpPr>
        <p:sp>
          <p:nvSpPr>
            <p:cNvPr id="15" name="Freeform 1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535454"/>
            </a:solidFill>
          </p:spPr>
          <p:txBody>
            <a:bodyPr/>
            <a:lstStyle/>
            <a:p>
              <a:endParaRPr lang="en-US"/>
            </a:p>
          </p:txBody>
        </p:sp>
        <p:sp>
          <p:nvSpPr>
            <p:cNvPr id="16" name="TextBox 16"/>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a:off x="14658560" y="8705205"/>
            <a:ext cx="657082" cy="657082"/>
            <a:chOff x="0" y="0"/>
            <a:chExt cx="812800" cy="812800"/>
          </a:xfrm>
        </p:grpSpPr>
        <p:sp>
          <p:nvSpPr>
            <p:cNvPr id="18" name="Freeform 1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3B2A3"/>
            </a:solidFill>
          </p:spPr>
          <p:txBody>
            <a:bodyPr/>
            <a:lstStyle/>
            <a:p>
              <a:endParaRPr lang="en-US"/>
            </a:p>
          </p:txBody>
        </p:sp>
        <p:sp>
          <p:nvSpPr>
            <p:cNvPr id="19" name="TextBox 19"/>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pic>
        <p:nvPicPr>
          <p:cNvPr id="20" name="Picture 20"/>
          <p:cNvPicPr>
            <a:picLocks noChangeAspect="1"/>
          </p:cNvPicPr>
          <p:nvPr/>
        </p:nvPicPr>
        <p:blipFill>
          <a:blip r:embed="rId8"/>
          <a:srcRect/>
          <a:stretch>
            <a:fillRect/>
          </a:stretch>
        </p:blipFill>
        <p:spPr>
          <a:xfrm>
            <a:off x="16418708" y="0"/>
            <a:ext cx="1869292" cy="1869292"/>
          </a:xfrm>
          <a:prstGeom prst="rect">
            <a:avLst/>
          </a:prstGeom>
        </p:spPr>
      </p:pic>
      <p:sp>
        <p:nvSpPr>
          <p:cNvPr id="23" name="TextBox 23"/>
          <p:cNvSpPr txBox="1"/>
          <p:nvPr/>
        </p:nvSpPr>
        <p:spPr>
          <a:xfrm>
            <a:off x="14770557" y="3680995"/>
            <a:ext cx="3086100" cy="3375422"/>
          </a:xfrm>
          <a:prstGeom prst="rect">
            <a:avLst/>
          </a:prstGeom>
        </p:spPr>
        <p:txBody>
          <a:bodyPr lIns="50800" tIns="50800" rIns="50800" bIns="50800" rtlCol="0" anchor="ctr"/>
          <a:lstStyle/>
          <a:p>
            <a:pPr algn="ctr">
              <a:lnSpc>
                <a:spcPts val="4479"/>
              </a:lnSpc>
            </a:pPr>
            <a:r>
              <a:rPr lang="en-US" sz="3199" dirty="0">
                <a:solidFill>
                  <a:srgbClr val="FEFEFE"/>
                </a:solidFill>
                <a:latin typeface="Abhaya Libre Regular"/>
              </a:rPr>
              <a:t>Smart Specialization</a:t>
            </a:r>
          </a:p>
        </p:txBody>
      </p:sp>
      <p:pic>
        <p:nvPicPr>
          <p:cNvPr id="24" name="Picture 24"/>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3665800" y="1440853"/>
            <a:ext cx="593582" cy="1239858"/>
          </a:xfrm>
          <a:prstGeom prst="rect">
            <a:avLst/>
          </a:prstGeom>
        </p:spPr>
      </p:pic>
      <p:pic>
        <p:nvPicPr>
          <p:cNvPr id="25" name="Picture 25"/>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2030901" y="3242022"/>
            <a:ext cx="1239858" cy="1239858"/>
          </a:xfrm>
          <a:prstGeom prst="rect">
            <a:avLst/>
          </a:prstGeom>
        </p:spPr>
      </p:pic>
      <p:pic>
        <p:nvPicPr>
          <p:cNvPr id="26" name="Picture 26"/>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3022445" y="8352972"/>
            <a:ext cx="1239034" cy="1250402"/>
          </a:xfrm>
          <a:prstGeom prst="rect">
            <a:avLst/>
          </a:prstGeom>
        </p:spPr>
      </p:pic>
      <p:sp>
        <p:nvSpPr>
          <p:cNvPr id="27" name="TextBox 27"/>
          <p:cNvSpPr txBox="1"/>
          <p:nvPr/>
        </p:nvSpPr>
        <p:spPr>
          <a:xfrm>
            <a:off x="1983400" y="3397591"/>
            <a:ext cx="8899201" cy="6087564"/>
          </a:xfrm>
          <a:prstGeom prst="rect">
            <a:avLst/>
          </a:prstGeom>
        </p:spPr>
        <p:txBody>
          <a:bodyPr lIns="0" tIns="0" rIns="0" bIns="0" rtlCol="0" anchor="t">
            <a:spAutoFit/>
          </a:bodyPr>
          <a:lstStyle/>
          <a:p>
            <a:pPr algn="just">
              <a:lnSpc>
                <a:spcPts val="3359"/>
              </a:lnSpc>
            </a:pPr>
            <a:r>
              <a:rPr lang="el-GR" sz="2000" spc="-36" dirty="0">
                <a:solidFill>
                  <a:srgbClr val="000000"/>
                </a:solidFill>
                <a:latin typeface="Abhaya Libre Regular"/>
              </a:rPr>
              <a:t>Οι δεξιότητες για την πράσινη οικονομία περιλαμβάνουν:</a:t>
            </a:r>
            <a:endParaRPr lang="en-US" sz="2000" spc="-36" dirty="0">
              <a:solidFill>
                <a:srgbClr val="000000"/>
              </a:solidFill>
              <a:latin typeface="Abhaya Libre Regular"/>
            </a:endParaRPr>
          </a:p>
          <a:p>
            <a:pPr marL="342900" indent="-342900" algn="just">
              <a:lnSpc>
                <a:spcPts val="3359"/>
              </a:lnSpc>
              <a:buFont typeface="Arial" panose="020B0604020202020204" pitchFamily="34" charset="0"/>
              <a:buChar char="•"/>
            </a:pPr>
            <a:r>
              <a:rPr lang="el-GR" sz="2000" spc="-36" dirty="0">
                <a:solidFill>
                  <a:srgbClr val="000000"/>
                </a:solidFill>
                <a:latin typeface="Abhaya Libre Regular"/>
              </a:rPr>
              <a:t>εγκάρσιες δεξιότητες, που συνδέονται με τη βιώσιμη σκέψη και δράση και αφορούν όλους τους οικονομικούς τομείς και επαγγέλματα,</a:t>
            </a:r>
          </a:p>
          <a:p>
            <a:pPr marL="342900" indent="-342900" algn="just">
              <a:lnSpc>
                <a:spcPts val="3359"/>
              </a:lnSpc>
              <a:buFont typeface="Arial" panose="020B0604020202020204" pitchFamily="34" charset="0"/>
              <a:buChar char="•"/>
            </a:pPr>
            <a:r>
              <a:rPr lang="el-GR" sz="2000" spc="-36" dirty="0">
                <a:solidFill>
                  <a:srgbClr val="000000"/>
                </a:solidFill>
                <a:latin typeface="Abhaya Libre Regular"/>
              </a:rPr>
              <a:t>ειδικές δεξιότητες, που απαιτούνται για την προσαρμογή ή την εφαρμογή προτύπων, διαδικασιών και υπηρεσιών για την προστασία των οικοσυστημάτων και της βιοποικιλότητας και για τη μείωση της κατανάλωσης ενέργειας, υλικών και νερού,</a:t>
            </a:r>
          </a:p>
          <a:p>
            <a:pPr marL="342900" indent="-342900" algn="just">
              <a:lnSpc>
                <a:spcPts val="3359"/>
              </a:lnSpc>
              <a:buFont typeface="Arial" panose="020B0604020202020204" pitchFamily="34" charset="0"/>
              <a:buChar char="•"/>
            </a:pPr>
            <a:r>
              <a:rPr lang="el-GR" sz="2000" spc="-36" dirty="0">
                <a:solidFill>
                  <a:srgbClr val="000000"/>
                </a:solidFill>
                <a:latin typeface="Abhaya Libre Regular"/>
              </a:rPr>
              <a:t>εξαιρετικά εξειδικευμένες δεξιότητες, που απαιτούνται για την ανάπτυξη και εφαρμογή πράσινων τεχνολογιών, όπως οι ανανεώσιμες πηγές ενέργειας, η επεξεργασία λυμάτων ή η ανακύκλωση,</a:t>
            </a:r>
          </a:p>
          <a:p>
            <a:pPr marL="342900" indent="-342900" algn="just">
              <a:lnSpc>
                <a:spcPts val="3359"/>
              </a:lnSpc>
              <a:buFont typeface="Arial" panose="020B0604020202020204" pitchFamily="34" charset="0"/>
              <a:buChar char="•"/>
            </a:pPr>
            <a:r>
              <a:rPr lang="el-GR" sz="2000" spc="-36" dirty="0">
                <a:solidFill>
                  <a:srgbClr val="000000"/>
                </a:solidFill>
                <a:latin typeface="Abhaya Libre Regular"/>
              </a:rPr>
              <a:t>οι δεξιότητες για την πράσινη οικονομία αναφέρονται επίσης ως δεξιότητες για πράσινες θέσεις εργασίας, δεξιότητες για την πράσινη μετάβαση ή πράσινες δεξιότητες</a:t>
            </a:r>
            <a:r>
              <a:rPr lang="en-US" sz="2000" spc="-36" dirty="0">
                <a:solidFill>
                  <a:srgbClr val="000000"/>
                </a:solidFill>
                <a:latin typeface="Abhaya Libre Regular"/>
              </a:rPr>
              <a:t>.</a:t>
            </a:r>
          </a:p>
          <a:p>
            <a:pPr algn="just">
              <a:lnSpc>
                <a:spcPts val="3359"/>
              </a:lnSpc>
            </a:pPr>
            <a:endParaRPr lang="en-US" sz="2400" spc="-36" dirty="0">
              <a:solidFill>
                <a:srgbClr val="000000"/>
              </a:solidFill>
              <a:latin typeface="Abhaya Libre Regular"/>
            </a:endParaRPr>
          </a:p>
        </p:txBody>
      </p:sp>
      <p:sp>
        <p:nvSpPr>
          <p:cNvPr id="31" name="TextBox 31"/>
          <p:cNvSpPr txBox="1"/>
          <p:nvPr/>
        </p:nvSpPr>
        <p:spPr>
          <a:xfrm>
            <a:off x="2787250" y="2408043"/>
            <a:ext cx="10111163" cy="993862"/>
          </a:xfrm>
          <a:prstGeom prst="rect">
            <a:avLst/>
          </a:prstGeom>
        </p:spPr>
        <p:txBody>
          <a:bodyPr wrap="square" lIns="0" tIns="0" rIns="0" bIns="0" rtlCol="0" anchor="t">
            <a:spAutoFit/>
          </a:bodyPr>
          <a:lstStyle/>
          <a:p>
            <a:pPr algn="just">
              <a:lnSpc>
                <a:spcPts val="3359"/>
              </a:lnSpc>
            </a:pPr>
            <a:r>
              <a:rPr lang="el-GR" sz="6000" spc="-36" dirty="0">
                <a:solidFill>
                  <a:srgbClr val="000000"/>
                </a:solidFill>
                <a:latin typeface="Abhaya Libre Regular"/>
              </a:rPr>
              <a:t>Πράσινες Δεξιότητες</a:t>
            </a:r>
            <a:endParaRPr lang="en-US" sz="6000" spc="-36" dirty="0">
              <a:solidFill>
                <a:srgbClr val="000000"/>
              </a:solidFill>
              <a:latin typeface="Abhaya Libre Regular"/>
            </a:endParaRPr>
          </a:p>
          <a:p>
            <a:pPr algn="just">
              <a:lnSpc>
                <a:spcPts val="3359"/>
              </a:lnSpc>
            </a:pPr>
            <a:endParaRPr lang="en-US" sz="6000" spc="-36" dirty="0">
              <a:solidFill>
                <a:srgbClr val="000000"/>
              </a:solidFill>
              <a:latin typeface="Abhaya Libre Regular"/>
            </a:endParaRPr>
          </a:p>
        </p:txBody>
      </p:sp>
      <p:pic>
        <p:nvPicPr>
          <p:cNvPr id="32" name="Picture 32"/>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1852805">
            <a:off x="6323948" y="-3260923"/>
            <a:ext cx="5364129" cy="5364129"/>
          </a:xfrm>
          <a:prstGeom prst="rect">
            <a:avLst/>
          </a:prstGeom>
        </p:spPr>
      </p:pic>
      <p:pic>
        <p:nvPicPr>
          <p:cNvPr id="33" name="Picture 33"/>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0" y="-1490547"/>
            <a:ext cx="3334026" cy="3588482"/>
          </a:xfrm>
          <a:prstGeom prst="rect">
            <a:avLst/>
          </a:prstGeom>
        </p:spPr>
      </p:pic>
      <p:pic>
        <p:nvPicPr>
          <p:cNvPr id="34" name="Picture 34"/>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1185502">
            <a:off x="-3235988" y="28827"/>
            <a:ext cx="4352147" cy="4346443"/>
          </a:xfrm>
          <a:prstGeom prst="rect">
            <a:avLst/>
          </a:prstGeom>
        </p:spPr>
      </p:pic>
      <p:pic>
        <p:nvPicPr>
          <p:cNvPr id="35" name="Picture 35"/>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1852805">
            <a:off x="15257830" y="7358583"/>
            <a:ext cx="5364129" cy="5364129"/>
          </a:xfrm>
          <a:prstGeom prst="rect">
            <a:avLst/>
          </a:prstGeom>
        </p:spPr>
      </p:pic>
      <p:grpSp>
        <p:nvGrpSpPr>
          <p:cNvPr id="36" name="Group 36"/>
          <p:cNvGrpSpPr/>
          <p:nvPr/>
        </p:nvGrpSpPr>
        <p:grpSpPr>
          <a:xfrm>
            <a:off x="-845096" y="8795670"/>
            <a:ext cx="2900572" cy="807705"/>
            <a:chOff x="0" y="0"/>
            <a:chExt cx="3867430" cy="1076939"/>
          </a:xfrm>
        </p:grpSpPr>
        <p:pic>
          <p:nvPicPr>
            <p:cNvPr id="37" name="Picture 37"/>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0" y="0"/>
              <a:ext cx="3867430" cy="618789"/>
            </a:xfrm>
            <a:prstGeom prst="rect">
              <a:avLst/>
            </a:prstGeom>
          </p:spPr>
        </p:pic>
        <p:pic>
          <p:nvPicPr>
            <p:cNvPr id="38" name="Picture 38"/>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0" y="458151"/>
              <a:ext cx="3867430" cy="618789"/>
            </a:xfrm>
            <a:prstGeom prst="rect">
              <a:avLst/>
            </a:prstGeom>
          </p:spPr>
        </p:pic>
      </p:grpSp>
      <p:pic>
        <p:nvPicPr>
          <p:cNvPr id="39" name="Picture 39"/>
          <p:cNvPicPr>
            <a:picLocks noChangeAspect="1"/>
          </p:cNvPicPr>
          <p:nvPr/>
        </p:nvPicPr>
        <p:blipFill>
          <a:blip r:embed="rId23"/>
          <a:srcRect/>
          <a:stretch>
            <a:fillRect/>
          </a:stretch>
        </p:blipFill>
        <p:spPr>
          <a:xfrm>
            <a:off x="7520403" y="9362287"/>
            <a:ext cx="3710720" cy="779251"/>
          </a:xfrm>
          <a:prstGeom prst="rect">
            <a:avLst/>
          </a:prstGeom>
        </p:spPr>
      </p:pic>
      <p:pic>
        <p:nvPicPr>
          <p:cNvPr id="41" name="Picture 40">
            <a:extLst>
              <a:ext uri="{FF2B5EF4-FFF2-40B4-BE49-F238E27FC236}">
                <a16:creationId xmlns:a16="http://schemas.microsoft.com/office/drawing/2014/main" id="{6AADEC83-2354-42EB-63E3-8203B9BC72AB}"/>
              </a:ext>
            </a:extLst>
          </p:cNvPr>
          <p:cNvPicPr>
            <a:picLocks noChangeAspect="1"/>
          </p:cNvPicPr>
          <p:nvPr/>
        </p:nvPicPr>
        <p:blipFill>
          <a:blip r:embed="rId24"/>
          <a:stretch>
            <a:fillRect/>
          </a:stretch>
        </p:blipFill>
        <p:spPr>
          <a:xfrm>
            <a:off x="14648491" y="3815693"/>
            <a:ext cx="3204152" cy="3036867"/>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0"/>
          <p:cNvPicPr>
            <a:picLocks noChangeAspect="1"/>
          </p:cNvPicPr>
          <p:nvPr/>
        </p:nvPicPr>
        <p:blipFill>
          <a:blip r:embed="rId2"/>
          <a:srcRect/>
          <a:stretch>
            <a:fillRect/>
          </a:stretch>
        </p:blipFill>
        <p:spPr>
          <a:xfrm>
            <a:off x="16418708" y="0"/>
            <a:ext cx="1869292" cy="1869292"/>
          </a:xfrm>
          <a:prstGeom prst="rect">
            <a:avLst/>
          </a:prstGeom>
        </p:spPr>
      </p:pic>
      <p:sp>
        <p:nvSpPr>
          <p:cNvPr id="27" name="TextBox 27"/>
          <p:cNvSpPr txBox="1"/>
          <p:nvPr/>
        </p:nvSpPr>
        <p:spPr>
          <a:xfrm>
            <a:off x="1733437" y="2630178"/>
            <a:ext cx="11776147" cy="6944209"/>
          </a:xfrm>
          <a:prstGeom prst="rect">
            <a:avLst/>
          </a:prstGeom>
        </p:spPr>
        <p:txBody>
          <a:bodyPr wrap="square" lIns="0" tIns="0" rIns="0" bIns="0" rtlCol="0" anchor="t">
            <a:spAutoFit/>
          </a:bodyPr>
          <a:lstStyle/>
          <a:p>
            <a:pPr algn="just">
              <a:lnSpc>
                <a:spcPts val="3359"/>
              </a:lnSpc>
            </a:pPr>
            <a:r>
              <a:rPr lang="el-GR" sz="2400" spc="-36" dirty="0">
                <a:solidFill>
                  <a:srgbClr val="000000"/>
                </a:solidFill>
                <a:latin typeface="Abhaya Libre Regular"/>
              </a:rPr>
              <a:t>Η </a:t>
            </a:r>
            <a:r>
              <a:rPr lang="el-GR" sz="2400" spc="-36" dirty="0" err="1">
                <a:solidFill>
                  <a:srgbClr val="000000"/>
                </a:solidFill>
                <a:latin typeface="Abhaya Libre Regular"/>
              </a:rPr>
              <a:t>Dr</a:t>
            </a:r>
            <a:r>
              <a:rPr lang="el-GR" sz="2400" spc="-36" dirty="0">
                <a:solidFill>
                  <a:srgbClr val="000000"/>
                </a:solidFill>
                <a:latin typeface="Abhaya Libre Regular"/>
              </a:rPr>
              <a:t> </a:t>
            </a:r>
            <a:r>
              <a:rPr lang="el-GR" sz="2400" spc="-36" dirty="0" err="1">
                <a:solidFill>
                  <a:srgbClr val="000000"/>
                </a:solidFill>
                <a:latin typeface="Abhaya Libre Regular"/>
              </a:rPr>
              <a:t>Margarita</a:t>
            </a:r>
            <a:r>
              <a:rPr lang="el-GR" sz="2400" spc="-36" dirty="0">
                <a:solidFill>
                  <a:srgbClr val="000000"/>
                </a:solidFill>
                <a:latin typeface="Abhaya Libre Regular"/>
              </a:rPr>
              <a:t> </a:t>
            </a:r>
            <a:r>
              <a:rPr lang="el-GR" sz="2400" spc="-36" dirty="0" err="1">
                <a:solidFill>
                  <a:srgbClr val="000000"/>
                </a:solidFill>
                <a:latin typeface="Abhaya Libre Regular"/>
              </a:rPr>
              <a:t>Pavlova</a:t>
            </a:r>
            <a:r>
              <a:rPr lang="el-GR" sz="2400" spc="-36" dirty="0">
                <a:solidFill>
                  <a:srgbClr val="000000"/>
                </a:solidFill>
                <a:latin typeface="Abhaya Libre Regular"/>
              </a:rPr>
              <a:t> (2014) έχει ταξινομήσει τις γενικές πράσινες δεξιότητες στις ακόλουθες τρεις κατηγορίες</a:t>
            </a:r>
            <a:r>
              <a:rPr lang="en-US" sz="2400" spc="-36" dirty="0">
                <a:solidFill>
                  <a:srgbClr val="000000"/>
                </a:solidFill>
                <a:latin typeface="Abhaya Libre Regular"/>
              </a:rPr>
              <a:t>:</a:t>
            </a:r>
          </a:p>
          <a:p>
            <a:pPr algn="just">
              <a:lnSpc>
                <a:spcPts val="3359"/>
              </a:lnSpc>
            </a:pPr>
            <a:endParaRPr lang="en-US" sz="2400" spc="-36" dirty="0">
              <a:solidFill>
                <a:srgbClr val="000000"/>
              </a:solidFill>
              <a:latin typeface="Abhaya Libre Regular"/>
            </a:endParaRPr>
          </a:p>
          <a:p>
            <a:pPr algn="just">
              <a:lnSpc>
                <a:spcPts val="3359"/>
              </a:lnSpc>
            </a:pPr>
            <a:r>
              <a:rPr lang="el-GR" sz="2000" b="1" spc="-36" dirty="0">
                <a:solidFill>
                  <a:srgbClr val="000000"/>
                </a:solidFill>
                <a:latin typeface="Abhaya Libre Regular"/>
              </a:rPr>
              <a:t>Γνωστικές ικανότητες </a:t>
            </a:r>
            <a:r>
              <a:rPr lang="el-GR" sz="2000" spc="-36" dirty="0">
                <a:solidFill>
                  <a:srgbClr val="000000"/>
                </a:solidFill>
                <a:latin typeface="Abhaya Libre Regular"/>
              </a:rPr>
              <a:t>(π.χ. περιβαλλοντική ευαισθητοποίηση και προθυμία για μάθηση σχετικά με τη βιώσιμη ανάπτυξη, ανάλυση συστημάτων και κινδύνων, δεξιότητες αξιολόγησης, ερμηνείας και κατανόησης τόσο της ανάγκης για αλλαγή όσο και των απαιτούμενων μέτρων, δεξιότητες καινοτομίας για τον εντοπισμό ευκαιριών και τη δημιουργία νέων στρατηγικών για την αντιμετώπιση των πράσινων προκλήσεων).</a:t>
            </a:r>
          </a:p>
          <a:p>
            <a:pPr algn="just">
              <a:lnSpc>
                <a:spcPts val="3359"/>
              </a:lnSpc>
            </a:pPr>
            <a:r>
              <a:rPr lang="el-GR" sz="2000" b="1" spc="-36" dirty="0">
                <a:solidFill>
                  <a:srgbClr val="000000"/>
                </a:solidFill>
                <a:latin typeface="Abhaya Libre Regular"/>
              </a:rPr>
              <a:t>Διαπροσωπικές ικανότητες </a:t>
            </a:r>
            <a:r>
              <a:rPr lang="el-GR" sz="2000" spc="-36" dirty="0">
                <a:solidFill>
                  <a:srgbClr val="000000"/>
                </a:solidFill>
                <a:latin typeface="Abhaya Libre Regular"/>
              </a:rPr>
              <a:t>(π.χ. δεξιότητες συντονισμού, διαχείρισης και επιχειρηματικές δεξιότητες για τη διευκόλυνση ολιστικών και διεπιστημονικών προσεγγίσεων που περιλαμβάνουν οικονομικούς, κοινωνικούς και οικολογικούς στόχους, δεξιότητες επικοινωνίας και διαπραγμάτευσης για τη διευθέτηση αντικρουόμενων συμφερόντων σε πολύπλοκα πλαίσια, δεξιότητες μάρκετινγκ για την προώθηση </a:t>
            </a:r>
            <a:r>
              <a:rPr lang="el-GR" sz="2000" spc="-36" dirty="0" err="1">
                <a:solidFill>
                  <a:srgbClr val="000000"/>
                </a:solidFill>
                <a:latin typeface="Abhaya Libre Regular"/>
              </a:rPr>
              <a:t>οικολογικότερων</a:t>
            </a:r>
            <a:r>
              <a:rPr lang="el-GR" sz="2000" spc="-36" dirty="0">
                <a:solidFill>
                  <a:srgbClr val="000000"/>
                </a:solidFill>
                <a:latin typeface="Abhaya Libre Regular"/>
              </a:rPr>
              <a:t> προϊόντων και υπηρεσιών)</a:t>
            </a:r>
          </a:p>
          <a:p>
            <a:pPr algn="just">
              <a:lnSpc>
                <a:spcPts val="3359"/>
              </a:lnSpc>
            </a:pPr>
            <a:r>
              <a:rPr lang="el-GR" sz="2000" b="1" spc="-36" dirty="0" err="1">
                <a:solidFill>
                  <a:srgbClr val="000000"/>
                </a:solidFill>
                <a:latin typeface="Abhaya Libre Regular"/>
              </a:rPr>
              <a:t>Ενδοπροσωπικές</a:t>
            </a:r>
            <a:r>
              <a:rPr lang="el-GR" sz="2000" b="1" spc="-36" dirty="0">
                <a:solidFill>
                  <a:srgbClr val="000000"/>
                </a:solidFill>
                <a:latin typeface="Abhaya Libre Regular"/>
              </a:rPr>
              <a:t> ικανότητες </a:t>
            </a:r>
            <a:r>
              <a:rPr lang="el-GR" sz="2000" spc="-36" dirty="0">
                <a:solidFill>
                  <a:srgbClr val="000000"/>
                </a:solidFill>
                <a:latin typeface="Abhaya Libre Regular"/>
              </a:rPr>
              <a:t>(προσαρμοστικότητα και μεταβιβάσιμες δεξιότητες που βοηθούν τους εργαζόμενους να μαθαίνουν και να εφαρμόζουν τις νέες τεχνολογίες και διαδικασίες που απαιτούνται για το "</a:t>
            </a:r>
            <a:r>
              <a:rPr lang="el-GR" sz="2000" spc="-36" dirty="0" err="1">
                <a:solidFill>
                  <a:srgbClr val="000000"/>
                </a:solidFill>
                <a:latin typeface="Abhaya Libre Regular"/>
              </a:rPr>
              <a:t>πρασινισμα</a:t>
            </a:r>
            <a:r>
              <a:rPr lang="el-GR" sz="2000" spc="-36" dirty="0">
                <a:solidFill>
                  <a:srgbClr val="000000"/>
                </a:solidFill>
                <a:latin typeface="Abhaya Libre Regular"/>
              </a:rPr>
              <a:t>" της εργασίας τους, επιχειρηματικές δεξιότητες για την αξιοποίηση των ευκαιριών που παρουσιάζουν οι τεχνολογίες χαμηλών εκπομπών άνθρακα)</a:t>
            </a:r>
            <a:endParaRPr lang="en-US" sz="2000" spc="-36" dirty="0">
              <a:solidFill>
                <a:srgbClr val="000000"/>
              </a:solidFill>
              <a:latin typeface="Abhaya Libre Regular"/>
            </a:endParaRPr>
          </a:p>
        </p:txBody>
      </p:sp>
      <p:sp>
        <p:nvSpPr>
          <p:cNvPr id="31" name="TextBox 31"/>
          <p:cNvSpPr txBox="1"/>
          <p:nvPr/>
        </p:nvSpPr>
        <p:spPr>
          <a:xfrm>
            <a:off x="2787250" y="1656523"/>
            <a:ext cx="10111163" cy="993862"/>
          </a:xfrm>
          <a:prstGeom prst="rect">
            <a:avLst/>
          </a:prstGeom>
        </p:spPr>
        <p:txBody>
          <a:bodyPr wrap="square" lIns="0" tIns="0" rIns="0" bIns="0" rtlCol="0" anchor="t">
            <a:spAutoFit/>
          </a:bodyPr>
          <a:lstStyle/>
          <a:p>
            <a:pPr algn="just">
              <a:lnSpc>
                <a:spcPts val="3359"/>
              </a:lnSpc>
            </a:pPr>
            <a:r>
              <a:rPr lang="el-GR" sz="6000" spc="-36" dirty="0">
                <a:solidFill>
                  <a:srgbClr val="000000"/>
                </a:solidFill>
                <a:latin typeface="Abhaya Libre Regular"/>
              </a:rPr>
              <a:t>Πράσινες Δεξιότητες</a:t>
            </a:r>
            <a:endParaRPr lang="en-US" sz="6000" spc="-36" dirty="0">
              <a:solidFill>
                <a:srgbClr val="000000"/>
              </a:solidFill>
              <a:latin typeface="Abhaya Libre Regular"/>
            </a:endParaRPr>
          </a:p>
          <a:p>
            <a:pPr algn="just">
              <a:lnSpc>
                <a:spcPts val="3359"/>
              </a:lnSpc>
            </a:pPr>
            <a:endParaRPr lang="en-US" sz="6000" spc="-36" dirty="0">
              <a:solidFill>
                <a:srgbClr val="000000"/>
              </a:solidFill>
              <a:latin typeface="Abhaya Libre Regular"/>
            </a:endParaRPr>
          </a:p>
        </p:txBody>
      </p:sp>
      <p:pic>
        <p:nvPicPr>
          <p:cNvPr id="32" name="Picture 3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852805">
            <a:off x="6323948" y="-3260923"/>
            <a:ext cx="5364129" cy="5364129"/>
          </a:xfrm>
          <a:prstGeom prst="rect">
            <a:avLst/>
          </a:prstGeom>
        </p:spPr>
      </p:pic>
      <p:pic>
        <p:nvPicPr>
          <p:cNvPr id="33" name="Picture 3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1490547"/>
            <a:ext cx="3334026" cy="3588482"/>
          </a:xfrm>
          <a:prstGeom prst="rect">
            <a:avLst/>
          </a:prstGeom>
        </p:spPr>
      </p:pic>
      <p:pic>
        <p:nvPicPr>
          <p:cNvPr id="34" name="Picture 3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185502">
            <a:off x="-3235988" y="28827"/>
            <a:ext cx="4352147" cy="4346443"/>
          </a:xfrm>
          <a:prstGeom prst="rect">
            <a:avLst/>
          </a:prstGeom>
        </p:spPr>
      </p:pic>
      <p:pic>
        <p:nvPicPr>
          <p:cNvPr id="35" name="Picture 3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852805">
            <a:off x="15809063" y="6639137"/>
            <a:ext cx="5364129" cy="5364129"/>
          </a:xfrm>
          <a:prstGeom prst="rect">
            <a:avLst/>
          </a:prstGeom>
        </p:spPr>
      </p:pic>
      <p:pic>
        <p:nvPicPr>
          <p:cNvPr id="39" name="Picture 39"/>
          <p:cNvPicPr>
            <a:picLocks noChangeAspect="1"/>
          </p:cNvPicPr>
          <p:nvPr/>
        </p:nvPicPr>
        <p:blipFill>
          <a:blip r:embed="rId9"/>
          <a:srcRect/>
          <a:stretch>
            <a:fillRect/>
          </a:stretch>
        </p:blipFill>
        <p:spPr>
          <a:xfrm>
            <a:off x="7520403" y="9362287"/>
            <a:ext cx="3710720" cy="779251"/>
          </a:xfrm>
          <a:prstGeom prst="rect">
            <a:avLst/>
          </a:prstGeom>
        </p:spPr>
      </p:pic>
      <p:pic>
        <p:nvPicPr>
          <p:cNvPr id="28" name="Picture 22">
            <a:extLst>
              <a:ext uri="{FF2B5EF4-FFF2-40B4-BE49-F238E27FC236}">
                <a16:creationId xmlns:a16="http://schemas.microsoft.com/office/drawing/2014/main" id="{085B4CBB-2FB5-41CB-523C-75E79C0A2D0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3554944" y="3314700"/>
            <a:ext cx="3857625" cy="4114800"/>
          </a:xfrm>
          <a:prstGeom prst="rect">
            <a:avLst/>
          </a:prstGeom>
        </p:spPr>
      </p:pic>
    </p:spTree>
    <p:extLst>
      <p:ext uri="{BB962C8B-B14F-4D97-AF65-F5344CB8AC3E}">
        <p14:creationId xmlns:p14="http://schemas.microsoft.com/office/powerpoint/2010/main" val="32441993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0770731" y="4768328"/>
            <a:ext cx="7775659" cy="189443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231122" y="5034331"/>
            <a:ext cx="1338808" cy="1143007"/>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041430" y="6729788"/>
            <a:ext cx="1218800" cy="1198994"/>
          </a:xfrm>
          <a:prstGeom prst="rect">
            <a:avLst/>
          </a:prstGeom>
        </p:spPr>
      </p:pic>
      <p:grpSp>
        <p:nvGrpSpPr>
          <p:cNvPr id="5" name="Group 5"/>
          <p:cNvGrpSpPr/>
          <p:nvPr/>
        </p:nvGrpSpPr>
        <p:grpSpPr>
          <a:xfrm>
            <a:off x="14658560" y="2060782"/>
            <a:ext cx="657082" cy="657082"/>
            <a:chOff x="0" y="0"/>
            <a:chExt cx="812800" cy="812800"/>
          </a:xfrm>
        </p:grpSpPr>
        <p:sp>
          <p:nvSpPr>
            <p:cNvPr id="6" name="Freeform 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4989E"/>
            </a:solidFill>
          </p:spPr>
          <p:txBody>
            <a:bodyPr/>
            <a:lstStyle/>
            <a:p>
              <a:endParaRPr lang="en-US"/>
            </a:p>
          </p:txBody>
        </p:sp>
        <p:sp>
          <p:nvSpPr>
            <p:cNvPr id="7" name="TextBox 7"/>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3665800" y="3547556"/>
            <a:ext cx="657082" cy="657082"/>
            <a:chOff x="0" y="0"/>
            <a:chExt cx="812800" cy="812800"/>
          </a:xfrm>
        </p:grpSpPr>
        <p:sp>
          <p:nvSpPr>
            <p:cNvPr id="9" name="Freeform 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0E9E5"/>
            </a:solidFill>
          </p:spPr>
          <p:txBody>
            <a:bodyPr/>
            <a:lstStyle/>
            <a:p>
              <a:endParaRPr lang="en-US"/>
            </a:p>
          </p:txBody>
        </p:sp>
        <p:sp>
          <p:nvSpPr>
            <p:cNvPr id="10" name="TextBox 10"/>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13382803" y="5303960"/>
            <a:ext cx="657082" cy="657082"/>
            <a:chOff x="0" y="0"/>
            <a:chExt cx="812800" cy="812800"/>
          </a:xfrm>
        </p:grpSpPr>
        <p:sp>
          <p:nvSpPr>
            <p:cNvPr id="12" name="Freeform 1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43A44"/>
            </a:solidFill>
          </p:spPr>
          <p:txBody>
            <a:bodyPr/>
            <a:lstStyle/>
            <a:p>
              <a:endParaRPr lang="en-US"/>
            </a:p>
          </p:txBody>
        </p:sp>
        <p:sp>
          <p:nvSpPr>
            <p:cNvPr id="13" name="TextBox 13"/>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13752257" y="7056417"/>
            <a:ext cx="657082" cy="657082"/>
            <a:chOff x="0" y="0"/>
            <a:chExt cx="812800" cy="812800"/>
          </a:xfrm>
        </p:grpSpPr>
        <p:sp>
          <p:nvSpPr>
            <p:cNvPr id="15" name="Freeform 1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535454"/>
            </a:solidFill>
          </p:spPr>
          <p:txBody>
            <a:bodyPr/>
            <a:lstStyle/>
            <a:p>
              <a:endParaRPr lang="en-US"/>
            </a:p>
          </p:txBody>
        </p:sp>
        <p:sp>
          <p:nvSpPr>
            <p:cNvPr id="16" name="TextBox 16"/>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a:off x="14658560" y="8705205"/>
            <a:ext cx="657082" cy="657082"/>
            <a:chOff x="0" y="0"/>
            <a:chExt cx="812800" cy="812800"/>
          </a:xfrm>
        </p:grpSpPr>
        <p:sp>
          <p:nvSpPr>
            <p:cNvPr id="18" name="Freeform 1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3B2A3"/>
            </a:solidFill>
          </p:spPr>
          <p:txBody>
            <a:bodyPr/>
            <a:lstStyle/>
            <a:p>
              <a:endParaRPr lang="en-US"/>
            </a:p>
          </p:txBody>
        </p:sp>
        <p:sp>
          <p:nvSpPr>
            <p:cNvPr id="19" name="TextBox 19"/>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pic>
        <p:nvPicPr>
          <p:cNvPr id="20" name="Picture 20"/>
          <p:cNvPicPr>
            <a:picLocks noChangeAspect="1"/>
          </p:cNvPicPr>
          <p:nvPr/>
        </p:nvPicPr>
        <p:blipFill>
          <a:blip r:embed="rId8"/>
          <a:srcRect/>
          <a:stretch>
            <a:fillRect/>
          </a:stretch>
        </p:blipFill>
        <p:spPr>
          <a:xfrm>
            <a:off x="16418708" y="0"/>
            <a:ext cx="1869292" cy="1869292"/>
          </a:xfrm>
          <a:prstGeom prst="rect">
            <a:avLst/>
          </a:prstGeom>
        </p:spPr>
      </p:pic>
      <p:sp>
        <p:nvSpPr>
          <p:cNvPr id="23" name="TextBox 23"/>
          <p:cNvSpPr txBox="1"/>
          <p:nvPr/>
        </p:nvSpPr>
        <p:spPr>
          <a:xfrm>
            <a:off x="14770557" y="3680995"/>
            <a:ext cx="3086100" cy="3375422"/>
          </a:xfrm>
          <a:prstGeom prst="rect">
            <a:avLst/>
          </a:prstGeom>
        </p:spPr>
        <p:txBody>
          <a:bodyPr lIns="50800" tIns="50800" rIns="50800" bIns="50800" rtlCol="0" anchor="ctr"/>
          <a:lstStyle/>
          <a:p>
            <a:pPr algn="ctr">
              <a:lnSpc>
                <a:spcPts val="4479"/>
              </a:lnSpc>
            </a:pPr>
            <a:r>
              <a:rPr lang="en-US" sz="3199" dirty="0">
                <a:solidFill>
                  <a:srgbClr val="FEFEFE"/>
                </a:solidFill>
                <a:latin typeface="Abhaya Libre Regular"/>
              </a:rPr>
              <a:t>Smart Specialization</a:t>
            </a:r>
          </a:p>
        </p:txBody>
      </p:sp>
      <p:pic>
        <p:nvPicPr>
          <p:cNvPr id="24" name="Picture 24"/>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3665800" y="1440853"/>
            <a:ext cx="593582" cy="1239858"/>
          </a:xfrm>
          <a:prstGeom prst="rect">
            <a:avLst/>
          </a:prstGeom>
        </p:spPr>
      </p:pic>
      <p:pic>
        <p:nvPicPr>
          <p:cNvPr id="25" name="Picture 25"/>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2030901" y="3242022"/>
            <a:ext cx="1239858" cy="1239858"/>
          </a:xfrm>
          <a:prstGeom prst="rect">
            <a:avLst/>
          </a:prstGeom>
        </p:spPr>
      </p:pic>
      <p:pic>
        <p:nvPicPr>
          <p:cNvPr id="26" name="Picture 26"/>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3022445" y="8352972"/>
            <a:ext cx="1239034" cy="1250402"/>
          </a:xfrm>
          <a:prstGeom prst="rect">
            <a:avLst/>
          </a:prstGeom>
        </p:spPr>
      </p:pic>
      <p:sp>
        <p:nvSpPr>
          <p:cNvPr id="27" name="TextBox 27"/>
          <p:cNvSpPr txBox="1"/>
          <p:nvPr/>
        </p:nvSpPr>
        <p:spPr>
          <a:xfrm>
            <a:off x="1983400" y="3397591"/>
            <a:ext cx="9149989" cy="6087564"/>
          </a:xfrm>
          <a:prstGeom prst="rect">
            <a:avLst/>
          </a:prstGeom>
        </p:spPr>
        <p:txBody>
          <a:bodyPr wrap="square" lIns="0" tIns="0" rIns="0" bIns="0" rtlCol="0" anchor="t">
            <a:spAutoFit/>
          </a:bodyPr>
          <a:lstStyle/>
          <a:p>
            <a:pPr algn="just">
              <a:lnSpc>
                <a:spcPts val="3359"/>
              </a:lnSpc>
            </a:pPr>
            <a:r>
              <a:rPr lang="el-GR" sz="2000" spc="-36" dirty="0">
                <a:solidFill>
                  <a:srgbClr val="000000"/>
                </a:solidFill>
                <a:latin typeface="Abhaya Libre Regular"/>
              </a:rPr>
              <a:t>Η προσαρμοστικότητα αναφέρεται στην ικανότητα και τα κίνητρα για την αντιμετώπιση απρόβλεπτων, νέων και ταχέως μεταβαλλόμενων συνθηκών, όπως η επιτυχής ανταπόκριση σε καταστάσεις κρίσης και η απόκτηση νέων ρόλων, τεχνολογιών και διαδικασιών. Η διαχείριση του εργασιακού άγχους, η προσαρμογή σε διαφορετικές προσωπικότητες, πρότυπα συμπεριφοράς και κουλτούρες και η σωματική αντοχή σε πολλές διαφορετικές συνθήκες εργασίας αποτελούν παραδείγματα προσαρμοστικότητας και είναι παραδείγματα </a:t>
            </a:r>
            <a:r>
              <a:rPr lang="el-GR" sz="2000" spc="-36" dirty="0" err="1">
                <a:solidFill>
                  <a:srgbClr val="000000"/>
                </a:solidFill>
                <a:latin typeface="Abhaya Libre Regular"/>
              </a:rPr>
              <a:t>ενδοπροσωπικών</a:t>
            </a:r>
            <a:r>
              <a:rPr lang="el-GR" sz="2000" spc="-36" dirty="0">
                <a:solidFill>
                  <a:srgbClr val="000000"/>
                </a:solidFill>
                <a:latin typeface="Abhaya Libre Regular"/>
              </a:rPr>
              <a:t> δεξιοτήτων.</a:t>
            </a:r>
          </a:p>
          <a:p>
            <a:pPr algn="just">
              <a:lnSpc>
                <a:spcPts val="3359"/>
              </a:lnSpc>
            </a:pPr>
            <a:r>
              <a:rPr lang="el-GR" sz="2000" spc="-36" dirty="0">
                <a:solidFill>
                  <a:srgbClr val="000000"/>
                </a:solidFill>
                <a:latin typeface="Abhaya Libre Regular"/>
              </a:rPr>
              <a:t>Η υποβολή ερωτήσεων είναι μια εξαιρετική μέθοδος για να μάθετε περισσότερα και να αμφισβητήσετε κατεστημένους τρόπους λειτουργίας, και είναι μια από τις πιο σημαντικές πτυχές της προσαρμοστικότητας. Κάντε ερωτήσεις που είναι καλά τεκμηριωμένες και υποβάλλετέ τις με τον κατάλληλο τρόπο, ώστε να λάβετε χρήσιμες απαντήσεις από ανθρώπους που θεωρείτε ότι είναι προσαρμόσιμοι σε διαφορετικές καταστάσεις</a:t>
            </a:r>
            <a:r>
              <a:rPr lang="en-US" sz="2000" spc="-36" dirty="0">
                <a:solidFill>
                  <a:srgbClr val="000000"/>
                </a:solidFill>
                <a:latin typeface="Abhaya Libre Regular"/>
              </a:rPr>
              <a:t>.</a:t>
            </a:r>
          </a:p>
          <a:p>
            <a:pPr algn="just">
              <a:lnSpc>
                <a:spcPts val="3359"/>
              </a:lnSpc>
            </a:pPr>
            <a:endParaRPr lang="en-US" sz="2400" spc="-36" dirty="0">
              <a:solidFill>
                <a:srgbClr val="000000"/>
              </a:solidFill>
              <a:latin typeface="Abhaya Libre Regular"/>
            </a:endParaRPr>
          </a:p>
        </p:txBody>
      </p:sp>
      <p:sp>
        <p:nvSpPr>
          <p:cNvPr id="31" name="TextBox 31"/>
          <p:cNvSpPr txBox="1"/>
          <p:nvPr/>
        </p:nvSpPr>
        <p:spPr>
          <a:xfrm>
            <a:off x="1942527" y="2009867"/>
            <a:ext cx="10411616" cy="1865895"/>
          </a:xfrm>
          <a:prstGeom prst="rect">
            <a:avLst/>
          </a:prstGeom>
        </p:spPr>
        <p:txBody>
          <a:bodyPr wrap="square" lIns="0" tIns="0" rIns="0" bIns="0" rtlCol="0" anchor="t">
            <a:spAutoFit/>
          </a:bodyPr>
          <a:lstStyle/>
          <a:p>
            <a:pPr algn="just">
              <a:lnSpc>
                <a:spcPts val="3359"/>
              </a:lnSpc>
            </a:pPr>
            <a:r>
              <a:rPr lang="el-GR" sz="4400" spc="-36" dirty="0">
                <a:solidFill>
                  <a:srgbClr val="000000"/>
                </a:solidFill>
                <a:latin typeface="Abhaya Libre Regular"/>
              </a:rPr>
              <a:t>Παράδειγμα </a:t>
            </a:r>
            <a:r>
              <a:rPr lang="el-GR" sz="4400" spc="-36" dirty="0" err="1">
                <a:solidFill>
                  <a:srgbClr val="000000"/>
                </a:solidFill>
                <a:latin typeface="Abhaya Libre Regular"/>
              </a:rPr>
              <a:t>Ενδοπροσωπικής</a:t>
            </a:r>
            <a:r>
              <a:rPr lang="el-GR" sz="4400" spc="-36" dirty="0">
                <a:solidFill>
                  <a:srgbClr val="000000"/>
                </a:solidFill>
                <a:latin typeface="Abhaya Libre Regular"/>
              </a:rPr>
              <a:t> Δεξιότητας</a:t>
            </a:r>
            <a:r>
              <a:rPr lang="en-US" sz="4400" spc="-36" dirty="0">
                <a:solidFill>
                  <a:srgbClr val="000000"/>
                </a:solidFill>
                <a:latin typeface="Abhaya Libre Regular"/>
              </a:rPr>
              <a:t> – </a:t>
            </a:r>
          </a:p>
          <a:p>
            <a:pPr algn="just">
              <a:lnSpc>
                <a:spcPts val="3359"/>
              </a:lnSpc>
            </a:pPr>
            <a:endParaRPr lang="en-US" sz="4400" spc="-36" dirty="0">
              <a:solidFill>
                <a:srgbClr val="000000"/>
              </a:solidFill>
              <a:latin typeface="Abhaya Libre Regular"/>
            </a:endParaRPr>
          </a:p>
          <a:p>
            <a:pPr algn="just">
              <a:lnSpc>
                <a:spcPts val="3359"/>
              </a:lnSpc>
            </a:pPr>
            <a:r>
              <a:rPr lang="el-GR" sz="4400" spc="-36" dirty="0">
                <a:solidFill>
                  <a:srgbClr val="000000"/>
                </a:solidFill>
                <a:latin typeface="Abhaya Libre Regular"/>
              </a:rPr>
              <a:t>Προσαρμοστικότητα</a:t>
            </a:r>
            <a:endParaRPr lang="en-US" sz="4400" spc="-36" dirty="0">
              <a:solidFill>
                <a:srgbClr val="000000"/>
              </a:solidFill>
              <a:latin typeface="Abhaya Libre Regular"/>
            </a:endParaRPr>
          </a:p>
          <a:p>
            <a:pPr algn="just">
              <a:lnSpc>
                <a:spcPts val="3359"/>
              </a:lnSpc>
            </a:pPr>
            <a:endParaRPr lang="en-US" sz="6000" spc="-36" dirty="0">
              <a:solidFill>
                <a:srgbClr val="000000"/>
              </a:solidFill>
              <a:latin typeface="Abhaya Libre Regular"/>
            </a:endParaRPr>
          </a:p>
        </p:txBody>
      </p:sp>
      <p:pic>
        <p:nvPicPr>
          <p:cNvPr id="32" name="Picture 32"/>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1852805">
            <a:off x="6323948" y="-3260923"/>
            <a:ext cx="5364129" cy="5364129"/>
          </a:xfrm>
          <a:prstGeom prst="rect">
            <a:avLst/>
          </a:prstGeom>
        </p:spPr>
      </p:pic>
      <p:pic>
        <p:nvPicPr>
          <p:cNvPr id="33" name="Picture 33"/>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198827" y="-1386434"/>
            <a:ext cx="3334026" cy="3588482"/>
          </a:xfrm>
          <a:prstGeom prst="rect">
            <a:avLst/>
          </a:prstGeom>
        </p:spPr>
      </p:pic>
      <p:pic>
        <p:nvPicPr>
          <p:cNvPr id="34" name="Picture 34"/>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1185502">
            <a:off x="-3235988" y="28827"/>
            <a:ext cx="4352147" cy="4346443"/>
          </a:xfrm>
          <a:prstGeom prst="rect">
            <a:avLst/>
          </a:prstGeom>
        </p:spPr>
      </p:pic>
      <p:pic>
        <p:nvPicPr>
          <p:cNvPr id="35" name="Picture 35"/>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1852805">
            <a:off x="15257830" y="7358583"/>
            <a:ext cx="5364129" cy="5364129"/>
          </a:xfrm>
          <a:prstGeom prst="rect">
            <a:avLst/>
          </a:prstGeom>
        </p:spPr>
      </p:pic>
      <p:grpSp>
        <p:nvGrpSpPr>
          <p:cNvPr id="36" name="Group 36"/>
          <p:cNvGrpSpPr/>
          <p:nvPr/>
        </p:nvGrpSpPr>
        <p:grpSpPr>
          <a:xfrm>
            <a:off x="-845096" y="8795670"/>
            <a:ext cx="2900572" cy="807705"/>
            <a:chOff x="0" y="0"/>
            <a:chExt cx="3867430" cy="1076939"/>
          </a:xfrm>
        </p:grpSpPr>
        <p:pic>
          <p:nvPicPr>
            <p:cNvPr id="37" name="Picture 37"/>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0" y="0"/>
              <a:ext cx="3867430" cy="618789"/>
            </a:xfrm>
            <a:prstGeom prst="rect">
              <a:avLst/>
            </a:prstGeom>
          </p:spPr>
        </p:pic>
        <p:pic>
          <p:nvPicPr>
            <p:cNvPr id="38" name="Picture 38"/>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0" y="458151"/>
              <a:ext cx="3867430" cy="618789"/>
            </a:xfrm>
            <a:prstGeom prst="rect">
              <a:avLst/>
            </a:prstGeom>
          </p:spPr>
        </p:pic>
      </p:grpSp>
      <p:pic>
        <p:nvPicPr>
          <p:cNvPr id="39" name="Picture 39"/>
          <p:cNvPicPr>
            <a:picLocks noChangeAspect="1"/>
          </p:cNvPicPr>
          <p:nvPr/>
        </p:nvPicPr>
        <p:blipFill>
          <a:blip r:embed="rId23"/>
          <a:srcRect/>
          <a:stretch>
            <a:fillRect/>
          </a:stretch>
        </p:blipFill>
        <p:spPr>
          <a:xfrm>
            <a:off x="7520403" y="9362287"/>
            <a:ext cx="3710720" cy="779251"/>
          </a:xfrm>
          <a:prstGeom prst="rect">
            <a:avLst/>
          </a:prstGeom>
        </p:spPr>
      </p:pic>
      <p:pic>
        <p:nvPicPr>
          <p:cNvPr id="29" name="Picture 28">
            <a:extLst>
              <a:ext uri="{FF2B5EF4-FFF2-40B4-BE49-F238E27FC236}">
                <a16:creationId xmlns:a16="http://schemas.microsoft.com/office/drawing/2014/main" id="{4C40F53C-2B31-E3D0-7E4D-F1A297C9B36E}"/>
              </a:ext>
            </a:extLst>
          </p:cNvPr>
          <p:cNvPicPr>
            <a:picLocks noChangeAspect="1"/>
          </p:cNvPicPr>
          <p:nvPr/>
        </p:nvPicPr>
        <p:blipFill>
          <a:blip r:embed="rId24"/>
          <a:stretch>
            <a:fillRect/>
          </a:stretch>
        </p:blipFill>
        <p:spPr>
          <a:xfrm>
            <a:off x="14794865" y="3680995"/>
            <a:ext cx="3086100" cy="2924978"/>
          </a:xfrm>
          <a:prstGeom prst="rect">
            <a:avLst/>
          </a:prstGeom>
        </p:spPr>
      </p:pic>
    </p:spTree>
    <p:extLst>
      <p:ext uri="{BB962C8B-B14F-4D97-AF65-F5344CB8AC3E}">
        <p14:creationId xmlns:p14="http://schemas.microsoft.com/office/powerpoint/2010/main" val="1717348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0770731" y="4768328"/>
            <a:ext cx="7775659" cy="189443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231122" y="5034331"/>
            <a:ext cx="1338808" cy="1143007"/>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041430" y="6729788"/>
            <a:ext cx="1218800" cy="1198994"/>
          </a:xfrm>
          <a:prstGeom prst="rect">
            <a:avLst/>
          </a:prstGeom>
        </p:spPr>
      </p:pic>
      <p:grpSp>
        <p:nvGrpSpPr>
          <p:cNvPr id="5" name="Group 5"/>
          <p:cNvGrpSpPr/>
          <p:nvPr/>
        </p:nvGrpSpPr>
        <p:grpSpPr>
          <a:xfrm>
            <a:off x="14658560" y="2060782"/>
            <a:ext cx="657082" cy="657082"/>
            <a:chOff x="0" y="0"/>
            <a:chExt cx="812800" cy="812800"/>
          </a:xfrm>
        </p:grpSpPr>
        <p:sp>
          <p:nvSpPr>
            <p:cNvPr id="6" name="Freeform 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4989E"/>
            </a:solidFill>
          </p:spPr>
          <p:txBody>
            <a:bodyPr/>
            <a:lstStyle/>
            <a:p>
              <a:endParaRPr lang="en-US"/>
            </a:p>
          </p:txBody>
        </p:sp>
        <p:sp>
          <p:nvSpPr>
            <p:cNvPr id="7" name="TextBox 7"/>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3665800" y="3547556"/>
            <a:ext cx="657082" cy="657082"/>
            <a:chOff x="0" y="0"/>
            <a:chExt cx="812800" cy="812800"/>
          </a:xfrm>
        </p:grpSpPr>
        <p:sp>
          <p:nvSpPr>
            <p:cNvPr id="9" name="Freeform 9"/>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0E9E5"/>
            </a:solidFill>
          </p:spPr>
          <p:txBody>
            <a:bodyPr/>
            <a:lstStyle/>
            <a:p>
              <a:endParaRPr lang="en-US"/>
            </a:p>
          </p:txBody>
        </p:sp>
        <p:sp>
          <p:nvSpPr>
            <p:cNvPr id="10" name="TextBox 10"/>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13382803" y="5303960"/>
            <a:ext cx="657082" cy="657082"/>
            <a:chOff x="0" y="0"/>
            <a:chExt cx="812800" cy="812800"/>
          </a:xfrm>
        </p:grpSpPr>
        <p:sp>
          <p:nvSpPr>
            <p:cNvPr id="12" name="Freeform 1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43A44"/>
            </a:solidFill>
          </p:spPr>
          <p:txBody>
            <a:bodyPr/>
            <a:lstStyle/>
            <a:p>
              <a:endParaRPr lang="en-US"/>
            </a:p>
          </p:txBody>
        </p:sp>
        <p:sp>
          <p:nvSpPr>
            <p:cNvPr id="13" name="TextBox 13"/>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13752257" y="7056417"/>
            <a:ext cx="657082" cy="657082"/>
            <a:chOff x="0" y="0"/>
            <a:chExt cx="812800" cy="812800"/>
          </a:xfrm>
        </p:grpSpPr>
        <p:sp>
          <p:nvSpPr>
            <p:cNvPr id="15" name="Freeform 1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535454"/>
            </a:solidFill>
          </p:spPr>
          <p:txBody>
            <a:bodyPr/>
            <a:lstStyle/>
            <a:p>
              <a:endParaRPr lang="en-US"/>
            </a:p>
          </p:txBody>
        </p:sp>
        <p:sp>
          <p:nvSpPr>
            <p:cNvPr id="16" name="TextBox 16"/>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a:off x="14658560" y="8705205"/>
            <a:ext cx="657082" cy="657082"/>
            <a:chOff x="0" y="0"/>
            <a:chExt cx="812800" cy="812800"/>
          </a:xfrm>
        </p:grpSpPr>
        <p:sp>
          <p:nvSpPr>
            <p:cNvPr id="18" name="Freeform 18"/>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3B2A3"/>
            </a:solidFill>
          </p:spPr>
          <p:txBody>
            <a:bodyPr/>
            <a:lstStyle/>
            <a:p>
              <a:endParaRPr lang="en-US"/>
            </a:p>
          </p:txBody>
        </p:sp>
        <p:sp>
          <p:nvSpPr>
            <p:cNvPr id="19" name="TextBox 19"/>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pic>
        <p:nvPicPr>
          <p:cNvPr id="20" name="Picture 20"/>
          <p:cNvPicPr>
            <a:picLocks noChangeAspect="1"/>
          </p:cNvPicPr>
          <p:nvPr/>
        </p:nvPicPr>
        <p:blipFill>
          <a:blip r:embed="rId8"/>
          <a:srcRect/>
          <a:stretch>
            <a:fillRect/>
          </a:stretch>
        </p:blipFill>
        <p:spPr>
          <a:xfrm>
            <a:off x="16418708" y="0"/>
            <a:ext cx="1869292" cy="1869292"/>
          </a:xfrm>
          <a:prstGeom prst="rect">
            <a:avLst/>
          </a:prstGeom>
        </p:spPr>
      </p:pic>
      <p:sp>
        <p:nvSpPr>
          <p:cNvPr id="23" name="TextBox 23"/>
          <p:cNvSpPr txBox="1"/>
          <p:nvPr/>
        </p:nvSpPr>
        <p:spPr>
          <a:xfrm>
            <a:off x="14770557" y="3680995"/>
            <a:ext cx="3086100" cy="3375422"/>
          </a:xfrm>
          <a:prstGeom prst="rect">
            <a:avLst/>
          </a:prstGeom>
        </p:spPr>
        <p:txBody>
          <a:bodyPr lIns="50800" tIns="50800" rIns="50800" bIns="50800" rtlCol="0" anchor="ctr"/>
          <a:lstStyle/>
          <a:p>
            <a:pPr algn="ctr">
              <a:lnSpc>
                <a:spcPts val="4479"/>
              </a:lnSpc>
            </a:pPr>
            <a:r>
              <a:rPr lang="en-US" sz="3199" dirty="0">
                <a:solidFill>
                  <a:srgbClr val="FEFEFE"/>
                </a:solidFill>
                <a:latin typeface="Abhaya Libre Regular"/>
              </a:rPr>
              <a:t>Smart Specialization</a:t>
            </a:r>
          </a:p>
        </p:txBody>
      </p:sp>
      <p:pic>
        <p:nvPicPr>
          <p:cNvPr id="24" name="Picture 24"/>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3665800" y="1440853"/>
            <a:ext cx="593582" cy="1239858"/>
          </a:xfrm>
          <a:prstGeom prst="rect">
            <a:avLst/>
          </a:prstGeom>
        </p:spPr>
      </p:pic>
      <p:pic>
        <p:nvPicPr>
          <p:cNvPr id="25" name="Picture 25"/>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2030901" y="3242022"/>
            <a:ext cx="1239858" cy="1239858"/>
          </a:xfrm>
          <a:prstGeom prst="rect">
            <a:avLst/>
          </a:prstGeom>
        </p:spPr>
      </p:pic>
      <p:pic>
        <p:nvPicPr>
          <p:cNvPr id="26" name="Picture 26"/>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3022445" y="8352972"/>
            <a:ext cx="1239034" cy="1250402"/>
          </a:xfrm>
          <a:prstGeom prst="rect">
            <a:avLst/>
          </a:prstGeom>
        </p:spPr>
      </p:pic>
      <p:sp>
        <p:nvSpPr>
          <p:cNvPr id="27" name="TextBox 27"/>
          <p:cNvSpPr txBox="1"/>
          <p:nvPr/>
        </p:nvSpPr>
        <p:spPr>
          <a:xfrm>
            <a:off x="2058785" y="3680995"/>
            <a:ext cx="9149989" cy="3907480"/>
          </a:xfrm>
          <a:prstGeom prst="rect">
            <a:avLst/>
          </a:prstGeom>
        </p:spPr>
        <p:txBody>
          <a:bodyPr wrap="square" lIns="0" tIns="0" rIns="0" bIns="0" rtlCol="0" anchor="t">
            <a:spAutoFit/>
          </a:bodyPr>
          <a:lstStyle/>
          <a:p>
            <a:pPr algn="just">
              <a:lnSpc>
                <a:spcPts val="3359"/>
              </a:lnSpc>
            </a:pPr>
            <a:r>
              <a:rPr lang="el-GR" sz="2000" spc="-36" dirty="0">
                <a:solidFill>
                  <a:srgbClr val="000000"/>
                </a:solidFill>
                <a:latin typeface="Abhaya Libre Regular"/>
              </a:rPr>
              <a:t>Οι πράσινες επαγγελματικές ικανότητες είναι οι τεχνικές δεξιότητες, γνώσεις, αξίες και στάσεις που πρέπει να διαθέτει το εργατικό δυναμικό για να αναπτύξει και να υποστηρίξει βιώσιμα κοινωνικά, οικονομικά και περιβαλλοντικά αποτελέσματα στις επιχειρήσεις, τη βιομηχανία και την κοινότητα.</a:t>
            </a:r>
          </a:p>
          <a:p>
            <a:pPr algn="just">
              <a:lnSpc>
                <a:spcPts val="3359"/>
              </a:lnSpc>
            </a:pPr>
            <a:r>
              <a:rPr lang="el-GR" sz="2000" spc="-36" dirty="0">
                <a:solidFill>
                  <a:srgbClr val="000000"/>
                </a:solidFill>
                <a:latin typeface="Abhaya Libre Regular"/>
              </a:rPr>
              <a:t>Οι πράσινες επαγγελματικές ικανότητες περιλαμβάνουν:</a:t>
            </a:r>
          </a:p>
          <a:p>
            <a:pPr marL="342900" indent="-342900" algn="just">
              <a:lnSpc>
                <a:spcPts val="3359"/>
              </a:lnSpc>
              <a:buFont typeface="Arial" panose="020B0604020202020204" pitchFamily="34" charset="0"/>
              <a:buChar char="•"/>
            </a:pPr>
            <a:r>
              <a:rPr lang="el-GR" sz="2000" spc="-36" dirty="0" err="1">
                <a:solidFill>
                  <a:srgbClr val="000000"/>
                </a:solidFill>
                <a:latin typeface="Abhaya Libre Regular"/>
              </a:rPr>
              <a:t>διατομεακές</a:t>
            </a:r>
            <a:r>
              <a:rPr lang="el-GR" sz="2000" spc="-36" dirty="0">
                <a:solidFill>
                  <a:srgbClr val="000000"/>
                </a:solidFill>
                <a:latin typeface="Abhaya Libre Regular"/>
              </a:rPr>
              <a:t> βασικές πράσινες ικανότητες </a:t>
            </a:r>
          </a:p>
          <a:p>
            <a:pPr marL="342900" indent="-342900" algn="just">
              <a:lnSpc>
                <a:spcPts val="3359"/>
              </a:lnSpc>
              <a:buFont typeface="Arial" panose="020B0604020202020204" pitchFamily="34" charset="0"/>
              <a:buChar char="•"/>
            </a:pPr>
            <a:r>
              <a:rPr lang="el-GR" sz="2000" spc="-36" dirty="0">
                <a:solidFill>
                  <a:srgbClr val="000000"/>
                </a:solidFill>
                <a:latin typeface="Abhaya Libre Regular"/>
              </a:rPr>
              <a:t>προηγμένες εξειδικευμένες επαγγελματικές ικανότητες για τον επαγγελματικό χειρισμό "πράσινων" υλικών, τεχνολογιών και διεργασιών</a:t>
            </a:r>
            <a:r>
              <a:rPr lang="en-US" sz="2000" spc="-36" dirty="0">
                <a:solidFill>
                  <a:srgbClr val="000000"/>
                </a:solidFill>
                <a:latin typeface="Abhaya Libre Regular"/>
              </a:rPr>
              <a:t>.</a:t>
            </a:r>
          </a:p>
          <a:p>
            <a:pPr algn="just">
              <a:lnSpc>
                <a:spcPts val="3359"/>
              </a:lnSpc>
            </a:pPr>
            <a:endParaRPr lang="en-US" sz="2400" spc="-36" dirty="0">
              <a:solidFill>
                <a:srgbClr val="000000"/>
              </a:solidFill>
              <a:latin typeface="Abhaya Libre Regular"/>
            </a:endParaRPr>
          </a:p>
        </p:txBody>
      </p:sp>
      <p:sp>
        <p:nvSpPr>
          <p:cNvPr id="31" name="TextBox 31"/>
          <p:cNvSpPr txBox="1"/>
          <p:nvPr/>
        </p:nvSpPr>
        <p:spPr>
          <a:xfrm>
            <a:off x="1968367" y="2658255"/>
            <a:ext cx="10111163" cy="511679"/>
          </a:xfrm>
          <a:prstGeom prst="rect">
            <a:avLst/>
          </a:prstGeom>
        </p:spPr>
        <p:txBody>
          <a:bodyPr wrap="square" lIns="0" tIns="0" rIns="0" bIns="0" rtlCol="0" anchor="t">
            <a:spAutoFit/>
          </a:bodyPr>
          <a:lstStyle/>
          <a:p>
            <a:pPr algn="just">
              <a:lnSpc>
                <a:spcPts val="3359"/>
              </a:lnSpc>
            </a:pPr>
            <a:r>
              <a:rPr lang="el-GR" sz="4800" spc="-36" dirty="0">
                <a:solidFill>
                  <a:srgbClr val="000000"/>
                </a:solidFill>
                <a:latin typeface="Abhaya Libre Regular"/>
              </a:rPr>
              <a:t>Πράσινες επαγγελματικές ικανότητες</a:t>
            </a:r>
            <a:endParaRPr lang="en-US" sz="6000" spc="-36" dirty="0">
              <a:solidFill>
                <a:srgbClr val="000000"/>
              </a:solidFill>
              <a:latin typeface="Abhaya Libre Regular"/>
            </a:endParaRPr>
          </a:p>
        </p:txBody>
      </p:sp>
      <p:pic>
        <p:nvPicPr>
          <p:cNvPr id="32" name="Picture 32"/>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1852805">
            <a:off x="6323948" y="-3260923"/>
            <a:ext cx="5364129" cy="5364129"/>
          </a:xfrm>
          <a:prstGeom prst="rect">
            <a:avLst/>
          </a:prstGeom>
        </p:spPr>
      </p:pic>
      <p:pic>
        <p:nvPicPr>
          <p:cNvPr id="33" name="Picture 33"/>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165755" y="-1596240"/>
            <a:ext cx="3334026" cy="3588482"/>
          </a:xfrm>
          <a:prstGeom prst="rect">
            <a:avLst/>
          </a:prstGeom>
        </p:spPr>
      </p:pic>
      <p:pic>
        <p:nvPicPr>
          <p:cNvPr id="34" name="Picture 34"/>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1185502">
            <a:off x="-3235988" y="28827"/>
            <a:ext cx="4352147" cy="4346443"/>
          </a:xfrm>
          <a:prstGeom prst="rect">
            <a:avLst/>
          </a:prstGeom>
        </p:spPr>
      </p:pic>
      <p:pic>
        <p:nvPicPr>
          <p:cNvPr id="35" name="Picture 35"/>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1852805">
            <a:off x="15257830" y="7358583"/>
            <a:ext cx="5364129" cy="5364129"/>
          </a:xfrm>
          <a:prstGeom prst="rect">
            <a:avLst/>
          </a:prstGeom>
        </p:spPr>
      </p:pic>
      <p:grpSp>
        <p:nvGrpSpPr>
          <p:cNvPr id="36" name="Group 36"/>
          <p:cNvGrpSpPr/>
          <p:nvPr/>
        </p:nvGrpSpPr>
        <p:grpSpPr>
          <a:xfrm>
            <a:off x="-845096" y="8795670"/>
            <a:ext cx="2900572" cy="807705"/>
            <a:chOff x="0" y="0"/>
            <a:chExt cx="3867430" cy="1076939"/>
          </a:xfrm>
        </p:grpSpPr>
        <p:pic>
          <p:nvPicPr>
            <p:cNvPr id="37" name="Picture 37"/>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0" y="0"/>
              <a:ext cx="3867430" cy="618789"/>
            </a:xfrm>
            <a:prstGeom prst="rect">
              <a:avLst/>
            </a:prstGeom>
          </p:spPr>
        </p:pic>
        <p:pic>
          <p:nvPicPr>
            <p:cNvPr id="38" name="Picture 38"/>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0" y="458151"/>
              <a:ext cx="3867430" cy="618789"/>
            </a:xfrm>
            <a:prstGeom prst="rect">
              <a:avLst/>
            </a:prstGeom>
          </p:spPr>
        </p:pic>
      </p:grpSp>
      <p:pic>
        <p:nvPicPr>
          <p:cNvPr id="39" name="Picture 39"/>
          <p:cNvPicPr>
            <a:picLocks noChangeAspect="1"/>
          </p:cNvPicPr>
          <p:nvPr/>
        </p:nvPicPr>
        <p:blipFill>
          <a:blip r:embed="rId23"/>
          <a:srcRect/>
          <a:stretch>
            <a:fillRect/>
          </a:stretch>
        </p:blipFill>
        <p:spPr>
          <a:xfrm>
            <a:off x="7520403" y="9362287"/>
            <a:ext cx="3710720" cy="779251"/>
          </a:xfrm>
          <a:prstGeom prst="rect">
            <a:avLst/>
          </a:prstGeom>
        </p:spPr>
      </p:pic>
      <p:pic>
        <p:nvPicPr>
          <p:cNvPr id="29" name="Picture 28">
            <a:extLst>
              <a:ext uri="{FF2B5EF4-FFF2-40B4-BE49-F238E27FC236}">
                <a16:creationId xmlns:a16="http://schemas.microsoft.com/office/drawing/2014/main" id="{4C40F53C-2B31-E3D0-7E4D-F1A297C9B36E}"/>
              </a:ext>
            </a:extLst>
          </p:cNvPr>
          <p:cNvPicPr>
            <a:picLocks noChangeAspect="1"/>
          </p:cNvPicPr>
          <p:nvPr/>
        </p:nvPicPr>
        <p:blipFill>
          <a:blip r:embed="rId24"/>
          <a:stretch>
            <a:fillRect/>
          </a:stretch>
        </p:blipFill>
        <p:spPr>
          <a:xfrm>
            <a:off x="14794865" y="3680995"/>
            <a:ext cx="3086100" cy="2924978"/>
          </a:xfrm>
          <a:prstGeom prst="rect">
            <a:avLst/>
          </a:prstGeom>
        </p:spPr>
      </p:pic>
    </p:spTree>
    <p:extLst>
      <p:ext uri="{BB962C8B-B14F-4D97-AF65-F5344CB8AC3E}">
        <p14:creationId xmlns:p14="http://schemas.microsoft.com/office/powerpoint/2010/main" val="14387570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sp>
        <p:nvSpPr>
          <p:cNvPr id="2" name="TextBox 2"/>
          <p:cNvSpPr txBox="1"/>
          <p:nvPr/>
        </p:nvSpPr>
        <p:spPr>
          <a:xfrm>
            <a:off x="1784075" y="1894978"/>
            <a:ext cx="8280738" cy="770736"/>
          </a:xfrm>
          <a:prstGeom prst="rect">
            <a:avLst/>
          </a:prstGeom>
        </p:spPr>
        <p:txBody>
          <a:bodyPr lIns="0" tIns="0" rIns="0" bIns="0" rtlCol="0" anchor="t">
            <a:spAutoFit/>
          </a:bodyPr>
          <a:lstStyle/>
          <a:p>
            <a:pPr>
              <a:lnSpc>
                <a:spcPts val="5449"/>
              </a:lnSpc>
            </a:pPr>
            <a:r>
              <a:rPr lang="el-GR" sz="6410" dirty="0">
                <a:solidFill>
                  <a:srgbClr val="000000"/>
                </a:solidFill>
                <a:latin typeface="Abhaya Libre Regular Bold"/>
              </a:rPr>
              <a:t>Αποποίηση Ευθυνών</a:t>
            </a:r>
            <a:endParaRPr lang="en-US" sz="6410" dirty="0">
              <a:solidFill>
                <a:srgbClr val="000000"/>
              </a:solidFill>
              <a:latin typeface="Abhaya Libre Regular Bold"/>
            </a:endParaRPr>
          </a:p>
        </p:txBody>
      </p:sp>
      <p:sp>
        <p:nvSpPr>
          <p:cNvPr id="3" name="TextBox 3"/>
          <p:cNvSpPr txBox="1"/>
          <p:nvPr/>
        </p:nvSpPr>
        <p:spPr>
          <a:xfrm>
            <a:off x="1784075" y="2828851"/>
            <a:ext cx="15741892" cy="4310732"/>
          </a:xfrm>
          <a:prstGeom prst="rect">
            <a:avLst/>
          </a:prstGeom>
        </p:spPr>
        <p:txBody>
          <a:bodyPr lIns="0" tIns="0" rIns="0" bIns="0" rtlCol="0" anchor="t">
            <a:spAutoFit/>
          </a:bodyPr>
          <a:lstStyle/>
          <a:p>
            <a:pPr algn="just">
              <a:lnSpc>
                <a:spcPts val="4619"/>
              </a:lnSpc>
            </a:pPr>
            <a:r>
              <a:rPr lang="el-GR" sz="3299" spc="-49" dirty="0">
                <a:solidFill>
                  <a:srgbClr val="000000"/>
                </a:solidFill>
                <a:latin typeface="Abhaya Libre Regular"/>
              </a:rPr>
              <a:t>Η υποστήριξη της Ευρωπαϊκής Επιτροπής στην παραγωγή της παρούσας έκδοσης δεν συνιστά έγκριση του περιεχομένου, το οποίο αντικατοπτρίζει αποκλειστικά τις απόψεις των συντακτών. Η Επιτροπή δεν μπορεί να θεωρηθεί υπεύθυνη για τυχόν χρήση των πληροφοριών που περιέχονται σε αυτήν.</a:t>
            </a:r>
            <a:endParaRPr lang="en-US" sz="3299" spc="-49" dirty="0">
              <a:solidFill>
                <a:srgbClr val="000000"/>
              </a:solidFill>
              <a:latin typeface="Abhaya Libre Regular"/>
            </a:endParaRPr>
          </a:p>
          <a:p>
            <a:pPr algn="just">
              <a:lnSpc>
                <a:spcPts val="2380"/>
              </a:lnSpc>
            </a:pPr>
            <a:endParaRPr lang="en-US" sz="3299" spc="-49" dirty="0">
              <a:solidFill>
                <a:srgbClr val="000000"/>
              </a:solidFill>
              <a:latin typeface="Abhaya Libre Regular"/>
            </a:endParaRPr>
          </a:p>
          <a:p>
            <a:pPr algn="just">
              <a:lnSpc>
                <a:spcPts val="4619"/>
              </a:lnSpc>
            </a:pPr>
            <a:r>
              <a:rPr lang="el-GR" sz="3299" spc="-49" dirty="0">
                <a:solidFill>
                  <a:srgbClr val="000000"/>
                </a:solidFill>
                <a:latin typeface="Abhaya Libre Regular"/>
              </a:rPr>
              <a:t>Έργο</a:t>
            </a:r>
            <a:r>
              <a:rPr lang="en-US" sz="3299" spc="-49" dirty="0">
                <a:solidFill>
                  <a:srgbClr val="000000"/>
                </a:solidFill>
                <a:latin typeface="Abhaya Libre Regular"/>
              </a:rPr>
              <a:t> </a:t>
            </a:r>
            <a:r>
              <a:rPr lang="el-GR" sz="3299" spc="-49">
                <a:solidFill>
                  <a:srgbClr val="000000"/>
                </a:solidFill>
                <a:latin typeface="Abhaya Libre Regular"/>
              </a:rPr>
              <a:t>υπ’Αρ</a:t>
            </a:r>
            <a:r>
              <a:rPr lang="el-GR" sz="3299" spc="-49" dirty="0">
                <a:solidFill>
                  <a:srgbClr val="000000"/>
                </a:solidFill>
                <a:latin typeface="Abhaya Libre Regular"/>
              </a:rPr>
              <a:t>.</a:t>
            </a:r>
            <a:r>
              <a:rPr lang="en-US" sz="3299" spc="-49" dirty="0">
                <a:solidFill>
                  <a:srgbClr val="000000"/>
                </a:solidFill>
                <a:latin typeface="Abhaya Libre Regular"/>
              </a:rPr>
              <a:t>: 2021-1-RO01-KA220-VET-000028118</a:t>
            </a:r>
          </a:p>
          <a:p>
            <a:pPr algn="just">
              <a:lnSpc>
                <a:spcPts val="4619"/>
              </a:lnSpc>
            </a:pPr>
            <a:endParaRPr lang="en-US" sz="3299" spc="-49" dirty="0">
              <a:solidFill>
                <a:srgbClr val="000000"/>
              </a:solidFill>
              <a:latin typeface="Abhaya Libre Regular"/>
            </a:endParaRPr>
          </a:p>
          <a:p>
            <a:pPr>
              <a:lnSpc>
                <a:spcPts val="3499"/>
              </a:lnSpc>
            </a:pPr>
            <a:endParaRPr lang="en-US" sz="3299" spc="-49" dirty="0">
              <a:solidFill>
                <a:srgbClr val="000000"/>
              </a:solidFill>
              <a:latin typeface="Abhaya Libre Regular"/>
            </a:endParaRPr>
          </a:p>
        </p:txBody>
      </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4782433" y="7448371"/>
            <a:ext cx="11622266" cy="12388074"/>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185502">
            <a:off x="-3467133" y="353201"/>
            <a:ext cx="4352147" cy="4346443"/>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7379619">
            <a:off x="3146606" y="8906714"/>
            <a:ext cx="5810576" cy="5802961"/>
          </a:xfrm>
          <a:prstGeom prst="rect">
            <a:avLst/>
          </a:prstGeom>
        </p:spPr>
      </p:pic>
      <p:pic>
        <p:nvPicPr>
          <p:cNvPr id="8" name="Picture 8"/>
          <p:cNvPicPr>
            <a:picLocks noChangeAspect="1"/>
          </p:cNvPicPr>
          <p:nvPr/>
        </p:nvPicPr>
        <p:blipFill>
          <a:blip r:embed="rId10"/>
          <a:srcRect/>
          <a:stretch>
            <a:fillRect/>
          </a:stretch>
        </p:blipFill>
        <p:spPr>
          <a:xfrm>
            <a:off x="16418708" y="0"/>
            <a:ext cx="1869292" cy="1869292"/>
          </a:xfrm>
          <a:prstGeom prst="rect">
            <a:avLst/>
          </a:prstGeom>
        </p:spPr>
      </p:pic>
      <p:pic>
        <p:nvPicPr>
          <p:cNvPr id="9" name="Picture 9"/>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8947194">
            <a:off x="13506859" y="7477485"/>
            <a:ext cx="5364129" cy="5364129"/>
          </a:xfrm>
          <a:prstGeom prst="rect">
            <a:avLst/>
          </a:prstGeom>
        </p:spPr>
      </p:pic>
      <p:pic>
        <p:nvPicPr>
          <p:cNvPr id="10" name="Picture 10"/>
          <p:cNvPicPr>
            <a:picLocks noChangeAspect="1"/>
          </p:cNvPicPr>
          <p:nvPr/>
        </p:nvPicPr>
        <p:blipFill>
          <a:blip r:embed="rId13"/>
          <a:srcRect/>
          <a:stretch>
            <a:fillRect/>
          </a:stretch>
        </p:blipFill>
        <p:spPr>
          <a:xfrm>
            <a:off x="1784075" y="6481135"/>
            <a:ext cx="7870946" cy="1652899"/>
          </a:xfrm>
          <a:prstGeom prst="rect">
            <a:avLst/>
          </a:prstGeom>
        </p:spPr>
      </p:pic>
      <p:pic>
        <p:nvPicPr>
          <p:cNvPr id="11" name="Picture 11"/>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6632729">
            <a:off x="15049004" y="4145049"/>
            <a:ext cx="4881157" cy="4874760"/>
          </a:xfrm>
          <a:prstGeom prst="rect">
            <a:avLst/>
          </a:prstGeom>
        </p:spPr>
      </p:pic>
      <p:grpSp>
        <p:nvGrpSpPr>
          <p:cNvPr id="12" name="Group 12"/>
          <p:cNvGrpSpPr/>
          <p:nvPr/>
        </p:nvGrpSpPr>
        <p:grpSpPr>
          <a:xfrm>
            <a:off x="13890147" y="6582429"/>
            <a:ext cx="2900572" cy="807705"/>
            <a:chOff x="0" y="0"/>
            <a:chExt cx="3867430" cy="1076939"/>
          </a:xfrm>
        </p:grpSpPr>
        <p:pic>
          <p:nvPicPr>
            <p:cNvPr id="13" name="Picture 13"/>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0" y="0"/>
              <a:ext cx="3867430" cy="618789"/>
            </a:xfrm>
            <a:prstGeom prst="rect">
              <a:avLst/>
            </a:prstGeom>
          </p:spPr>
        </p:pic>
        <p:pic>
          <p:nvPicPr>
            <p:cNvPr id="14" name="Picture 14"/>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0" y="458151"/>
              <a:ext cx="3867430" cy="618789"/>
            </a:xfrm>
            <a:prstGeom prst="rect">
              <a:avLst/>
            </a:prstGeom>
          </p:spPr>
        </p:pic>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5974143" y="8370333"/>
            <a:ext cx="10675280" cy="1137869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4" name="Picture 4"/>
          <p:cNvPicPr>
            <a:picLocks noChangeAspect="1"/>
          </p:cNvPicPr>
          <p:nvPr/>
        </p:nvPicPr>
        <p:blipFill>
          <a:blip r:embed="rId6"/>
          <a:srcRect/>
          <a:stretch>
            <a:fillRect/>
          </a:stretch>
        </p:blipFill>
        <p:spPr>
          <a:xfrm>
            <a:off x="16418708" y="0"/>
            <a:ext cx="1869292" cy="1869292"/>
          </a:xfrm>
          <a:prstGeom prst="rect">
            <a:avLst/>
          </a:prstGeom>
        </p:spPr>
      </p:pic>
      <p:pic>
        <p:nvPicPr>
          <p:cNvPr id="5" name="Picture 5"/>
          <p:cNvPicPr>
            <a:picLocks noChangeAspect="1"/>
          </p:cNvPicPr>
          <p:nvPr/>
        </p:nvPicPr>
        <p:blipFill>
          <a:blip r:embed="rId7"/>
          <a:srcRect/>
          <a:stretch>
            <a:fillRect/>
          </a:stretch>
        </p:blipFill>
        <p:spPr>
          <a:xfrm>
            <a:off x="7870030" y="9245916"/>
            <a:ext cx="3710720" cy="779251"/>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9614497">
            <a:off x="17215841" y="8047725"/>
            <a:ext cx="4352147" cy="4346443"/>
          </a:xfrm>
          <a:prstGeom prst="rect">
            <a:avLst/>
          </a:prstGeom>
        </p:spPr>
      </p:pic>
      <p:sp>
        <p:nvSpPr>
          <p:cNvPr id="7" name="TextBox 7"/>
          <p:cNvSpPr txBox="1"/>
          <p:nvPr/>
        </p:nvSpPr>
        <p:spPr>
          <a:xfrm>
            <a:off x="1179538" y="2180334"/>
            <a:ext cx="8280738" cy="1458476"/>
          </a:xfrm>
          <a:prstGeom prst="rect">
            <a:avLst/>
          </a:prstGeom>
        </p:spPr>
        <p:txBody>
          <a:bodyPr lIns="0" tIns="0" rIns="0" bIns="0" rtlCol="0" anchor="t">
            <a:spAutoFit/>
          </a:bodyPr>
          <a:lstStyle/>
          <a:p>
            <a:pPr algn="ctr">
              <a:lnSpc>
                <a:spcPts val="5449"/>
              </a:lnSpc>
            </a:pPr>
            <a:r>
              <a:rPr lang="el-GR" sz="6410" dirty="0">
                <a:solidFill>
                  <a:srgbClr val="000000"/>
                </a:solidFill>
                <a:latin typeface="Abhaya Libre Regular"/>
              </a:rPr>
              <a:t>Ταξινομία</a:t>
            </a:r>
            <a:endParaRPr lang="en-US" sz="6410" dirty="0">
              <a:solidFill>
                <a:srgbClr val="000000"/>
              </a:solidFill>
              <a:latin typeface="Abhaya Libre Regular"/>
            </a:endParaRPr>
          </a:p>
          <a:p>
            <a:pPr algn="ctr">
              <a:lnSpc>
                <a:spcPts val="5449"/>
              </a:lnSpc>
            </a:pPr>
            <a:endParaRPr lang="en-US" sz="6410" dirty="0">
              <a:solidFill>
                <a:srgbClr val="000000"/>
              </a:solidFill>
              <a:latin typeface="Abhaya Libre Regular"/>
            </a:endParaRPr>
          </a:p>
        </p:txBody>
      </p:sp>
      <p:sp>
        <p:nvSpPr>
          <p:cNvPr id="16" name="TextBox 15">
            <a:extLst>
              <a:ext uri="{FF2B5EF4-FFF2-40B4-BE49-F238E27FC236}">
                <a16:creationId xmlns:a16="http://schemas.microsoft.com/office/drawing/2014/main" id="{54FF288C-E9D6-268F-9108-E9A67274B84A}"/>
              </a:ext>
            </a:extLst>
          </p:cNvPr>
          <p:cNvSpPr txBox="1"/>
          <p:nvPr/>
        </p:nvSpPr>
        <p:spPr>
          <a:xfrm>
            <a:off x="1371600" y="3500798"/>
            <a:ext cx="8606132" cy="3847207"/>
          </a:xfrm>
          <a:prstGeom prst="rect">
            <a:avLst/>
          </a:prstGeom>
          <a:noFill/>
        </p:spPr>
        <p:txBody>
          <a:bodyPr wrap="square">
            <a:spAutoFit/>
          </a:bodyPr>
          <a:lstStyle/>
          <a:p>
            <a:pPr algn="just"/>
            <a:r>
              <a:rPr lang="el-GR" sz="2000" dirty="0">
                <a:latin typeface="Abhaya Libre Regular" panose="020B0604020202020204" charset="0"/>
                <a:cs typeface="Abhaya Libre Regular" panose="020B0604020202020204" charset="0"/>
              </a:rPr>
              <a:t>Η Ευρωπαϊκή Επιτροπή δημοσίευσε μια ταξινόμηση των δεξιοτήτων για την πράσινη μετάβαση στις Ευρωπαϊκές δεξιότητες, ικανότητες, προσόντα και επαγγέλματα (ESCO).  </a:t>
            </a:r>
          </a:p>
          <a:p>
            <a:pPr algn="just"/>
            <a:endParaRPr lang="el-GR" sz="2000" dirty="0">
              <a:latin typeface="Abhaya Libre Regular" panose="020B0604020202020204" charset="0"/>
              <a:cs typeface="Abhaya Libre Regular" panose="020B0604020202020204" charset="0"/>
            </a:endParaRPr>
          </a:p>
          <a:p>
            <a:pPr algn="just"/>
            <a:r>
              <a:rPr lang="el-GR" sz="2000" dirty="0">
                <a:latin typeface="Abhaya Libre Regular" panose="020B0604020202020204" charset="0"/>
                <a:cs typeface="Abhaya Libre Regular" panose="020B0604020202020204" charset="0"/>
              </a:rPr>
              <a:t>Η ταξινόμηση συμβάλλει στην από κοινού κατανόηση των δεξιοτήτων που απαιτούνται για μια επιτυχημένη και δίκαιη πράσινη μετάβαση στην αγορά εργασίας. Η ESCO παρέχει πληροφορίες σχετικά με το ποιες δεξιότητες και έννοιες γνώσεων είναι απαραίτητες ή προαιρετικές για συγκεκριμένα επαγγέλματα. Με αυτόν τον τρόπο, βοηθά στον προσδιορισμό των πράσινων στοιχείων που θα πρέπει να αποτελούν μέρος των προγραμμάτων επαγγελματικής εκπαίδευσης και κατάρτισης (ΕΕΚ) που προετοιμάζουν τους σπουδαστές για τα εν λόγω επαγγέλματα</a:t>
            </a:r>
            <a:r>
              <a:rPr lang="el-GR" sz="2400" dirty="0">
                <a:latin typeface="Abhaya Libre Regular" panose="020B0604020202020204" charset="0"/>
                <a:cs typeface="Abhaya Libre Regular" panose="020B0604020202020204" charset="0"/>
              </a:rPr>
              <a:t>.</a:t>
            </a:r>
            <a:endParaRPr lang="en-US" sz="2400" dirty="0">
              <a:latin typeface="Abhaya Libre Regular" panose="020B0604020202020204" charset="0"/>
              <a:cs typeface="Abhaya Libre Regular" panose="020B0604020202020204" charset="0"/>
            </a:endParaRPr>
          </a:p>
        </p:txBody>
      </p:sp>
      <p:grpSp>
        <p:nvGrpSpPr>
          <p:cNvPr id="17" name="Group 7">
            <a:extLst>
              <a:ext uri="{FF2B5EF4-FFF2-40B4-BE49-F238E27FC236}">
                <a16:creationId xmlns:a16="http://schemas.microsoft.com/office/drawing/2014/main" id="{8BF0889F-1DE8-2392-D6E5-A3E417CA0A8E}"/>
              </a:ext>
            </a:extLst>
          </p:cNvPr>
          <p:cNvGrpSpPr>
            <a:grpSpLocks noChangeAspect="1"/>
          </p:cNvGrpSpPr>
          <p:nvPr/>
        </p:nvGrpSpPr>
        <p:grpSpPr>
          <a:xfrm>
            <a:off x="10180103" y="2845913"/>
            <a:ext cx="6922077" cy="5077446"/>
            <a:chOff x="0" y="0"/>
            <a:chExt cx="4198620" cy="3079750"/>
          </a:xfrm>
        </p:grpSpPr>
        <p:sp>
          <p:nvSpPr>
            <p:cNvPr id="18" name="Freeform 8">
              <a:extLst>
                <a:ext uri="{FF2B5EF4-FFF2-40B4-BE49-F238E27FC236}">
                  <a16:creationId xmlns:a16="http://schemas.microsoft.com/office/drawing/2014/main" id="{7972A884-089E-EBDD-FA17-9A252296775A}"/>
                </a:ext>
              </a:extLst>
            </p:cNvPr>
            <p:cNvSpPr/>
            <p:nvPr/>
          </p:nvSpPr>
          <p:spPr>
            <a:xfrm>
              <a:off x="-12699" y="-2540"/>
              <a:ext cx="4215129" cy="3083560"/>
            </a:xfrm>
            <a:custGeom>
              <a:avLst/>
              <a:gdLst/>
              <a:ahLst/>
              <a:cxnLst/>
              <a:rect l="l" t="t" r="r" b="b"/>
              <a:pathLst>
                <a:path w="4215129" h="3083560">
                  <a:moveTo>
                    <a:pt x="4196079" y="1511300"/>
                  </a:moveTo>
                  <a:cubicBezTo>
                    <a:pt x="4199889" y="1508760"/>
                    <a:pt x="4203699" y="1507490"/>
                    <a:pt x="4206239" y="1503680"/>
                  </a:cubicBezTo>
                  <a:cubicBezTo>
                    <a:pt x="4208779" y="1501140"/>
                    <a:pt x="4213859" y="1497330"/>
                    <a:pt x="4213859" y="1493520"/>
                  </a:cubicBezTo>
                  <a:cubicBezTo>
                    <a:pt x="4213859" y="1490980"/>
                    <a:pt x="4208779" y="1487170"/>
                    <a:pt x="4206239" y="1484630"/>
                  </a:cubicBezTo>
                  <a:lnTo>
                    <a:pt x="4194809" y="1473200"/>
                  </a:lnTo>
                  <a:cubicBezTo>
                    <a:pt x="4197349" y="1470660"/>
                    <a:pt x="4202429" y="1469390"/>
                    <a:pt x="4202429" y="1465580"/>
                  </a:cubicBezTo>
                  <a:cubicBezTo>
                    <a:pt x="4204969" y="1455420"/>
                    <a:pt x="4208779" y="1445260"/>
                    <a:pt x="4208779" y="1435100"/>
                  </a:cubicBezTo>
                  <a:cubicBezTo>
                    <a:pt x="4208779" y="1430020"/>
                    <a:pt x="4199889" y="1426210"/>
                    <a:pt x="4194809" y="1419860"/>
                  </a:cubicBezTo>
                  <a:cubicBezTo>
                    <a:pt x="4199889" y="1419860"/>
                    <a:pt x="4202429" y="1419860"/>
                    <a:pt x="4206239" y="1418590"/>
                  </a:cubicBezTo>
                  <a:lnTo>
                    <a:pt x="4206239" y="1414780"/>
                  </a:lnTo>
                  <a:lnTo>
                    <a:pt x="4194809" y="1414780"/>
                  </a:lnTo>
                  <a:cubicBezTo>
                    <a:pt x="4187189" y="1409700"/>
                    <a:pt x="4179569" y="1399540"/>
                    <a:pt x="4177029" y="1400810"/>
                  </a:cubicBezTo>
                  <a:cubicBezTo>
                    <a:pt x="4163059" y="1408430"/>
                    <a:pt x="4163059" y="1398270"/>
                    <a:pt x="4160519" y="1390650"/>
                  </a:cubicBezTo>
                  <a:cubicBezTo>
                    <a:pt x="4155439" y="1391920"/>
                    <a:pt x="4150359" y="1393190"/>
                    <a:pt x="4146549" y="1391920"/>
                  </a:cubicBezTo>
                  <a:cubicBezTo>
                    <a:pt x="4137659" y="1390650"/>
                    <a:pt x="4128769" y="1386840"/>
                    <a:pt x="4119879" y="1386840"/>
                  </a:cubicBezTo>
                  <a:cubicBezTo>
                    <a:pt x="4108449" y="1385570"/>
                    <a:pt x="4095749" y="1385570"/>
                    <a:pt x="4083049" y="1384300"/>
                  </a:cubicBezTo>
                  <a:cubicBezTo>
                    <a:pt x="4063999" y="1381760"/>
                    <a:pt x="4044949" y="1379220"/>
                    <a:pt x="4025899" y="1376680"/>
                  </a:cubicBezTo>
                  <a:cubicBezTo>
                    <a:pt x="4024629" y="1376680"/>
                    <a:pt x="4022089" y="1379220"/>
                    <a:pt x="4020819" y="1379220"/>
                  </a:cubicBezTo>
                  <a:cubicBezTo>
                    <a:pt x="4010659" y="1377950"/>
                    <a:pt x="4000499" y="1376680"/>
                    <a:pt x="3991609" y="1374140"/>
                  </a:cubicBezTo>
                  <a:cubicBezTo>
                    <a:pt x="3989069" y="1372870"/>
                    <a:pt x="3987799" y="1366520"/>
                    <a:pt x="3987799" y="1363980"/>
                  </a:cubicBezTo>
                  <a:cubicBezTo>
                    <a:pt x="4001769" y="1353820"/>
                    <a:pt x="4015740" y="1343660"/>
                    <a:pt x="4024629" y="1337310"/>
                  </a:cubicBezTo>
                  <a:cubicBezTo>
                    <a:pt x="4034789" y="1336040"/>
                    <a:pt x="4041139" y="1334770"/>
                    <a:pt x="4050029" y="1334770"/>
                  </a:cubicBezTo>
                  <a:cubicBezTo>
                    <a:pt x="4042409" y="1324610"/>
                    <a:pt x="4037329" y="1319530"/>
                    <a:pt x="4030979" y="1311910"/>
                  </a:cubicBezTo>
                  <a:cubicBezTo>
                    <a:pt x="4027169" y="1313180"/>
                    <a:pt x="4023359" y="1314450"/>
                    <a:pt x="4017009" y="1316990"/>
                  </a:cubicBezTo>
                  <a:cubicBezTo>
                    <a:pt x="4017009" y="1310640"/>
                    <a:pt x="4017009" y="1304290"/>
                    <a:pt x="4018279" y="1304290"/>
                  </a:cubicBezTo>
                  <a:cubicBezTo>
                    <a:pt x="4023359" y="1303020"/>
                    <a:pt x="4030979" y="1301750"/>
                    <a:pt x="4034789" y="1304290"/>
                  </a:cubicBezTo>
                  <a:cubicBezTo>
                    <a:pt x="4039869" y="1308100"/>
                    <a:pt x="4042409" y="1314450"/>
                    <a:pt x="4047489" y="1322070"/>
                  </a:cubicBezTo>
                  <a:cubicBezTo>
                    <a:pt x="4050029" y="1322070"/>
                    <a:pt x="4055109" y="1323340"/>
                    <a:pt x="4060189" y="1323340"/>
                  </a:cubicBezTo>
                  <a:cubicBezTo>
                    <a:pt x="4058919" y="1306830"/>
                    <a:pt x="4058919" y="1306830"/>
                    <a:pt x="4044949" y="1282700"/>
                  </a:cubicBezTo>
                  <a:cubicBezTo>
                    <a:pt x="4062729" y="1282700"/>
                    <a:pt x="4067809" y="1277620"/>
                    <a:pt x="4063999" y="1259840"/>
                  </a:cubicBezTo>
                  <a:cubicBezTo>
                    <a:pt x="4075429" y="1258570"/>
                    <a:pt x="4088129" y="1257300"/>
                    <a:pt x="4099559" y="1257300"/>
                  </a:cubicBezTo>
                  <a:cubicBezTo>
                    <a:pt x="4098289" y="1254760"/>
                    <a:pt x="4095749" y="1249680"/>
                    <a:pt x="4094479" y="1245870"/>
                  </a:cubicBezTo>
                  <a:cubicBezTo>
                    <a:pt x="4099559" y="1247140"/>
                    <a:pt x="4103369" y="1248410"/>
                    <a:pt x="4105909" y="1249680"/>
                  </a:cubicBezTo>
                  <a:cubicBezTo>
                    <a:pt x="4107179" y="1243330"/>
                    <a:pt x="4107179" y="1236980"/>
                    <a:pt x="4108449" y="1231900"/>
                  </a:cubicBezTo>
                  <a:cubicBezTo>
                    <a:pt x="4109719" y="1225550"/>
                    <a:pt x="4110989" y="1217930"/>
                    <a:pt x="4112259" y="1211580"/>
                  </a:cubicBezTo>
                  <a:cubicBezTo>
                    <a:pt x="4112259" y="1209040"/>
                    <a:pt x="4110989" y="1205230"/>
                    <a:pt x="4112259" y="1201420"/>
                  </a:cubicBezTo>
                  <a:cubicBezTo>
                    <a:pt x="4116069" y="1191260"/>
                    <a:pt x="4117339" y="1176020"/>
                    <a:pt x="4113529" y="1168400"/>
                  </a:cubicBezTo>
                  <a:cubicBezTo>
                    <a:pt x="4116069" y="1165860"/>
                    <a:pt x="4117339" y="1162050"/>
                    <a:pt x="4117339" y="1159510"/>
                  </a:cubicBezTo>
                  <a:cubicBezTo>
                    <a:pt x="4117339" y="1149350"/>
                    <a:pt x="4117339" y="1137920"/>
                    <a:pt x="4116069" y="1127760"/>
                  </a:cubicBezTo>
                  <a:cubicBezTo>
                    <a:pt x="4114799" y="1117600"/>
                    <a:pt x="4113529" y="1108710"/>
                    <a:pt x="4112259" y="1098550"/>
                  </a:cubicBezTo>
                  <a:cubicBezTo>
                    <a:pt x="4110989" y="1096010"/>
                    <a:pt x="4110989" y="1093470"/>
                    <a:pt x="4112259" y="1089660"/>
                  </a:cubicBezTo>
                  <a:cubicBezTo>
                    <a:pt x="4116069" y="1079500"/>
                    <a:pt x="4118609" y="1069340"/>
                    <a:pt x="4110989" y="1059180"/>
                  </a:cubicBezTo>
                  <a:cubicBezTo>
                    <a:pt x="4108449" y="1056640"/>
                    <a:pt x="4109719" y="1050290"/>
                    <a:pt x="4110989" y="1046480"/>
                  </a:cubicBezTo>
                  <a:cubicBezTo>
                    <a:pt x="4114799" y="1032510"/>
                    <a:pt x="4107179" y="1021080"/>
                    <a:pt x="4093209" y="1018540"/>
                  </a:cubicBezTo>
                  <a:lnTo>
                    <a:pt x="4088129" y="1018540"/>
                  </a:lnTo>
                  <a:cubicBezTo>
                    <a:pt x="4089399" y="1014730"/>
                    <a:pt x="4090669" y="1013460"/>
                    <a:pt x="4091939" y="1010920"/>
                  </a:cubicBezTo>
                  <a:cubicBezTo>
                    <a:pt x="4088129" y="1009650"/>
                    <a:pt x="4084319" y="1009650"/>
                    <a:pt x="4081779" y="1007110"/>
                  </a:cubicBezTo>
                  <a:cubicBezTo>
                    <a:pt x="4079239" y="1005840"/>
                    <a:pt x="4077969" y="1002030"/>
                    <a:pt x="4075429" y="1000760"/>
                  </a:cubicBezTo>
                  <a:cubicBezTo>
                    <a:pt x="4065269" y="995680"/>
                    <a:pt x="4053839" y="990600"/>
                    <a:pt x="4042409" y="985520"/>
                  </a:cubicBezTo>
                  <a:cubicBezTo>
                    <a:pt x="4038599" y="984250"/>
                    <a:pt x="4033519" y="984250"/>
                    <a:pt x="4029709" y="984250"/>
                  </a:cubicBezTo>
                  <a:cubicBezTo>
                    <a:pt x="4027169" y="985520"/>
                    <a:pt x="4025899" y="980440"/>
                    <a:pt x="4023359" y="980440"/>
                  </a:cubicBezTo>
                  <a:cubicBezTo>
                    <a:pt x="4005579" y="976630"/>
                    <a:pt x="3987799" y="974090"/>
                    <a:pt x="3970019" y="969010"/>
                  </a:cubicBezTo>
                  <a:cubicBezTo>
                    <a:pt x="3956049" y="963930"/>
                    <a:pt x="3939539" y="974090"/>
                    <a:pt x="3925569" y="963930"/>
                  </a:cubicBezTo>
                  <a:cubicBezTo>
                    <a:pt x="3924299" y="962660"/>
                    <a:pt x="3921759" y="965200"/>
                    <a:pt x="3920489" y="965200"/>
                  </a:cubicBezTo>
                  <a:cubicBezTo>
                    <a:pt x="3909059" y="962660"/>
                    <a:pt x="3898899" y="969010"/>
                    <a:pt x="3887469" y="965200"/>
                  </a:cubicBezTo>
                  <a:cubicBezTo>
                    <a:pt x="3876039" y="961390"/>
                    <a:pt x="3863339" y="960120"/>
                    <a:pt x="3858259" y="948690"/>
                  </a:cubicBezTo>
                  <a:cubicBezTo>
                    <a:pt x="3853179" y="937260"/>
                    <a:pt x="3849369" y="925830"/>
                    <a:pt x="3849369" y="914400"/>
                  </a:cubicBezTo>
                  <a:cubicBezTo>
                    <a:pt x="3850639" y="900430"/>
                    <a:pt x="3856989" y="885190"/>
                    <a:pt x="3832859" y="887730"/>
                  </a:cubicBezTo>
                  <a:cubicBezTo>
                    <a:pt x="3834129" y="885190"/>
                    <a:pt x="3834129" y="882650"/>
                    <a:pt x="3835399" y="881380"/>
                  </a:cubicBezTo>
                  <a:cubicBezTo>
                    <a:pt x="3761739" y="873760"/>
                    <a:pt x="3688079" y="867410"/>
                    <a:pt x="3615689" y="859790"/>
                  </a:cubicBezTo>
                  <a:cubicBezTo>
                    <a:pt x="3613149" y="850900"/>
                    <a:pt x="3610609" y="840740"/>
                    <a:pt x="3608069" y="826770"/>
                  </a:cubicBezTo>
                  <a:cubicBezTo>
                    <a:pt x="3622039" y="842010"/>
                    <a:pt x="3634739" y="850900"/>
                    <a:pt x="3652519" y="849630"/>
                  </a:cubicBezTo>
                  <a:cubicBezTo>
                    <a:pt x="3653789" y="839470"/>
                    <a:pt x="3652519" y="831850"/>
                    <a:pt x="3642359" y="825500"/>
                  </a:cubicBezTo>
                  <a:cubicBezTo>
                    <a:pt x="3641089" y="824230"/>
                    <a:pt x="3639819" y="819150"/>
                    <a:pt x="3641089" y="816610"/>
                  </a:cubicBezTo>
                  <a:cubicBezTo>
                    <a:pt x="3646169" y="803910"/>
                    <a:pt x="3651249" y="792480"/>
                    <a:pt x="3655059" y="781050"/>
                  </a:cubicBezTo>
                  <a:cubicBezTo>
                    <a:pt x="3660139" y="784860"/>
                    <a:pt x="3663949" y="787400"/>
                    <a:pt x="3669029" y="789940"/>
                  </a:cubicBezTo>
                  <a:lnTo>
                    <a:pt x="3671569" y="787400"/>
                  </a:lnTo>
                  <a:lnTo>
                    <a:pt x="3656329" y="764540"/>
                  </a:lnTo>
                  <a:cubicBezTo>
                    <a:pt x="3666489" y="767080"/>
                    <a:pt x="3675379" y="768350"/>
                    <a:pt x="3686809" y="770890"/>
                  </a:cubicBezTo>
                  <a:cubicBezTo>
                    <a:pt x="3682999" y="763270"/>
                    <a:pt x="3679189" y="758190"/>
                    <a:pt x="3679189" y="758190"/>
                  </a:cubicBezTo>
                  <a:cubicBezTo>
                    <a:pt x="3685539" y="753110"/>
                    <a:pt x="3691889" y="748030"/>
                    <a:pt x="3700779" y="741680"/>
                  </a:cubicBezTo>
                  <a:cubicBezTo>
                    <a:pt x="3700779" y="740410"/>
                    <a:pt x="3702049" y="732790"/>
                    <a:pt x="3705859" y="731520"/>
                  </a:cubicBezTo>
                  <a:cubicBezTo>
                    <a:pt x="3713479" y="727710"/>
                    <a:pt x="3716019" y="734060"/>
                    <a:pt x="3718559" y="740410"/>
                  </a:cubicBezTo>
                  <a:cubicBezTo>
                    <a:pt x="3719829" y="744220"/>
                    <a:pt x="3727449" y="745490"/>
                    <a:pt x="3732529" y="746760"/>
                  </a:cubicBezTo>
                  <a:cubicBezTo>
                    <a:pt x="3737609" y="748030"/>
                    <a:pt x="3743959" y="748030"/>
                    <a:pt x="3750309" y="746760"/>
                  </a:cubicBezTo>
                  <a:cubicBezTo>
                    <a:pt x="3760469" y="746760"/>
                    <a:pt x="3770629" y="745490"/>
                    <a:pt x="3784599" y="744220"/>
                  </a:cubicBezTo>
                  <a:cubicBezTo>
                    <a:pt x="3774440" y="741680"/>
                    <a:pt x="3766819" y="739140"/>
                    <a:pt x="3760469" y="737870"/>
                  </a:cubicBezTo>
                  <a:cubicBezTo>
                    <a:pt x="3760469" y="736600"/>
                    <a:pt x="3760469" y="735330"/>
                    <a:pt x="3759199" y="734060"/>
                  </a:cubicBezTo>
                  <a:cubicBezTo>
                    <a:pt x="3769359" y="731520"/>
                    <a:pt x="3779519" y="728980"/>
                    <a:pt x="3788409" y="726440"/>
                  </a:cubicBezTo>
                  <a:cubicBezTo>
                    <a:pt x="3798569" y="728980"/>
                    <a:pt x="3807459" y="732790"/>
                    <a:pt x="3815079" y="735330"/>
                  </a:cubicBezTo>
                  <a:cubicBezTo>
                    <a:pt x="3817619" y="758190"/>
                    <a:pt x="3832859" y="739140"/>
                    <a:pt x="3841749" y="741680"/>
                  </a:cubicBezTo>
                  <a:cubicBezTo>
                    <a:pt x="3839209" y="736600"/>
                    <a:pt x="3835399" y="731520"/>
                    <a:pt x="3831590" y="725170"/>
                  </a:cubicBezTo>
                  <a:cubicBezTo>
                    <a:pt x="3848099" y="727710"/>
                    <a:pt x="3864610" y="727710"/>
                    <a:pt x="3876040" y="740410"/>
                  </a:cubicBezTo>
                  <a:cubicBezTo>
                    <a:pt x="3877310" y="741680"/>
                    <a:pt x="3882390" y="740410"/>
                    <a:pt x="3884930" y="739140"/>
                  </a:cubicBezTo>
                  <a:cubicBezTo>
                    <a:pt x="3888740" y="740410"/>
                    <a:pt x="3895090" y="742950"/>
                    <a:pt x="3897630" y="741680"/>
                  </a:cubicBezTo>
                  <a:cubicBezTo>
                    <a:pt x="3901440" y="737870"/>
                    <a:pt x="3901440" y="731520"/>
                    <a:pt x="3905250" y="723900"/>
                  </a:cubicBezTo>
                  <a:cubicBezTo>
                    <a:pt x="3914140" y="739140"/>
                    <a:pt x="3923030" y="730250"/>
                    <a:pt x="3931920" y="723900"/>
                  </a:cubicBezTo>
                  <a:cubicBezTo>
                    <a:pt x="3930650" y="727710"/>
                    <a:pt x="3930650" y="730250"/>
                    <a:pt x="3930650" y="730250"/>
                  </a:cubicBezTo>
                  <a:cubicBezTo>
                    <a:pt x="3938270" y="734060"/>
                    <a:pt x="3944620" y="736600"/>
                    <a:pt x="3953510" y="740410"/>
                  </a:cubicBezTo>
                  <a:cubicBezTo>
                    <a:pt x="3959860" y="737870"/>
                    <a:pt x="3967480" y="728980"/>
                    <a:pt x="3978910" y="737870"/>
                  </a:cubicBezTo>
                  <a:cubicBezTo>
                    <a:pt x="3980180" y="739140"/>
                    <a:pt x="3985260" y="736600"/>
                    <a:pt x="3989069" y="736600"/>
                  </a:cubicBezTo>
                  <a:cubicBezTo>
                    <a:pt x="3992879" y="735330"/>
                    <a:pt x="3995419" y="735330"/>
                    <a:pt x="3996690" y="734060"/>
                  </a:cubicBezTo>
                  <a:cubicBezTo>
                    <a:pt x="3999230" y="725170"/>
                    <a:pt x="4000499" y="717550"/>
                    <a:pt x="4004310" y="709930"/>
                  </a:cubicBezTo>
                  <a:cubicBezTo>
                    <a:pt x="4008120" y="702310"/>
                    <a:pt x="4006850" y="694690"/>
                    <a:pt x="3999230" y="692150"/>
                  </a:cubicBezTo>
                  <a:cubicBezTo>
                    <a:pt x="3996690" y="690880"/>
                    <a:pt x="3994150" y="690880"/>
                    <a:pt x="3992880" y="689610"/>
                  </a:cubicBezTo>
                  <a:cubicBezTo>
                    <a:pt x="4004310" y="678180"/>
                    <a:pt x="4014470" y="670560"/>
                    <a:pt x="4030980" y="675640"/>
                  </a:cubicBezTo>
                  <a:cubicBezTo>
                    <a:pt x="4034790" y="676910"/>
                    <a:pt x="4039870" y="671830"/>
                    <a:pt x="4046220" y="668020"/>
                  </a:cubicBezTo>
                  <a:cubicBezTo>
                    <a:pt x="4042410" y="664210"/>
                    <a:pt x="4039870" y="662940"/>
                    <a:pt x="4037330" y="661670"/>
                  </a:cubicBezTo>
                  <a:cubicBezTo>
                    <a:pt x="4047490" y="640080"/>
                    <a:pt x="4064000" y="654050"/>
                    <a:pt x="4079240" y="654050"/>
                  </a:cubicBezTo>
                  <a:cubicBezTo>
                    <a:pt x="4074160" y="650240"/>
                    <a:pt x="4071619" y="646430"/>
                    <a:pt x="4069080" y="645160"/>
                  </a:cubicBezTo>
                  <a:cubicBezTo>
                    <a:pt x="4076700" y="641350"/>
                    <a:pt x="4084320" y="638810"/>
                    <a:pt x="4090670" y="635000"/>
                  </a:cubicBezTo>
                  <a:cubicBezTo>
                    <a:pt x="4091940" y="629920"/>
                    <a:pt x="4090670" y="624840"/>
                    <a:pt x="4091940" y="622300"/>
                  </a:cubicBezTo>
                  <a:cubicBezTo>
                    <a:pt x="4098290" y="612140"/>
                    <a:pt x="4094480" y="604520"/>
                    <a:pt x="4084320" y="599440"/>
                  </a:cubicBezTo>
                  <a:cubicBezTo>
                    <a:pt x="4080510" y="596900"/>
                    <a:pt x="4076700" y="591820"/>
                    <a:pt x="4074160" y="588010"/>
                  </a:cubicBezTo>
                  <a:cubicBezTo>
                    <a:pt x="4077970" y="588010"/>
                    <a:pt x="4083050" y="586740"/>
                    <a:pt x="4088130" y="586740"/>
                  </a:cubicBezTo>
                  <a:lnTo>
                    <a:pt x="4088130" y="571500"/>
                  </a:lnTo>
                  <a:cubicBezTo>
                    <a:pt x="4090670" y="571500"/>
                    <a:pt x="4093210" y="571500"/>
                    <a:pt x="4095750" y="572770"/>
                  </a:cubicBezTo>
                  <a:cubicBezTo>
                    <a:pt x="4097020" y="557530"/>
                    <a:pt x="4098290" y="542290"/>
                    <a:pt x="4100830" y="525780"/>
                  </a:cubicBezTo>
                  <a:cubicBezTo>
                    <a:pt x="4086860" y="518160"/>
                    <a:pt x="4094480" y="509270"/>
                    <a:pt x="4102100" y="497840"/>
                  </a:cubicBezTo>
                  <a:cubicBezTo>
                    <a:pt x="4102100" y="497840"/>
                    <a:pt x="4099560" y="496570"/>
                    <a:pt x="4097020" y="496570"/>
                  </a:cubicBezTo>
                  <a:cubicBezTo>
                    <a:pt x="4098290" y="491490"/>
                    <a:pt x="4100830" y="486410"/>
                    <a:pt x="4102100" y="481330"/>
                  </a:cubicBezTo>
                  <a:cubicBezTo>
                    <a:pt x="4104640" y="471170"/>
                    <a:pt x="4100830" y="469900"/>
                    <a:pt x="4089400" y="474980"/>
                  </a:cubicBezTo>
                  <a:cubicBezTo>
                    <a:pt x="4088130" y="472440"/>
                    <a:pt x="4086860" y="468630"/>
                    <a:pt x="4084320" y="466090"/>
                  </a:cubicBezTo>
                  <a:cubicBezTo>
                    <a:pt x="4083050" y="467360"/>
                    <a:pt x="4083050" y="468630"/>
                    <a:pt x="4081780" y="469900"/>
                  </a:cubicBezTo>
                  <a:cubicBezTo>
                    <a:pt x="4076700" y="468630"/>
                    <a:pt x="4072890" y="466090"/>
                    <a:pt x="4067810" y="464820"/>
                  </a:cubicBezTo>
                  <a:cubicBezTo>
                    <a:pt x="4042410" y="454660"/>
                    <a:pt x="4015740" y="457200"/>
                    <a:pt x="3990340" y="455930"/>
                  </a:cubicBezTo>
                  <a:cubicBezTo>
                    <a:pt x="3986530" y="455930"/>
                    <a:pt x="3981450" y="459740"/>
                    <a:pt x="3977640" y="459740"/>
                  </a:cubicBezTo>
                  <a:cubicBezTo>
                    <a:pt x="3962400" y="458470"/>
                    <a:pt x="3948430" y="453390"/>
                    <a:pt x="3934460" y="452120"/>
                  </a:cubicBezTo>
                  <a:cubicBezTo>
                    <a:pt x="3915410" y="450850"/>
                    <a:pt x="3896360" y="450850"/>
                    <a:pt x="3877310" y="450850"/>
                  </a:cubicBezTo>
                  <a:cubicBezTo>
                    <a:pt x="3863340" y="450850"/>
                    <a:pt x="3860800" y="443230"/>
                    <a:pt x="3862070" y="433070"/>
                  </a:cubicBezTo>
                  <a:cubicBezTo>
                    <a:pt x="3867150" y="429260"/>
                    <a:pt x="3872230" y="421640"/>
                    <a:pt x="3872230" y="420370"/>
                  </a:cubicBezTo>
                  <a:cubicBezTo>
                    <a:pt x="3855720" y="407670"/>
                    <a:pt x="3870960" y="398780"/>
                    <a:pt x="3874770" y="388620"/>
                  </a:cubicBezTo>
                  <a:cubicBezTo>
                    <a:pt x="3873500" y="363220"/>
                    <a:pt x="3872230" y="337820"/>
                    <a:pt x="3870960" y="311150"/>
                  </a:cubicBezTo>
                  <a:cubicBezTo>
                    <a:pt x="3873500" y="309880"/>
                    <a:pt x="3878580" y="308610"/>
                    <a:pt x="3882390" y="307340"/>
                  </a:cubicBezTo>
                  <a:cubicBezTo>
                    <a:pt x="3881120" y="303530"/>
                    <a:pt x="3878580" y="299720"/>
                    <a:pt x="3878580" y="295910"/>
                  </a:cubicBezTo>
                  <a:cubicBezTo>
                    <a:pt x="3882390" y="280670"/>
                    <a:pt x="3883660" y="265430"/>
                    <a:pt x="3867150" y="254000"/>
                  </a:cubicBezTo>
                  <a:cubicBezTo>
                    <a:pt x="3874770" y="248920"/>
                    <a:pt x="3881120" y="245110"/>
                    <a:pt x="3888740" y="240030"/>
                  </a:cubicBezTo>
                  <a:cubicBezTo>
                    <a:pt x="3887470" y="238760"/>
                    <a:pt x="3886200" y="236220"/>
                    <a:pt x="3886200" y="234950"/>
                  </a:cubicBezTo>
                  <a:cubicBezTo>
                    <a:pt x="3886200" y="233680"/>
                    <a:pt x="3884930" y="233680"/>
                    <a:pt x="3883660" y="233680"/>
                  </a:cubicBezTo>
                  <a:cubicBezTo>
                    <a:pt x="3870960" y="233680"/>
                    <a:pt x="3865880" y="231140"/>
                    <a:pt x="3864610" y="218440"/>
                  </a:cubicBezTo>
                  <a:cubicBezTo>
                    <a:pt x="3864610" y="215900"/>
                    <a:pt x="3864610" y="212090"/>
                    <a:pt x="3867150" y="209550"/>
                  </a:cubicBezTo>
                  <a:cubicBezTo>
                    <a:pt x="3872230" y="205740"/>
                    <a:pt x="3877310" y="201930"/>
                    <a:pt x="3883660" y="199390"/>
                  </a:cubicBezTo>
                  <a:cubicBezTo>
                    <a:pt x="3886200" y="198120"/>
                    <a:pt x="3891280" y="199390"/>
                    <a:pt x="3893820" y="200660"/>
                  </a:cubicBezTo>
                  <a:cubicBezTo>
                    <a:pt x="3907790" y="208280"/>
                    <a:pt x="3909060" y="208280"/>
                    <a:pt x="3911600" y="191770"/>
                  </a:cubicBezTo>
                  <a:cubicBezTo>
                    <a:pt x="3914140" y="193040"/>
                    <a:pt x="3916680" y="194310"/>
                    <a:pt x="3920490" y="195580"/>
                  </a:cubicBezTo>
                  <a:cubicBezTo>
                    <a:pt x="3919220" y="190500"/>
                    <a:pt x="3919220" y="186690"/>
                    <a:pt x="3916680" y="182880"/>
                  </a:cubicBezTo>
                  <a:cubicBezTo>
                    <a:pt x="3916680" y="181610"/>
                    <a:pt x="3914140" y="180340"/>
                    <a:pt x="3911600" y="179070"/>
                  </a:cubicBezTo>
                  <a:cubicBezTo>
                    <a:pt x="3914140" y="177800"/>
                    <a:pt x="3916680" y="175260"/>
                    <a:pt x="3919220" y="176530"/>
                  </a:cubicBezTo>
                  <a:cubicBezTo>
                    <a:pt x="3931920" y="180340"/>
                    <a:pt x="3939540" y="171450"/>
                    <a:pt x="3948430" y="166370"/>
                  </a:cubicBezTo>
                  <a:cubicBezTo>
                    <a:pt x="3940810" y="156210"/>
                    <a:pt x="3933190" y="147320"/>
                    <a:pt x="3926840" y="137160"/>
                  </a:cubicBezTo>
                  <a:cubicBezTo>
                    <a:pt x="3937000" y="132080"/>
                    <a:pt x="3944620" y="129540"/>
                    <a:pt x="3952240" y="125730"/>
                  </a:cubicBezTo>
                  <a:cubicBezTo>
                    <a:pt x="3935730" y="97790"/>
                    <a:pt x="3935730" y="97790"/>
                    <a:pt x="3947160" y="86360"/>
                  </a:cubicBezTo>
                  <a:cubicBezTo>
                    <a:pt x="3947160" y="85090"/>
                    <a:pt x="3945890" y="83820"/>
                    <a:pt x="3945890" y="82550"/>
                  </a:cubicBezTo>
                  <a:cubicBezTo>
                    <a:pt x="3942080" y="83820"/>
                    <a:pt x="3937000" y="85090"/>
                    <a:pt x="3933190" y="87630"/>
                  </a:cubicBezTo>
                  <a:lnTo>
                    <a:pt x="3931920" y="86360"/>
                  </a:lnTo>
                  <a:cubicBezTo>
                    <a:pt x="3937000" y="81280"/>
                    <a:pt x="3942080" y="77470"/>
                    <a:pt x="3947160" y="72390"/>
                  </a:cubicBezTo>
                  <a:cubicBezTo>
                    <a:pt x="3947160" y="68580"/>
                    <a:pt x="3949700" y="59690"/>
                    <a:pt x="3947160" y="57150"/>
                  </a:cubicBezTo>
                  <a:cubicBezTo>
                    <a:pt x="3937000" y="48260"/>
                    <a:pt x="3948430" y="39370"/>
                    <a:pt x="3945890" y="30480"/>
                  </a:cubicBezTo>
                  <a:cubicBezTo>
                    <a:pt x="3944620" y="27940"/>
                    <a:pt x="3945890" y="21590"/>
                    <a:pt x="3944620" y="21590"/>
                  </a:cubicBezTo>
                  <a:cubicBezTo>
                    <a:pt x="3937000" y="17780"/>
                    <a:pt x="3928110" y="11430"/>
                    <a:pt x="3919220" y="11430"/>
                  </a:cubicBezTo>
                  <a:cubicBezTo>
                    <a:pt x="3898900" y="10160"/>
                    <a:pt x="3878580" y="12700"/>
                    <a:pt x="3858260" y="12700"/>
                  </a:cubicBezTo>
                  <a:lnTo>
                    <a:pt x="3793490" y="12700"/>
                  </a:lnTo>
                  <a:cubicBezTo>
                    <a:pt x="3778250" y="12700"/>
                    <a:pt x="3765550" y="8890"/>
                    <a:pt x="3750310" y="5080"/>
                  </a:cubicBezTo>
                  <a:cubicBezTo>
                    <a:pt x="3732530" y="0"/>
                    <a:pt x="3713480" y="3810"/>
                    <a:pt x="3694430" y="5080"/>
                  </a:cubicBezTo>
                  <a:cubicBezTo>
                    <a:pt x="3653790" y="6350"/>
                    <a:pt x="3613150" y="6350"/>
                    <a:pt x="3572510" y="7620"/>
                  </a:cubicBezTo>
                  <a:cubicBezTo>
                    <a:pt x="3553460" y="7620"/>
                    <a:pt x="3533140" y="10160"/>
                    <a:pt x="3514090" y="11430"/>
                  </a:cubicBezTo>
                  <a:cubicBezTo>
                    <a:pt x="3489960" y="12700"/>
                    <a:pt x="3465830" y="11430"/>
                    <a:pt x="3441700" y="12700"/>
                  </a:cubicBezTo>
                  <a:cubicBezTo>
                    <a:pt x="3416300" y="13970"/>
                    <a:pt x="3390900" y="16510"/>
                    <a:pt x="3365500" y="17780"/>
                  </a:cubicBezTo>
                  <a:cubicBezTo>
                    <a:pt x="3335020" y="19050"/>
                    <a:pt x="3304540" y="19050"/>
                    <a:pt x="3274060" y="20320"/>
                  </a:cubicBezTo>
                  <a:lnTo>
                    <a:pt x="3178810" y="24130"/>
                  </a:lnTo>
                  <a:cubicBezTo>
                    <a:pt x="3149600" y="25400"/>
                    <a:pt x="3121660" y="25400"/>
                    <a:pt x="3092450" y="25400"/>
                  </a:cubicBezTo>
                  <a:cubicBezTo>
                    <a:pt x="3070860" y="25400"/>
                    <a:pt x="3048000" y="26670"/>
                    <a:pt x="3026410" y="27940"/>
                  </a:cubicBezTo>
                  <a:lnTo>
                    <a:pt x="2961640" y="31750"/>
                  </a:lnTo>
                  <a:cubicBezTo>
                    <a:pt x="2946400" y="33020"/>
                    <a:pt x="2931160" y="33020"/>
                    <a:pt x="2914650" y="34290"/>
                  </a:cubicBezTo>
                  <a:cubicBezTo>
                    <a:pt x="2889250" y="35560"/>
                    <a:pt x="2863850" y="35560"/>
                    <a:pt x="2838450" y="36830"/>
                  </a:cubicBezTo>
                  <a:cubicBezTo>
                    <a:pt x="2809240" y="38100"/>
                    <a:pt x="2781300" y="40640"/>
                    <a:pt x="2753360" y="41910"/>
                  </a:cubicBezTo>
                  <a:cubicBezTo>
                    <a:pt x="2724150" y="44450"/>
                    <a:pt x="2696210" y="46990"/>
                    <a:pt x="2667000" y="49530"/>
                  </a:cubicBezTo>
                  <a:cubicBezTo>
                    <a:pt x="2655570" y="50800"/>
                    <a:pt x="2644140" y="50800"/>
                    <a:pt x="2631440" y="52070"/>
                  </a:cubicBezTo>
                  <a:lnTo>
                    <a:pt x="2594610" y="52070"/>
                  </a:lnTo>
                  <a:cubicBezTo>
                    <a:pt x="2552700" y="54610"/>
                    <a:pt x="2512060" y="58420"/>
                    <a:pt x="2470150" y="60960"/>
                  </a:cubicBezTo>
                  <a:cubicBezTo>
                    <a:pt x="2444750" y="62230"/>
                    <a:pt x="2418080" y="63500"/>
                    <a:pt x="2392680" y="66040"/>
                  </a:cubicBezTo>
                  <a:cubicBezTo>
                    <a:pt x="2377440" y="67310"/>
                    <a:pt x="2360930" y="69850"/>
                    <a:pt x="2345690" y="71120"/>
                  </a:cubicBezTo>
                  <a:lnTo>
                    <a:pt x="2242819" y="78740"/>
                  </a:lnTo>
                  <a:cubicBezTo>
                    <a:pt x="2221230" y="80010"/>
                    <a:pt x="2200909" y="85090"/>
                    <a:pt x="2180590" y="86360"/>
                  </a:cubicBezTo>
                  <a:cubicBezTo>
                    <a:pt x="2148840" y="88900"/>
                    <a:pt x="2115819" y="90170"/>
                    <a:pt x="2084069" y="92710"/>
                  </a:cubicBezTo>
                  <a:cubicBezTo>
                    <a:pt x="2076449" y="92710"/>
                    <a:pt x="2067559" y="93980"/>
                    <a:pt x="2059940" y="93980"/>
                  </a:cubicBezTo>
                  <a:cubicBezTo>
                    <a:pt x="2032000" y="96520"/>
                    <a:pt x="2005330" y="99060"/>
                    <a:pt x="1977390" y="101600"/>
                  </a:cubicBezTo>
                  <a:cubicBezTo>
                    <a:pt x="1962150" y="102870"/>
                    <a:pt x="1945640" y="105410"/>
                    <a:pt x="1930400" y="106680"/>
                  </a:cubicBezTo>
                  <a:cubicBezTo>
                    <a:pt x="1911350" y="107950"/>
                    <a:pt x="1892300" y="109220"/>
                    <a:pt x="1874520" y="110490"/>
                  </a:cubicBezTo>
                  <a:cubicBezTo>
                    <a:pt x="1838960" y="114300"/>
                    <a:pt x="1802130" y="118110"/>
                    <a:pt x="1766570" y="121920"/>
                  </a:cubicBezTo>
                  <a:cubicBezTo>
                    <a:pt x="1760220" y="123190"/>
                    <a:pt x="1755140" y="127000"/>
                    <a:pt x="1748790" y="127000"/>
                  </a:cubicBezTo>
                  <a:cubicBezTo>
                    <a:pt x="1719580" y="129540"/>
                    <a:pt x="1690370" y="129540"/>
                    <a:pt x="1662430" y="133350"/>
                  </a:cubicBezTo>
                  <a:cubicBezTo>
                    <a:pt x="1647190" y="135890"/>
                    <a:pt x="1630680" y="129540"/>
                    <a:pt x="1616710" y="142240"/>
                  </a:cubicBezTo>
                  <a:cubicBezTo>
                    <a:pt x="1611630" y="146050"/>
                    <a:pt x="1597660" y="139700"/>
                    <a:pt x="1588770" y="140970"/>
                  </a:cubicBezTo>
                  <a:cubicBezTo>
                    <a:pt x="1553210" y="144780"/>
                    <a:pt x="1517650" y="149860"/>
                    <a:pt x="1483360" y="153670"/>
                  </a:cubicBezTo>
                  <a:cubicBezTo>
                    <a:pt x="1455420" y="157480"/>
                    <a:pt x="1428750" y="160020"/>
                    <a:pt x="1400810" y="163830"/>
                  </a:cubicBezTo>
                  <a:cubicBezTo>
                    <a:pt x="1390650" y="165100"/>
                    <a:pt x="1380490" y="168910"/>
                    <a:pt x="1371600" y="170180"/>
                  </a:cubicBezTo>
                  <a:cubicBezTo>
                    <a:pt x="1346200" y="172720"/>
                    <a:pt x="1320800" y="175260"/>
                    <a:pt x="1296670" y="177800"/>
                  </a:cubicBezTo>
                  <a:cubicBezTo>
                    <a:pt x="1296670" y="182880"/>
                    <a:pt x="1296670" y="185420"/>
                    <a:pt x="1295400" y="187960"/>
                  </a:cubicBezTo>
                  <a:cubicBezTo>
                    <a:pt x="1292860" y="185420"/>
                    <a:pt x="1290320" y="181610"/>
                    <a:pt x="1287780" y="176530"/>
                  </a:cubicBezTo>
                  <a:cubicBezTo>
                    <a:pt x="1282700" y="190500"/>
                    <a:pt x="1272540" y="181610"/>
                    <a:pt x="1264920" y="182880"/>
                  </a:cubicBezTo>
                  <a:cubicBezTo>
                    <a:pt x="1250950" y="185420"/>
                    <a:pt x="1235710" y="189230"/>
                    <a:pt x="1221740" y="190500"/>
                  </a:cubicBezTo>
                  <a:cubicBezTo>
                    <a:pt x="1196340" y="194310"/>
                    <a:pt x="1170940" y="196850"/>
                    <a:pt x="1145540" y="199390"/>
                  </a:cubicBezTo>
                  <a:cubicBezTo>
                    <a:pt x="1123950" y="201930"/>
                    <a:pt x="1102360" y="207010"/>
                    <a:pt x="1080770" y="210820"/>
                  </a:cubicBezTo>
                  <a:cubicBezTo>
                    <a:pt x="1043940" y="217170"/>
                    <a:pt x="1005840" y="220980"/>
                    <a:pt x="969010" y="227330"/>
                  </a:cubicBezTo>
                  <a:cubicBezTo>
                    <a:pt x="943610" y="231140"/>
                    <a:pt x="918210" y="237490"/>
                    <a:pt x="891540" y="241300"/>
                  </a:cubicBezTo>
                  <a:cubicBezTo>
                    <a:pt x="864870" y="246380"/>
                    <a:pt x="836930" y="250190"/>
                    <a:pt x="810260" y="255270"/>
                  </a:cubicBezTo>
                  <a:cubicBezTo>
                    <a:pt x="791210" y="259080"/>
                    <a:pt x="772160" y="264160"/>
                    <a:pt x="753110" y="267970"/>
                  </a:cubicBezTo>
                  <a:cubicBezTo>
                    <a:pt x="715010" y="274320"/>
                    <a:pt x="675640" y="280670"/>
                    <a:pt x="637540" y="287020"/>
                  </a:cubicBezTo>
                  <a:cubicBezTo>
                    <a:pt x="623570" y="289560"/>
                    <a:pt x="610870" y="294640"/>
                    <a:pt x="596900" y="297180"/>
                  </a:cubicBezTo>
                  <a:cubicBezTo>
                    <a:pt x="572770" y="302260"/>
                    <a:pt x="548640" y="304800"/>
                    <a:pt x="524510" y="309880"/>
                  </a:cubicBezTo>
                  <a:cubicBezTo>
                    <a:pt x="506730" y="313690"/>
                    <a:pt x="490220" y="320040"/>
                    <a:pt x="473710" y="322580"/>
                  </a:cubicBezTo>
                  <a:cubicBezTo>
                    <a:pt x="438150" y="330200"/>
                    <a:pt x="402590" y="335280"/>
                    <a:pt x="367030" y="341630"/>
                  </a:cubicBezTo>
                  <a:cubicBezTo>
                    <a:pt x="351790" y="344170"/>
                    <a:pt x="336550" y="349250"/>
                    <a:pt x="321310" y="353060"/>
                  </a:cubicBezTo>
                  <a:cubicBezTo>
                    <a:pt x="297180" y="359410"/>
                    <a:pt x="271780" y="364490"/>
                    <a:pt x="247650" y="370840"/>
                  </a:cubicBezTo>
                  <a:cubicBezTo>
                    <a:pt x="241300" y="372110"/>
                    <a:pt x="234950" y="375920"/>
                    <a:pt x="227330" y="377190"/>
                  </a:cubicBezTo>
                  <a:cubicBezTo>
                    <a:pt x="219710" y="378460"/>
                    <a:pt x="212090" y="378460"/>
                    <a:pt x="204470" y="379730"/>
                  </a:cubicBezTo>
                  <a:cubicBezTo>
                    <a:pt x="189230" y="383540"/>
                    <a:pt x="173990" y="387350"/>
                    <a:pt x="160020" y="391160"/>
                  </a:cubicBezTo>
                  <a:cubicBezTo>
                    <a:pt x="129540" y="398780"/>
                    <a:pt x="114300" y="401320"/>
                    <a:pt x="100330" y="408940"/>
                  </a:cubicBezTo>
                  <a:cubicBezTo>
                    <a:pt x="87630" y="415290"/>
                    <a:pt x="69850" y="414020"/>
                    <a:pt x="64770" y="434340"/>
                  </a:cubicBezTo>
                  <a:cubicBezTo>
                    <a:pt x="62230" y="440690"/>
                    <a:pt x="55880" y="444500"/>
                    <a:pt x="67310" y="447040"/>
                  </a:cubicBezTo>
                  <a:cubicBezTo>
                    <a:pt x="68580" y="447040"/>
                    <a:pt x="71120" y="450850"/>
                    <a:pt x="69850" y="452120"/>
                  </a:cubicBezTo>
                  <a:cubicBezTo>
                    <a:pt x="67310" y="459740"/>
                    <a:pt x="64770" y="467360"/>
                    <a:pt x="62230" y="477520"/>
                  </a:cubicBezTo>
                  <a:cubicBezTo>
                    <a:pt x="62230" y="477520"/>
                    <a:pt x="64770" y="478790"/>
                    <a:pt x="67310" y="481330"/>
                  </a:cubicBezTo>
                  <a:cubicBezTo>
                    <a:pt x="59690" y="488950"/>
                    <a:pt x="59690" y="516890"/>
                    <a:pt x="64770" y="525780"/>
                  </a:cubicBezTo>
                  <a:cubicBezTo>
                    <a:pt x="67310" y="530860"/>
                    <a:pt x="68580" y="537210"/>
                    <a:pt x="69850" y="543560"/>
                  </a:cubicBezTo>
                  <a:cubicBezTo>
                    <a:pt x="54610" y="547370"/>
                    <a:pt x="72390" y="556260"/>
                    <a:pt x="67310" y="561340"/>
                  </a:cubicBezTo>
                  <a:cubicBezTo>
                    <a:pt x="69850" y="561340"/>
                    <a:pt x="72390" y="561340"/>
                    <a:pt x="76200" y="562610"/>
                  </a:cubicBezTo>
                  <a:cubicBezTo>
                    <a:pt x="73660" y="566420"/>
                    <a:pt x="71120" y="568960"/>
                    <a:pt x="69850" y="570230"/>
                  </a:cubicBezTo>
                  <a:cubicBezTo>
                    <a:pt x="72390" y="572770"/>
                    <a:pt x="76200" y="574040"/>
                    <a:pt x="78740" y="576580"/>
                  </a:cubicBezTo>
                  <a:cubicBezTo>
                    <a:pt x="64770" y="595630"/>
                    <a:pt x="64770" y="604520"/>
                    <a:pt x="81280" y="621030"/>
                  </a:cubicBezTo>
                  <a:cubicBezTo>
                    <a:pt x="82550" y="622300"/>
                    <a:pt x="85090" y="624840"/>
                    <a:pt x="85090" y="626110"/>
                  </a:cubicBezTo>
                  <a:cubicBezTo>
                    <a:pt x="81280" y="640080"/>
                    <a:pt x="82550" y="652780"/>
                    <a:pt x="91440" y="664210"/>
                  </a:cubicBezTo>
                  <a:cubicBezTo>
                    <a:pt x="91440" y="664210"/>
                    <a:pt x="90170" y="668020"/>
                    <a:pt x="87630" y="670560"/>
                  </a:cubicBezTo>
                  <a:cubicBezTo>
                    <a:pt x="91440" y="669290"/>
                    <a:pt x="93980" y="668020"/>
                    <a:pt x="96520" y="668020"/>
                  </a:cubicBezTo>
                  <a:lnTo>
                    <a:pt x="92710" y="690880"/>
                  </a:lnTo>
                  <a:lnTo>
                    <a:pt x="106680" y="690880"/>
                  </a:lnTo>
                  <a:cubicBezTo>
                    <a:pt x="110490" y="695960"/>
                    <a:pt x="114300" y="699770"/>
                    <a:pt x="114300" y="701040"/>
                  </a:cubicBezTo>
                  <a:cubicBezTo>
                    <a:pt x="118110" y="697230"/>
                    <a:pt x="120650" y="695960"/>
                    <a:pt x="121920" y="694690"/>
                  </a:cubicBezTo>
                  <a:cubicBezTo>
                    <a:pt x="128270" y="704850"/>
                    <a:pt x="133350" y="712470"/>
                    <a:pt x="137160" y="720090"/>
                  </a:cubicBezTo>
                  <a:cubicBezTo>
                    <a:pt x="135890" y="728980"/>
                    <a:pt x="133350" y="736600"/>
                    <a:pt x="132080" y="741680"/>
                  </a:cubicBezTo>
                  <a:cubicBezTo>
                    <a:pt x="125730" y="741680"/>
                    <a:pt x="119380" y="740410"/>
                    <a:pt x="115570" y="742950"/>
                  </a:cubicBezTo>
                  <a:cubicBezTo>
                    <a:pt x="111760" y="745490"/>
                    <a:pt x="111760" y="751840"/>
                    <a:pt x="109220" y="755650"/>
                  </a:cubicBezTo>
                  <a:cubicBezTo>
                    <a:pt x="109220" y="756920"/>
                    <a:pt x="118110" y="773430"/>
                    <a:pt x="116840" y="774700"/>
                  </a:cubicBezTo>
                  <a:cubicBezTo>
                    <a:pt x="115570" y="783590"/>
                    <a:pt x="113030" y="792480"/>
                    <a:pt x="111760" y="802640"/>
                  </a:cubicBezTo>
                  <a:cubicBezTo>
                    <a:pt x="116840" y="806450"/>
                    <a:pt x="123190" y="811530"/>
                    <a:pt x="128270" y="815340"/>
                  </a:cubicBezTo>
                  <a:cubicBezTo>
                    <a:pt x="119380" y="820420"/>
                    <a:pt x="113030" y="825500"/>
                    <a:pt x="106680" y="829310"/>
                  </a:cubicBezTo>
                  <a:cubicBezTo>
                    <a:pt x="109220" y="830580"/>
                    <a:pt x="110490" y="831850"/>
                    <a:pt x="113030" y="833120"/>
                  </a:cubicBezTo>
                  <a:cubicBezTo>
                    <a:pt x="114300" y="838200"/>
                    <a:pt x="116840" y="843280"/>
                    <a:pt x="116840" y="848360"/>
                  </a:cubicBezTo>
                  <a:cubicBezTo>
                    <a:pt x="116840" y="853440"/>
                    <a:pt x="113030" y="862330"/>
                    <a:pt x="115570" y="863600"/>
                  </a:cubicBezTo>
                  <a:cubicBezTo>
                    <a:pt x="127000" y="869950"/>
                    <a:pt x="120650" y="889000"/>
                    <a:pt x="135890" y="891540"/>
                  </a:cubicBezTo>
                  <a:cubicBezTo>
                    <a:pt x="137160" y="891540"/>
                    <a:pt x="137160" y="894080"/>
                    <a:pt x="139700" y="896620"/>
                  </a:cubicBezTo>
                  <a:cubicBezTo>
                    <a:pt x="135890" y="896620"/>
                    <a:pt x="133350" y="896620"/>
                    <a:pt x="128270" y="897890"/>
                  </a:cubicBezTo>
                  <a:cubicBezTo>
                    <a:pt x="142240" y="908050"/>
                    <a:pt x="138430" y="916940"/>
                    <a:pt x="133350" y="924560"/>
                  </a:cubicBezTo>
                  <a:cubicBezTo>
                    <a:pt x="128270" y="925830"/>
                    <a:pt x="124460" y="927100"/>
                    <a:pt x="120650" y="928370"/>
                  </a:cubicBezTo>
                  <a:cubicBezTo>
                    <a:pt x="121920" y="930910"/>
                    <a:pt x="121920" y="932180"/>
                    <a:pt x="123190" y="934720"/>
                  </a:cubicBezTo>
                  <a:cubicBezTo>
                    <a:pt x="124460" y="935990"/>
                    <a:pt x="130810" y="952500"/>
                    <a:pt x="130810" y="955040"/>
                  </a:cubicBezTo>
                  <a:cubicBezTo>
                    <a:pt x="128270" y="961390"/>
                    <a:pt x="127000" y="967740"/>
                    <a:pt x="125730" y="974090"/>
                  </a:cubicBezTo>
                  <a:cubicBezTo>
                    <a:pt x="133350" y="974090"/>
                    <a:pt x="139700" y="975360"/>
                    <a:pt x="142240" y="975360"/>
                  </a:cubicBezTo>
                  <a:cubicBezTo>
                    <a:pt x="139700" y="976630"/>
                    <a:pt x="135890" y="979170"/>
                    <a:pt x="133350" y="980440"/>
                  </a:cubicBezTo>
                  <a:cubicBezTo>
                    <a:pt x="134620" y="982980"/>
                    <a:pt x="135890" y="985520"/>
                    <a:pt x="138430" y="986790"/>
                  </a:cubicBezTo>
                  <a:cubicBezTo>
                    <a:pt x="148590" y="985520"/>
                    <a:pt x="158750" y="984250"/>
                    <a:pt x="170180" y="982980"/>
                  </a:cubicBezTo>
                  <a:cubicBezTo>
                    <a:pt x="168910" y="989330"/>
                    <a:pt x="167640" y="994410"/>
                    <a:pt x="165100" y="999490"/>
                  </a:cubicBezTo>
                  <a:cubicBezTo>
                    <a:pt x="171450" y="999490"/>
                    <a:pt x="179070" y="1000760"/>
                    <a:pt x="185420" y="1000760"/>
                  </a:cubicBezTo>
                  <a:lnTo>
                    <a:pt x="185420" y="1007110"/>
                  </a:lnTo>
                  <a:cubicBezTo>
                    <a:pt x="176530" y="1008380"/>
                    <a:pt x="167640" y="1010920"/>
                    <a:pt x="160020" y="1012190"/>
                  </a:cubicBezTo>
                  <a:cubicBezTo>
                    <a:pt x="191770" y="1027430"/>
                    <a:pt x="220980" y="1013460"/>
                    <a:pt x="255270" y="1008380"/>
                  </a:cubicBezTo>
                  <a:cubicBezTo>
                    <a:pt x="261620" y="1014730"/>
                    <a:pt x="267970" y="1009650"/>
                    <a:pt x="273050" y="999490"/>
                  </a:cubicBezTo>
                  <a:cubicBezTo>
                    <a:pt x="279400" y="1008380"/>
                    <a:pt x="284480" y="1005840"/>
                    <a:pt x="297180" y="988060"/>
                  </a:cubicBezTo>
                  <a:cubicBezTo>
                    <a:pt x="298450" y="988060"/>
                    <a:pt x="299720" y="989330"/>
                    <a:pt x="300990" y="989330"/>
                  </a:cubicBezTo>
                  <a:cubicBezTo>
                    <a:pt x="299720" y="994410"/>
                    <a:pt x="297180" y="998220"/>
                    <a:pt x="295910" y="1003300"/>
                  </a:cubicBezTo>
                  <a:cubicBezTo>
                    <a:pt x="303530" y="1000760"/>
                    <a:pt x="309880" y="999490"/>
                    <a:pt x="317500" y="996950"/>
                  </a:cubicBezTo>
                  <a:lnTo>
                    <a:pt x="344170" y="993140"/>
                  </a:lnTo>
                  <a:cubicBezTo>
                    <a:pt x="358140" y="990600"/>
                    <a:pt x="372110" y="989330"/>
                    <a:pt x="384810" y="986790"/>
                  </a:cubicBezTo>
                  <a:cubicBezTo>
                    <a:pt x="389890" y="985520"/>
                    <a:pt x="394970" y="981710"/>
                    <a:pt x="400050" y="980440"/>
                  </a:cubicBezTo>
                  <a:cubicBezTo>
                    <a:pt x="405130" y="979170"/>
                    <a:pt x="412750" y="975360"/>
                    <a:pt x="415290" y="977900"/>
                  </a:cubicBezTo>
                  <a:cubicBezTo>
                    <a:pt x="425450" y="986790"/>
                    <a:pt x="434340" y="996950"/>
                    <a:pt x="444500" y="1005840"/>
                  </a:cubicBezTo>
                  <a:cubicBezTo>
                    <a:pt x="445770" y="1003300"/>
                    <a:pt x="447040" y="999490"/>
                    <a:pt x="447040" y="999490"/>
                  </a:cubicBezTo>
                  <a:cubicBezTo>
                    <a:pt x="455930" y="1002030"/>
                    <a:pt x="462280" y="1003300"/>
                    <a:pt x="471170" y="1005840"/>
                  </a:cubicBezTo>
                  <a:cubicBezTo>
                    <a:pt x="472440" y="1009650"/>
                    <a:pt x="474980" y="1014730"/>
                    <a:pt x="474980" y="1017270"/>
                  </a:cubicBezTo>
                  <a:cubicBezTo>
                    <a:pt x="488950" y="1018540"/>
                    <a:pt x="500380" y="1019810"/>
                    <a:pt x="510540" y="1021080"/>
                  </a:cubicBezTo>
                  <a:cubicBezTo>
                    <a:pt x="510540" y="1022350"/>
                    <a:pt x="511810" y="1023620"/>
                    <a:pt x="511810" y="1024890"/>
                  </a:cubicBezTo>
                  <a:lnTo>
                    <a:pt x="488950" y="1032510"/>
                  </a:lnTo>
                  <a:cubicBezTo>
                    <a:pt x="487680" y="1028700"/>
                    <a:pt x="486410" y="1027430"/>
                    <a:pt x="483870" y="1021080"/>
                  </a:cubicBezTo>
                  <a:cubicBezTo>
                    <a:pt x="485140" y="1035050"/>
                    <a:pt x="486410" y="1043940"/>
                    <a:pt x="486410" y="1055370"/>
                  </a:cubicBezTo>
                  <a:cubicBezTo>
                    <a:pt x="497840" y="1046480"/>
                    <a:pt x="513080" y="1056640"/>
                    <a:pt x="520700" y="1041400"/>
                  </a:cubicBezTo>
                  <a:cubicBezTo>
                    <a:pt x="520700" y="1040130"/>
                    <a:pt x="525780" y="1040130"/>
                    <a:pt x="527050" y="1041400"/>
                  </a:cubicBezTo>
                  <a:cubicBezTo>
                    <a:pt x="537210" y="1042670"/>
                    <a:pt x="547370" y="1043940"/>
                    <a:pt x="557530" y="1046480"/>
                  </a:cubicBezTo>
                  <a:cubicBezTo>
                    <a:pt x="556260" y="1043940"/>
                    <a:pt x="556260" y="1041400"/>
                    <a:pt x="554990" y="1038860"/>
                  </a:cubicBezTo>
                  <a:cubicBezTo>
                    <a:pt x="561340" y="1040130"/>
                    <a:pt x="566420" y="1041400"/>
                    <a:pt x="570230" y="1042670"/>
                  </a:cubicBezTo>
                  <a:cubicBezTo>
                    <a:pt x="570230" y="1043940"/>
                    <a:pt x="571500" y="1045210"/>
                    <a:pt x="571500" y="1046480"/>
                  </a:cubicBezTo>
                  <a:cubicBezTo>
                    <a:pt x="562610" y="1051560"/>
                    <a:pt x="553720" y="1057910"/>
                    <a:pt x="544830" y="1062990"/>
                  </a:cubicBezTo>
                  <a:cubicBezTo>
                    <a:pt x="530860" y="1071880"/>
                    <a:pt x="518160" y="1083310"/>
                    <a:pt x="504190" y="1087120"/>
                  </a:cubicBezTo>
                  <a:cubicBezTo>
                    <a:pt x="480060" y="1092200"/>
                    <a:pt x="455930" y="1101090"/>
                    <a:pt x="430530" y="1102360"/>
                  </a:cubicBezTo>
                  <a:lnTo>
                    <a:pt x="424180" y="1102360"/>
                  </a:lnTo>
                  <a:cubicBezTo>
                    <a:pt x="397510" y="1107440"/>
                    <a:pt x="372110" y="1112520"/>
                    <a:pt x="345440" y="1117600"/>
                  </a:cubicBezTo>
                  <a:cubicBezTo>
                    <a:pt x="341630" y="1118870"/>
                    <a:pt x="339090" y="1120140"/>
                    <a:pt x="335280" y="1120140"/>
                  </a:cubicBezTo>
                  <a:cubicBezTo>
                    <a:pt x="318770" y="1122680"/>
                    <a:pt x="302260" y="1123950"/>
                    <a:pt x="287020" y="1126490"/>
                  </a:cubicBezTo>
                  <a:cubicBezTo>
                    <a:pt x="270510" y="1130300"/>
                    <a:pt x="252730" y="1132840"/>
                    <a:pt x="236220" y="1139190"/>
                  </a:cubicBezTo>
                  <a:cubicBezTo>
                    <a:pt x="223520" y="1143000"/>
                    <a:pt x="207010" y="1141730"/>
                    <a:pt x="201930" y="1154430"/>
                  </a:cubicBezTo>
                  <a:cubicBezTo>
                    <a:pt x="196850" y="1154430"/>
                    <a:pt x="191770" y="1153160"/>
                    <a:pt x="189230" y="1154430"/>
                  </a:cubicBezTo>
                  <a:cubicBezTo>
                    <a:pt x="170180" y="1162050"/>
                    <a:pt x="151130" y="1169670"/>
                    <a:pt x="133350" y="1178560"/>
                  </a:cubicBezTo>
                  <a:cubicBezTo>
                    <a:pt x="127000" y="1183640"/>
                    <a:pt x="121920" y="1186180"/>
                    <a:pt x="119380" y="1191260"/>
                  </a:cubicBezTo>
                  <a:cubicBezTo>
                    <a:pt x="118110" y="1195070"/>
                    <a:pt x="121920" y="1201420"/>
                    <a:pt x="123190" y="1203960"/>
                  </a:cubicBezTo>
                  <a:cubicBezTo>
                    <a:pt x="120650" y="1205230"/>
                    <a:pt x="115570" y="1206500"/>
                    <a:pt x="115570" y="1207770"/>
                  </a:cubicBezTo>
                  <a:cubicBezTo>
                    <a:pt x="115570" y="1215390"/>
                    <a:pt x="115570" y="1223010"/>
                    <a:pt x="118110" y="1229360"/>
                  </a:cubicBezTo>
                  <a:cubicBezTo>
                    <a:pt x="121920" y="1238250"/>
                    <a:pt x="133350" y="1245870"/>
                    <a:pt x="120650" y="1257300"/>
                  </a:cubicBezTo>
                  <a:cubicBezTo>
                    <a:pt x="118110" y="1258570"/>
                    <a:pt x="120650" y="1264920"/>
                    <a:pt x="120650" y="1270000"/>
                  </a:cubicBezTo>
                  <a:cubicBezTo>
                    <a:pt x="124460" y="1268730"/>
                    <a:pt x="127000" y="1268730"/>
                    <a:pt x="130810" y="1268730"/>
                  </a:cubicBezTo>
                  <a:cubicBezTo>
                    <a:pt x="118110" y="1290320"/>
                    <a:pt x="118110" y="1297940"/>
                    <a:pt x="130810" y="1301750"/>
                  </a:cubicBezTo>
                  <a:cubicBezTo>
                    <a:pt x="130810" y="1309370"/>
                    <a:pt x="128270" y="1316990"/>
                    <a:pt x="130810" y="1322070"/>
                  </a:cubicBezTo>
                  <a:cubicBezTo>
                    <a:pt x="138430" y="1334770"/>
                    <a:pt x="148590" y="1347470"/>
                    <a:pt x="157480" y="1358900"/>
                  </a:cubicBezTo>
                  <a:cubicBezTo>
                    <a:pt x="156210" y="1360170"/>
                    <a:pt x="153670" y="1361440"/>
                    <a:pt x="152400" y="1361440"/>
                  </a:cubicBezTo>
                  <a:cubicBezTo>
                    <a:pt x="157480" y="1367790"/>
                    <a:pt x="162560" y="1374140"/>
                    <a:pt x="166370" y="1377950"/>
                  </a:cubicBezTo>
                  <a:cubicBezTo>
                    <a:pt x="161290" y="1385570"/>
                    <a:pt x="157480" y="1391920"/>
                    <a:pt x="152400" y="1398270"/>
                  </a:cubicBezTo>
                  <a:cubicBezTo>
                    <a:pt x="158750" y="1400810"/>
                    <a:pt x="162560" y="1402080"/>
                    <a:pt x="167640" y="1403350"/>
                  </a:cubicBezTo>
                  <a:cubicBezTo>
                    <a:pt x="158750" y="1405890"/>
                    <a:pt x="151130" y="1408430"/>
                    <a:pt x="139700" y="1413510"/>
                  </a:cubicBezTo>
                  <a:cubicBezTo>
                    <a:pt x="161290" y="1418590"/>
                    <a:pt x="162560" y="1433830"/>
                    <a:pt x="165100" y="1449070"/>
                  </a:cubicBezTo>
                  <a:cubicBezTo>
                    <a:pt x="165100" y="1450340"/>
                    <a:pt x="171450" y="1451610"/>
                    <a:pt x="175260" y="1452880"/>
                  </a:cubicBezTo>
                  <a:cubicBezTo>
                    <a:pt x="175260" y="1455420"/>
                    <a:pt x="172720" y="1459230"/>
                    <a:pt x="173990" y="1461770"/>
                  </a:cubicBezTo>
                  <a:cubicBezTo>
                    <a:pt x="179070" y="1468120"/>
                    <a:pt x="187960" y="1471930"/>
                    <a:pt x="189230" y="1479550"/>
                  </a:cubicBezTo>
                  <a:cubicBezTo>
                    <a:pt x="196850" y="1501140"/>
                    <a:pt x="210820" y="1497330"/>
                    <a:pt x="226060" y="1492250"/>
                  </a:cubicBezTo>
                  <a:lnTo>
                    <a:pt x="233680" y="1503680"/>
                  </a:lnTo>
                  <a:cubicBezTo>
                    <a:pt x="236220" y="1502410"/>
                    <a:pt x="238760" y="1499870"/>
                    <a:pt x="240030" y="1498600"/>
                  </a:cubicBezTo>
                  <a:cubicBezTo>
                    <a:pt x="241300" y="1506220"/>
                    <a:pt x="254000" y="1515110"/>
                    <a:pt x="257810" y="1510030"/>
                  </a:cubicBezTo>
                  <a:cubicBezTo>
                    <a:pt x="266700" y="1497330"/>
                    <a:pt x="276860" y="1504950"/>
                    <a:pt x="287020" y="1506220"/>
                  </a:cubicBezTo>
                  <a:cubicBezTo>
                    <a:pt x="292100" y="1507490"/>
                    <a:pt x="299720" y="1508760"/>
                    <a:pt x="302260" y="1506220"/>
                  </a:cubicBezTo>
                  <a:cubicBezTo>
                    <a:pt x="308610" y="1499870"/>
                    <a:pt x="327660" y="1506220"/>
                    <a:pt x="322580" y="1488440"/>
                  </a:cubicBezTo>
                  <a:cubicBezTo>
                    <a:pt x="321310" y="1484630"/>
                    <a:pt x="316230" y="1480820"/>
                    <a:pt x="311150" y="1477010"/>
                  </a:cubicBezTo>
                  <a:lnTo>
                    <a:pt x="347980" y="1477010"/>
                  </a:lnTo>
                  <a:cubicBezTo>
                    <a:pt x="349250" y="1480820"/>
                    <a:pt x="349250" y="1485900"/>
                    <a:pt x="350520" y="1489710"/>
                  </a:cubicBezTo>
                  <a:cubicBezTo>
                    <a:pt x="344170" y="1490980"/>
                    <a:pt x="337820" y="1492250"/>
                    <a:pt x="331470" y="1494790"/>
                  </a:cubicBezTo>
                  <a:cubicBezTo>
                    <a:pt x="331470" y="1496060"/>
                    <a:pt x="332740" y="1497330"/>
                    <a:pt x="332740" y="1499870"/>
                  </a:cubicBezTo>
                  <a:cubicBezTo>
                    <a:pt x="335280" y="1499870"/>
                    <a:pt x="339090" y="1498600"/>
                    <a:pt x="341630" y="1498600"/>
                  </a:cubicBezTo>
                  <a:cubicBezTo>
                    <a:pt x="351790" y="1502410"/>
                    <a:pt x="365760" y="1492250"/>
                    <a:pt x="374650" y="1504950"/>
                  </a:cubicBezTo>
                  <a:cubicBezTo>
                    <a:pt x="391160" y="1527810"/>
                    <a:pt x="420370" y="1534160"/>
                    <a:pt x="447040" y="1521460"/>
                  </a:cubicBezTo>
                  <a:cubicBezTo>
                    <a:pt x="449580" y="1520190"/>
                    <a:pt x="454660" y="1524000"/>
                    <a:pt x="458470" y="1525270"/>
                  </a:cubicBezTo>
                  <a:cubicBezTo>
                    <a:pt x="459740" y="1525270"/>
                    <a:pt x="459740" y="1525270"/>
                    <a:pt x="461010" y="1526540"/>
                  </a:cubicBezTo>
                  <a:cubicBezTo>
                    <a:pt x="462280" y="1524000"/>
                    <a:pt x="462280" y="1521460"/>
                    <a:pt x="462280" y="1522730"/>
                  </a:cubicBezTo>
                  <a:cubicBezTo>
                    <a:pt x="471170" y="1522730"/>
                    <a:pt x="480060" y="1525270"/>
                    <a:pt x="488950" y="1524000"/>
                  </a:cubicBezTo>
                  <a:cubicBezTo>
                    <a:pt x="502920" y="1522730"/>
                    <a:pt x="516890" y="1517650"/>
                    <a:pt x="530860" y="1516380"/>
                  </a:cubicBezTo>
                  <a:cubicBezTo>
                    <a:pt x="552450" y="1513840"/>
                    <a:pt x="574040" y="1513840"/>
                    <a:pt x="595630" y="1508760"/>
                  </a:cubicBezTo>
                  <a:cubicBezTo>
                    <a:pt x="604520" y="1506220"/>
                    <a:pt x="610870" y="1507490"/>
                    <a:pt x="617220" y="1510030"/>
                  </a:cubicBezTo>
                  <a:cubicBezTo>
                    <a:pt x="577850" y="1526540"/>
                    <a:pt x="538480" y="1543050"/>
                    <a:pt x="499110" y="1558290"/>
                  </a:cubicBezTo>
                  <a:cubicBezTo>
                    <a:pt x="499110" y="1559560"/>
                    <a:pt x="500380" y="1560830"/>
                    <a:pt x="500380" y="1562100"/>
                  </a:cubicBezTo>
                  <a:cubicBezTo>
                    <a:pt x="502920" y="1562100"/>
                    <a:pt x="505460" y="1563370"/>
                    <a:pt x="510540" y="1564640"/>
                  </a:cubicBezTo>
                  <a:cubicBezTo>
                    <a:pt x="501650" y="1568450"/>
                    <a:pt x="497840" y="1569720"/>
                    <a:pt x="491490" y="1572260"/>
                  </a:cubicBezTo>
                  <a:cubicBezTo>
                    <a:pt x="502920" y="1579880"/>
                    <a:pt x="487680" y="1588770"/>
                    <a:pt x="494030" y="1598930"/>
                  </a:cubicBezTo>
                  <a:cubicBezTo>
                    <a:pt x="499110" y="1609090"/>
                    <a:pt x="495300" y="1624330"/>
                    <a:pt x="518160" y="1620520"/>
                  </a:cubicBezTo>
                  <a:cubicBezTo>
                    <a:pt x="495300" y="1631950"/>
                    <a:pt x="494030" y="1648460"/>
                    <a:pt x="509270" y="1666240"/>
                  </a:cubicBezTo>
                  <a:cubicBezTo>
                    <a:pt x="511810" y="1668780"/>
                    <a:pt x="513080" y="1673860"/>
                    <a:pt x="511810" y="1676400"/>
                  </a:cubicBezTo>
                  <a:cubicBezTo>
                    <a:pt x="509270" y="1685290"/>
                    <a:pt x="505460" y="1692910"/>
                    <a:pt x="502920" y="1699260"/>
                  </a:cubicBezTo>
                  <a:cubicBezTo>
                    <a:pt x="494030" y="1699260"/>
                    <a:pt x="488950" y="1697990"/>
                    <a:pt x="483870" y="1697990"/>
                  </a:cubicBezTo>
                  <a:cubicBezTo>
                    <a:pt x="471170" y="1699260"/>
                    <a:pt x="458470" y="1701800"/>
                    <a:pt x="445770" y="1704340"/>
                  </a:cubicBezTo>
                  <a:cubicBezTo>
                    <a:pt x="405130" y="1711960"/>
                    <a:pt x="363220" y="1719580"/>
                    <a:pt x="322580" y="1727200"/>
                  </a:cubicBezTo>
                  <a:cubicBezTo>
                    <a:pt x="288290" y="1733550"/>
                    <a:pt x="255270" y="1746250"/>
                    <a:pt x="220980" y="1748790"/>
                  </a:cubicBezTo>
                  <a:cubicBezTo>
                    <a:pt x="196850" y="1750060"/>
                    <a:pt x="175260" y="1762760"/>
                    <a:pt x="152400" y="1764030"/>
                  </a:cubicBezTo>
                  <a:cubicBezTo>
                    <a:pt x="137160" y="1765300"/>
                    <a:pt x="121920" y="1771650"/>
                    <a:pt x="107950" y="1778000"/>
                  </a:cubicBezTo>
                  <a:cubicBezTo>
                    <a:pt x="100330" y="1780540"/>
                    <a:pt x="93980" y="1786890"/>
                    <a:pt x="87630" y="1790700"/>
                  </a:cubicBezTo>
                  <a:cubicBezTo>
                    <a:pt x="86360" y="1790700"/>
                    <a:pt x="82550" y="1789430"/>
                    <a:pt x="81280" y="1790700"/>
                  </a:cubicBezTo>
                  <a:cubicBezTo>
                    <a:pt x="71120" y="1795780"/>
                    <a:pt x="62230" y="1800860"/>
                    <a:pt x="52070" y="1804670"/>
                  </a:cubicBezTo>
                  <a:cubicBezTo>
                    <a:pt x="44450" y="1808480"/>
                    <a:pt x="38100" y="1812290"/>
                    <a:pt x="30480" y="1816100"/>
                  </a:cubicBezTo>
                  <a:cubicBezTo>
                    <a:pt x="30480" y="1817370"/>
                    <a:pt x="31750" y="1818640"/>
                    <a:pt x="31750" y="1819910"/>
                  </a:cubicBezTo>
                  <a:cubicBezTo>
                    <a:pt x="29210" y="1819910"/>
                    <a:pt x="25400" y="1818640"/>
                    <a:pt x="21590" y="1817370"/>
                  </a:cubicBezTo>
                  <a:cubicBezTo>
                    <a:pt x="22860" y="1824990"/>
                    <a:pt x="24130" y="1830070"/>
                    <a:pt x="25400" y="1836420"/>
                  </a:cubicBezTo>
                  <a:cubicBezTo>
                    <a:pt x="24130" y="1836420"/>
                    <a:pt x="24130" y="1836420"/>
                    <a:pt x="22860" y="1837690"/>
                  </a:cubicBezTo>
                  <a:cubicBezTo>
                    <a:pt x="21590" y="1835150"/>
                    <a:pt x="20320" y="1832610"/>
                    <a:pt x="19050" y="1831340"/>
                  </a:cubicBezTo>
                  <a:cubicBezTo>
                    <a:pt x="7620" y="1844040"/>
                    <a:pt x="0" y="1855470"/>
                    <a:pt x="17780" y="1863090"/>
                  </a:cubicBezTo>
                  <a:cubicBezTo>
                    <a:pt x="16510" y="1869440"/>
                    <a:pt x="16510" y="1874520"/>
                    <a:pt x="16510" y="1878330"/>
                  </a:cubicBezTo>
                  <a:lnTo>
                    <a:pt x="20320" y="1905000"/>
                  </a:lnTo>
                  <a:cubicBezTo>
                    <a:pt x="21590" y="1916430"/>
                    <a:pt x="19050" y="1927860"/>
                    <a:pt x="33020" y="1931671"/>
                  </a:cubicBezTo>
                  <a:cubicBezTo>
                    <a:pt x="29210" y="1938021"/>
                    <a:pt x="29210" y="1967231"/>
                    <a:pt x="34290" y="1968500"/>
                  </a:cubicBezTo>
                  <a:cubicBezTo>
                    <a:pt x="43180" y="1972310"/>
                    <a:pt x="45720" y="1983740"/>
                    <a:pt x="53340" y="1988821"/>
                  </a:cubicBezTo>
                  <a:cubicBezTo>
                    <a:pt x="54610" y="1990091"/>
                    <a:pt x="55880" y="1992631"/>
                    <a:pt x="55880" y="1992631"/>
                  </a:cubicBezTo>
                  <a:cubicBezTo>
                    <a:pt x="45720" y="2004060"/>
                    <a:pt x="60960" y="1998981"/>
                    <a:pt x="63500" y="2004060"/>
                  </a:cubicBezTo>
                  <a:cubicBezTo>
                    <a:pt x="60960" y="2010410"/>
                    <a:pt x="55880" y="2016760"/>
                    <a:pt x="54610" y="2024381"/>
                  </a:cubicBezTo>
                  <a:cubicBezTo>
                    <a:pt x="53340" y="2032001"/>
                    <a:pt x="54610" y="2038351"/>
                    <a:pt x="66040" y="2034541"/>
                  </a:cubicBezTo>
                  <a:cubicBezTo>
                    <a:pt x="64770" y="2045971"/>
                    <a:pt x="63500" y="2056131"/>
                    <a:pt x="62230" y="2067561"/>
                  </a:cubicBezTo>
                  <a:cubicBezTo>
                    <a:pt x="63500" y="2067561"/>
                    <a:pt x="64770" y="2066291"/>
                    <a:pt x="64770" y="2066291"/>
                  </a:cubicBezTo>
                  <a:cubicBezTo>
                    <a:pt x="68580" y="2075181"/>
                    <a:pt x="71120" y="2082801"/>
                    <a:pt x="74930" y="2090421"/>
                  </a:cubicBezTo>
                  <a:cubicBezTo>
                    <a:pt x="81280" y="2090421"/>
                    <a:pt x="87630" y="2091691"/>
                    <a:pt x="95250" y="2092960"/>
                  </a:cubicBezTo>
                  <a:lnTo>
                    <a:pt x="95250" y="2096771"/>
                  </a:lnTo>
                  <a:cubicBezTo>
                    <a:pt x="91440" y="2098041"/>
                    <a:pt x="87630" y="2099310"/>
                    <a:pt x="83820" y="2100581"/>
                  </a:cubicBezTo>
                  <a:cubicBezTo>
                    <a:pt x="85090" y="2101851"/>
                    <a:pt x="87630" y="2101851"/>
                    <a:pt x="87630" y="2101851"/>
                  </a:cubicBezTo>
                  <a:cubicBezTo>
                    <a:pt x="88900" y="2120901"/>
                    <a:pt x="105410" y="2118361"/>
                    <a:pt x="116840" y="2123441"/>
                  </a:cubicBezTo>
                  <a:cubicBezTo>
                    <a:pt x="121920" y="2125981"/>
                    <a:pt x="128270" y="2127251"/>
                    <a:pt x="132080" y="2125981"/>
                  </a:cubicBezTo>
                  <a:cubicBezTo>
                    <a:pt x="139700" y="2122171"/>
                    <a:pt x="144780" y="2123441"/>
                    <a:pt x="144780" y="2131060"/>
                  </a:cubicBezTo>
                  <a:cubicBezTo>
                    <a:pt x="144780" y="2134871"/>
                    <a:pt x="142240" y="2139950"/>
                    <a:pt x="140970" y="2142490"/>
                  </a:cubicBezTo>
                  <a:cubicBezTo>
                    <a:pt x="149860" y="2142490"/>
                    <a:pt x="163830" y="2146300"/>
                    <a:pt x="171450" y="2141220"/>
                  </a:cubicBezTo>
                  <a:cubicBezTo>
                    <a:pt x="189230" y="2129790"/>
                    <a:pt x="205740" y="2139950"/>
                    <a:pt x="222250" y="2136140"/>
                  </a:cubicBezTo>
                  <a:cubicBezTo>
                    <a:pt x="231140" y="2133600"/>
                    <a:pt x="238760" y="2133600"/>
                    <a:pt x="251460" y="2131060"/>
                  </a:cubicBezTo>
                  <a:cubicBezTo>
                    <a:pt x="257810" y="2136140"/>
                    <a:pt x="264160" y="2134871"/>
                    <a:pt x="265430" y="2128521"/>
                  </a:cubicBezTo>
                  <a:cubicBezTo>
                    <a:pt x="275590" y="2128521"/>
                    <a:pt x="284480" y="2128521"/>
                    <a:pt x="293370" y="2127250"/>
                  </a:cubicBezTo>
                  <a:cubicBezTo>
                    <a:pt x="307340" y="2124710"/>
                    <a:pt x="320040" y="2120900"/>
                    <a:pt x="334010" y="2119630"/>
                  </a:cubicBezTo>
                  <a:cubicBezTo>
                    <a:pt x="342900" y="2118360"/>
                    <a:pt x="353060" y="2120900"/>
                    <a:pt x="363220" y="2119630"/>
                  </a:cubicBezTo>
                  <a:cubicBezTo>
                    <a:pt x="368300" y="2118360"/>
                    <a:pt x="372110" y="2110740"/>
                    <a:pt x="377190" y="2106930"/>
                  </a:cubicBezTo>
                  <a:cubicBezTo>
                    <a:pt x="382270" y="2119630"/>
                    <a:pt x="392430" y="2120900"/>
                    <a:pt x="408940" y="2112010"/>
                  </a:cubicBezTo>
                  <a:cubicBezTo>
                    <a:pt x="402590" y="2106930"/>
                    <a:pt x="394970" y="2103120"/>
                    <a:pt x="388620" y="2099310"/>
                  </a:cubicBezTo>
                  <a:cubicBezTo>
                    <a:pt x="394970" y="2096770"/>
                    <a:pt x="400050" y="2092960"/>
                    <a:pt x="405130" y="2091690"/>
                  </a:cubicBezTo>
                  <a:cubicBezTo>
                    <a:pt x="410210" y="2091690"/>
                    <a:pt x="414020" y="2092960"/>
                    <a:pt x="417830" y="2092960"/>
                  </a:cubicBezTo>
                  <a:cubicBezTo>
                    <a:pt x="421640" y="2092960"/>
                    <a:pt x="425450" y="2092960"/>
                    <a:pt x="429260" y="2091690"/>
                  </a:cubicBezTo>
                  <a:cubicBezTo>
                    <a:pt x="433070" y="2090420"/>
                    <a:pt x="435610" y="2089150"/>
                    <a:pt x="438150" y="2086610"/>
                  </a:cubicBezTo>
                  <a:cubicBezTo>
                    <a:pt x="438150" y="2090420"/>
                    <a:pt x="439420" y="2095500"/>
                    <a:pt x="439420" y="2099310"/>
                  </a:cubicBezTo>
                  <a:cubicBezTo>
                    <a:pt x="439420" y="2103120"/>
                    <a:pt x="436880" y="2106930"/>
                    <a:pt x="435610" y="2110740"/>
                  </a:cubicBezTo>
                  <a:cubicBezTo>
                    <a:pt x="439420" y="2110740"/>
                    <a:pt x="443230" y="2110740"/>
                    <a:pt x="448310" y="2109470"/>
                  </a:cubicBezTo>
                  <a:cubicBezTo>
                    <a:pt x="453390" y="2117090"/>
                    <a:pt x="439420" y="2133600"/>
                    <a:pt x="458470" y="2134870"/>
                  </a:cubicBezTo>
                  <a:cubicBezTo>
                    <a:pt x="457200" y="2139950"/>
                    <a:pt x="455930" y="2143760"/>
                    <a:pt x="454660" y="2148840"/>
                  </a:cubicBezTo>
                  <a:cubicBezTo>
                    <a:pt x="462280" y="2148840"/>
                    <a:pt x="469900" y="2150110"/>
                    <a:pt x="481330" y="2151380"/>
                  </a:cubicBezTo>
                  <a:cubicBezTo>
                    <a:pt x="476250" y="2157730"/>
                    <a:pt x="472440" y="2162810"/>
                    <a:pt x="467360" y="2167890"/>
                  </a:cubicBezTo>
                  <a:cubicBezTo>
                    <a:pt x="471170" y="2166620"/>
                    <a:pt x="474980" y="2166620"/>
                    <a:pt x="482600" y="2165350"/>
                  </a:cubicBezTo>
                  <a:cubicBezTo>
                    <a:pt x="466090" y="2180590"/>
                    <a:pt x="483870" y="2181860"/>
                    <a:pt x="490220" y="2190750"/>
                  </a:cubicBezTo>
                  <a:cubicBezTo>
                    <a:pt x="494030" y="2180590"/>
                    <a:pt x="496570" y="2174240"/>
                    <a:pt x="497840" y="2169160"/>
                  </a:cubicBezTo>
                  <a:cubicBezTo>
                    <a:pt x="504190" y="2175510"/>
                    <a:pt x="511810" y="2183130"/>
                    <a:pt x="519430" y="2192020"/>
                  </a:cubicBezTo>
                  <a:cubicBezTo>
                    <a:pt x="520700" y="2192020"/>
                    <a:pt x="523240" y="2189480"/>
                    <a:pt x="524510" y="2190750"/>
                  </a:cubicBezTo>
                  <a:cubicBezTo>
                    <a:pt x="538480" y="2197100"/>
                    <a:pt x="544830" y="2190750"/>
                    <a:pt x="549910" y="2178050"/>
                  </a:cubicBezTo>
                  <a:cubicBezTo>
                    <a:pt x="551180" y="2175510"/>
                    <a:pt x="557530" y="2174240"/>
                    <a:pt x="558800" y="2172970"/>
                  </a:cubicBezTo>
                  <a:cubicBezTo>
                    <a:pt x="556260" y="2180590"/>
                    <a:pt x="552450" y="2188210"/>
                    <a:pt x="548640" y="2197100"/>
                  </a:cubicBezTo>
                  <a:cubicBezTo>
                    <a:pt x="533400" y="2199640"/>
                    <a:pt x="515620" y="2203450"/>
                    <a:pt x="497840" y="2207260"/>
                  </a:cubicBezTo>
                  <a:cubicBezTo>
                    <a:pt x="481330" y="2211070"/>
                    <a:pt x="464820" y="2217420"/>
                    <a:pt x="447040" y="2219960"/>
                  </a:cubicBezTo>
                  <a:cubicBezTo>
                    <a:pt x="422910" y="2223770"/>
                    <a:pt x="398780" y="2226310"/>
                    <a:pt x="373380" y="2230120"/>
                  </a:cubicBezTo>
                  <a:cubicBezTo>
                    <a:pt x="344170" y="2235200"/>
                    <a:pt x="314960" y="2240280"/>
                    <a:pt x="285750" y="2246630"/>
                  </a:cubicBezTo>
                  <a:cubicBezTo>
                    <a:pt x="261620" y="2251710"/>
                    <a:pt x="238760" y="2259330"/>
                    <a:pt x="214630" y="2264410"/>
                  </a:cubicBezTo>
                  <a:cubicBezTo>
                    <a:pt x="198120" y="2268220"/>
                    <a:pt x="181610" y="2269490"/>
                    <a:pt x="166370" y="2275840"/>
                  </a:cubicBezTo>
                  <a:cubicBezTo>
                    <a:pt x="151130" y="2282190"/>
                    <a:pt x="129540" y="2280920"/>
                    <a:pt x="124460" y="2302510"/>
                  </a:cubicBezTo>
                  <a:cubicBezTo>
                    <a:pt x="115570" y="2297430"/>
                    <a:pt x="109220" y="2299970"/>
                    <a:pt x="107950" y="2308860"/>
                  </a:cubicBezTo>
                  <a:cubicBezTo>
                    <a:pt x="107950" y="2311400"/>
                    <a:pt x="106680" y="2313940"/>
                    <a:pt x="104140" y="2313940"/>
                  </a:cubicBezTo>
                  <a:cubicBezTo>
                    <a:pt x="90170" y="2317750"/>
                    <a:pt x="93980" y="2325370"/>
                    <a:pt x="100330" y="2332990"/>
                  </a:cubicBezTo>
                  <a:cubicBezTo>
                    <a:pt x="107950" y="2341880"/>
                    <a:pt x="107950" y="2350770"/>
                    <a:pt x="106680" y="2360930"/>
                  </a:cubicBezTo>
                  <a:cubicBezTo>
                    <a:pt x="104140" y="2374900"/>
                    <a:pt x="101600" y="2390140"/>
                    <a:pt x="99060" y="2404110"/>
                  </a:cubicBezTo>
                  <a:cubicBezTo>
                    <a:pt x="99060" y="2407920"/>
                    <a:pt x="102870" y="2411730"/>
                    <a:pt x="105410" y="2415540"/>
                  </a:cubicBezTo>
                  <a:lnTo>
                    <a:pt x="109220" y="2423160"/>
                  </a:lnTo>
                  <a:lnTo>
                    <a:pt x="109220" y="2444750"/>
                  </a:lnTo>
                  <a:cubicBezTo>
                    <a:pt x="114300" y="2444750"/>
                    <a:pt x="120650" y="2443480"/>
                    <a:pt x="127000" y="2443480"/>
                  </a:cubicBezTo>
                  <a:cubicBezTo>
                    <a:pt x="127000" y="2443480"/>
                    <a:pt x="127000" y="2444750"/>
                    <a:pt x="128270" y="2444750"/>
                  </a:cubicBezTo>
                  <a:cubicBezTo>
                    <a:pt x="124460" y="2446020"/>
                    <a:pt x="121920" y="2447290"/>
                    <a:pt x="118110" y="2449830"/>
                  </a:cubicBezTo>
                  <a:cubicBezTo>
                    <a:pt x="125730" y="2458720"/>
                    <a:pt x="111760" y="2481580"/>
                    <a:pt x="142240" y="2476500"/>
                  </a:cubicBezTo>
                  <a:cubicBezTo>
                    <a:pt x="133350" y="2484120"/>
                    <a:pt x="128270" y="2489200"/>
                    <a:pt x="124460" y="2491740"/>
                  </a:cubicBezTo>
                  <a:cubicBezTo>
                    <a:pt x="127000" y="2498090"/>
                    <a:pt x="129540" y="2501900"/>
                    <a:pt x="130810" y="2505710"/>
                  </a:cubicBezTo>
                  <a:cubicBezTo>
                    <a:pt x="125730" y="2509520"/>
                    <a:pt x="121920" y="2513330"/>
                    <a:pt x="118110" y="2515870"/>
                  </a:cubicBezTo>
                  <a:cubicBezTo>
                    <a:pt x="123190" y="2520950"/>
                    <a:pt x="128270" y="2524760"/>
                    <a:pt x="130810" y="2528570"/>
                  </a:cubicBezTo>
                  <a:cubicBezTo>
                    <a:pt x="135890" y="2523490"/>
                    <a:pt x="140970" y="2518410"/>
                    <a:pt x="146050" y="2518410"/>
                  </a:cubicBezTo>
                  <a:cubicBezTo>
                    <a:pt x="151130" y="2518410"/>
                    <a:pt x="157480" y="2527300"/>
                    <a:pt x="163830" y="2532380"/>
                  </a:cubicBezTo>
                  <a:cubicBezTo>
                    <a:pt x="163830" y="2533650"/>
                    <a:pt x="160020" y="2534920"/>
                    <a:pt x="158750" y="2534920"/>
                  </a:cubicBezTo>
                  <a:cubicBezTo>
                    <a:pt x="149860" y="2524760"/>
                    <a:pt x="140970" y="2523490"/>
                    <a:pt x="132080" y="2534920"/>
                  </a:cubicBezTo>
                  <a:cubicBezTo>
                    <a:pt x="132080" y="2534920"/>
                    <a:pt x="130810" y="2534920"/>
                    <a:pt x="130810" y="2533650"/>
                  </a:cubicBezTo>
                  <a:cubicBezTo>
                    <a:pt x="130810" y="2532380"/>
                    <a:pt x="130810" y="2532380"/>
                    <a:pt x="129540" y="2531110"/>
                  </a:cubicBezTo>
                  <a:cubicBezTo>
                    <a:pt x="124460" y="2536190"/>
                    <a:pt x="125730" y="2540000"/>
                    <a:pt x="132080" y="2543810"/>
                  </a:cubicBezTo>
                  <a:cubicBezTo>
                    <a:pt x="140970" y="2548890"/>
                    <a:pt x="139700" y="2552700"/>
                    <a:pt x="134620" y="2559050"/>
                  </a:cubicBezTo>
                  <a:cubicBezTo>
                    <a:pt x="137160" y="2560320"/>
                    <a:pt x="140970" y="2562860"/>
                    <a:pt x="140970" y="2564130"/>
                  </a:cubicBezTo>
                  <a:cubicBezTo>
                    <a:pt x="140970" y="2570480"/>
                    <a:pt x="153670" y="2574290"/>
                    <a:pt x="143510" y="2581910"/>
                  </a:cubicBezTo>
                  <a:cubicBezTo>
                    <a:pt x="148590" y="2588260"/>
                    <a:pt x="151130" y="2594610"/>
                    <a:pt x="162560" y="2597150"/>
                  </a:cubicBezTo>
                  <a:cubicBezTo>
                    <a:pt x="172720" y="2599690"/>
                    <a:pt x="175260" y="2594610"/>
                    <a:pt x="181610" y="2593340"/>
                  </a:cubicBezTo>
                  <a:cubicBezTo>
                    <a:pt x="187960" y="2592070"/>
                    <a:pt x="195580" y="2595880"/>
                    <a:pt x="201930" y="2597150"/>
                  </a:cubicBezTo>
                  <a:cubicBezTo>
                    <a:pt x="204470" y="2597150"/>
                    <a:pt x="207010" y="2593340"/>
                    <a:pt x="207010" y="2592070"/>
                  </a:cubicBezTo>
                  <a:cubicBezTo>
                    <a:pt x="215900" y="2593340"/>
                    <a:pt x="224790" y="2595880"/>
                    <a:pt x="232410" y="2594610"/>
                  </a:cubicBezTo>
                  <a:cubicBezTo>
                    <a:pt x="243840" y="2593340"/>
                    <a:pt x="250190" y="2597150"/>
                    <a:pt x="251460" y="2607310"/>
                  </a:cubicBezTo>
                  <a:cubicBezTo>
                    <a:pt x="252730" y="2618740"/>
                    <a:pt x="259080" y="2620010"/>
                    <a:pt x="267970" y="2618740"/>
                  </a:cubicBezTo>
                  <a:cubicBezTo>
                    <a:pt x="275590" y="2617470"/>
                    <a:pt x="281940" y="2614930"/>
                    <a:pt x="289560" y="2613660"/>
                  </a:cubicBezTo>
                  <a:cubicBezTo>
                    <a:pt x="285750" y="2609850"/>
                    <a:pt x="280670" y="2606040"/>
                    <a:pt x="274320" y="2600960"/>
                  </a:cubicBezTo>
                  <a:cubicBezTo>
                    <a:pt x="280670" y="2599690"/>
                    <a:pt x="287020" y="2597150"/>
                    <a:pt x="292100" y="2597150"/>
                  </a:cubicBezTo>
                  <a:cubicBezTo>
                    <a:pt x="302260" y="2595880"/>
                    <a:pt x="311150" y="2594610"/>
                    <a:pt x="321310" y="2594610"/>
                  </a:cubicBezTo>
                  <a:cubicBezTo>
                    <a:pt x="325120" y="2594610"/>
                    <a:pt x="328930" y="2597150"/>
                    <a:pt x="332740" y="2600960"/>
                  </a:cubicBezTo>
                  <a:cubicBezTo>
                    <a:pt x="316230" y="2600960"/>
                    <a:pt x="300990" y="2600960"/>
                    <a:pt x="289560" y="2613660"/>
                  </a:cubicBezTo>
                  <a:cubicBezTo>
                    <a:pt x="293370" y="2614930"/>
                    <a:pt x="298450" y="2616200"/>
                    <a:pt x="302260" y="2616200"/>
                  </a:cubicBezTo>
                  <a:cubicBezTo>
                    <a:pt x="323850" y="2614930"/>
                    <a:pt x="346710" y="2613660"/>
                    <a:pt x="368300" y="2612390"/>
                  </a:cubicBezTo>
                  <a:cubicBezTo>
                    <a:pt x="389890" y="2611120"/>
                    <a:pt x="410210" y="2608580"/>
                    <a:pt x="433070" y="2607310"/>
                  </a:cubicBezTo>
                  <a:cubicBezTo>
                    <a:pt x="439420" y="2633980"/>
                    <a:pt x="445770" y="2659380"/>
                    <a:pt x="450850" y="2684780"/>
                  </a:cubicBezTo>
                  <a:cubicBezTo>
                    <a:pt x="448310" y="2686050"/>
                    <a:pt x="445770" y="2687320"/>
                    <a:pt x="443230" y="2687320"/>
                  </a:cubicBezTo>
                  <a:cubicBezTo>
                    <a:pt x="447040" y="2692400"/>
                    <a:pt x="452120" y="2697480"/>
                    <a:pt x="453390" y="2702560"/>
                  </a:cubicBezTo>
                  <a:cubicBezTo>
                    <a:pt x="454660" y="2710180"/>
                    <a:pt x="453390" y="2717800"/>
                    <a:pt x="453390" y="2722880"/>
                  </a:cubicBezTo>
                  <a:cubicBezTo>
                    <a:pt x="462280" y="2725420"/>
                    <a:pt x="467360" y="2726690"/>
                    <a:pt x="473710" y="2727960"/>
                  </a:cubicBezTo>
                  <a:cubicBezTo>
                    <a:pt x="472440" y="2727960"/>
                    <a:pt x="471170" y="2729230"/>
                    <a:pt x="468630" y="2729230"/>
                  </a:cubicBezTo>
                  <a:cubicBezTo>
                    <a:pt x="469900" y="2738120"/>
                    <a:pt x="472440" y="2748280"/>
                    <a:pt x="473710" y="2760980"/>
                  </a:cubicBezTo>
                  <a:lnTo>
                    <a:pt x="494030" y="2760980"/>
                  </a:lnTo>
                  <a:cubicBezTo>
                    <a:pt x="497840" y="2760980"/>
                    <a:pt x="501650" y="2763520"/>
                    <a:pt x="502920" y="2764790"/>
                  </a:cubicBezTo>
                  <a:cubicBezTo>
                    <a:pt x="508000" y="2780030"/>
                    <a:pt x="519430" y="2785110"/>
                    <a:pt x="534670" y="2781300"/>
                  </a:cubicBezTo>
                  <a:cubicBezTo>
                    <a:pt x="541020" y="2780030"/>
                    <a:pt x="548640" y="2780030"/>
                    <a:pt x="554990" y="2780030"/>
                  </a:cubicBezTo>
                  <a:lnTo>
                    <a:pt x="570230" y="2780030"/>
                  </a:lnTo>
                  <a:cubicBezTo>
                    <a:pt x="575310" y="2780030"/>
                    <a:pt x="580390" y="2778760"/>
                    <a:pt x="585470" y="2777490"/>
                  </a:cubicBezTo>
                  <a:cubicBezTo>
                    <a:pt x="586740" y="2773680"/>
                    <a:pt x="586740" y="2769870"/>
                    <a:pt x="588010" y="2764790"/>
                  </a:cubicBezTo>
                  <a:cubicBezTo>
                    <a:pt x="591820" y="2764790"/>
                    <a:pt x="594360" y="2763520"/>
                    <a:pt x="598170" y="2763520"/>
                  </a:cubicBezTo>
                  <a:cubicBezTo>
                    <a:pt x="622300" y="2760980"/>
                    <a:pt x="647700" y="2757170"/>
                    <a:pt x="673100" y="2754630"/>
                  </a:cubicBezTo>
                  <a:cubicBezTo>
                    <a:pt x="673100" y="2754630"/>
                    <a:pt x="674370" y="2757170"/>
                    <a:pt x="675640" y="2760980"/>
                  </a:cubicBezTo>
                  <a:cubicBezTo>
                    <a:pt x="671830" y="2762250"/>
                    <a:pt x="669290" y="2763520"/>
                    <a:pt x="666750" y="2764790"/>
                  </a:cubicBezTo>
                  <a:cubicBezTo>
                    <a:pt x="676910" y="2774950"/>
                    <a:pt x="690880" y="2776220"/>
                    <a:pt x="699770" y="2768600"/>
                  </a:cubicBezTo>
                  <a:cubicBezTo>
                    <a:pt x="694690" y="2764790"/>
                    <a:pt x="690880" y="2762250"/>
                    <a:pt x="684530" y="2758440"/>
                  </a:cubicBezTo>
                  <a:lnTo>
                    <a:pt x="688340" y="2754630"/>
                  </a:lnTo>
                  <a:lnTo>
                    <a:pt x="698500" y="2754630"/>
                  </a:lnTo>
                  <a:lnTo>
                    <a:pt x="698500" y="2753360"/>
                  </a:lnTo>
                  <a:cubicBezTo>
                    <a:pt x="703580" y="2754630"/>
                    <a:pt x="707390" y="2757170"/>
                    <a:pt x="712470" y="2753360"/>
                  </a:cubicBezTo>
                  <a:lnTo>
                    <a:pt x="717550" y="2753360"/>
                  </a:lnTo>
                  <a:lnTo>
                    <a:pt x="762000" y="2755900"/>
                  </a:lnTo>
                  <a:cubicBezTo>
                    <a:pt x="767080" y="2755900"/>
                    <a:pt x="769620" y="2754630"/>
                    <a:pt x="772160" y="2752090"/>
                  </a:cubicBezTo>
                  <a:cubicBezTo>
                    <a:pt x="778510" y="2762250"/>
                    <a:pt x="783590" y="2771140"/>
                    <a:pt x="789940" y="2782570"/>
                  </a:cubicBezTo>
                  <a:cubicBezTo>
                    <a:pt x="788670" y="2782570"/>
                    <a:pt x="786130" y="2783840"/>
                    <a:pt x="783590" y="2783840"/>
                  </a:cubicBezTo>
                  <a:cubicBezTo>
                    <a:pt x="800100" y="2810510"/>
                    <a:pt x="810260" y="2838450"/>
                    <a:pt x="795020" y="2868930"/>
                  </a:cubicBezTo>
                  <a:cubicBezTo>
                    <a:pt x="796290" y="2879090"/>
                    <a:pt x="798830" y="2889250"/>
                    <a:pt x="800100" y="2901950"/>
                  </a:cubicBezTo>
                  <a:lnTo>
                    <a:pt x="812800" y="2901950"/>
                  </a:lnTo>
                  <a:cubicBezTo>
                    <a:pt x="810260" y="2908300"/>
                    <a:pt x="807720" y="2912110"/>
                    <a:pt x="806450" y="2915920"/>
                  </a:cubicBezTo>
                  <a:cubicBezTo>
                    <a:pt x="806450" y="2922270"/>
                    <a:pt x="820420" y="2924810"/>
                    <a:pt x="810260" y="2933700"/>
                  </a:cubicBezTo>
                  <a:lnTo>
                    <a:pt x="812800" y="2938780"/>
                  </a:lnTo>
                  <a:cubicBezTo>
                    <a:pt x="825500" y="2955290"/>
                    <a:pt x="839470" y="2970530"/>
                    <a:pt x="853440" y="2989580"/>
                  </a:cubicBezTo>
                  <a:cubicBezTo>
                    <a:pt x="843280" y="2994660"/>
                    <a:pt x="834390" y="2999740"/>
                    <a:pt x="822960" y="3004820"/>
                  </a:cubicBezTo>
                  <a:cubicBezTo>
                    <a:pt x="834390" y="3006090"/>
                    <a:pt x="835660" y="3012440"/>
                    <a:pt x="831850" y="3021330"/>
                  </a:cubicBezTo>
                  <a:cubicBezTo>
                    <a:pt x="830580" y="3023870"/>
                    <a:pt x="833120" y="3030220"/>
                    <a:pt x="834390" y="3031490"/>
                  </a:cubicBezTo>
                  <a:cubicBezTo>
                    <a:pt x="848360" y="3035300"/>
                    <a:pt x="861060" y="3049270"/>
                    <a:pt x="877570" y="3044190"/>
                  </a:cubicBezTo>
                  <a:cubicBezTo>
                    <a:pt x="877570" y="3046730"/>
                    <a:pt x="876300" y="3050540"/>
                    <a:pt x="875030" y="3051810"/>
                  </a:cubicBezTo>
                  <a:cubicBezTo>
                    <a:pt x="864870" y="3056890"/>
                    <a:pt x="854710" y="3060700"/>
                    <a:pt x="844550" y="3065780"/>
                  </a:cubicBezTo>
                  <a:lnTo>
                    <a:pt x="859790" y="3073400"/>
                  </a:lnTo>
                  <a:cubicBezTo>
                    <a:pt x="862330" y="3069590"/>
                    <a:pt x="863600" y="3065780"/>
                    <a:pt x="866140" y="3061970"/>
                  </a:cubicBezTo>
                  <a:cubicBezTo>
                    <a:pt x="873760" y="3065780"/>
                    <a:pt x="880110" y="3068320"/>
                    <a:pt x="887730" y="3072130"/>
                  </a:cubicBezTo>
                  <a:cubicBezTo>
                    <a:pt x="883919" y="3074670"/>
                    <a:pt x="881380" y="3075940"/>
                    <a:pt x="878840" y="3077210"/>
                  </a:cubicBezTo>
                  <a:cubicBezTo>
                    <a:pt x="881380" y="3078480"/>
                    <a:pt x="883920" y="3081020"/>
                    <a:pt x="887730" y="3082290"/>
                  </a:cubicBezTo>
                  <a:cubicBezTo>
                    <a:pt x="891539" y="3083560"/>
                    <a:pt x="895349" y="3082290"/>
                    <a:pt x="897890" y="3083560"/>
                  </a:cubicBezTo>
                  <a:cubicBezTo>
                    <a:pt x="904240" y="3077210"/>
                    <a:pt x="909320" y="3069590"/>
                    <a:pt x="915670" y="3065780"/>
                  </a:cubicBezTo>
                  <a:cubicBezTo>
                    <a:pt x="923290" y="3061970"/>
                    <a:pt x="1130300" y="3040380"/>
                    <a:pt x="1137920" y="3039110"/>
                  </a:cubicBezTo>
                  <a:cubicBezTo>
                    <a:pt x="1148080" y="3037840"/>
                    <a:pt x="1159510" y="3039110"/>
                    <a:pt x="1169670" y="3040380"/>
                  </a:cubicBezTo>
                  <a:lnTo>
                    <a:pt x="1143000" y="3051810"/>
                  </a:lnTo>
                  <a:lnTo>
                    <a:pt x="1146810" y="3059430"/>
                  </a:lnTo>
                  <a:cubicBezTo>
                    <a:pt x="1159510" y="3058160"/>
                    <a:pt x="1169670" y="3058160"/>
                    <a:pt x="1179830" y="3055620"/>
                  </a:cubicBezTo>
                  <a:cubicBezTo>
                    <a:pt x="1186180" y="3054350"/>
                    <a:pt x="1196340" y="3055620"/>
                    <a:pt x="1197610" y="3045460"/>
                  </a:cubicBezTo>
                  <a:cubicBezTo>
                    <a:pt x="1206500" y="3051810"/>
                    <a:pt x="1215390" y="3053080"/>
                    <a:pt x="1226820" y="3048000"/>
                  </a:cubicBezTo>
                  <a:cubicBezTo>
                    <a:pt x="1233170" y="3045460"/>
                    <a:pt x="1240790" y="3045460"/>
                    <a:pt x="1247140" y="3044190"/>
                  </a:cubicBezTo>
                  <a:cubicBezTo>
                    <a:pt x="1262380" y="3042920"/>
                    <a:pt x="1277620" y="3041650"/>
                    <a:pt x="1292860" y="3039110"/>
                  </a:cubicBezTo>
                  <a:lnTo>
                    <a:pt x="1308100" y="3039110"/>
                  </a:lnTo>
                  <a:cubicBezTo>
                    <a:pt x="1309370" y="3036570"/>
                    <a:pt x="1309370" y="3032760"/>
                    <a:pt x="1309370" y="3032760"/>
                  </a:cubicBezTo>
                  <a:cubicBezTo>
                    <a:pt x="1323340" y="3032760"/>
                    <a:pt x="1334770" y="3034030"/>
                    <a:pt x="1347470" y="3034030"/>
                  </a:cubicBezTo>
                  <a:cubicBezTo>
                    <a:pt x="1361440" y="3034030"/>
                    <a:pt x="1367790" y="3025140"/>
                    <a:pt x="1362710" y="3011170"/>
                  </a:cubicBezTo>
                  <a:cubicBezTo>
                    <a:pt x="1366520" y="3011170"/>
                    <a:pt x="1371599" y="3012440"/>
                    <a:pt x="1374140" y="3012440"/>
                  </a:cubicBezTo>
                  <a:cubicBezTo>
                    <a:pt x="1375410" y="3017520"/>
                    <a:pt x="1374140" y="3023870"/>
                    <a:pt x="1376680" y="3025140"/>
                  </a:cubicBezTo>
                  <a:cubicBezTo>
                    <a:pt x="1380490" y="3027680"/>
                    <a:pt x="1386840" y="3027680"/>
                    <a:pt x="1391919" y="3026410"/>
                  </a:cubicBezTo>
                  <a:cubicBezTo>
                    <a:pt x="1398269" y="3025140"/>
                    <a:pt x="1405889" y="3018790"/>
                    <a:pt x="1408430" y="3021330"/>
                  </a:cubicBezTo>
                  <a:cubicBezTo>
                    <a:pt x="1421130" y="3031490"/>
                    <a:pt x="1430019" y="3022600"/>
                    <a:pt x="1436369" y="3017520"/>
                  </a:cubicBezTo>
                  <a:cubicBezTo>
                    <a:pt x="1441449" y="3018790"/>
                    <a:pt x="1443989" y="3022600"/>
                    <a:pt x="1446530" y="3021330"/>
                  </a:cubicBezTo>
                  <a:cubicBezTo>
                    <a:pt x="1452880" y="3020060"/>
                    <a:pt x="1460499" y="3018790"/>
                    <a:pt x="1466849" y="3017520"/>
                  </a:cubicBezTo>
                  <a:cubicBezTo>
                    <a:pt x="1480819" y="3013710"/>
                    <a:pt x="1496060" y="3011170"/>
                    <a:pt x="1510030" y="3011170"/>
                  </a:cubicBezTo>
                  <a:cubicBezTo>
                    <a:pt x="1529080" y="3009900"/>
                    <a:pt x="1546860" y="3004820"/>
                    <a:pt x="1565910" y="3003550"/>
                  </a:cubicBezTo>
                  <a:cubicBezTo>
                    <a:pt x="1574799" y="3002280"/>
                    <a:pt x="1583690" y="3004820"/>
                    <a:pt x="1592580" y="3006090"/>
                  </a:cubicBezTo>
                  <a:cubicBezTo>
                    <a:pt x="1595119" y="3006090"/>
                    <a:pt x="1598930" y="3006090"/>
                    <a:pt x="1598930" y="3004820"/>
                  </a:cubicBezTo>
                  <a:cubicBezTo>
                    <a:pt x="1598930" y="2992120"/>
                    <a:pt x="1619249" y="2998470"/>
                    <a:pt x="1616710" y="2984500"/>
                  </a:cubicBezTo>
                  <a:cubicBezTo>
                    <a:pt x="1619249" y="2985770"/>
                    <a:pt x="1621790" y="2985770"/>
                    <a:pt x="1623060" y="2988310"/>
                  </a:cubicBezTo>
                  <a:cubicBezTo>
                    <a:pt x="1626870" y="2992120"/>
                    <a:pt x="1629410" y="2995930"/>
                    <a:pt x="1633220" y="2999740"/>
                  </a:cubicBezTo>
                  <a:cubicBezTo>
                    <a:pt x="1633220" y="2994660"/>
                    <a:pt x="1633220" y="2990850"/>
                    <a:pt x="1631950" y="2985770"/>
                  </a:cubicBezTo>
                  <a:cubicBezTo>
                    <a:pt x="1644650" y="2992120"/>
                    <a:pt x="1657350" y="2998470"/>
                    <a:pt x="1666240" y="3003550"/>
                  </a:cubicBezTo>
                  <a:cubicBezTo>
                    <a:pt x="1675130" y="2997200"/>
                    <a:pt x="1682750" y="2994660"/>
                    <a:pt x="1687830" y="2988310"/>
                  </a:cubicBezTo>
                  <a:cubicBezTo>
                    <a:pt x="1692909" y="2980690"/>
                    <a:pt x="1691640" y="2979420"/>
                    <a:pt x="1700530" y="2985770"/>
                  </a:cubicBezTo>
                  <a:cubicBezTo>
                    <a:pt x="1699259" y="2987040"/>
                    <a:pt x="1696719" y="2988310"/>
                    <a:pt x="1694180" y="2990850"/>
                  </a:cubicBezTo>
                  <a:cubicBezTo>
                    <a:pt x="1709419" y="2987040"/>
                    <a:pt x="1723390" y="2979420"/>
                    <a:pt x="1738630" y="2980690"/>
                  </a:cubicBezTo>
                  <a:cubicBezTo>
                    <a:pt x="1753869" y="2980690"/>
                    <a:pt x="1769109" y="2983230"/>
                    <a:pt x="1783080" y="2974340"/>
                  </a:cubicBezTo>
                  <a:cubicBezTo>
                    <a:pt x="1784350" y="2978150"/>
                    <a:pt x="1784350" y="2981960"/>
                    <a:pt x="1786890" y="2983230"/>
                  </a:cubicBezTo>
                  <a:cubicBezTo>
                    <a:pt x="1790700" y="2985770"/>
                    <a:pt x="1797050" y="2987040"/>
                    <a:pt x="1798319" y="2985770"/>
                  </a:cubicBezTo>
                  <a:cubicBezTo>
                    <a:pt x="1805940" y="2974340"/>
                    <a:pt x="1818640" y="2975610"/>
                    <a:pt x="1826259" y="2981960"/>
                  </a:cubicBezTo>
                  <a:cubicBezTo>
                    <a:pt x="1836419" y="2989580"/>
                    <a:pt x="1842769" y="2983230"/>
                    <a:pt x="1851659" y="2981960"/>
                  </a:cubicBezTo>
                  <a:cubicBezTo>
                    <a:pt x="1844039" y="2978150"/>
                    <a:pt x="1837689" y="2974340"/>
                    <a:pt x="1831339" y="2971800"/>
                  </a:cubicBezTo>
                  <a:cubicBezTo>
                    <a:pt x="1832609" y="2970530"/>
                    <a:pt x="1832609" y="2969260"/>
                    <a:pt x="1833879" y="2967990"/>
                  </a:cubicBezTo>
                  <a:cubicBezTo>
                    <a:pt x="1837689" y="2969260"/>
                    <a:pt x="1842769" y="2970530"/>
                    <a:pt x="1846579" y="2973070"/>
                  </a:cubicBezTo>
                  <a:cubicBezTo>
                    <a:pt x="1847849" y="2967990"/>
                    <a:pt x="1850389" y="2964180"/>
                    <a:pt x="1851659" y="2960370"/>
                  </a:cubicBezTo>
                  <a:cubicBezTo>
                    <a:pt x="1864359" y="2966720"/>
                    <a:pt x="1875789" y="2971799"/>
                    <a:pt x="1889759" y="2962909"/>
                  </a:cubicBezTo>
                  <a:cubicBezTo>
                    <a:pt x="1892299" y="2961639"/>
                    <a:pt x="1902459" y="2954020"/>
                    <a:pt x="1899919" y="2966720"/>
                  </a:cubicBezTo>
                  <a:cubicBezTo>
                    <a:pt x="1893569" y="2970530"/>
                    <a:pt x="1887219" y="2974340"/>
                    <a:pt x="1880869" y="2976880"/>
                  </a:cubicBezTo>
                  <a:cubicBezTo>
                    <a:pt x="1880869" y="2978150"/>
                    <a:pt x="1882139" y="2978150"/>
                    <a:pt x="1882139" y="2979420"/>
                  </a:cubicBezTo>
                  <a:cubicBezTo>
                    <a:pt x="1889759" y="2978149"/>
                    <a:pt x="1898649" y="2976880"/>
                    <a:pt x="1907539" y="2975609"/>
                  </a:cubicBezTo>
                  <a:cubicBezTo>
                    <a:pt x="1904999" y="2971799"/>
                    <a:pt x="1903729" y="2969259"/>
                    <a:pt x="1902459" y="2966720"/>
                  </a:cubicBezTo>
                  <a:cubicBezTo>
                    <a:pt x="1911349" y="2967990"/>
                    <a:pt x="1921509" y="2969259"/>
                    <a:pt x="1930399" y="2967990"/>
                  </a:cubicBezTo>
                  <a:cubicBezTo>
                    <a:pt x="1949449" y="2966720"/>
                    <a:pt x="1963419" y="2947670"/>
                    <a:pt x="1986279" y="2955290"/>
                  </a:cubicBezTo>
                  <a:cubicBezTo>
                    <a:pt x="1993899" y="2957830"/>
                    <a:pt x="2011679" y="2955290"/>
                    <a:pt x="2012949" y="2938780"/>
                  </a:cubicBezTo>
                  <a:cubicBezTo>
                    <a:pt x="2012949" y="2942590"/>
                    <a:pt x="2012949" y="2947670"/>
                    <a:pt x="2014219" y="2950209"/>
                  </a:cubicBezTo>
                  <a:cubicBezTo>
                    <a:pt x="2026919" y="2946399"/>
                    <a:pt x="2038349" y="2942589"/>
                    <a:pt x="2051049" y="2938780"/>
                  </a:cubicBezTo>
                  <a:cubicBezTo>
                    <a:pt x="2051049" y="2940050"/>
                    <a:pt x="2048509" y="2943859"/>
                    <a:pt x="2049779" y="2946400"/>
                  </a:cubicBezTo>
                  <a:cubicBezTo>
                    <a:pt x="2049779" y="2950210"/>
                    <a:pt x="2052319" y="2954020"/>
                    <a:pt x="2054859" y="2956560"/>
                  </a:cubicBezTo>
                  <a:cubicBezTo>
                    <a:pt x="2056129" y="2957830"/>
                    <a:pt x="2062479" y="2956560"/>
                    <a:pt x="2062479" y="2955290"/>
                  </a:cubicBezTo>
                  <a:cubicBezTo>
                    <a:pt x="2065019" y="2943860"/>
                    <a:pt x="2073909" y="2945130"/>
                    <a:pt x="2082799" y="2945130"/>
                  </a:cubicBezTo>
                  <a:cubicBezTo>
                    <a:pt x="2090419" y="2945130"/>
                    <a:pt x="2099309" y="2943859"/>
                    <a:pt x="2108199" y="2942590"/>
                  </a:cubicBezTo>
                  <a:cubicBezTo>
                    <a:pt x="2112009" y="2936240"/>
                    <a:pt x="2114549" y="2926080"/>
                    <a:pt x="2127249" y="2938780"/>
                  </a:cubicBezTo>
                  <a:cubicBezTo>
                    <a:pt x="2132329" y="2943859"/>
                    <a:pt x="2145029" y="2942590"/>
                    <a:pt x="2146299" y="2932430"/>
                  </a:cubicBezTo>
                  <a:lnTo>
                    <a:pt x="2199639" y="2932430"/>
                  </a:lnTo>
                  <a:lnTo>
                    <a:pt x="2199639" y="2934970"/>
                  </a:lnTo>
                  <a:cubicBezTo>
                    <a:pt x="2205989" y="2933699"/>
                    <a:pt x="2212339" y="2931159"/>
                    <a:pt x="2217419" y="2929890"/>
                  </a:cubicBezTo>
                  <a:cubicBezTo>
                    <a:pt x="2221229" y="2936240"/>
                    <a:pt x="2225039" y="2942590"/>
                    <a:pt x="2230119" y="2950210"/>
                  </a:cubicBezTo>
                  <a:cubicBezTo>
                    <a:pt x="2239009" y="2926080"/>
                    <a:pt x="2249169" y="2921000"/>
                    <a:pt x="2266949" y="2929890"/>
                  </a:cubicBezTo>
                  <a:cubicBezTo>
                    <a:pt x="2269489" y="2931160"/>
                    <a:pt x="2269489" y="2937510"/>
                    <a:pt x="2270759" y="2942590"/>
                  </a:cubicBezTo>
                  <a:cubicBezTo>
                    <a:pt x="2272029" y="2941320"/>
                    <a:pt x="2279649" y="2938780"/>
                    <a:pt x="2279649" y="2937510"/>
                  </a:cubicBezTo>
                  <a:cubicBezTo>
                    <a:pt x="2278379" y="2927350"/>
                    <a:pt x="2292349" y="2934970"/>
                    <a:pt x="2291079" y="2927350"/>
                  </a:cubicBezTo>
                  <a:cubicBezTo>
                    <a:pt x="2302509" y="2932430"/>
                    <a:pt x="2305049" y="2924810"/>
                    <a:pt x="2307589" y="2919730"/>
                  </a:cubicBezTo>
                  <a:cubicBezTo>
                    <a:pt x="2302509" y="2915920"/>
                    <a:pt x="2299969" y="2913380"/>
                    <a:pt x="2296159" y="2909570"/>
                  </a:cubicBezTo>
                  <a:cubicBezTo>
                    <a:pt x="2297429" y="2908299"/>
                    <a:pt x="2297429" y="2907030"/>
                    <a:pt x="2298699" y="2905759"/>
                  </a:cubicBezTo>
                  <a:cubicBezTo>
                    <a:pt x="2308859" y="2912109"/>
                    <a:pt x="2319019" y="2918459"/>
                    <a:pt x="2325369" y="2922270"/>
                  </a:cubicBezTo>
                  <a:cubicBezTo>
                    <a:pt x="2335529" y="2920999"/>
                    <a:pt x="2344419" y="2920999"/>
                    <a:pt x="2353309" y="2919730"/>
                  </a:cubicBezTo>
                  <a:cubicBezTo>
                    <a:pt x="2362199" y="2918460"/>
                    <a:pt x="2371089" y="2914650"/>
                    <a:pt x="2381249" y="2912109"/>
                  </a:cubicBezTo>
                  <a:cubicBezTo>
                    <a:pt x="2382519" y="2914649"/>
                    <a:pt x="2383789" y="2915920"/>
                    <a:pt x="2385059" y="2918459"/>
                  </a:cubicBezTo>
                  <a:cubicBezTo>
                    <a:pt x="2388869" y="2913380"/>
                    <a:pt x="2391409" y="2908299"/>
                    <a:pt x="2396489" y="2899409"/>
                  </a:cubicBezTo>
                  <a:lnTo>
                    <a:pt x="2396489" y="2919730"/>
                  </a:lnTo>
                  <a:cubicBezTo>
                    <a:pt x="2407919" y="2912109"/>
                    <a:pt x="2416809" y="2905759"/>
                    <a:pt x="2424429" y="2899409"/>
                  </a:cubicBezTo>
                  <a:cubicBezTo>
                    <a:pt x="2429509" y="2908299"/>
                    <a:pt x="2433319" y="2917189"/>
                    <a:pt x="2437129" y="2924809"/>
                  </a:cubicBezTo>
                  <a:cubicBezTo>
                    <a:pt x="2438399" y="2924809"/>
                    <a:pt x="2438399" y="2923539"/>
                    <a:pt x="2439669" y="2923539"/>
                  </a:cubicBezTo>
                  <a:cubicBezTo>
                    <a:pt x="2438399" y="2918459"/>
                    <a:pt x="2437129" y="2913379"/>
                    <a:pt x="2434589" y="2907029"/>
                  </a:cubicBezTo>
                  <a:lnTo>
                    <a:pt x="2499359" y="2907029"/>
                  </a:lnTo>
                  <a:cubicBezTo>
                    <a:pt x="2505709" y="2895599"/>
                    <a:pt x="2519679" y="2894329"/>
                    <a:pt x="2531109" y="2905759"/>
                  </a:cubicBezTo>
                  <a:cubicBezTo>
                    <a:pt x="2547619" y="2922269"/>
                    <a:pt x="2550159" y="2922269"/>
                    <a:pt x="2560319" y="2898139"/>
                  </a:cubicBezTo>
                  <a:cubicBezTo>
                    <a:pt x="2565399" y="2900679"/>
                    <a:pt x="2570479" y="2903219"/>
                    <a:pt x="2576829" y="2907029"/>
                  </a:cubicBezTo>
                  <a:cubicBezTo>
                    <a:pt x="2584449" y="2890519"/>
                    <a:pt x="2597149" y="2890519"/>
                    <a:pt x="2612389" y="2895599"/>
                  </a:cubicBezTo>
                  <a:cubicBezTo>
                    <a:pt x="2620009" y="2898139"/>
                    <a:pt x="2628899" y="2893059"/>
                    <a:pt x="2637789" y="2890519"/>
                  </a:cubicBezTo>
                  <a:lnTo>
                    <a:pt x="2644139" y="2896869"/>
                  </a:lnTo>
                  <a:cubicBezTo>
                    <a:pt x="2651759" y="2894329"/>
                    <a:pt x="2658109" y="2893059"/>
                    <a:pt x="2664459" y="2890519"/>
                  </a:cubicBezTo>
                  <a:cubicBezTo>
                    <a:pt x="2665730" y="2894329"/>
                    <a:pt x="2665730" y="2896869"/>
                    <a:pt x="2666999" y="2903219"/>
                  </a:cubicBezTo>
                  <a:cubicBezTo>
                    <a:pt x="2672079" y="2898139"/>
                    <a:pt x="2675889" y="2893059"/>
                    <a:pt x="2682239" y="2886709"/>
                  </a:cubicBezTo>
                  <a:cubicBezTo>
                    <a:pt x="2687319" y="2893059"/>
                    <a:pt x="2691129" y="2899409"/>
                    <a:pt x="2696209" y="2905759"/>
                  </a:cubicBezTo>
                  <a:cubicBezTo>
                    <a:pt x="2705099" y="2905759"/>
                    <a:pt x="2719069" y="2913379"/>
                    <a:pt x="2721609" y="2893059"/>
                  </a:cubicBezTo>
                  <a:cubicBezTo>
                    <a:pt x="2721609" y="2890519"/>
                    <a:pt x="2729230" y="2886709"/>
                    <a:pt x="2733039" y="2885439"/>
                  </a:cubicBezTo>
                  <a:cubicBezTo>
                    <a:pt x="2740659" y="2884169"/>
                    <a:pt x="2748279" y="2882899"/>
                    <a:pt x="2755899" y="2882899"/>
                  </a:cubicBezTo>
                  <a:cubicBezTo>
                    <a:pt x="2753359" y="2877819"/>
                    <a:pt x="2750819" y="2874009"/>
                    <a:pt x="2747009" y="2867659"/>
                  </a:cubicBezTo>
                  <a:cubicBezTo>
                    <a:pt x="2757169" y="2870199"/>
                    <a:pt x="2764789" y="2870199"/>
                    <a:pt x="2771139" y="2872739"/>
                  </a:cubicBezTo>
                  <a:cubicBezTo>
                    <a:pt x="2785109" y="2879089"/>
                    <a:pt x="2796539" y="2879089"/>
                    <a:pt x="2810509" y="2868929"/>
                  </a:cubicBezTo>
                  <a:cubicBezTo>
                    <a:pt x="2807969" y="2867659"/>
                    <a:pt x="2805430" y="2865119"/>
                    <a:pt x="2802889" y="2863849"/>
                  </a:cubicBezTo>
                  <a:cubicBezTo>
                    <a:pt x="2804159" y="2860039"/>
                    <a:pt x="2806699" y="2856229"/>
                    <a:pt x="2807969" y="2852419"/>
                  </a:cubicBezTo>
                  <a:cubicBezTo>
                    <a:pt x="2813049" y="2837179"/>
                    <a:pt x="2825749" y="2847339"/>
                    <a:pt x="2834639" y="2843529"/>
                  </a:cubicBezTo>
                  <a:cubicBezTo>
                    <a:pt x="2834639" y="2843529"/>
                    <a:pt x="2839719" y="2848609"/>
                    <a:pt x="2840989" y="2852419"/>
                  </a:cubicBezTo>
                  <a:cubicBezTo>
                    <a:pt x="2844799" y="2860039"/>
                    <a:pt x="2847339" y="2868929"/>
                    <a:pt x="2851149" y="2877819"/>
                  </a:cubicBezTo>
                  <a:cubicBezTo>
                    <a:pt x="2874009" y="2863849"/>
                    <a:pt x="2894329" y="2868929"/>
                    <a:pt x="2914649" y="2871469"/>
                  </a:cubicBezTo>
                  <a:cubicBezTo>
                    <a:pt x="2909569" y="2868929"/>
                    <a:pt x="2905759" y="2866389"/>
                    <a:pt x="2901949" y="2863849"/>
                  </a:cubicBezTo>
                  <a:cubicBezTo>
                    <a:pt x="2901949" y="2862579"/>
                    <a:pt x="2903219" y="2861309"/>
                    <a:pt x="2903219" y="2860039"/>
                  </a:cubicBezTo>
                  <a:cubicBezTo>
                    <a:pt x="2908299" y="2861309"/>
                    <a:pt x="2914649" y="2863849"/>
                    <a:pt x="2919730" y="2865119"/>
                  </a:cubicBezTo>
                  <a:cubicBezTo>
                    <a:pt x="2919730" y="2863849"/>
                    <a:pt x="2919730" y="2862579"/>
                    <a:pt x="2918459" y="2861309"/>
                  </a:cubicBezTo>
                  <a:cubicBezTo>
                    <a:pt x="2922269" y="2860039"/>
                    <a:pt x="2928619" y="2857499"/>
                    <a:pt x="2929889" y="2858769"/>
                  </a:cubicBezTo>
                  <a:cubicBezTo>
                    <a:pt x="2937509" y="2874009"/>
                    <a:pt x="2950209" y="2862579"/>
                    <a:pt x="2961639" y="2866389"/>
                  </a:cubicBezTo>
                  <a:cubicBezTo>
                    <a:pt x="2959099" y="2856229"/>
                    <a:pt x="2957829" y="2848609"/>
                    <a:pt x="2956559" y="2843529"/>
                  </a:cubicBezTo>
                  <a:cubicBezTo>
                    <a:pt x="2961639" y="2838449"/>
                    <a:pt x="2966719" y="2834639"/>
                    <a:pt x="2974339" y="2829559"/>
                  </a:cubicBezTo>
                  <a:cubicBezTo>
                    <a:pt x="2974339" y="2835909"/>
                    <a:pt x="2973069" y="2842259"/>
                    <a:pt x="2973069" y="2848609"/>
                  </a:cubicBezTo>
                  <a:cubicBezTo>
                    <a:pt x="2973069" y="2854959"/>
                    <a:pt x="2974339" y="2861309"/>
                    <a:pt x="2976879" y="2865119"/>
                  </a:cubicBezTo>
                  <a:cubicBezTo>
                    <a:pt x="2978149" y="2867659"/>
                    <a:pt x="2985769" y="2865119"/>
                    <a:pt x="2990849" y="2863849"/>
                  </a:cubicBezTo>
                  <a:cubicBezTo>
                    <a:pt x="2999739" y="2860039"/>
                    <a:pt x="3008629" y="2854959"/>
                    <a:pt x="3017519" y="2865119"/>
                  </a:cubicBezTo>
                  <a:cubicBezTo>
                    <a:pt x="3018790" y="2866389"/>
                    <a:pt x="3023869" y="2865119"/>
                    <a:pt x="3026409" y="2862579"/>
                  </a:cubicBezTo>
                  <a:cubicBezTo>
                    <a:pt x="3032759" y="2856229"/>
                    <a:pt x="3037839" y="2847339"/>
                    <a:pt x="3045459" y="2861309"/>
                  </a:cubicBezTo>
                  <a:cubicBezTo>
                    <a:pt x="3046730" y="2862579"/>
                    <a:pt x="3054349" y="2862579"/>
                    <a:pt x="3058159" y="2861309"/>
                  </a:cubicBezTo>
                  <a:cubicBezTo>
                    <a:pt x="3067049" y="2857499"/>
                    <a:pt x="3074669" y="2853689"/>
                    <a:pt x="3083559" y="2848609"/>
                  </a:cubicBezTo>
                  <a:cubicBezTo>
                    <a:pt x="3082289" y="2852419"/>
                    <a:pt x="3081019" y="2854959"/>
                    <a:pt x="3081019" y="2857499"/>
                  </a:cubicBezTo>
                  <a:cubicBezTo>
                    <a:pt x="3091180" y="2862579"/>
                    <a:pt x="3100069" y="2865119"/>
                    <a:pt x="3107690" y="2853689"/>
                  </a:cubicBezTo>
                  <a:cubicBezTo>
                    <a:pt x="3110230" y="2849879"/>
                    <a:pt x="3119119" y="2849879"/>
                    <a:pt x="3125469" y="2848609"/>
                  </a:cubicBezTo>
                  <a:cubicBezTo>
                    <a:pt x="3121659" y="2844799"/>
                    <a:pt x="3116580" y="2842259"/>
                    <a:pt x="3111499" y="2838449"/>
                  </a:cubicBezTo>
                  <a:cubicBezTo>
                    <a:pt x="3133089" y="2825749"/>
                    <a:pt x="3135629" y="2827019"/>
                    <a:pt x="3135629" y="2844799"/>
                  </a:cubicBezTo>
                  <a:cubicBezTo>
                    <a:pt x="3138169" y="2839719"/>
                    <a:pt x="3139439" y="2835909"/>
                    <a:pt x="3143249" y="2828289"/>
                  </a:cubicBezTo>
                  <a:cubicBezTo>
                    <a:pt x="3162299" y="2829559"/>
                    <a:pt x="3181349" y="2832099"/>
                    <a:pt x="3201669" y="2833369"/>
                  </a:cubicBezTo>
                  <a:lnTo>
                    <a:pt x="3201669" y="2839719"/>
                  </a:lnTo>
                  <a:lnTo>
                    <a:pt x="3194049" y="2839719"/>
                  </a:lnTo>
                  <a:cubicBezTo>
                    <a:pt x="3178809" y="2840989"/>
                    <a:pt x="3163569" y="2840989"/>
                    <a:pt x="3148329" y="2842259"/>
                  </a:cubicBezTo>
                  <a:cubicBezTo>
                    <a:pt x="3153409" y="2844799"/>
                    <a:pt x="3159759" y="2848609"/>
                    <a:pt x="3164839" y="2851149"/>
                  </a:cubicBezTo>
                  <a:cubicBezTo>
                    <a:pt x="3167379" y="2844799"/>
                    <a:pt x="3168649" y="2846069"/>
                    <a:pt x="3174999" y="2848609"/>
                  </a:cubicBezTo>
                  <a:cubicBezTo>
                    <a:pt x="3183889" y="2851149"/>
                    <a:pt x="3194049" y="2851149"/>
                    <a:pt x="3204209" y="2852419"/>
                  </a:cubicBezTo>
                  <a:cubicBezTo>
                    <a:pt x="3209289" y="2852419"/>
                    <a:pt x="3214369" y="2853689"/>
                    <a:pt x="3220719" y="2854959"/>
                  </a:cubicBezTo>
                  <a:cubicBezTo>
                    <a:pt x="3221990" y="2851149"/>
                    <a:pt x="3224530" y="2846069"/>
                    <a:pt x="3227069" y="2839719"/>
                  </a:cubicBezTo>
                  <a:cubicBezTo>
                    <a:pt x="3241040" y="2862579"/>
                    <a:pt x="3251199" y="2861309"/>
                    <a:pt x="3267710" y="2838449"/>
                  </a:cubicBezTo>
                  <a:cubicBezTo>
                    <a:pt x="3267710" y="2842259"/>
                    <a:pt x="3268980" y="2844799"/>
                    <a:pt x="3268980" y="2847339"/>
                  </a:cubicBezTo>
                  <a:cubicBezTo>
                    <a:pt x="3274060" y="2847339"/>
                    <a:pt x="3277870" y="2847339"/>
                    <a:pt x="3282950" y="2846069"/>
                  </a:cubicBezTo>
                  <a:cubicBezTo>
                    <a:pt x="3281680" y="2848609"/>
                    <a:pt x="3280410" y="2851149"/>
                    <a:pt x="3279140" y="2852419"/>
                  </a:cubicBezTo>
                  <a:lnTo>
                    <a:pt x="3281680" y="2854959"/>
                  </a:lnTo>
                  <a:cubicBezTo>
                    <a:pt x="3285490" y="2851149"/>
                    <a:pt x="3289300" y="2847339"/>
                    <a:pt x="3295650" y="2842259"/>
                  </a:cubicBezTo>
                  <a:cubicBezTo>
                    <a:pt x="3300730" y="2844799"/>
                    <a:pt x="3307080" y="2847339"/>
                    <a:pt x="3312160" y="2849879"/>
                  </a:cubicBezTo>
                  <a:cubicBezTo>
                    <a:pt x="3317240" y="2846069"/>
                    <a:pt x="3323590" y="2842259"/>
                    <a:pt x="3329940" y="2838449"/>
                  </a:cubicBezTo>
                  <a:cubicBezTo>
                    <a:pt x="3338830" y="2856229"/>
                    <a:pt x="3350260" y="2858769"/>
                    <a:pt x="3360420" y="2846069"/>
                  </a:cubicBezTo>
                  <a:cubicBezTo>
                    <a:pt x="3375660" y="2847339"/>
                    <a:pt x="3388360" y="2848609"/>
                    <a:pt x="3397250" y="2848609"/>
                  </a:cubicBezTo>
                  <a:cubicBezTo>
                    <a:pt x="3398520" y="2839719"/>
                    <a:pt x="3399790" y="2833369"/>
                    <a:pt x="3401060" y="2827019"/>
                  </a:cubicBezTo>
                  <a:cubicBezTo>
                    <a:pt x="3406140" y="2828289"/>
                    <a:pt x="3409950" y="2829559"/>
                    <a:pt x="3415030" y="2830829"/>
                  </a:cubicBezTo>
                  <a:cubicBezTo>
                    <a:pt x="3417570" y="2832099"/>
                    <a:pt x="3420110" y="2834639"/>
                    <a:pt x="3422650" y="2835909"/>
                  </a:cubicBezTo>
                  <a:cubicBezTo>
                    <a:pt x="3418840" y="2837179"/>
                    <a:pt x="3415030" y="2837179"/>
                    <a:pt x="3411220" y="2838449"/>
                  </a:cubicBezTo>
                  <a:cubicBezTo>
                    <a:pt x="3422650" y="2848609"/>
                    <a:pt x="3431540" y="2846069"/>
                    <a:pt x="3440430" y="2838449"/>
                  </a:cubicBezTo>
                  <a:cubicBezTo>
                    <a:pt x="3436620" y="2848609"/>
                    <a:pt x="3448050" y="2847339"/>
                    <a:pt x="3449320" y="2847339"/>
                  </a:cubicBezTo>
                  <a:cubicBezTo>
                    <a:pt x="3465830" y="2840989"/>
                    <a:pt x="3481070" y="2837179"/>
                    <a:pt x="3498850" y="2847339"/>
                  </a:cubicBezTo>
                  <a:cubicBezTo>
                    <a:pt x="3501390" y="2834639"/>
                    <a:pt x="3503930" y="2824479"/>
                    <a:pt x="3505200" y="2814319"/>
                  </a:cubicBezTo>
                  <a:cubicBezTo>
                    <a:pt x="3511550" y="2815589"/>
                    <a:pt x="3516630" y="2815589"/>
                    <a:pt x="3522980" y="2816859"/>
                  </a:cubicBezTo>
                  <a:cubicBezTo>
                    <a:pt x="3528060" y="2816859"/>
                    <a:pt x="3533140" y="2818129"/>
                    <a:pt x="3538220" y="2818129"/>
                  </a:cubicBezTo>
                  <a:lnTo>
                    <a:pt x="3538220" y="2821939"/>
                  </a:lnTo>
                  <a:cubicBezTo>
                    <a:pt x="3533140" y="2823209"/>
                    <a:pt x="3529330" y="2824479"/>
                    <a:pt x="3524250" y="2825749"/>
                  </a:cubicBezTo>
                  <a:lnTo>
                    <a:pt x="3524250" y="2829559"/>
                  </a:lnTo>
                  <a:cubicBezTo>
                    <a:pt x="3542030" y="2833369"/>
                    <a:pt x="3558540" y="2837179"/>
                    <a:pt x="3576320" y="2839719"/>
                  </a:cubicBezTo>
                  <a:cubicBezTo>
                    <a:pt x="3580130" y="2840989"/>
                    <a:pt x="3585210" y="2837179"/>
                    <a:pt x="3591560" y="2833369"/>
                  </a:cubicBezTo>
                  <a:cubicBezTo>
                    <a:pt x="3594100" y="2834639"/>
                    <a:pt x="3600450" y="2837179"/>
                    <a:pt x="3608070" y="2838449"/>
                  </a:cubicBezTo>
                  <a:cubicBezTo>
                    <a:pt x="3627120" y="2840989"/>
                    <a:pt x="3647440" y="2843529"/>
                    <a:pt x="3662680" y="2827019"/>
                  </a:cubicBezTo>
                  <a:cubicBezTo>
                    <a:pt x="3663950" y="2840989"/>
                    <a:pt x="3676650" y="2832099"/>
                    <a:pt x="3683000" y="2837179"/>
                  </a:cubicBezTo>
                  <a:cubicBezTo>
                    <a:pt x="3683000" y="2837179"/>
                    <a:pt x="3689350" y="2832099"/>
                    <a:pt x="3691890" y="2829559"/>
                  </a:cubicBezTo>
                  <a:cubicBezTo>
                    <a:pt x="3691890" y="2829559"/>
                    <a:pt x="3690620" y="2828289"/>
                    <a:pt x="3690620" y="2827019"/>
                  </a:cubicBezTo>
                  <a:cubicBezTo>
                    <a:pt x="3693160" y="2828289"/>
                    <a:pt x="3694430" y="2832099"/>
                    <a:pt x="3696970" y="2830829"/>
                  </a:cubicBezTo>
                  <a:cubicBezTo>
                    <a:pt x="3708400" y="2830829"/>
                    <a:pt x="3718560" y="2829559"/>
                    <a:pt x="3726180" y="2829559"/>
                  </a:cubicBezTo>
                  <a:cubicBezTo>
                    <a:pt x="3732530" y="2833369"/>
                    <a:pt x="3736340" y="2837179"/>
                    <a:pt x="3738880" y="2835909"/>
                  </a:cubicBezTo>
                  <a:cubicBezTo>
                    <a:pt x="3754120" y="2834639"/>
                    <a:pt x="3768090" y="2830829"/>
                    <a:pt x="3782060" y="2830829"/>
                  </a:cubicBezTo>
                  <a:cubicBezTo>
                    <a:pt x="3796030" y="2838449"/>
                    <a:pt x="3793490" y="2824479"/>
                    <a:pt x="3790950" y="2816859"/>
                  </a:cubicBezTo>
                  <a:cubicBezTo>
                    <a:pt x="3796030" y="2811779"/>
                    <a:pt x="3801110" y="2807969"/>
                    <a:pt x="3802380" y="2806699"/>
                  </a:cubicBezTo>
                  <a:cubicBezTo>
                    <a:pt x="3810000" y="2806699"/>
                    <a:pt x="3815080" y="2807969"/>
                    <a:pt x="3818890" y="2806699"/>
                  </a:cubicBezTo>
                  <a:cubicBezTo>
                    <a:pt x="3823969" y="2802889"/>
                    <a:pt x="3827780" y="2796539"/>
                    <a:pt x="3834130" y="2788919"/>
                  </a:cubicBezTo>
                  <a:cubicBezTo>
                    <a:pt x="3841750" y="2787649"/>
                    <a:pt x="3854450" y="2785109"/>
                    <a:pt x="3868420" y="2782569"/>
                  </a:cubicBezTo>
                  <a:cubicBezTo>
                    <a:pt x="3868420" y="2782569"/>
                    <a:pt x="3868420" y="2780029"/>
                    <a:pt x="3869690" y="2777489"/>
                  </a:cubicBezTo>
                  <a:cubicBezTo>
                    <a:pt x="3874770" y="2769869"/>
                    <a:pt x="3887470" y="2767329"/>
                    <a:pt x="3879850" y="2753359"/>
                  </a:cubicBezTo>
                  <a:cubicBezTo>
                    <a:pt x="3878580" y="2750819"/>
                    <a:pt x="3878580" y="2743199"/>
                    <a:pt x="3881120" y="2740659"/>
                  </a:cubicBezTo>
                  <a:cubicBezTo>
                    <a:pt x="3890010" y="2729229"/>
                    <a:pt x="3890010" y="2727959"/>
                    <a:pt x="3874770" y="2722879"/>
                  </a:cubicBezTo>
                  <a:cubicBezTo>
                    <a:pt x="3876040" y="2713989"/>
                    <a:pt x="3867150" y="2702559"/>
                    <a:pt x="3879850" y="2701289"/>
                  </a:cubicBezTo>
                  <a:cubicBezTo>
                    <a:pt x="3883660" y="2693669"/>
                    <a:pt x="3884930" y="2689859"/>
                    <a:pt x="3887470" y="2686049"/>
                  </a:cubicBezTo>
                  <a:cubicBezTo>
                    <a:pt x="3888740" y="2683509"/>
                    <a:pt x="3892550" y="2680969"/>
                    <a:pt x="3892550" y="2678429"/>
                  </a:cubicBezTo>
                  <a:cubicBezTo>
                    <a:pt x="3892550" y="2673349"/>
                    <a:pt x="3890010" y="2666999"/>
                    <a:pt x="3891280" y="2663189"/>
                  </a:cubicBezTo>
                  <a:cubicBezTo>
                    <a:pt x="3895090" y="2649219"/>
                    <a:pt x="3896360" y="2636519"/>
                    <a:pt x="3873500" y="2631439"/>
                  </a:cubicBezTo>
                  <a:cubicBezTo>
                    <a:pt x="3882390" y="2627629"/>
                    <a:pt x="3886200" y="2625089"/>
                    <a:pt x="3892550" y="2622549"/>
                  </a:cubicBezTo>
                  <a:cubicBezTo>
                    <a:pt x="3882390" y="2617469"/>
                    <a:pt x="3873500" y="2613659"/>
                    <a:pt x="3862070" y="2608579"/>
                  </a:cubicBezTo>
                  <a:lnTo>
                    <a:pt x="3873500" y="2608579"/>
                  </a:lnTo>
                  <a:lnTo>
                    <a:pt x="3873500" y="2604769"/>
                  </a:lnTo>
                  <a:cubicBezTo>
                    <a:pt x="3867150" y="2604769"/>
                    <a:pt x="3862070" y="2603499"/>
                    <a:pt x="3855720" y="2603499"/>
                  </a:cubicBezTo>
                  <a:cubicBezTo>
                    <a:pt x="3855720" y="2604769"/>
                    <a:pt x="3855720" y="2606039"/>
                    <a:pt x="3854450" y="2607309"/>
                  </a:cubicBezTo>
                  <a:cubicBezTo>
                    <a:pt x="3853180" y="2604769"/>
                    <a:pt x="3851910" y="2602229"/>
                    <a:pt x="3850640" y="2598419"/>
                  </a:cubicBezTo>
                  <a:cubicBezTo>
                    <a:pt x="3883660" y="2590799"/>
                    <a:pt x="4104640" y="2566669"/>
                    <a:pt x="4084320" y="2562859"/>
                  </a:cubicBezTo>
                  <a:cubicBezTo>
                    <a:pt x="4094480" y="2553969"/>
                    <a:pt x="4090670" y="2538729"/>
                    <a:pt x="4108450" y="2537459"/>
                  </a:cubicBezTo>
                  <a:cubicBezTo>
                    <a:pt x="4113530" y="2537459"/>
                    <a:pt x="4122420" y="2528569"/>
                    <a:pt x="4123690" y="2522219"/>
                  </a:cubicBezTo>
                  <a:cubicBezTo>
                    <a:pt x="4126230" y="2513329"/>
                    <a:pt x="4123690" y="2501899"/>
                    <a:pt x="4126230" y="2493009"/>
                  </a:cubicBezTo>
                  <a:cubicBezTo>
                    <a:pt x="4128770" y="2480309"/>
                    <a:pt x="4133850" y="2467609"/>
                    <a:pt x="4137660" y="2457449"/>
                  </a:cubicBezTo>
                  <a:cubicBezTo>
                    <a:pt x="4133850" y="2451099"/>
                    <a:pt x="4130040" y="2444749"/>
                    <a:pt x="4127500" y="2440939"/>
                  </a:cubicBezTo>
                  <a:cubicBezTo>
                    <a:pt x="4132580" y="2437129"/>
                    <a:pt x="4135120" y="2434589"/>
                    <a:pt x="4138930" y="2433319"/>
                  </a:cubicBezTo>
                  <a:cubicBezTo>
                    <a:pt x="4137660" y="2432049"/>
                    <a:pt x="4137660" y="2430779"/>
                    <a:pt x="4136390" y="2429509"/>
                  </a:cubicBezTo>
                  <a:cubicBezTo>
                    <a:pt x="4132580" y="2430779"/>
                    <a:pt x="4128770" y="2432049"/>
                    <a:pt x="4124960" y="2433319"/>
                  </a:cubicBezTo>
                  <a:cubicBezTo>
                    <a:pt x="4146550" y="2415539"/>
                    <a:pt x="4151630" y="2382519"/>
                    <a:pt x="4133850" y="2367279"/>
                  </a:cubicBezTo>
                  <a:cubicBezTo>
                    <a:pt x="4132580" y="2369819"/>
                    <a:pt x="4130040" y="2372359"/>
                    <a:pt x="4128770" y="2374899"/>
                  </a:cubicBezTo>
                  <a:cubicBezTo>
                    <a:pt x="4123690" y="2366009"/>
                    <a:pt x="4109720" y="2363469"/>
                    <a:pt x="4116070" y="2349499"/>
                  </a:cubicBezTo>
                  <a:cubicBezTo>
                    <a:pt x="4116070" y="2349499"/>
                    <a:pt x="4114800" y="2346959"/>
                    <a:pt x="4113530" y="2346959"/>
                  </a:cubicBezTo>
                  <a:cubicBezTo>
                    <a:pt x="4107180" y="2344419"/>
                    <a:pt x="4108450" y="2340609"/>
                    <a:pt x="4105910" y="2335529"/>
                  </a:cubicBezTo>
                  <a:cubicBezTo>
                    <a:pt x="4102100" y="2324099"/>
                    <a:pt x="4103370" y="2312669"/>
                    <a:pt x="4103370" y="2302509"/>
                  </a:cubicBezTo>
                  <a:lnTo>
                    <a:pt x="4103370" y="2256789"/>
                  </a:lnTo>
                  <a:cubicBezTo>
                    <a:pt x="4103370" y="2246629"/>
                    <a:pt x="4108450" y="2241549"/>
                    <a:pt x="4118610" y="2244089"/>
                  </a:cubicBezTo>
                  <a:cubicBezTo>
                    <a:pt x="4118610" y="2244089"/>
                    <a:pt x="4119880" y="2242819"/>
                    <a:pt x="4121150" y="2242819"/>
                  </a:cubicBezTo>
                  <a:cubicBezTo>
                    <a:pt x="4117340" y="2240279"/>
                    <a:pt x="4114800" y="2239009"/>
                    <a:pt x="4112260" y="2236469"/>
                  </a:cubicBezTo>
                  <a:cubicBezTo>
                    <a:pt x="4112260" y="2235199"/>
                    <a:pt x="4113530" y="2233929"/>
                    <a:pt x="4113530" y="2232659"/>
                  </a:cubicBezTo>
                  <a:cubicBezTo>
                    <a:pt x="4122420" y="2235199"/>
                    <a:pt x="4131310" y="2239009"/>
                    <a:pt x="4137660" y="2241549"/>
                  </a:cubicBezTo>
                  <a:cubicBezTo>
                    <a:pt x="4145280" y="2231389"/>
                    <a:pt x="4151630" y="2223769"/>
                    <a:pt x="4156710" y="2218689"/>
                  </a:cubicBezTo>
                  <a:lnTo>
                    <a:pt x="4156710" y="2195829"/>
                  </a:lnTo>
                  <a:cubicBezTo>
                    <a:pt x="4154170" y="2195829"/>
                    <a:pt x="4150360" y="2197099"/>
                    <a:pt x="4146550" y="2197099"/>
                  </a:cubicBezTo>
                  <a:cubicBezTo>
                    <a:pt x="4144010" y="2190749"/>
                    <a:pt x="4142740" y="2184399"/>
                    <a:pt x="4140200" y="2175509"/>
                  </a:cubicBezTo>
                  <a:cubicBezTo>
                    <a:pt x="4146550" y="2179319"/>
                    <a:pt x="4149090" y="2181859"/>
                    <a:pt x="4151630" y="2183129"/>
                  </a:cubicBezTo>
                  <a:cubicBezTo>
                    <a:pt x="4154170" y="2181859"/>
                    <a:pt x="4157980" y="2180589"/>
                    <a:pt x="4161790" y="2178049"/>
                  </a:cubicBezTo>
                  <a:cubicBezTo>
                    <a:pt x="4160520" y="2176779"/>
                    <a:pt x="4159250" y="2175509"/>
                    <a:pt x="4159250" y="2174239"/>
                  </a:cubicBezTo>
                  <a:cubicBezTo>
                    <a:pt x="4155440" y="2174239"/>
                    <a:pt x="4151630" y="2172969"/>
                    <a:pt x="4150360" y="2172969"/>
                  </a:cubicBezTo>
                  <a:cubicBezTo>
                    <a:pt x="4152900" y="2165349"/>
                    <a:pt x="4157980" y="2157729"/>
                    <a:pt x="4155440" y="2153919"/>
                  </a:cubicBezTo>
                  <a:cubicBezTo>
                    <a:pt x="4149090" y="2137409"/>
                    <a:pt x="4155440" y="2124709"/>
                    <a:pt x="4161790" y="2110739"/>
                  </a:cubicBezTo>
                  <a:cubicBezTo>
                    <a:pt x="4163060" y="2106929"/>
                    <a:pt x="4161790" y="2103119"/>
                    <a:pt x="4161790" y="2099309"/>
                  </a:cubicBezTo>
                  <a:cubicBezTo>
                    <a:pt x="4163060" y="2082799"/>
                    <a:pt x="4164330" y="2067559"/>
                    <a:pt x="4165599" y="2044699"/>
                  </a:cubicBezTo>
                  <a:cubicBezTo>
                    <a:pt x="4160519" y="2042159"/>
                    <a:pt x="4152899" y="2035809"/>
                    <a:pt x="4144009" y="2030729"/>
                  </a:cubicBezTo>
                  <a:cubicBezTo>
                    <a:pt x="4136389" y="2026919"/>
                    <a:pt x="4128769" y="2025649"/>
                    <a:pt x="4121149" y="2023109"/>
                  </a:cubicBezTo>
                  <a:cubicBezTo>
                    <a:pt x="4117340" y="2021839"/>
                    <a:pt x="4112259" y="2023109"/>
                    <a:pt x="4108449" y="2021839"/>
                  </a:cubicBezTo>
                  <a:cubicBezTo>
                    <a:pt x="4076699" y="2018029"/>
                    <a:pt x="4043679" y="2012949"/>
                    <a:pt x="4011929" y="2009139"/>
                  </a:cubicBezTo>
                  <a:cubicBezTo>
                    <a:pt x="3985259" y="2005329"/>
                    <a:pt x="3958589" y="2001519"/>
                    <a:pt x="3933189" y="1997709"/>
                  </a:cubicBezTo>
                  <a:cubicBezTo>
                    <a:pt x="3926839" y="1996439"/>
                    <a:pt x="3920489" y="1993899"/>
                    <a:pt x="3912869" y="1993899"/>
                  </a:cubicBezTo>
                  <a:cubicBezTo>
                    <a:pt x="3896359" y="1992629"/>
                    <a:pt x="3878579" y="1992629"/>
                    <a:pt x="3862069" y="1992629"/>
                  </a:cubicBezTo>
                  <a:cubicBezTo>
                    <a:pt x="3853179" y="1992629"/>
                    <a:pt x="3845559" y="1992629"/>
                    <a:pt x="3836669" y="1991359"/>
                  </a:cubicBezTo>
                  <a:cubicBezTo>
                    <a:pt x="3821429" y="1990089"/>
                    <a:pt x="3806189" y="1987549"/>
                    <a:pt x="3790949" y="1986279"/>
                  </a:cubicBezTo>
                  <a:lnTo>
                    <a:pt x="3790949" y="1982469"/>
                  </a:lnTo>
                  <a:cubicBezTo>
                    <a:pt x="3829049" y="1979929"/>
                    <a:pt x="3868419" y="1976119"/>
                    <a:pt x="3907789" y="1983739"/>
                  </a:cubicBezTo>
                  <a:cubicBezTo>
                    <a:pt x="3906519" y="1979929"/>
                    <a:pt x="3905249" y="1976119"/>
                    <a:pt x="3903979" y="1973579"/>
                  </a:cubicBezTo>
                  <a:cubicBezTo>
                    <a:pt x="3912869" y="1972309"/>
                    <a:pt x="3919219" y="1964689"/>
                    <a:pt x="3928109" y="1973579"/>
                  </a:cubicBezTo>
                  <a:cubicBezTo>
                    <a:pt x="3929379" y="1974849"/>
                    <a:pt x="3936999" y="1971039"/>
                    <a:pt x="3942079" y="1969769"/>
                  </a:cubicBezTo>
                  <a:lnTo>
                    <a:pt x="3942079" y="1967229"/>
                  </a:lnTo>
                  <a:lnTo>
                    <a:pt x="3930649" y="1967229"/>
                  </a:lnTo>
                  <a:cubicBezTo>
                    <a:pt x="3943349" y="1957069"/>
                    <a:pt x="3952240" y="1948179"/>
                    <a:pt x="3961129" y="1941829"/>
                  </a:cubicBezTo>
                  <a:cubicBezTo>
                    <a:pt x="3968749" y="1943099"/>
                    <a:pt x="3976369" y="1944369"/>
                    <a:pt x="3981449" y="1945639"/>
                  </a:cubicBezTo>
                  <a:cubicBezTo>
                    <a:pt x="3982719" y="1921509"/>
                    <a:pt x="3962399" y="1920239"/>
                    <a:pt x="3947159" y="1910079"/>
                  </a:cubicBezTo>
                  <a:cubicBezTo>
                    <a:pt x="3953509" y="1906269"/>
                    <a:pt x="3957319" y="1902459"/>
                    <a:pt x="3962399" y="1901189"/>
                  </a:cubicBezTo>
                  <a:cubicBezTo>
                    <a:pt x="3976369" y="1897379"/>
                    <a:pt x="3994149" y="1907539"/>
                    <a:pt x="4003040" y="1885949"/>
                  </a:cubicBezTo>
                  <a:cubicBezTo>
                    <a:pt x="4004310" y="1884679"/>
                    <a:pt x="4008119" y="1884679"/>
                    <a:pt x="4014469" y="1882139"/>
                  </a:cubicBezTo>
                  <a:cubicBezTo>
                    <a:pt x="4010660" y="1878329"/>
                    <a:pt x="4006849" y="1875789"/>
                    <a:pt x="4004310" y="1873249"/>
                  </a:cubicBezTo>
                  <a:cubicBezTo>
                    <a:pt x="4006850" y="1871979"/>
                    <a:pt x="4010660" y="1870709"/>
                    <a:pt x="4010660" y="1870709"/>
                  </a:cubicBezTo>
                  <a:cubicBezTo>
                    <a:pt x="4019550" y="1877059"/>
                    <a:pt x="4025900" y="1882139"/>
                    <a:pt x="4033519" y="1887219"/>
                  </a:cubicBezTo>
                  <a:cubicBezTo>
                    <a:pt x="4034790" y="1885949"/>
                    <a:pt x="4036060" y="1884679"/>
                    <a:pt x="4037329" y="1882139"/>
                  </a:cubicBezTo>
                  <a:cubicBezTo>
                    <a:pt x="4033519" y="1877059"/>
                    <a:pt x="4030979" y="1871979"/>
                    <a:pt x="4027169" y="1866899"/>
                  </a:cubicBezTo>
                  <a:cubicBezTo>
                    <a:pt x="4043679" y="1855469"/>
                    <a:pt x="4044949" y="1849119"/>
                    <a:pt x="4032249" y="1817369"/>
                  </a:cubicBezTo>
                  <a:cubicBezTo>
                    <a:pt x="4041140" y="1816099"/>
                    <a:pt x="4050029" y="1813559"/>
                    <a:pt x="4057649" y="1812289"/>
                  </a:cubicBezTo>
                  <a:cubicBezTo>
                    <a:pt x="4058919" y="1803399"/>
                    <a:pt x="4063999" y="1794509"/>
                    <a:pt x="4062729" y="1786889"/>
                  </a:cubicBezTo>
                  <a:cubicBezTo>
                    <a:pt x="4058919" y="1764029"/>
                    <a:pt x="4081779" y="1753869"/>
                    <a:pt x="4086859" y="1734819"/>
                  </a:cubicBezTo>
                  <a:cubicBezTo>
                    <a:pt x="4086859" y="1733549"/>
                    <a:pt x="4091939" y="1732279"/>
                    <a:pt x="4093209" y="1733549"/>
                  </a:cubicBezTo>
                  <a:cubicBezTo>
                    <a:pt x="4104639" y="1737359"/>
                    <a:pt x="4108449" y="1728469"/>
                    <a:pt x="4112259" y="1722119"/>
                  </a:cubicBezTo>
                  <a:cubicBezTo>
                    <a:pt x="4113529" y="1719579"/>
                    <a:pt x="4114799" y="1717039"/>
                    <a:pt x="4116069" y="1715769"/>
                  </a:cubicBezTo>
                  <a:cubicBezTo>
                    <a:pt x="4127499" y="1709419"/>
                    <a:pt x="4138929" y="1704339"/>
                    <a:pt x="4151629" y="1697989"/>
                  </a:cubicBezTo>
                  <a:cubicBezTo>
                    <a:pt x="4138929" y="1678939"/>
                    <a:pt x="4122419" y="1687829"/>
                    <a:pt x="4108449" y="1685289"/>
                  </a:cubicBezTo>
                  <a:lnTo>
                    <a:pt x="4108449" y="1680209"/>
                  </a:lnTo>
                  <a:cubicBezTo>
                    <a:pt x="4117339" y="1678939"/>
                    <a:pt x="4126229" y="1677669"/>
                    <a:pt x="4136389" y="1676399"/>
                  </a:cubicBezTo>
                  <a:cubicBezTo>
                    <a:pt x="4130039" y="1675129"/>
                    <a:pt x="4124959" y="1673859"/>
                    <a:pt x="4119879" y="1672589"/>
                  </a:cubicBezTo>
                  <a:cubicBezTo>
                    <a:pt x="4126229" y="1666239"/>
                    <a:pt x="4131309" y="1659889"/>
                    <a:pt x="4137659" y="1654809"/>
                  </a:cubicBezTo>
                  <a:cubicBezTo>
                    <a:pt x="4138929" y="1653539"/>
                    <a:pt x="4142739" y="1652269"/>
                    <a:pt x="4144009" y="1652269"/>
                  </a:cubicBezTo>
                  <a:cubicBezTo>
                    <a:pt x="4147819" y="1653539"/>
                    <a:pt x="4151629" y="1657349"/>
                    <a:pt x="4154169" y="1659889"/>
                  </a:cubicBezTo>
                  <a:cubicBezTo>
                    <a:pt x="4155439" y="1656079"/>
                    <a:pt x="4156709" y="1650999"/>
                    <a:pt x="4159249" y="1647189"/>
                  </a:cubicBezTo>
                  <a:cubicBezTo>
                    <a:pt x="4164329" y="1640839"/>
                    <a:pt x="4170679" y="1635759"/>
                    <a:pt x="4175759" y="1630679"/>
                  </a:cubicBezTo>
                  <a:cubicBezTo>
                    <a:pt x="4182109" y="1638299"/>
                    <a:pt x="4188459" y="1645919"/>
                    <a:pt x="4194809" y="1654809"/>
                  </a:cubicBezTo>
                  <a:cubicBezTo>
                    <a:pt x="4196079" y="1654809"/>
                    <a:pt x="4197349" y="1653539"/>
                    <a:pt x="4197349" y="1653539"/>
                  </a:cubicBezTo>
                  <a:cubicBezTo>
                    <a:pt x="4196079" y="1640839"/>
                    <a:pt x="4196079" y="1628139"/>
                    <a:pt x="4194809" y="1615439"/>
                  </a:cubicBezTo>
                  <a:cubicBezTo>
                    <a:pt x="4199889" y="1616709"/>
                    <a:pt x="4203699" y="1616709"/>
                    <a:pt x="4207509" y="1617979"/>
                  </a:cubicBezTo>
                  <a:cubicBezTo>
                    <a:pt x="4208779" y="1616709"/>
                    <a:pt x="4208779" y="1615439"/>
                    <a:pt x="4210049" y="1615439"/>
                  </a:cubicBezTo>
                  <a:cubicBezTo>
                    <a:pt x="4206239" y="1614169"/>
                    <a:pt x="4203699" y="1612899"/>
                    <a:pt x="4199889" y="1611629"/>
                  </a:cubicBezTo>
                  <a:cubicBezTo>
                    <a:pt x="4206239" y="1604009"/>
                    <a:pt x="4210049" y="1598929"/>
                    <a:pt x="4211319" y="1597659"/>
                  </a:cubicBezTo>
                  <a:lnTo>
                    <a:pt x="4211319" y="1573529"/>
                  </a:lnTo>
                  <a:cubicBezTo>
                    <a:pt x="4208779" y="1572259"/>
                    <a:pt x="4206239" y="1569719"/>
                    <a:pt x="4202429" y="1568449"/>
                  </a:cubicBezTo>
                  <a:cubicBezTo>
                    <a:pt x="4199889" y="1567179"/>
                    <a:pt x="4197349" y="1565909"/>
                    <a:pt x="4194809" y="1565909"/>
                  </a:cubicBezTo>
                  <a:cubicBezTo>
                    <a:pt x="4197349" y="1563369"/>
                    <a:pt x="4202429" y="1559559"/>
                    <a:pt x="4203699" y="1559559"/>
                  </a:cubicBezTo>
                  <a:cubicBezTo>
                    <a:pt x="4212589" y="1564639"/>
                    <a:pt x="4210049" y="1550669"/>
                    <a:pt x="4215129" y="1551939"/>
                  </a:cubicBezTo>
                  <a:cubicBezTo>
                    <a:pt x="4215129" y="1548129"/>
                    <a:pt x="4215129" y="1540509"/>
                    <a:pt x="4213859" y="1540509"/>
                  </a:cubicBezTo>
                  <a:cubicBezTo>
                    <a:pt x="4197349" y="1534159"/>
                    <a:pt x="4199889" y="1520189"/>
                    <a:pt x="4196079" y="1511299"/>
                  </a:cubicBezTo>
                  <a:close/>
                  <a:moveTo>
                    <a:pt x="234949" y="990600"/>
                  </a:moveTo>
                  <a:lnTo>
                    <a:pt x="271779" y="990600"/>
                  </a:lnTo>
                  <a:cubicBezTo>
                    <a:pt x="262889" y="1002030"/>
                    <a:pt x="241299" y="1002030"/>
                    <a:pt x="234949" y="990600"/>
                  </a:cubicBezTo>
                  <a:close/>
                  <a:moveTo>
                    <a:pt x="488949" y="1507490"/>
                  </a:moveTo>
                  <a:lnTo>
                    <a:pt x="488949" y="1502410"/>
                  </a:lnTo>
                  <a:cubicBezTo>
                    <a:pt x="505459" y="1501140"/>
                    <a:pt x="523239" y="1499870"/>
                    <a:pt x="539749" y="1499870"/>
                  </a:cubicBezTo>
                  <a:cubicBezTo>
                    <a:pt x="521969" y="1499870"/>
                    <a:pt x="506729" y="1515110"/>
                    <a:pt x="488949" y="1507490"/>
                  </a:cubicBezTo>
                  <a:close/>
                  <a:moveTo>
                    <a:pt x="182879" y="2123440"/>
                  </a:moveTo>
                  <a:cubicBezTo>
                    <a:pt x="190499" y="2115820"/>
                    <a:pt x="196849" y="2110740"/>
                    <a:pt x="199389" y="2106930"/>
                  </a:cubicBezTo>
                  <a:cubicBezTo>
                    <a:pt x="205739" y="2112010"/>
                    <a:pt x="209549" y="2115820"/>
                    <a:pt x="213359" y="2119630"/>
                  </a:cubicBezTo>
                  <a:cubicBezTo>
                    <a:pt x="204469" y="2119630"/>
                    <a:pt x="195579" y="2120900"/>
                    <a:pt x="182879" y="2123440"/>
                  </a:cubicBezTo>
                  <a:close/>
                  <a:moveTo>
                    <a:pt x="271779" y="2117090"/>
                  </a:moveTo>
                  <a:lnTo>
                    <a:pt x="238759" y="2117090"/>
                  </a:lnTo>
                  <a:cubicBezTo>
                    <a:pt x="237489" y="2117090"/>
                    <a:pt x="236219" y="2112010"/>
                    <a:pt x="233679" y="2108200"/>
                  </a:cubicBezTo>
                  <a:cubicBezTo>
                    <a:pt x="248919" y="2109470"/>
                    <a:pt x="260349" y="2110740"/>
                    <a:pt x="271779" y="2112010"/>
                  </a:cubicBezTo>
                  <a:lnTo>
                    <a:pt x="271779" y="2117090"/>
                  </a:lnTo>
                  <a:close/>
                  <a:moveTo>
                    <a:pt x="280669" y="2115820"/>
                  </a:moveTo>
                  <a:cubicBezTo>
                    <a:pt x="279399" y="2114550"/>
                    <a:pt x="279399" y="2113280"/>
                    <a:pt x="278129" y="2113280"/>
                  </a:cubicBezTo>
                  <a:cubicBezTo>
                    <a:pt x="283209" y="2109470"/>
                    <a:pt x="289559" y="2106930"/>
                    <a:pt x="294639" y="2103120"/>
                  </a:cubicBezTo>
                  <a:cubicBezTo>
                    <a:pt x="298449" y="2099310"/>
                    <a:pt x="299719" y="2092960"/>
                    <a:pt x="303529" y="2086610"/>
                  </a:cubicBezTo>
                  <a:cubicBezTo>
                    <a:pt x="313689" y="2106930"/>
                    <a:pt x="335279" y="2100580"/>
                    <a:pt x="354329" y="2105660"/>
                  </a:cubicBezTo>
                  <a:cubicBezTo>
                    <a:pt x="328929" y="2108200"/>
                    <a:pt x="304799" y="2112010"/>
                    <a:pt x="280669" y="2115820"/>
                  </a:cubicBezTo>
                  <a:close/>
                  <a:moveTo>
                    <a:pt x="114299" y="2428240"/>
                  </a:moveTo>
                  <a:cubicBezTo>
                    <a:pt x="115569" y="2428240"/>
                    <a:pt x="115569" y="2428240"/>
                    <a:pt x="114299" y="2428240"/>
                  </a:cubicBezTo>
                  <a:close/>
                  <a:moveTo>
                    <a:pt x="345439" y="2609850"/>
                  </a:moveTo>
                  <a:cubicBezTo>
                    <a:pt x="344169" y="2600960"/>
                    <a:pt x="342899" y="2594610"/>
                    <a:pt x="341629" y="2585720"/>
                  </a:cubicBezTo>
                  <a:cubicBezTo>
                    <a:pt x="350519" y="2588260"/>
                    <a:pt x="355599" y="2589530"/>
                    <a:pt x="360679" y="2592070"/>
                  </a:cubicBezTo>
                  <a:cubicBezTo>
                    <a:pt x="355599" y="2597150"/>
                    <a:pt x="351789" y="2602230"/>
                    <a:pt x="345439" y="2609850"/>
                  </a:cubicBezTo>
                  <a:close/>
                  <a:moveTo>
                    <a:pt x="636269" y="1050290"/>
                  </a:moveTo>
                  <a:cubicBezTo>
                    <a:pt x="627379" y="1051560"/>
                    <a:pt x="618489" y="1055370"/>
                    <a:pt x="610869" y="1055370"/>
                  </a:cubicBezTo>
                  <a:cubicBezTo>
                    <a:pt x="601979" y="1056640"/>
                    <a:pt x="593089" y="1055370"/>
                    <a:pt x="582929" y="1055370"/>
                  </a:cubicBezTo>
                  <a:cubicBezTo>
                    <a:pt x="581659" y="1054100"/>
                    <a:pt x="580389" y="1050290"/>
                    <a:pt x="579119" y="1046480"/>
                  </a:cubicBezTo>
                  <a:cubicBezTo>
                    <a:pt x="588009" y="1043940"/>
                    <a:pt x="596899" y="1040130"/>
                    <a:pt x="607059" y="1037590"/>
                  </a:cubicBezTo>
                  <a:cubicBezTo>
                    <a:pt x="607059" y="1041400"/>
                    <a:pt x="605789" y="1043940"/>
                    <a:pt x="605789" y="1047750"/>
                  </a:cubicBezTo>
                  <a:cubicBezTo>
                    <a:pt x="617219" y="1040130"/>
                    <a:pt x="627379" y="1041400"/>
                    <a:pt x="636269" y="1050290"/>
                  </a:cubicBezTo>
                  <a:cubicBezTo>
                    <a:pt x="650239" y="1040130"/>
                    <a:pt x="652779" y="1041400"/>
                    <a:pt x="656589" y="1062990"/>
                  </a:cubicBezTo>
                  <a:cubicBezTo>
                    <a:pt x="648969" y="1057910"/>
                    <a:pt x="642619" y="1054100"/>
                    <a:pt x="636269" y="1050290"/>
                  </a:cubicBezTo>
                  <a:close/>
                  <a:moveTo>
                    <a:pt x="684529" y="1047750"/>
                  </a:moveTo>
                  <a:cubicBezTo>
                    <a:pt x="687069" y="1045210"/>
                    <a:pt x="689609" y="1042670"/>
                    <a:pt x="690879" y="1040130"/>
                  </a:cubicBezTo>
                  <a:cubicBezTo>
                    <a:pt x="699769" y="1051560"/>
                    <a:pt x="699769" y="1051560"/>
                    <a:pt x="680719" y="1060450"/>
                  </a:cubicBezTo>
                  <a:lnTo>
                    <a:pt x="661669" y="1045210"/>
                  </a:lnTo>
                  <a:cubicBezTo>
                    <a:pt x="674369" y="1035050"/>
                    <a:pt x="681989" y="1035050"/>
                    <a:pt x="684529" y="1047750"/>
                  </a:cubicBezTo>
                  <a:close/>
                  <a:moveTo>
                    <a:pt x="694689" y="2744470"/>
                  </a:moveTo>
                  <a:cubicBezTo>
                    <a:pt x="695959" y="2743200"/>
                    <a:pt x="697229" y="2743200"/>
                    <a:pt x="698499" y="2741930"/>
                  </a:cubicBezTo>
                  <a:cubicBezTo>
                    <a:pt x="699769" y="2744470"/>
                    <a:pt x="702309" y="2747010"/>
                    <a:pt x="704849" y="2750820"/>
                  </a:cubicBezTo>
                  <a:cubicBezTo>
                    <a:pt x="702309" y="2750820"/>
                    <a:pt x="699769" y="2750820"/>
                    <a:pt x="697229" y="2752090"/>
                  </a:cubicBezTo>
                  <a:cubicBezTo>
                    <a:pt x="695959" y="2748280"/>
                    <a:pt x="695959" y="2745740"/>
                    <a:pt x="694689" y="2744470"/>
                  </a:cubicBezTo>
                  <a:close/>
                  <a:moveTo>
                    <a:pt x="772159" y="2735580"/>
                  </a:moveTo>
                  <a:cubicBezTo>
                    <a:pt x="773429" y="2739390"/>
                    <a:pt x="774699" y="2741930"/>
                    <a:pt x="777239" y="2744470"/>
                  </a:cubicBezTo>
                  <a:lnTo>
                    <a:pt x="773429" y="2744470"/>
                  </a:lnTo>
                  <a:cubicBezTo>
                    <a:pt x="773429" y="2741930"/>
                    <a:pt x="773429" y="2739390"/>
                    <a:pt x="772159" y="2735580"/>
                  </a:cubicBezTo>
                  <a:close/>
                  <a:moveTo>
                    <a:pt x="876299" y="3018790"/>
                  </a:moveTo>
                  <a:cubicBezTo>
                    <a:pt x="872489" y="3012440"/>
                    <a:pt x="869949" y="3007360"/>
                    <a:pt x="867409" y="3002280"/>
                  </a:cubicBezTo>
                  <a:lnTo>
                    <a:pt x="873759" y="2995930"/>
                  </a:lnTo>
                  <a:cubicBezTo>
                    <a:pt x="882649" y="3002280"/>
                    <a:pt x="883919" y="3012440"/>
                    <a:pt x="876299" y="3018790"/>
                  </a:cubicBezTo>
                  <a:close/>
                  <a:moveTo>
                    <a:pt x="1198879" y="3044190"/>
                  </a:moveTo>
                  <a:cubicBezTo>
                    <a:pt x="1193799" y="3041650"/>
                    <a:pt x="1188719" y="3040380"/>
                    <a:pt x="1183639" y="3037840"/>
                  </a:cubicBezTo>
                  <a:cubicBezTo>
                    <a:pt x="1188719" y="3032760"/>
                    <a:pt x="1193799" y="3027680"/>
                    <a:pt x="1197609" y="3025140"/>
                  </a:cubicBezTo>
                  <a:lnTo>
                    <a:pt x="1212849" y="3036570"/>
                  </a:lnTo>
                  <a:cubicBezTo>
                    <a:pt x="1209039" y="3039110"/>
                    <a:pt x="1203959" y="3041650"/>
                    <a:pt x="1198879" y="3044190"/>
                  </a:cubicBezTo>
                  <a:close/>
                  <a:moveTo>
                    <a:pt x="3445509" y="2828290"/>
                  </a:moveTo>
                  <a:cubicBezTo>
                    <a:pt x="3444239" y="2829560"/>
                    <a:pt x="3445509" y="2832100"/>
                    <a:pt x="3445509" y="2834640"/>
                  </a:cubicBezTo>
                  <a:lnTo>
                    <a:pt x="3426459" y="2838450"/>
                  </a:lnTo>
                  <a:cubicBezTo>
                    <a:pt x="3423919" y="2827020"/>
                    <a:pt x="3428999" y="2820670"/>
                    <a:pt x="3440429" y="2819400"/>
                  </a:cubicBezTo>
                  <a:cubicBezTo>
                    <a:pt x="3444239" y="2819400"/>
                    <a:pt x="3449319" y="2816860"/>
                    <a:pt x="3455669" y="2816860"/>
                  </a:cubicBezTo>
                  <a:cubicBezTo>
                    <a:pt x="3451859" y="2820670"/>
                    <a:pt x="3448049" y="2823210"/>
                    <a:pt x="3445509" y="2828290"/>
                  </a:cubicBezTo>
                  <a:close/>
                  <a:moveTo>
                    <a:pt x="3470909" y="2825750"/>
                  </a:moveTo>
                  <a:cubicBezTo>
                    <a:pt x="3465829" y="2824480"/>
                    <a:pt x="3462019" y="2820670"/>
                    <a:pt x="3458209" y="2818130"/>
                  </a:cubicBezTo>
                  <a:cubicBezTo>
                    <a:pt x="3463289" y="2811780"/>
                    <a:pt x="3467099" y="2807970"/>
                    <a:pt x="3469639" y="2804160"/>
                  </a:cubicBezTo>
                  <a:cubicBezTo>
                    <a:pt x="3474719" y="2810510"/>
                    <a:pt x="3479799" y="2815590"/>
                    <a:pt x="3484879" y="2823210"/>
                  </a:cubicBezTo>
                  <a:cubicBezTo>
                    <a:pt x="3481069" y="2824480"/>
                    <a:pt x="3475989" y="2825750"/>
                    <a:pt x="3470909" y="2825750"/>
                  </a:cubicBezTo>
                  <a:close/>
                  <a:moveTo>
                    <a:pt x="3604259" y="1967230"/>
                  </a:moveTo>
                  <a:cubicBezTo>
                    <a:pt x="3604259" y="1964690"/>
                    <a:pt x="3604259" y="1963420"/>
                    <a:pt x="3602989" y="1960880"/>
                  </a:cubicBezTo>
                  <a:lnTo>
                    <a:pt x="3629659" y="1957070"/>
                  </a:lnTo>
                  <a:cubicBezTo>
                    <a:pt x="3629659" y="1959610"/>
                    <a:pt x="3630929" y="1962150"/>
                    <a:pt x="3630929" y="1964690"/>
                  </a:cubicBezTo>
                  <a:cubicBezTo>
                    <a:pt x="3620769" y="1964690"/>
                    <a:pt x="3611879" y="1965960"/>
                    <a:pt x="3604259" y="1967230"/>
                  </a:cubicBezTo>
                  <a:close/>
                  <a:moveTo>
                    <a:pt x="3670299" y="1969770"/>
                  </a:moveTo>
                  <a:cubicBezTo>
                    <a:pt x="3662679" y="1969770"/>
                    <a:pt x="3653789" y="1969770"/>
                    <a:pt x="3646169" y="1967230"/>
                  </a:cubicBezTo>
                  <a:cubicBezTo>
                    <a:pt x="3642359" y="1965960"/>
                    <a:pt x="3641089" y="1960880"/>
                    <a:pt x="3637279" y="1958340"/>
                  </a:cubicBezTo>
                  <a:cubicBezTo>
                    <a:pt x="3638549" y="1957070"/>
                    <a:pt x="3638549" y="1955800"/>
                    <a:pt x="3639819" y="1954530"/>
                  </a:cubicBezTo>
                  <a:cubicBezTo>
                    <a:pt x="3651249" y="1957070"/>
                    <a:pt x="3661409" y="1958340"/>
                    <a:pt x="3671569" y="1960880"/>
                  </a:cubicBezTo>
                  <a:cubicBezTo>
                    <a:pt x="3670299" y="1964690"/>
                    <a:pt x="3670299" y="1968500"/>
                    <a:pt x="3670299" y="1969770"/>
                  </a:cubicBezTo>
                  <a:close/>
                  <a:moveTo>
                    <a:pt x="3727449" y="1968500"/>
                  </a:moveTo>
                  <a:cubicBezTo>
                    <a:pt x="3718559" y="1967230"/>
                    <a:pt x="3709669" y="1960880"/>
                    <a:pt x="3700779" y="1969770"/>
                  </a:cubicBezTo>
                  <a:cubicBezTo>
                    <a:pt x="3699509" y="1971040"/>
                    <a:pt x="3691889" y="1967230"/>
                    <a:pt x="3688079" y="1965960"/>
                  </a:cubicBezTo>
                  <a:cubicBezTo>
                    <a:pt x="3688079" y="1964690"/>
                    <a:pt x="3689349" y="1962150"/>
                    <a:pt x="3689349" y="1960880"/>
                  </a:cubicBezTo>
                  <a:lnTo>
                    <a:pt x="3731259" y="1960880"/>
                  </a:lnTo>
                  <a:cubicBezTo>
                    <a:pt x="3732529" y="1960880"/>
                    <a:pt x="3733799" y="1964690"/>
                    <a:pt x="3735069" y="1967230"/>
                  </a:cubicBezTo>
                  <a:cubicBezTo>
                    <a:pt x="3731259" y="1967230"/>
                    <a:pt x="3728719" y="1968500"/>
                    <a:pt x="3727449" y="1968500"/>
                  </a:cubicBezTo>
                  <a:close/>
                  <a:moveTo>
                    <a:pt x="3848099" y="2598420"/>
                  </a:moveTo>
                  <a:cubicBezTo>
                    <a:pt x="3846829" y="2599690"/>
                    <a:pt x="3846829" y="2600960"/>
                    <a:pt x="3846829" y="2599690"/>
                  </a:cubicBezTo>
                  <a:cubicBezTo>
                    <a:pt x="3845559" y="2599690"/>
                    <a:pt x="3845559" y="2598420"/>
                    <a:pt x="3848099" y="2598420"/>
                  </a:cubicBezTo>
                  <a:close/>
                  <a:moveTo>
                    <a:pt x="132079" y="2529840"/>
                  </a:moveTo>
                  <a:cubicBezTo>
                    <a:pt x="130809" y="2529840"/>
                    <a:pt x="130809" y="2531110"/>
                    <a:pt x="129539" y="2531110"/>
                  </a:cubicBezTo>
                  <a:cubicBezTo>
                    <a:pt x="129539" y="2531110"/>
                    <a:pt x="130809" y="2529840"/>
                    <a:pt x="132079" y="2529840"/>
                  </a:cubicBezTo>
                  <a:close/>
                  <a:moveTo>
                    <a:pt x="615949" y="2769870"/>
                  </a:moveTo>
                  <a:cubicBezTo>
                    <a:pt x="621029" y="2772410"/>
                    <a:pt x="626109" y="2774950"/>
                    <a:pt x="629919" y="2776220"/>
                  </a:cubicBezTo>
                  <a:cubicBezTo>
                    <a:pt x="612139" y="2786380"/>
                    <a:pt x="600709" y="2783840"/>
                    <a:pt x="589279" y="2766060"/>
                  </a:cubicBezTo>
                  <a:cubicBezTo>
                    <a:pt x="593089" y="2766060"/>
                    <a:pt x="595629" y="2764790"/>
                    <a:pt x="599439" y="2764790"/>
                  </a:cubicBezTo>
                  <a:cubicBezTo>
                    <a:pt x="604519" y="2766060"/>
                    <a:pt x="610869" y="2767330"/>
                    <a:pt x="615949" y="2769870"/>
                  </a:cubicBezTo>
                  <a:close/>
                  <a:moveTo>
                    <a:pt x="2835909" y="2874010"/>
                  </a:moveTo>
                  <a:cubicBezTo>
                    <a:pt x="2832099" y="2872740"/>
                    <a:pt x="2829559" y="2872740"/>
                    <a:pt x="2824479" y="2871470"/>
                  </a:cubicBezTo>
                  <a:cubicBezTo>
                    <a:pt x="2819399" y="2870200"/>
                    <a:pt x="2813049" y="2866390"/>
                    <a:pt x="2805429" y="2863850"/>
                  </a:cubicBezTo>
                  <a:cubicBezTo>
                    <a:pt x="2810509" y="2862580"/>
                    <a:pt x="2814319" y="2860040"/>
                    <a:pt x="2819399" y="2858770"/>
                  </a:cubicBezTo>
                  <a:cubicBezTo>
                    <a:pt x="2833369" y="2854960"/>
                    <a:pt x="2839719" y="2861310"/>
                    <a:pt x="2835909" y="2874010"/>
                  </a:cubicBezTo>
                  <a:close/>
                  <a:moveTo>
                    <a:pt x="2590799" y="2903220"/>
                  </a:moveTo>
                  <a:cubicBezTo>
                    <a:pt x="2598419" y="2904490"/>
                    <a:pt x="2607309" y="2904490"/>
                    <a:pt x="2616199" y="2905760"/>
                  </a:cubicBezTo>
                  <a:cubicBezTo>
                    <a:pt x="2612389" y="2918460"/>
                    <a:pt x="2602229" y="2914650"/>
                    <a:pt x="2594609" y="2913380"/>
                  </a:cubicBezTo>
                  <a:cubicBezTo>
                    <a:pt x="2592069" y="2913380"/>
                    <a:pt x="2589529" y="2908300"/>
                    <a:pt x="2586989" y="2905760"/>
                  </a:cubicBezTo>
                  <a:cubicBezTo>
                    <a:pt x="2588259" y="2904490"/>
                    <a:pt x="2589529" y="2903220"/>
                    <a:pt x="2590799" y="2903220"/>
                  </a:cubicBezTo>
                  <a:close/>
                  <a:moveTo>
                    <a:pt x="219709" y="2604770"/>
                  </a:moveTo>
                  <a:cubicBezTo>
                    <a:pt x="220979" y="2608580"/>
                    <a:pt x="222249" y="2611120"/>
                    <a:pt x="223519" y="2616200"/>
                  </a:cubicBezTo>
                  <a:cubicBezTo>
                    <a:pt x="215899" y="2616200"/>
                    <a:pt x="209549" y="2616200"/>
                    <a:pt x="203199" y="2614930"/>
                  </a:cubicBezTo>
                  <a:lnTo>
                    <a:pt x="203199" y="2606040"/>
                  </a:lnTo>
                  <a:cubicBezTo>
                    <a:pt x="208279" y="2606040"/>
                    <a:pt x="213359" y="2606040"/>
                    <a:pt x="219709" y="2604770"/>
                  </a:cubicBezTo>
                  <a:close/>
                  <a:moveTo>
                    <a:pt x="715009" y="2762250"/>
                  </a:moveTo>
                  <a:cubicBezTo>
                    <a:pt x="722629" y="2763520"/>
                    <a:pt x="730249" y="2763520"/>
                    <a:pt x="739139" y="2764790"/>
                  </a:cubicBezTo>
                  <a:cubicBezTo>
                    <a:pt x="734059" y="2769870"/>
                    <a:pt x="713739" y="2773680"/>
                    <a:pt x="709929" y="2769870"/>
                  </a:cubicBezTo>
                  <a:cubicBezTo>
                    <a:pt x="709929" y="2768600"/>
                    <a:pt x="708659" y="2766060"/>
                    <a:pt x="709929" y="2764790"/>
                  </a:cubicBezTo>
                  <a:cubicBezTo>
                    <a:pt x="711199" y="2763520"/>
                    <a:pt x="713739" y="2762250"/>
                    <a:pt x="715009" y="2762250"/>
                  </a:cubicBezTo>
                  <a:close/>
                </a:path>
              </a:pathLst>
            </a:custGeom>
            <a:solidFill>
              <a:srgbClr val="000000">
                <a:alpha val="0"/>
              </a:srgbClr>
            </a:solidFill>
            <a:ln w="12700">
              <a:solidFill>
                <a:srgbClr val="000000"/>
              </a:solidFill>
            </a:ln>
          </p:spPr>
          <p:txBody>
            <a:bodyPr/>
            <a:lstStyle/>
            <a:p>
              <a:endParaRPr lang="en-US"/>
            </a:p>
          </p:txBody>
        </p:sp>
      </p:grpSp>
      <p:pic>
        <p:nvPicPr>
          <p:cNvPr id="9" name="Picture 24">
            <a:extLst>
              <a:ext uri="{FF2B5EF4-FFF2-40B4-BE49-F238E27FC236}">
                <a16:creationId xmlns:a16="http://schemas.microsoft.com/office/drawing/2014/main" id="{B1014478-D90D-8645-5109-477B039D03C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3106400" y="3853305"/>
            <a:ext cx="1455676" cy="3240837"/>
          </a:xfrm>
          <a:prstGeom prst="rect">
            <a:avLst/>
          </a:prstGeom>
        </p:spPr>
      </p:pic>
    </p:spTree>
    <p:extLst>
      <p:ext uri="{BB962C8B-B14F-4D97-AF65-F5344CB8AC3E}">
        <p14:creationId xmlns:p14="http://schemas.microsoft.com/office/powerpoint/2010/main" val="13513394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5897943" y="8337466"/>
            <a:ext cx="10675280" cy="1137869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76200" y="-2039828"/>
            <a:ext cx="3334026" cy="3588482"/>
          </a:xfrm>
          <a:prstGeom prst="rect">
            <a:avLst/>
          </a:prstGeom>
        </p:spPr>
      </p:pic>
      <p:pic>
        <p:nvPicPr>
          <p:cNvPr id="4" name="Picture 4"/>
          <p:cNvPicPr>
            <a:picLocks noChangeAspect="1"/>
          </p:cNvPicPr>
          <p:nvPr/>
        </p:nvPicPr>
        <p:blipFill>
          <a:blip r:embed="rId6"/>
          <a:srcRect/>
          <a:stretch>
            <a:fillRect/>
          </a:stretch>
        </p:blipFill>
        <p:spPr>
          <a:xfrm>
            <a:off x="16494908" y="-32867"/>
            <a:ext cx="1869292" cy="1869292"/>
          </a:xfrm>
          <a:prstGeom prst="rect">
            <a:avLst/>
          </a:prstGeom>
        </p:spPr>
      </p:pic>
      <p:pic>
        <p:nvPicPr>
          <p:cNvPr id="5" name="Picture 5"/>
          <p:cNvPicPr>
            <a:picLocks noChangeAspect="1"/>
          </p:cNvPicPr>
          <p:nvPr/>
        </p:nvPicPr>
        <p:blipFill>
          <a:blip r:embed="rId7"/>
          <a:srcRect/>
          <a:stretch>
            <a:fillRect/>
          </a:stretch>
        </p:blipFill>
        <p:spPr>
          <a:xfrm>
            <a:off x="7946230" y="9213049"/>
            <a:ext cx="3710720" cy="779251"/>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9614497">
            <a:off x="17292041" y="8014858"/>
            <a:ext cx="4352147" cy="4346443"/>
          </a:xfrm>
          <a:prstGeom prst="rect">
            <a:avLst/>
          </a:prstGeom>
        </p:spPr>
      </p:pic>
      <p:sp>
        <p:nvSpPr>
          <p:cNvPr id="7" name="TextBox 7"/>
          <p:cNvSpPr txBox="1"/>
          <p:nvPr/>
        </p:nvSpPr>
        <p:spPr>
          <a:xfrm>
            <a:off x="5070395" y="2022590"/>
            <a:ext cx="8280738" cy="1458476"/>
          </a:xfrm>
          <a:prstGeom prst="rect">
            <a:avLst/>
          </a:prstGeom>
        </p:spPr>
        <p:txBody>
          <a:bodyPr lIns="0" tIns="0" rIns="0" bIns="0" rtlCol="0" anchor="t">
            <a:spAutoFit/>
          </a:bodyPr>
          <a:lstStyle/>
          <a:p>
            <a:pPr algn="ctr">
              <a:lnSpc>
                <a:spcPts val="5449"/>
              </a:lnSpc>
            </a:pPr>
            <a:r>
              <a:rPr lang="el-GR" sz="6410" dirty="0">
                <a:solidFill>
                  <a:srgbClr val="000000"/>
                </a:solidFill>
                <a:latin typeface="Abhaya Libre Regular"/>
              </a:rPr>
              <a:t>Ταξινομία</a:t>
            </a:r>
            <a:r>
              <a:rPr lang="en-US" sz="6410" dirty="0">
                <a:solidFill>
                  <a:srgbClr val="000000"/>
                </a:solidFill>
                <a:latin typeface="Abhaya Libre Regular"/>
              </a:rPr>
              <a:t> </a:t>
            </a:r>
          </a:p>
          <a:p>
            <a:pPr algn="ctr">
              <a:lnSpc>
                <a:spcPts val="5449"/>
              </a:lnSpc>
            </a:pPr>
            <a:endParaRPr lang="en-US" sz="6410" dirty="0">
              <a:solidFill>
                <a:srgbClr val="000000"/>
              </a:solidFill>
              <a:latin typeface="Abhaya Libre Regular"/>
            </a:endParaRPr>
          </a:p>
        </p:txBody>
      </p:sp>
      <p:sp>
        <p:nvSpPr>
          <p:cNvPr id="16" name="TextBox 15">
            <a:extLst>
              <a:ext uri="{FF2B5EF4-FFF2-40B4-BE49-F238E27FC236}">
                <a16:creationId xmlns:a16="http://schemas.microsoft.com/office/drawing/2014/main" id="{54FF288C-E9D6-268F-9108-E9A67274B84A}"/>
              </a:ext>
            </a:extLst>
          </p:cNvPr>
          <p:cNvSpPr txBox="1"/>
          <p:nvPr/>
        </p:nvSpPr>
        <p:spPr>
          <a:xfrm>
            <a:off x="1497376" y="3301150"/>
            <a:ext cx="16078200" cy="461665"/>
          </a:xfrm>
          <a:prstGeom prst="rect">
            <a:avLst/>
          </a:prstGeom>
          <a:noFill/>
        </p:spPr>
        <p:txBody>
          <a:bodyPr wrap="square">
            <a:spAutoFit/>
          </a:bodyPr>
          <a:lstStyle/>
          <a:p>
            <a:pPr algn="just"/>
            <a:r>
              <a:rPr lang="el-GR" sz="2400" dirty="0">
                <a:latin typeface="Abhaya Libre Regular" panose="020B0604020202020204" charset="0"/>
                <a:cs typeface="Abhaya Libre Regular" panose="020B0604020202020204" charset="0"/>
              </a:rPr>
              <a:t>Η ταξινομία περιλαμβάνει</a:t>
            </a:r>
            <a:r>
              <a:rPr lang="en-US" sz="2400" dirty="0">
                <a:latin typeface="Abhaya Libre Regular" panose="020B0604020202020204" charset="0"/>
                <a:cs typeface="Abhaya Libre Regular" panose="020B0604020202020204" charset="0"/>
              </a:rPr>
              <a:t>:</a:t>
            </a:r>
          </a:p>
        </p:txBody>
      </p:sp>
      <p:pic>
        <p:nvPicPr>
          <p:cNvPr id="9" name="Picture 6">
            <a:extLst>
              <a:ext uri="{FF2B5EF4-FFF2-40B4-BE49-F238E27FC236}">
                <a16:creationId xmlns:a16="http://schemas.microsoft.com/office/drawing/2014/main" id="{17C9D71F-85CC-3653-79B3-188D682799B8}"/>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2777359" y="4004312"/>
            <a:ext cx="13518231" cy="3773839"/>
          </a:xfrm>
          <a:prstGeom prst="rect">
            <a:avLst/>
          </a:prstGeom>
        </p:spPr>
      </p:pic>
      <p:sp>
        <p:nvSpPr>
          <p:cNvPr id="12" name="TextBox 11">
            <a:extLst>
              <a:ext uri="{FF2B5EF4-FFF2-40B4-BE49-F238E27FC236}">
                <a16:creationId xmlns:a16="http://schemas.microsoft.com/office/drawing/2014/main" id="{73C0D339-32AE-0DEC-88A1-CE34DC638DC1}"/>
              </a:ext>
            </a:extLst>
          </p:cNvPr>
          <p:cNvSpPr txBox="1"/>
          <p:nvPr/>
        </p:nvSpPr>
        <p:spPr>
          <a:xfrm>
            <a:off x="1104900" y="8012720"/>
            <a:ext cx="16078200" cy="1200329"/>
          </a:xfrm>
          <a:prstGeom prst="rect">
            <a:avLst/>
          </a:prstGeom>
          <a:noFill/>
        </p:spPr>
        <p:txBody>
          <a:bodyPr wrap="square" rtlCol="0">
            <a:spAutoFit/>
          </a:bodyPr>
          <a:lstStyle/>
          <a:p>
            <a:r>
              <a:rPr lang="el-GR" sz="2400" dirty="0">
                <a:latin typeface="Abhaya Libre Regular" panose="020B0604020202020204" charset="0"/>
                <a:cs typeface="Abhaya Libre Regular" panose="020B0604020202020204" charset="0"/>
              </a:rPr>
              <a:t>Παραδείγματα "πράσινων δεξιοτήτων" αποτελούν η διενέργεια ενεργειακών ελέγχων, η μέτρηση της βιωσιμότητας των τουριστικών δραστηριοτήτων, καθώς και η εκπαίδευση του προσωπικού σε προγράμματα ανακύκλωσης.</a:t>
            </a:r>
            <a:endParaRPr lang="en-US" sz="2400" dirty="0">
              <a:latin typeface="Abhaya Libre Regular" panose="020B0604020202020204" charset="0"/>
              <a:cs typeface="Abhaya Libre Regular" panose="020B0604020202020204" charset="0"/>
            </a:endParaRPr>
          </a:p>
          <a:p>
            <a:endParaRPr lang="en-US" sz="2400" dirty="0"/>
          </a:p>
        </p:txBody>
      </p:sp>
      <p:sp>
        <p:nvSpPr>
          <p:cNvPr id="13" name="TextBox 12">
            <a:extLst>
              <a:ext uri="{FF2B5EF4-FFF2-40B4-BE49-F238E27FC236}">
                <a16:creationId xmlns:a16="http://schemas.microsoft.com/office/drawing/2014/main" id="{1E19DE39-A406-BF8B-30B3-33A303EEF570}"/>
              </a:ext>
            </a:extLst>
          </p:cNvPr>
          <p:cNvSpPr txBox="1"/>
          <p:nvPr/>
        </p:nvSpPr>
        <p:spPr>
          <a:xfrm>
            <a:off x="3192276" y="5073788"/>
            <a:ext cx="2957334" cy="1323439"/>
          </a:xfrm>
          <a:prstGeom prst="rect">
            <a:avLst/>
          </a:prstGeom>
          <a:noFill/>
        </p:spPr>
        <p:txBody>
          <a:bodyPr wrap="square" rtlCol="0">
            <a:spAutoFit/>
          </a:bodyPr>
          <a:lstStyle/>
          <a:p>
            <a:pPr algn="ctr"/>
            <a:r>
              <a:rPr lang="en-US" sz="4000" dirty="0">
                <a:latin typeface="Abhaya Libre Regular" panose="020B0604020202020204" charset="0"/>
                <a:cs typeface="Abhaya Libre Regular" panose="020B0604020202020204" charset="0"/>
              </a:rPr>
              <a:t>381 </a:t>
            </a:r>
            <a:r>
              <a:rPr lang="el-GR" sz="4000" dirty="0">
                <a:latin typeface="Abhaya Libre Regular" panose="020B0604020202020204" charset="0"/>
                <a:cs typeface="Abhaya Libre Regular" panose="020B0604020202020204" charset="0"/>
              </a:rPr>
              <a:t>δεξιότητες</a:t>
            </a:r>
            <a:endParaRPr lang="en-US" sz="4000" dirty="0">
              <a:latin typeface="Abhaya Libre Regular" panose="020B0604020202020204" charset="0"/>
              <a:cs typeface="Abhaya Libre Regular" panose="020B0604020202020204" charset="0"/>
            </a:endParaRPr>
          </a:p>
        </p:txBody>
      </p:sp>
      <p:sp>
        <p:nvSpPr>
          <p:cNvPr id="14" name="TextBox 13">
            <a:extLst>
              <a:ext uri="{FF2B5EF4-FFF2-40B4-BE49-F238E27FC236}">
                <a16:creationId xmlns:a16="http://schemas.microsoft.com/office/drawing/2014/main" id="{D707F881-E343-ABA6-778B-1966583C653E}"/>
              </a:ext>
            </a:extLst>
          </p:cNvPr>
          <p:cNvSpPr txBox="1"/>
          <p:nvPr/>
        </p:nvSpPr>
        <p:spPr>
          <a:xfrm>
            <a:off x="7946230" y="4916498"/>
            <a:ext cx="2529068" cy="1938992"/>
          </a:xfrm>
          <a:prstGeom prst="rect">
            <a:avLst/>
          </a:prstGeom>
          <a:noFill/>
        </p:spPr>
        <p:txBody>
          <a:bodyPr wrap="square" rtlCol="0">
            <a:spAutoFit/>
          </a:bodyPr>
          <a:lstStyle/>
          <a:p>
            <a:pPr algn="ctr"/>
            <a:r>
              <a:rPr lang="en-US" sz="4000" dirty="0">
                <a:latin typeface="Abhaya Libre Regular" panose="020B0604020202020204" charset="0"/>
                <a:cs typeface="Abhaya Libre Regular" panose="020B0604020202020204" charset="0"/>
              </a:rPr>
              <a:t>185 </a:t>
            </a:r>
            <a:r>
              <a:rPr lang="el-GR" sz="4000" dirty="0">
                <a:latin typeface="Abhaya Libre Regular" panose="020B0604020202020204" charset="0"/>
                <a:cs typeface="Abhaya Libre Regular" panose="020B0604020202020204" charset="0"/>
              </a:rPr>
              <a:t>έννοιες γνώσεων</a:t>
            </a:r>
            <a:endParaRPr lang="en-US" sz="4000" dirty="0">
              <a:latin typeface="Abhaya Libre Regular" panose="020B0604020202020204" charset="0"/>
              <a:cs typeface="Abhaya Libre Regular" panose="020B0604020202020204" charset="0"/>
            </a:endParaRPr>
          </a:p>
        </p:txBody>
      </p:sp>
      <p:sp>
        <p:nvSpPr>
          <p:cNvPr id="15" name="TextBox 14">
            <a:extLst>
              <a:ext uri="{FF2B5EF4-FFF2-40B4-BE49-F238E27FC236}">
                <a16:creationId xmlns:a16="http://schemas.microsoft.com/office/drawing/2014/main" id="{D649633F-7487-D8A4-C2AB-E4AB353D9069}"/>
              </a:ext>
            </a:extLst>
          </p:cNvPr>
          <p:cNvSpPr txBox="1"/>
          <p:nvPr/>
        </p:nvSpPr>
        <p:spPr>
          <a:xfrm>
            <a:off x="12573000" y="4914310"/>
            <a:ext cx="2503390" cy="1938992"/>
          </a:xfrm>
          <a:prstGeom prst="rect">
            <a:avLst/>
          </a:prstGeom>
          <a:noFill/>
        </p:spPr>
        <p:txBody>
          <a:bodyPr wrap="square" rtlCol="0">
            <a:spAutoFit/>
          </a:bodyPr>
          <a:lstStyle/>
          <a:p>
            <a:pPr algn="ctr"/>
            <a:r>
              <a:rPr lang="en-US" sz="4000" dirty="0">
                <a:latin typeface="Abhaya Libre Regular" panose="020B0604020202020204" charset="0"/>
                <a:cs typeface="Abhaya Libre Regular" panose="020B0604020202020204" charset="0"/>
              </a:rPr>
              <a:t>5 </a:t>
            </a:r>
            <a:r>
              <a:rPr lang="el-GR" sz="4000" dirty="0">
                <a:latin typeface="Abhaya Libre Regular" panose="020B0604020202020204" charset="0"/>
                <a:cs typeface="Abhaya Libre Regular" panose="020B0604020202020204" charset="0"/>
              </a:rPr>
              <a:t>εγκάρσιες δεξιότητες</a:t>
            </a:r>
            <a:r>
              <a:rPr lang="en-US" sz="4000" dirty="0">
                <a:latin typeface="Abhaya Libre Regular" panose="020B0604020202020204" charset="0"/>
                <a:cs typeface="Abhaya Libre Regular" panose="020B0604020202020204" charset="0"/>
              </a:rPr>
              <a:t> </a:t>
            </a:r>
          </a:p>
        </p:txBody>
      </p:sp>
    </p:spTree>
    <p:extLst>
      <p:ext uri="{BB962C8B-B14F-4D97-AF65-F5344CB8AC3E}">
        <p14:creationId xmlns:p14="http://schemas.microsoft.com/office/powerpoint/2010/main" val="28380258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grpSp>
        <p:nvGrpSpPr>
          <p:cNvPr id="399" name="Google Shape;399;g1c0d571eb8a_0_167"/>
          <p:cNvGrpSpPr/>
          <p:nvPr/>
        </p:nvGrpSpPr>
        <p:grpSpPr>
          <a:xfrm>
            <a:off x="0" y="3553600"/>
            <a:ext cx="19062488" cy="3230782"/>
            <a:chOff x="0" y="-38100"/>
            <a:chExt cx="5020540" cy="850900"/>
          </a:xfrm>
        </p:grpSpPr>
        <p:sp>
          <p:nvSpPr>
            <p:cNvPr id="400" name="Google Shape;400;g1c0d571eb8a_0_167"/>
            <p:cNvSpPr/>
            <p:nvPr/>
          </p:nvSpPr>
          <p:spPr>
            <a:xfrm>
              <a:off x="0" y="0"/>
              <a:ext cx="5020540" cy="812800"/>
            </a:xfrm>
            <a:custGeom>
              <a:avLst/>
              <a:gdLst/>
              <a:ahLst/>
              <a:cxnLst/>
              <a:rect l="l" t="t" r="r" b="b"/>
              <a:pathLst>
                <a:path w="5020540" h="812800" extrusionOk="0">
                  <a:moveTo>
                    <a:pt x="0" y="0"/>
                  </a:moveTo>
                  <a:lnTo>
                    <a:pt x="5020540" y="0"/>
                  </a:lnTo>
                  <a:lnTo>
                    <a:pt x="5020540" y="812800"/>
                  </a:lnTo>
                  <a:lnTo>
                    <a:pt x="0" y="812800"/>
                  </a:lnTo>
                  <a:close/>
                </a:path>
              </a:pathLst>
            </a:custGeom>
            <a:solidFill>
              <a:srgbClr val="D0E9E5"/>
            </a:solidFill>
            <a:ln>
              <a:noFill/>
            </a:ln>
          </p:spPr>
          <p:txBody>
            <a:bodyPr/>
            <a:lstStyle/>
            <a:p>
              <a:endParaRPr lang="en-US"/>
            </a:p>
          </p:txBody>
        </p:sp>
        <p:sp>
          <p:nvSpPr>
            <p:cNvPr id="401" name="Google Shape;401;g1c0d571eb8a_0_167"/>
            <p:cNvSpPr txBox="1"/>
            <p:nvPr/>
          </p:nvSpPr>
          <p:spPr>
            <a:xfrm>
              <a:off x="0" y="-38100"/>
              <a:ext cx="812700" cy="8508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pic>
        <p:nvPicPr>
          <p:cNvPr id="402" name="Google Shape;402;g1c0d571eb8a_0_167"/>
          <p:cNvPicPr preferRelativeResize="0"/>
          <p:nvPr/>
        </p:nvPicPr>
        <p:blipFill rotWithShape="1">
          <a:blip r:embed="rId3">
            <a:alphaModFix/>
          </a:blip>
          <a:srcRect/>
          <a:stretch/>
        </p:blipFill>
        <p:spPr>
          <a:xfrm rot="-8947194">
            <a:off x="6660949" y="7604935"/>
            <a:ext cx="5364129" cy="5364129"/>
          </a:xfrm>
          <a:prstGeom prst="rect">
            <a:avLst/>
          </a:prstGeom>
          <a:noFill/>
          <a:ln>
            <a:noFill/>
          </a:ln>
        </p:spPr>
      </p:pic>
      <p:pic>
        <p:nvPicPr>
          <p:cNvPr id="403" name="Google Shape;403;g1c0d571eb8a_0_167"/>
          <p:cNvPicPr preferRelativeResize="0"/>
          <p:nvPr/>
        </p:nvPicPr>
        <p:blipFill rotWithShape="1">
          <a:blip r:embed="rId4">
            <a:alphaModFix/>
          </a:blip>
          <a:srcRect/>
          <a:stretch/>
        </p:blipFill>
        <p:spPr>
          <a:xfrm rot="-9632120">
            <a:off x="-2431640" y="-1705919"/>
            <a:ext cx="5721823" cy="5669807"/>
          </a:xfrm>
          <a:prstGeom prst="rect">
            <a:avLst/>
          </a:prstGeom>
          <a:noFill/>
          <a:ln>
            <a:noFill/>
          </a:ln>
        </p:spPr>
      </p:pic>
      <p:pic>
        <p:nvPicPr>
          <p:cNvPr id="404" name="Google Shape;404;g1c0d571eb8a_0_167"/>
          <p:cNvPicPr preferRelativeResize="0"/>
          <p:nvPr/>
        </p:nvPicPr>
        <p:blipFill rotWithShape="1">
          <a:blip r:embed="rId4">
            <a:alphaModFix/>
          </a:blip>
          <a:srcRect/>
          <a:stretch/>
        </p:blipFill>
        <p:spPr>
          <a:xfrm rot="-8571149">
            <a:off x="-2523144" y="7570662"/>
            <a:ext cx="6836042" cy="6773896"/>
          </a:xfrm>
          <a:prstGeom prst="rect">
            <a:avLst/>
          </a:prstGeom>
          <a:noFill/>
          <a:ln>
            <a:noFill/>
          </a:ln>
        </p:spPr>
      </p:pic>
      <p:pic>
        <p:nvPicPr>
          <p:cNvPr id="405" name="Google Shape;405;g1c0d571eb8a_0_167"/>
          <p:cNvPicPr preferRelativeResize="0"/>
          <p:nvPr/>
        </p:nvPicPr>
        <p:blipFill rotWithShape="1">
          <a:blip r:embed="rId5">
            <a:alphaModFix/>
          </a:blip>
          <a:srcRect/>
          <a:stretch/>
        </p:blipFill>
        <p:spPr>
          <a:xfrm rot="10800000">
            <a:off x="15156600" y="8264626"/>
            <a:ext cx="3334026" cy="3588482"/>
          </a:xfrm>
          <a:prstGeom prst="rect">
            <a:avLst/>
          </a:prstGeom>
          <a:noFill/>
          <a:ln>
            <a:noFill/>
          </a:ln>
        </p:spPr>
      </p:pic>
      <p:pic>
        <p:nvPicPr>
          <p:cNvPr id="406" name="Google Shape;406;g1c0d571eb8a_0_167"/>
          <p:cNvPicPr preferRelativeResize="0"/>
          <p:nvPr/>
        </p:nvPicPr>
        <p:blipFill rotWithShape="1">
          <a:blip r:embed="rId6">
            <a:alphaModFix/>
          </a:blip>
          <a:srcRect/>
          <a:stretch/>
        </p:blipFill>
        <p:spPr>
          <a:xfrm rot="10800000">
            <a:off x="1904437" y="-772267"/>
            <a:ext cx="2556197" cy="2751289"/>
          </a:xfrm>
          <a:prstGeom prst="rect">
            <a:avLst/>
          </a:prstGeom>
          <a:noFill/>
          <a:ln>
            <a:noFill/>
          </a:ln>
        </p:spPr>
      </p:pic>
      <p:pic>
        <p:nvPicPr>
          <p:cNvPr id="407" name="Google Shape;407;g1c0d571eb8a_0_167"/>
          <p:cNvPicPr preferRelativeResize="0"/>
          <p:nvPr/>
        </p:nvPicPr>
        <p:blipFill rotWithShape="1">
          <a:blip r:embed="rId7">
            <a:alphaModFix/>
          </a:blip>
          <a:srcRect/>
          <a:stretch/>
        </p:blipFill>
        <p:spPr>
          <a:xfrm rot="9614497">
            <a:off x="17189899" y="6091404"/>
            <a:ext cx="4352147" cy="4346443"/>
          </a:xfrm>
          <a:prstGeom prst="rect">
            <a:avLst/>
          </a:prstGeom>
          <a:noFill/>
          <a:ln>
            <a:noFill/>
          </a:ln>
        </p:spPr>
      </p:pic>
      <p:pic>
        <p:nvPicPr>
          <p:cNvPr id="408" name="Google Shape;408;g1c0d571eb8a_0_167"/>
          <p:cNvPicPr preferRelativeResize="0"/>
          <p:nvPr/>
        </p:nvPicPr>
        <p:blipFill rotWithShape="1">
          <a:blip r:embed="rId7">
            <a:alphaModFix/>
          </a:blip>
          <a:srcRect/>
          <a:stretch/>
        </p:blipFill>
        <p:spPr>
          <a:xfrm rot="3420379">
            <a:off x="5570971" y="-4349324"/>
            <a:ext cx="5810576" cy="5802962"/>
          </a:xfrm>
          <a:prstGeom prst="rect">
            <a:avLst/>
          </a:prstGeom>
          <a:noFill/>
          <a:ln>
            <a:noFill/>
          </a:ln>
        </p:spPr>
      </p:pic>
      <p:pic>
        <p:nvPicPr>
          <p:cNvPr id="409" name="Google Shape;409;g1c0d571eb8a_0_167"/>
          <p:cNvPicPr preferRelativeResize="0"/>
          <p:nvPr/>
        </p:nvPicPr>
        <p:blipFill rotWithShape="1">
          <a:blip r:embed="rId7">
            <a:alphaModFix/>
          </a:blip>
          <a:srcRect/>
          <a:stretch/>
        </p:blipFill>
        <p:spPr>
          <a:xfrm rot="-4167270">
            <a:off x="-3176552" y="4860538"/>
            <a:ext cx="4881157" cy="4874759"/>
          </a:xfrm>
          <a:prstGeom prst="rect">
            <a:avLst/>
          </a:prstGeom>
          <a:noFill/>
          <a:ln>
            <a:noFill/>
          </a:ln>
        </p:spPr>
      </p:pic>
      <p:grpSp>
        <p:nvGrpSpPr>
          <p:cNvPr id="410" name="Google Shape;410;g1c0d571eb8a_0_167"/>
          <p:cNvGrpSpPr/>
          <p:nvPr/>
        </p:nvGrpSpPr>
        <p:grpSpPr>
          <a:xfrm rot="10800000">
            <a:off x="1170763" y="8531326"/>
            <a:ext cx="2900573" cy="807705"/>
            <a:chOff x="0" y="0"/>
            <a:chExt cx="3867430" cy="1076940"/>
          </a:xfrm>
        </p:grpSpPr>
        <p:pic>
          <p:nvPicPr>
            <p:cNvPr id="411" name="Google Shape;411;g1c0d571eb8a_0_167"/>
            <p:cNvPicPr preferRelativeResize="0"/>
            <p:nvPr/>
          </p:nvPicPr>
          <p:blipFill rotWithShape="1">
            <a:blip r:embed="rId8">
              <a:alphaModFix/>
            </a:blip>
            <a:srcRect/>
            <a:stretch/>
          </p:blipFill>
          <p:spPr>
            <a:xfrm>
              <a:off x="0" y="0"/>
              <a:ext cx="3867430" cy="618789"/>
            </a:xfrm>
            <a:prstGeom prst="rect">
              <a:avLst/>
            </a:prstGeom>
            <a:noFill/>
            <a:ln>
              <a:noFill/>
            </a:ln>
          </p:spPr>
        </p:pic>
        <p:pic>
          <p:nvPicPr>
            <p:cNvPr id="412" name="Google Shape;412;g1c0d571eb8a_0_167"/>
            <p:cNvPicPr preferRelativeResize="0"/>
            <p:nvPr/>
          </p:nvPicPr>
          <p:blipFill rotWithShape="1">
            <a:blip r:embed="rId8">
              <a:alphaModFix/>
            </a:blip>
            <a:srcRect/>
            <a:stretch/>
          </p:blipFill>
          <p:spPr>
            <a:xfrm>
              <a:off x="0" y="458151"/>
              <a:ext cx="3867430" cy="618789"/>
            </a:xfrm>
            <a:prstGeom prst="rect">
              <a:avLst/>
            </a:prstGeom>
            <a:noFill/>
            <a:ln>
              <a:noFill/>
            </a:ln>
          </p:spPr>
        </p:pic>
      </p:grpSp>
      <p:sp>
        <p:nvSpPr>
          <p:cNvPr id="413" name="Google Shape;413;g1c0d571eb8a_0_167"/>
          <p:cNvSpPr txBox="1"/>
          <p:nvPr/>
        </p:nvSpPr>
        <p:spPr>
          <a:xfrm>
            <a:off x="1942812" y="3906813"/>
            <a:ext cx="15342300" cy="1572738"/>
          </a:xfrm>
          <a:prstGeom prst="rect">
            <a:avLst/>
          </a:prstGeom>
          <a:noFill/>
          <a:ln>
            <a:noFill/>
          </a:ln>
        </p:spPr>
        <p:txBody>
          <a:bodyPr spcFirstLastPara="1" wrap="square" lIns="0" tIns="0" rIns="0" bIns="0" anchor="t" anchorCtr="0">
            <a:spAutoFit/>
          </a:bodyPr>
          <a:lstStyle/>
          <a:p>
            <a:pPr marL="0" marR="0" lvl="0" indent="0" algn="ctr" rtl="0">
              <a:lnSpc>
                <a:spcPct val="139988"/>
              </a:lnSpc>
              <a:spcBef>
                <a:spcPts val="0"/>
              </a:spcBef>
              <a:spcAft>
                <a:spcPts val="0"/>
              </a:spcAft>
              <a:buNone/>
            </a:pPr>
            <a:r>
              <a:rPr lang="el-GR" sz="7300" dirty="0">
                <a:solidFill>
                  <a:srgbClr val="04989E"/>
                </a:solidFill>
                <a:latin typeface="Abhaya Libre"/>
                <a:ea typeface="Abhaya Libre"/>
                <a:cs typeface="Abhaya Libre"/>
                <a:sym typeface="Abhaya Libre"/>
              </a:rPr>
              <a:t>Παραδείγματα καλών πρακτικών</a:t>
            </a:r>
            <a:endParaRPr sz="100" dirty="0"/>
          </a:p>
        </p:txBody>
      </p:sp>
      <p:pic>
        <p:nvPicPr>
          <p:cNvPr id="414" name="Google Shape;414;g1c0d571eb8a_0_167"/>
          <p:cNvPicPr preferRelativeResize="0"/>
          <p:nvPr/>
        </p:nvPicPr>
        <p:blipFill rotWithShape="1">
          <a:blip r:embed="rId9">
            <a:alphaModFix/>
          </a:blip>
          <a:srcRect/>
          <a:stretch/>
        </p:blipFill>
        <p:spPr>
          <a:xfrm>
            <a:off x="16418708" y="0"/>
            <a:ext cx="1869291" cy="1869291"/>
          </a:xfrm>
          <a:prstGeom prst="rect">
            <a:avLst/>
          </a:prstGeom>
          <a:noFill/>
          <a:ln>
            <a:noFill/>
          </a:ln>
        </p:spPr>
      </p:pic>
      <p:pic>
        <p:nvPicPr>
          <p:cNvPr id="415" name="Google Shape;415;g1c0d571eb8a_0_167"/>
          <p:cNvPicPr preferRelativeResize="0"/>
          <p:nvPr/>
        </p:nvPicPr>
        <p:blipFill rotWithShape="1">
          <a:blip r:embed="rId10">
            <a:alphaModFix/>
          </a:blip>
          <a:srcRect/>
          <a:stretch/>
        </p:blipFill>
        <p:spPr>
          <a:xfrm>
            <a:off x="7758608" y="9258300"/>
            <a:ext cx="3710719" cy="779251"/>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5974143" y="8370333"/>
            <a:ext cx="10675280" cy="1137869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4" name="Picture 4"/>
          <p:cNvPicPr>
            <a:picLocks noChangeAspect="1"/>
          </p:cNvPicPr>
          <p:nvPr/>
        </p:nvPicPr>
        <p:blipFill>
          <a:blip r:embed="rId6"/>
          <a:srcRect/>
          <a:stretch>
            <a:fillRect/>
          </a:stretch>
        </p:blipFill>
        <p:spPr>
          <a:xfrm>
            <a:off x="16418708" y="0"/>
            <a:ext cx="1869292" cy="1869292"/>
          </a:xfrm>
          <a:prstGeom prst="rect">
            <a:avLst/>
          </a:prstGeom>
        </p:spPr>
      </p:pic>
      <p:pic>
        <p:nvPicPr>
          <p:cNvPr id="5" name="Picture 5"/>
          <p:cNvPicPr>
            <a:picLocks noChangeAspect="1"/>
          </p:cNvPicPr>
          <p:nvPr/>
        </p:nvPicPr>
        <p:blipFill>
          <a:blip r:embed="rId7"/>
          <a:srcRect/>
          <a:stretch>
            <a:fillRect/>
          </a:stretch>
        </p:blipFill>
        <p:spPr>
          <a:xfrm>
            <a:off x="7870030" y="9245916"/>
            <a:ext cx="3710720" cy="779251"/>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9614497">
            <a:off x="17215841" y="8047725"/>
            <a:ext cx="4352147" cy="4346443"/>
          </a:xfrm>
          <a:prstGeom prst="rect">
            <a:avLst/>
          </a:prstGeom>
        </p:spPr>
      </p:pic>
      <p:sp>
        <p:nvSpPr>
          <p:cNvPr id="9" name="TextBox 9"/>
          <p:cNvSpPr txBox="1"/>
          <p:nvPr/>
        </p:nvSpPr>
        <p:spPr>
          <a:xfrm>
            <a:off x="1981200" y="1410450"/>
            <a:ext cx="13801527" cy="765979"/>
          </a:xfrm>
          <a:prstGeom prst="rect">
            <a:avLst/>
          </a:prstGeom>
        </p:spPr>
        <p:txBody>
          <a:bodyPr wrap="square" lIns="0" tIns="0" rIns="0" bIns="0" rtlCol="0" anchor="t">
            <a:spAutoFit/>
          </a:bodyPr>
          <a:lstStyle/>
          <a:p>
            <a:pPr algn="ctr">
              <a:lnSpc>
                <a:spcPts val="5449"/>
              </a:lnSpc>
            </a:pPr>
            <a:r>
              <a:rPr lang="el-GR" sz="6410" dirty="0">
                <a:solidFill>
                  <a:srgbClr val="000000"/>
                </a:solidFill>
                <a:latin typeface="Abhaya Libre Regular"/>
              </a:rPr>
              <a:t>Βραβείο πράσινων δεξιοτήτων</a:t>
            </a:r>
            <a:endParaRPr lang="en-US" sz="6410" dirty="0">
              <a:solidFill>
                <a:srgbClr val="000000"/>
              </a:solidFill>
              <a:latin typeface="Abhaya Libre Regular"/>
            </a:endParaRPr>
          </a:p>
        </p:txBody>
      </p:sp>
      <p:sp>
        <p:nvSpPr>
          <p:cNvPr id="23" name="TextBox 22">
            <a:extLst>
              <a:ext uri="{FF2B5EF4-FFF2-40B4-BE49-F238E27FC236}">
                <a16:creationId xmlns:a16="http://schemas.microsoft.com/office/drawing/2014/main" id="{848E789C-D337-FDCA-4BC3-E7175891A131}"/>
              </a:ext>
            </a:extLst>
          </p:cNvPr>
          <p:cNvSpPr txBox="1"/>
          <p:nvPr/>
        </p:nvSpPr>
        <p:spPr>
          <a:xfrm>
            <a:off x="1371600" y="3390900"/>
            <a:ext cx="7371210" cy="6370975"/>
          </a:xfrm>
          <a:prstGeom prst="rect">
            <a:avLst/>
          </a:prstGeom>
          <a:noFill/>
        </p:spPr>
        <p:txBody>
          <a:bodyPr wrap="square">
            <a:spAutoFit/>
          </a:bodyPr>
          <a:lstStyle/>
          <a:p>
            <a:pPr algn="just"/>
            <a:r>
              <a:rPr lang="el-GR" sz="2400" dirty="0">
                <a:latin typeface="Abhaya Libre Regular" panose="020B0604020202020204" charset="0"/>
                <a:cs typeface="Abhaya Libre Regular" panose="020B0604020202020204" charset="0"/>
              </a:rPr>
              <a:t>Το Βραβείο Πράσινων Δεξιοτήτων είναι ένας ετήσιος διαγωνισμός που αναγνωρίζει έργα από όλο τον κόσμο που αποτελούν παράδειγμα καινοτομίας και δημιουργικότητας στον τομέα των πράσινων δεξιοτήτων και της εκπαίδευσης. Οι δέκα φιναλίστ που προκρίθηκαν κάλυψαν ένα ευρύ φάσμα περιβαλλοντικών και βιώσιμων θεμάτων και επικεντρώθηκαν στην ανάπτυξη προγραμμάτων κατάρτισης που υποστηρίζουν τη μετάβαση προς βιώσιμες, και κυκλικές οικονομίες και κοινωνίες με ουδέτερο ισοζύγιο άνθρακα . Το βραβείο με τίτλο "Πράσινη μετάβαση: εκπαίδευση, κατάρτιση και δεξιότητες", συνέβαλε στην προβολή των έργων που προσφέρουν ιδέες και έμπνευση για τους υπεύθυνους χάραξης πολιτικής και τους επαγγελματίες στον τομέα της εκπαίδευσης και της κατάρτισης εντός και εκτός ΕΕ</a:t>
            </a:r>
            <a:r>
              <a:rPr lang="en-US" sz="2400" dirty="0">
                <a:latin typeface="Abhaya Libre Regular" panose="020B0604020202020204" charset="0"/>
                <a:cs typeface="Abhaya Libre Regular" panose="020B0604020202020204" charset="0"/>
              </a:rPr>
              <a:t>. </a:t>
            </a:r>
          </a:p>
        </p:txBody>
      </p:sp>
      <p:pic>
        <p:nvPicPr>
          <p:cNvPr id="11" name="Picture 10" descr="A picture containing porcelain&#10;&#10;Description automatically generated">
            <a:extLst>
              <a:ext uri="{FF2B5EF4-FFF2-40B4-BE49-F238E27FC236}">
                <a16:creationId xmlns:a16="http://schemas.microsoft.com/office/drawing/2014/main" id="{1F1E0D18-F464-0381-7B5D-D2BC2D2A8CD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525000" y="3390900"/>
            <a:ext cx="7623952" cy="4282672"/>
          </a:xfrm>
          <a:prstGeom prst="rect">
            <a:avLst/>
          </a:prstGeom>
        </p:spPr>
      </p:pic>
    </p:spTree>
    <p:extLst>
      <p:ext uri="{BB962C8B-B14F-4D97-AF65-F5344CB8AC3E}">
        <p14:creationId xmlns:p14="http://schemas.microsoft.com/office/powerpoint/2010/main" val="16796311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5974143" y="8370333"/>
            <a:ext cx="10675280" cy="1137869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4" name="Picture 4"/>
          <p:cNvPicPr>
            <a:picLocks noChangeAspect="1"/>
          </p:cNvPicPr>
          <p:nvPr/>
        </p:nvPicPr>
        <p:blipFill>
          <a:blip r:embed="rId6"/>
          <a:srcRect/>
          <a:stretch>
            <a:fillRect/>
          </a:stretch>
        </p:blipFill>
        <p:spPr>
          <a:xfrm>
            <a:off x="16418708" y="0"/>
            <a:ext cx="1869292" cy="1869292"/>
          </a:xfrm>
          <a:prstGeom prst="rect">
            <a:avLst/>
          </a:prstGeom>
        </p:spPr>
      </p:pic>
      <p:pic>
        <p:nvPicPr>
          <p:cNvPr id="5" name="Picture 5"/>
          <p:cNvPicPr>
            <a:picLocks noChangeAspect="1"/>
          </p:cNvPicPr>
          <p:nvPr/>
        </p:nvPicPr>
        <p:blipFill>
          <a:blip r:embed="rId7"/>
          <a:srcRect/>
          <a:stretch>
            <a:fillRect/>
          </a:stretch>
        </p:blipFill>
        <p:spPr>
          <a:xfrm>
            <a:off x="7870030" y="9245916"/>
            <a:ext cx="3710720" cy="779251"/>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9614497">
            <a:off x="17215841" y="8047725"/>
            <a:ext cx="4352147" cy="4346443"/>
          </a:xfrm>
          <a:prstGeom prst="rect">
            <a:avLst/>
          </a:prstGeom>
        </p:spPr>
      </p:pic>
      <p:sp>
        <p:nvSpPr>
          <p:cNvPr id="9" name="TextBox 9"/>
          <p:cNvSpPr txBox="1"/>
          <p:nvPr/>
        </p:nvSpPr>
        <p:spPr>
          <a:xfrm>
            <a:off x="1981200" y="1104847"/>
            <a:ext cx="13801527" cy="2150973"/>
          </a:xfrm>
          <a:prstGeom prst="rect">
            <a:avLst/>
          </a:prstGeom>
        </p:spPr>
        <p:txBody>
          <a:bodyPr wrap="square" lIns="0" tIns="0" rIns="0" bIns="0" rtlCol="0" anchor="t">
            <a:spAutoFit/>
          </a:bodyPr>
          <a:lstStyle/>
          <a:p>
            <a:pPr algn="ctr">
              <a:lnSpc>
                <a:spcPts val="5449"/>
              </a:lnSpc>
            </a:pPr>
            <a:r>
              <a:rPr lang="el-GR" sz="6000" dirty="0">
                <a:latin typeface="Abhaya Libre Regular" panose="020B0604020202020204" charset="0"/>
                <a:cs typeface="Abhaya Libre Regular" panose="020B0604020202020204" charset="0"/>
              </a:rPr>
              <a:t>Το παράδειγμα της Μολδαβίας</a:t>
            </a:r>
            <a:r>
              <a:rPr lang="en-US" sz="6000" dirty="0">
                <a:latin typeface="Abhaya Libre Regular" panose="020B0604020202020204" charset="0"/>
                <a:cs typeface="Abhaya Libre Regular" panose="020B0604020202020204" charset="0"/>
              </a:rPr>
              <a:t>– Training the Green Trainers</a:t>
            </a:r>
          </a:p>
          <a:p>
            <a:pPr algn="ctr">
              <a:lnSpc>
                <a:spcPts val="5449"/>
              </a:lnSpc>
            </a:pPr>
            <a:r>
              <a:rPr lang="en-US" sz="6410" dirty="0">
                <a:solidFill>
                  <a:srgbClr val="000000"/>
                </a:solidFill>
                <a:latin typeface="Abhaya Libre Regular"/>
              </a:rPr>
              <a:t> </a:t>
            </a:r>
          </a:p>
        </p:txBody>
      </p:sp>
      <p:sp>
        <p:nvSpPr>
          <p:cNvPr id="23" name="TextBox 22">
            <a:extLst>
              <a:ext uri="{FF2B5EF4-FFF2-40B4-BE49-F238E27FC236}">
                <a16:creationId xmlns:a16="http://schemas.microsoft.com/office/drawing/2014/main" id="{848E789C-D337-FDCA-4BC3-E7175891A131}"/>
              </a:ext>
            </a:extLst>
          </p:cNvPr>
          <p:cNvSpPr txBox="1"/>
          <p:nvPr/>
        </p:nvSpPr>
        <p:spPr>
          <a:xfrm>
            <a:off x="1165277" y="2485936"/>
            <a:ext cx="9525000" cy="5755422"/>
          </a:xfrm>
          <a:prstGeom prst="rect">
            <a:avLst/>
          </a:prstGeom>
          <a:noFill/>
        </p:spPr>
        <p:txBody>
          <a:bodyPr wrap="square">
            <a:spAutoFit/>
          </a:bodyPr>
          <a:lstStyle/>
          <a:p>
            <a:pPr algn="just"/>
            <a:r>
              <a:rPr lang="el-GR" sz="2000" dirty="0">
                <a:latin typeface="Abhaya Libre Regular" panose="020B0604020202020204" charset="0"/>
                <a:cs typeface="Abhaya Libre Regular" panose="020B0604020202020204" charset="0"/>
              </a:rPr>
              <a:t>Ένα ολοκληρωμένο έργο στη Μολδαβία που ανταποκρίνεται στην ανάγκη ανάπτυξης προγραμμάτων σπουδών βιωσιμότητας για εκπαιδευτικούς της ΤΕΕ και των κατασκευών, με σκοπό την </a:t>
            </a:r>
            <a:r>
              <a:rPr lang="el-GR" sz="2000" dirty="0" err="1">
                <a:latin typeface="Abhaya Libre Regular" panose="020B0604020202020204" charset="0"/>
                <a:cs typeface="Abhaya Libre Regular" panose="020B0604020202020204" charset="0"/>
              </a:rPr>
              <a:t>ανάπττυξη</a:t>
            </a:r>
            <a:r>
              <a:rPr lang="el-GR" sz="2000" dirty="0">
                <a:latin typeface="Abhaya Libre Regular" panose="020B0604020202020204" charset="0"/>
                <a:cs typeface="Abhaya Libre Regular" panose="020B0604020202020204" charset="0"/>
              </a:rPr>
              <a:t> πράσινων δεξιοτήτων και τη στήριξη της πράσινης μετάβασης στον κατασκευαστικό τομέα.</a:t>
            </a:r>
          </a:p>
          <a:p>
            <a:pPr algn="just"/>
            <a:endParaRPr lang="el-GR" sz="2000" dirty="0">
              <a:latin typeface="Abhaya Libre Regular" panose="020B0604020202020204" charset="0"/>
              <a:cs typeface="Abhaya Libre Regular" panose="020B0604020202020204" charset="0"/>
            </a:endParaRPr>
          </a:p>
          <a:p>
            <a:pPr algn="just"/>
            <a:r>
              <a:rPr lang="el-GR" sz="2000" dirty="0">
                <a:latin typeface="Abhaya Libre Regular" panose="020B0604020202020204" charset="0"/>
                <a:cs typeface="Abhaya Libre Regular" panose="020B0604020202020204" charset="0"/>
              </a:rPr>
              <a:t>Το πρόγραμμα περιλαμβάνει τέσσερις ενότητες και οκτώ προγράμματα σπουδών που απευθύνονται σε εκπαιδευτικούς ΤΕΕ, οι οποίοι θα μοιραστούν τις </a:t>
            </a:r>
            <a:r>
              <a:rPr lang="el-GR" sz="2000" dirty="0" err="1">
                <a:latin typeface="Abhaya Libre Regular" panose="020B0604020202020204" charset="0"/>
                <a:cs typeface="Abhaya Libre Regular" panose="020B0604020202020204" charset="0"/>
              </a:rPr>
              <a:t>επικαιροποιημένες</a:t>
            </a:r>
            <a:r>
              <a:rPr lang="el-GR" sz="2000" dirty="0">
                <a:latin typeface="Abhaya Libre Regular" panose="020B0604020202020204" charset="0"/>
                <a:cs typeface="Abhaya Libre Regular" panose="020B0604020202020204" charset="0"/>
              </a:rPr>
              <a:t> γνώσεις και δεξιότητές τους με τους σπουδαστές στους ακόλουθους τομείς: περιβαλλοντική εκπαίδευση, πράσινα δομικά υλικά, ενεργειακή απόδοση και διαχείριση αποβλήτων.  Τα νέα προγράμματα σπουδών αναπτύχθηκαν για να αντιμετωπίσουν τις προκλήσεις που αντιμετωπίζει ο κατασκευαστικός τομέας στο πλαίσιο της πράσινης μετάβασης και θα επιτρέψουν την υλοποίηση πιο βιώσιμων κατασκευαστικών έργων στο μέλλον.  Περισσότεροι από 6.000 μαθητές αναμένεται να επωφεληθούν από το έργο αυτό και μέχρι σήμερα, 45 εκπαιδευτικοί έχουν ολοκληρώσει με επιτυχία το πρόγραμμα.  Το πρόγραμμα περιλαμβάνει επισκέψεις μελέτης, πρόσβαση σε ερευνητικό υλικό και συμμετοχή σε συνέδρια και σεμινάρια</a:t>
            </a:r>
            <a:r>
              <a:rPr lang="en-US" sz="2000" dirty="0">
                <a:latin typeface="Abhaya Libre Regular" panose="020B0604020202020204" charset="0"/>
                <a:cs typeface="Abhaya Libre Regular" panose="020B0604020202020204" charset="0"/>
              </a:rPr>
              <a:t>.</a:t>
            </a:r>
          </a:p>
          <a:p>
            <a:pPr algn="just"/>
            <a:r>
              <a:rPr lang="en-US" sz="2400" dirty="0">
                <a:latin typeface="Abhaya Libre Regular" panose="020B0604020202020204" charset="0"/>
                <a:cs typeface="Abhaya Libre Regular" panose="020B0604020202020204" charset="0"/>
                <a:hlinkClick r:id="rId10"/>
              </a:rPr>
              <a:t>https://www.youtube.com/watch?v=qLv9KEJID-U&amp;list=PLYK8JpvJRLjiYTxvbc0AlH-nl_JUHul0K&amp;index=4</a:t>
            </a:r>
            <a:r>
              <a:rPr lang="en-US" sz="2400" dirty="0">
                <a:latin typeface="Abhaya Libre Regular" panose="020B0604020202020204" charset="0"/>
                <a:cs typeface="Abhaya Libre Regular" panose="020B0604020202020204" charset="0"/>
              </a:rPr>
              <a:t> </a:t>
            </a:r>
          </a:p>
        </p:txBody>
      </p:sp>
      <p:pic>
        <p:nvPicPr>
          <p:cNvPr id="12" name="Picture 11">
            <a:extLst>
              <a:ext uri="{FF2B5EF4-FFF2-40B4-BE49-F238E27FC236}">
                <a16:creationId xmlns:a16="http://schemas.microsoft.com/office/drawing/2014/main" id="{7CEB1477-376A-7AE7-2D39-888C29DD4ED3}"/>
              </a:ext>
            </a:extLst>
          </p:cNvPr>
          <p:cNvPicPr>
            <a:picLocks noChangeAspect="1"/>
          </p:cNvPicPr>
          <p:nvPr/>
        </p:nvPicPr>
        <p:blipFill>
          <a:blip r:embed="rId11"/>
          <a:stretch>
            <a:fillRect/>
          </a:stretch>
        </p:blipFill>
        <p:spPr>
          <a:xfrm>
            <a:off x="11456723" y="2592637"/>
            <a:ext cx="5028536" cy="2554327"/>
          </a:xfrm>
          <a:prstGeom prst="rect">
            <a:avLst/>
          </a:prstGeom>
        </p:spPr>
      </p:pic>
      <p:pic>
        <p:nvPicPr>
          <p:cNvPr id="14" name="Picture 13">
            <a:extLst>
              <a:ext uri="{FF2B5EF4-FFF2-40B4-BE49-F238E27FC236}">
                <a16:creationId xmlns:a16="http://schemas.microsoft.com/office/drawing/2014/main" id="{9CA70C86-74E8-5AEF-440B-D8377CEF91E7}"/>
              </a:ext>
            </a:extLst>
          </p:cNvPr>
          <p:cNvPicPr>
            <a:picLocks noChangeAspect="1"/>
          </p:cNvPicPr>
          <p:nvPr/>
        </p:nvPicPr>
        <p:blipFill>
          <a:blip r:embed="rId12"/>
          <a:stretch>
            <a:fillRect/>
          </a:stretch>
        </p:blipFill>
        <p:spPr>
          <a:xfrm>
            <a:off x="11398909" y="5392289"/>
            <a:ext cx="5086350" cy="2524125"/>
          </a:xfrm>
          <a:prstGeom prst="rect">
            <a:avLst/>
          </a:prstGeom>
        </p:spPr>
      </p:pic>
    </p:spTree>
    <p:extLst>
      <p:ext uri="{BB962C8B-B14F-4D97-AF65-F5344CB8AC3E}">
        <p14:creationId xmlns:p14="http://schemas.microsoft.com/office/powerpoint/2010/main" val="15776017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5974143" y="8370333"/>
            <a:ext cx="10675280" cy="1137869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4" name="Picture 4"/>
          <p:cNvPicPr>
            <a:picLocks noChangeAspect="1"/>
          </p:cNvPicPr>
          <p:nvPr/>
        </p:nvPicPr>
        <p:blipFill>
          <a:blip r:embed="rId6"/>
          <a:srcRect/>
          <a:stretch>
            <a:fillRect/>
          </a:stretch>
        </p:blipFill>
        <p:spPr>
          <a:xfrm>
            <a:off x="16418708" y="0"/>
            <a:ext cx="1869292" cy="1869292"/>
          </a:xfrm>
          <a:prstGeom prst="rect">
            <a:avLst/>
          </a:prstGeom>
        </p:spPr>
      </p:pic>
      <p:pic>
        <p:nvPicPr>
          <p:cNvPr id="5" name="Picture 5"/>
          <p:cNvPicPr>
            <a:picLocks noChangeAspect="1"/>
          </p:cNvPicPr>
          <p:nvPr/>
        </p:nvPicPr>
        <p:blipFill>
          <a:blip r:embed="rId7"/>
          <a:srcRect/>
          <a:stretch>
            <a:fillRect/>
          </a:stretch>
        </p:blipFill>
        <p:spPr>
          <a:xfrm>
            <a:off x="7870030" y="9245916"/>
            <a:ext cx="3710720" cy="779251"/>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9614497">
            <a:off x="17215841" y="8047725"/>
            <a:ext cx="4352147" cy="4346443"/>
          </a:xfrm>
          <a:prstGeom prst="rect">
            <a:avLst/>
          </a:prstGeom>
        </p:spPr>
      </p:pic>
      <p:sp>
        <p:nvSpPr>
          <p:cNvPr id="9" name="TextBox 9"/>
          <p:cNvSpPr txBox="1"/>
          <p:nvPr/>
        </p:nvSpPr>
        <p:spPr>
          <a:xfrm>
            <a:off x="533400" y="1104847"/>
            <a:ext cx="15773400" cy="1458476"/>
          </a:xfrm>
          <a:prstGeom prst="rect">
            <a:avLst/>
          </a:prstGeom>
        </p:spPr>
        <p:txBody>
          <a:bodyPr wrap="square" lIns="0" tIns="0" rIns="0" bIns="0" rtlCol="0" anchor="t">
            <a:spAutoFit/>
          </a:bodyPr>
          <a:lstStyle/>
          <a:p>
            <a:pPr algn="ctr">
              <a:lnSpc>
                <a:spcPts val="5449"/>
              </a:lnSpc>
            </a:pPr>
            <a:r>
              <a:rPr lang="el-GR" sz="5400" dirty="0">
                <a:latin typeface="Abhaya Libre Regular" panose="020B0604020202020204" charset="0"/>
                <a:cs typeface="Abhaya Libre Regular" panose="020B0604020202020204" charset="0"/>
              </a:rPr>
              <a:t>Το Παράδειγμα της Ιρλανδίας</a:t>
            </a:r>
            <a:r>
              <a:rPr lang="en-US" sz="5400" dirty="0">
                <a:latin typeface="Abhaya Libre Regular" panose="020B0604020202020204" charset="0"/>
                <a:cs typeface="Abhaya Libre Regular" panose="020B0604020202020204" charset="0"/>
              </a:rPr>
              <a:t> -</a:t>
            </a:r>
            <a:r>
              <a:rPr lang="en-US" sz="6000" dirty="0">
                <a:latin typeface="Abhaya Libre Regular" panose="020B0604020202020204" charset="0"/>
                <a:cs typeface="Abhaya Libre Regular" panose="020B0604020202020204" charset="0"/>
              </a:rPr>
              <a:t>Fifty shades Greener </a:t>
            </a:r>
          </a:p>
          <a:p>
            <a:pPr algn="ctr">
              <a:lnSpc>
                <a:spcPts val="5449"/>
              </a:lnSpc>
            </a:pPr>
            <a:r>
              <a:rPr lang="en-US" sz="6410" dirty="0">
                <a:solidFill>
                  <a:srgbClr val="000000"/>
                </a:solidFill>
                <a:latin typeface="Abhaya Libre Regular"/>
              </a:rPr>
              <a:t> </a:t>
            </a:r>
          </a:p>
        </p:txBody>
      </p:sp>
      <p:sp>
        <p:nvSpPr>
          <p:cNvPr id="23" name="TextBox 22">
            <a:extLst>
              <a:ext uri="{FF2B5EF4-FFF2-40B4-BE49-F238E27FC236}">
                <a16:creationId xmlns:a16="http://schemas.microsoft.com/office/drawing/2014/main" id="{848E789C-D337-FDCA-4BC3-E7175891A131}"/>
              </a:ext>
            </a:extLst>
          </p:cNvPr>
          <p:cNvSpPr txBox="1"/>
          <p:nvPr/>
        </p:nvSpPr>
        <p:spPr>
          <a:xfrm>
            <a:off x="1099456" y="2051280"/>
            <a:ext cx="10178143" cy="6432530"/>
          </a:xfrm>
          <a:prstGeom prst="rect">
            <a:avLst/>
          </a:prstGeom>
          <a:noFill/>
        </p:spPr>
        <p:txBody>
          <a:bodyPr wrap="square">
            <a:spAutoFit/>
          </a:bodyPr>
          <a:lstStyle/>
          <a:p>
            <a:pPr algn="just"/>
            <a:r>
              <a:rPr lang="el-GR" sz="2000" dirty="0">
                <a:latin typeface="Abhaya Libre Regular" panose="020B0604020202020204" charset="0"/>
                <a:cs typeface="Abhaya Libre Regular" panose="020B0604020202020204" charset="0"/>
              </a:rPr>
              <a:t>Μια δυναμική εταιρεία περιβαλλοντικής εκπαίδευσης και κατάρτισης στην Ιρλανδία, η οποία παρέχει διαδικτυακά προγράμματα για σχολεία, πανεπιστήμια και επιχειρήσεις που βοηθούν τους μαθητές και τους οργανισμούς να επιτύχουν τους περιβαλλοντικούς τους στόχους.  Δουλεύοντας σε διεθνές επίπεδο, τα διαπιστευμένα εκπαιδευτικά της προγράμματα ενισχύουν τις γνώσεις και ενθαρρύνουν τους μαθητές να συνεργαστούν και να αναλάβουν πραγματική δράση, ενώ υποστηρίζουν τις επιχειρήσεις να προβούν σε αλλαγές με μεγάλο αντίκτυπο.</a:t>
            </a:r>
          </a:p>
          <a:p>
            <a:pPr algn="just"/>
            <a:r>
              <a:rPr lang="el-GR" sz="2000" dirty="0">
                <a:latin typeface="Abhaya Libre Regular" panose="020B0604020202020204" charset="0"/>
                <a:cs typeface="Abhaya Libre Regular" panose="020B0604020202020204" charset="0"/>
              </a:rPr>
              <a:t>Έχοντας ως στόχο να κάνει το ξενοδοχείο της "το πιο πράσινο ξενοδοχείο της Ιρλανδίας", η </a:t>
            </a:r>
            <a:r>
              <a:rPr lang="el-GR" sz="2000" dirty="0" err="1">
                <a:latin typeface="Abhaya Libre Regular" panose="020B0604020202020204" charset="0"/>
                <a:cs typeface="Abhaya Libre Regular" panose="020B0604020202020204" charset="0"/>
              </a:rPr>
              <a:t>Raquel</a:t>
            </a:r>
            <a:r>
              <a:rPr lang="el-GR" sz="2000" dirty="0">
                <a:latin typeface="Abhaya Libre Regular" panose="020B0604020202020204" charset="0"/>
                <a:cs typeface="Abhaya Libre Regular" panose="020B0604020202020204" charset="0"/>
              </a:rPr>
              <a:t> </a:t>
            </a:r>
            <a:r>
              <a:rPr lang="el-GR" sz="2000" dirty="0" err="1">
                <a:latin typeface="Abhaya Libre Regular" panose="020B0604020202020204" charset="0"/>
                <a:cs typeface="Abhaya Libre Regular" panose="020B0604020202020204" charset="0"/>
              </a:rPr>
              <a:t>Noboa</a:t>
            </a:r>
            <a:r>
              <a:rPr lang="el-GR" sz="2000" dirty="0">
                <a:latin typeface="Abhaya Libre Regular" panose="020B0604020202020204" charset="0"/>
                <a:cs typeface="Abhaya Libre Regular" panose="020B0604020202020204" charset="0"/>
              </a:rPr>
              <a:t> χρησιμοποίησε την εμπειρία της για να προωθήσει την περιβαλλοντική ευαισθητοποίηση και τις πράσινες δεξιότητες στον ιρλανδικό ξενοδοχειακό κλάδο. Είναι η Ιδρύτρια και Διευθύνουσα Σύμβουλος της </a:t>
            </a:r>
            <a:r>
              <a:rPr lang="el-GR" sz="2000" dirty="0" err="1">
                <a:latin typeface="Abhaya Libre Regular" panose="020B0604020202020204" charset="0"/>
                <a:cs typeface="Abhaya Libre Regular" panose="020B0604020202020204" charset="0"/>
              </a:rPr>
              <a:t>Fifty</a:t>
            </a:r>
            <a:r>
              <a:rPr lang="el-GR" sz="2000" dirty="0">
                <a:latin typeface="Abhaya Libre Regular" panose="020B0604020202020204" charset="0"/>
                <a:cs typeface="Abhaya Libre Regular" panose="020B0604020202020204" charset="0"/>
              </a:rPr>
              <a:t> </a:t>
            </a:r>
            <a:r>
              <a:rPr lang="el-GR" sz="2000" dirty="0" err="1">
                <a:latin typeface="Abhaya Libre Regular" panose="020B0604020202020204" charset="0"/>
                <a:cs typeface="Abhaya Libre Regular" panose="020B0604020202020204" charset="0"/>
              </a:rPr>
              <a:t>Shades</a:t>
            </a:r>
            <a:r>
              <a:rPr lang="el-GR" sz="2000" dirty="0">
                <a:latin typeface="Abhaya Libre Regular" panose="020B0604020202020204" charset="0"/>
                <a:cs typeface="Abhaya Libre Regular" panose="020B0604020202020204" charset="0"/>
              </a:rPr>
              <a:t> </a:t>
            </a:r>
            <a:r>
              <a:rPr lang="el-GR" sz="2000" dirty="0" err="1">
                <a:latin typeface="Abhaya Libre Regular" panose="020B0604020202020204" charset="0"/>
                <a:cs typeface="Abhaya Libre Regular" panose="020B0604020202020204" charset="0"/>
              </a:rPr>
              <a:t>Greener</a:t>
            </a:r>
            <a:r>
              <a:rPr lang="el-GR" sz="2000" dirty="0">
                <a:latin typeface="Abhaya Libre Regular" panose="020B0604020202020204" charset="0"/>
                <a:cs typeface="Abhaya Libre Regular" panose="020B0604020202020204" charset="0"/>
              </a:rPr>
              <a:t>, μιας διεθνούς εταιρείας εκπαίδευσης και κατάρτισης που βοηθά τις επιχειρήσεις στο ταξίδι τους προς το "πράσινο".  Αποστολή της είναι "να καταστήσει την περιβαλλοντική εκπαίδευση βασική τάση για όλες τις ηλικιακές ομάδες και κλάδους" και ως εκ τούτου, έχει αναπτύξει προγράμματα για εταιρείες, καθώς και για την πρωτοβάθμια, δευτεροβάθμια και τριτοβάθμια εκπαίδευση.  Τα εκπαιδευτικά προγράμματα είναι διαπιστευμένα με Πιστοποιητικό Επιπέδου 4 για τη διαχείριση της περιβαλλοντικής βιωσιμότητας στον τομέα της φιλοξενίας. Επί του παρόντος παρέχονται κύκλοι σπουδών Επιπέδου 7</a:t>
            </a:r>
            <a:r>
              <a:rPr lang="en-US" sz="2000" dirty="0">
                <a:latin typeface="Abhaya Libre Regular" panose="020B0604020202020204" charset="0"/>
                <a:cs typeface="Abhaya Libre Regular" panose="020B0604020202020204" charset="0"/>
              </a:rPr>
              <a:t>.</a:t>
            </a:r>
            <a:r>
              <a:rPr lang="en-US" sz="2400" dirty="0">
                <a:latin typeface="Abhaya Libre Regular" panose="020B0604020202020204" charset="0"/>
                <a:cs typeface="Abhaya Libre Regular" panose="020B0604020202020204" charset="0"/>
              </a:rPr>
              <a:t> </a:t>
            </a:r>
          </a:p>
          <a:p>
            <a:pPr algn="just"/>
            <a:r>
              <a:rPr lang="en-US" sz="2400" dirty="0">
                <a:latin typeface="Abhaya Libre Regular" panose="020B0604020202020204" charset="0"/>
                <a:cs typeface="Abhaya Libre Regular" panose="020B0604020202020204" charset="0"/>
                <a:hlinkClick r:id="rId10"/>
              </a:rPr>
              <a:t>https://www.youtube.com/watch?v=GJEXFGtWAZc&amp;list=PLYK8JpvJRLjiYTxvbc0AlH-nl_JUHul0K&amp;index=4</a:t>
            </a:r>
            <a:r>
              <a:rPr lang="en-US" sz="2400" dirty="0">
                <a:latin typeface="Abhaya Libre Regular" panose="020B0604020202020204" charset="0"/>
                <a:cs typeface="Abhaya Libre Regular" panose="020B0604020202020204" charset="0"/>
              </a:rPr>
              <a:t> </a:t>
            </a:r>
          </a:p>
        </p:txBody>
      </p:sp>
      <p:pic>
        <p:nvPicPr>
          <p:cNvPr id="8" name="Picture 7">
            <a:extLst>
              <a:ext uri="{FF2B5EF4-FFF2-40B4-BE49-F238E27FC236}">
                <a16:creationId xmlns:a16="http://schemas.microsoft.com/office/drawing/2014/main" id="{A4A4E116-E1DA-8D76-7453-FA5EC680D613}"/>
              </a:ext>
            </a:extLst>
          </p:cNvPr>
          <p:cNvPicPr>
            <a:picLocks noChangeAspect="1"/>
          </p:cNvPicPr>
          <p:nvPr/>
        </p:nvPicPr>
        <p:blipFill>
          <a:blip r:embed="rId11"/>
          <a:stretch>
            <a:fillRect/>
          </a:stretch>
        </p:blipFill>
        <p:spPr>
          <a:xfrm>
            <a:off x="11567270" y="5143500"/>
            <a:ext cx="5288634" cy="2661600"/>
          </a:xfrm>
          <a:prstGeom prst="rect">
            <a:avLst/>
          </a:prstGeom>
        </p:spPr>
      </p:pic>
      <p:pic>
        <p:nvPicPr>
          <p:cNvPr id="10" name="Picture 9">
            <a:extLst>
              <a:ext uri="{FF2B5EF4-FFF2-40B4-BE49-F238E27FC236}">
                <a16:creationId xmlns:a16="http://schemas.microsoft.com/office/drawing/2014/main" id="{162C6FB9-A131-05C8-C23E-CD6BE7791106}"/>
              </a:ext>
            </a:extLst>
          </p:cNvPr>
          <p:cNvPicPr>
            <a:picLocks noChangeAspect="1"/>
          </p:cNvPicPr>
          <p:nvPr/>
        </p:nvPicPr>
        <p:blipFill>
          <a:blip r:embed="rId12"/>
          <a:stretch>
            <a:fillRect/>
          </a:stretch>
        </p:blipFill>
        <p:spPr>
          <a:xfrm>
            <a:off x="13058382" y="2500950"/>
            <a:ext cx="2316681" cy="2085013"/>
          </a:xfrm>
          <a:prstGeom prst="rect">
            <a:avLst/>
          </a:prstGeom>
        </p:spPr>
      </p:pic>
    </p:spTree>
    <p:extLst>
      <p:ext uri="{BB962C8B-B14F-4D97-AF65-F5344CB8AC3E}">
        <p14:creationId xmlns:p14="http://schemas.microsoft.com/office/powerpoint/2010/main" val="11262085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5974143" y="8370333"/>
            <a:ext cx="10675280" cy="1137869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4" name="Picture 4"/>
          <p:cNvPicPr>
            <a:picLocks noChangeAspect="1"/>
          </p:cNvPicPr>
          <p:nvPr/>
        </p:nvPicPr>
        <p:blipFill>
          <a:blip r:embed="rId6"/>
          <a:srcRect/>
          <a:stretch>
            <a:fillRect/>
          </a:stretch>
        </p:blipFill>
        <p:spPr>
          <a:xfrm>
            <a:off x="16418708" y="0"/>
            <a:ext cx="1869292" cy="1869292"/>
          </a:xfrm>
          <a:prstGeom prst="rect">
            <a:avLst/>
          </a:prstGeom>
        </p:spPr>
      </p:pic>
      <p:pic>
        <p:nvPicPr>
          <p:cNvPr id="5" name="Picture 5"/>
          <p:cNvPicPr>
            <a:picLocks noChangeAspect="1"/>
          </p:cNvPicPr>
          <p:nvPr/>
        </p:nvPicPr>
        <p:blipFill>
          <a:blip r:embed="rId7"/>
          <a:srcRect/>
          <a:stretch>
            <a:fillRect/>
          </a:stretch>
        </p:blipFill>
        <p:spPr>
          <a:xfrm>
            <a:off x="7870030" y="9245916"/>
            <a:ext cx="3710720" cy="779251"/>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9614497">
            <a:off x="17215841" y="8047725"/>
            <a:ext cx="4352147" cy="4346443"/>
          </a:xfrm>
          <a:prstGeom prst="rect">
            <a:avLst/>
          </a:prstGeom>
        </p:spPr>
      </p:pic>
      <p:sp>
        <p:nvSpPr>
          <p:cNvPr id="9" name="TextBox 9"/>
          <p:cNvSpPr txBox="1"/>
          <p:nvPr/>
        </p:nvSpPr>
        <p:spPr>
          <a:xfrm>
            <a:off x="1981200" y="1670737"/>
            <a:ext cx="13801527" cy="2150973"/>
          </a:xfrm>
          <a:prstGeom prst="rect">
            <a:avLst/>
          </a:prstGeom>
        </p:spPr>
        <p:txBody>
          <a:bodyPr wrap="square" lIns="0" tIns="0" rIns="0" bIns="0" rtlCol="0" anchor="t">
            <a:spAutoFit/>
          </a:bodyPr>
          <a:lstStyle/>
          <a:p>
            <a:pPr algn="ctr">
              <a:lnSpc>
                <a:spcPts val="5449"/>
              </a:lnSpc>
            </a:pPr>
            <a:r>
              <a:rPr lang="el-GR" sz="6000" dirty="0">
                <a:latin typeface="Abhaya Libre Regular" panose="020B0604020202020204" charset="0"/>
                <a:cs typeface="Abhaya Libre Regular" panose="020B0604020202020204" charset="0"/>
              </a:rPr>
              <a:t>Το παράδειγμα της Ιορδανίας</a:t>
            </a:r>
            <a:r>
              <a:rPr lang="en-US" sz="6000" dirty="0">
                <a:latin typeface="Abhaya Libre Regular" panose="020B0604020202020204" charset="0"/>
                <a:cs typeface="Abhaya Libre Regular" panose="020B0604020202020204" charset="0"/>
              </a:rPr>
              <a:t> - Creating Green Land </a:t>
            </a:r>
          </a:p>
          <a:p>
            <a:pPr algn="ctr">
              <a:lnSpc>
                <a:spcPts val="5449"/>
              </a:lnSpc>
            </a:pPr>
            <a:r>
              <a:rPr lang="en-US" sz="6410" dirty="0">
                <a:solidFill>
                  <a:srgbClr val="000000"/>
                </a:solidFill>
                <a:latin typeface="Abhaya Libre Regular"/>
              </a:rPr>
              <a:t> </a:t>
            </a:r>
          </a:p>
        </p:txBody>
      </p:sp>
      <p:sp>
        <p:nvSpPr>
          <p:cNvPr id="23" name="TextBox 22">
            <a:extLst>
              <a:ext uri="{FF2B5EF4-FFF2-40B4-BE49-F238E27FC236}">
                <a16:creationId xmlns:a16="http://schemas.microsoft.com/office/drawing/2014/main" id="{848E789C-D337-FDCA-4BC3-E7175891A131}"/>
              </a:ext>
            </a:extLst>
          </p:cNvPr>
          <p:cNvSpPr txBox="1"/>
          <p:nvPr/>
        </p:nvSpPr>
        <p:spPr>
          <a:xfrm>
            <a:off x="1439004" y="2937667"/>
            <a:ext cx="8593016" cy="6740307"/>
          </a:xfrm>
          <a:prstGeom prst="rect">
            <a:avLst/>
          </a:prstGeom>
          <a:noFill/>
        </p:spPr>
        <p:txBody>
          <a:bodyPr wrap="square">
            <a:spAutoFit/>
          </a:bodyPr>
          <a:lstStyle/>
          <a:p>
            <a:pPr algn="just"/>
            <a:r>
              <a:rPr lang="el-GR" sz="2400" dirty="0">
                <a:latin typeface="Abhaya Libre Regular" panose="020B0604020202020204" charset="0"/>
                <a:cs typeface="Abhaya Libre Regular" panose="020B0604020202020204" charset="0"/>
              </a:rPr>
              <a:t>Ένα συνεργατικό έργο από την Ιορδανία που αποσκοπεί στη μετατροπή της άγονης γης σε πράσινα εδάφη.  Η συμμετοχή αγροτών, συνεταιρισμών, φοιτητών και συλλόγων θα διευκολύνει την ανταλλαγή βασικών γνώσεων και δεξιοτήτων σε ένα πλαίσιο αμοιβαίας μάθησης χωρίς αποκλεισμούς.</a:t>
            </a:r>
          </a:p>
          <a:p>
            <a:pPr algn="just"/>
            <a:endParaRPr lang="el-GR" sz="2400" dirty="0">
              <a:latin typeface="Abhaya Libre Regular" panose="020B0604020202020204" charset="0"/>
              <a:cs typeface="Abhaya Libre Regular" panose="020B0604020202020204" charset="0"/>
            </a:endParaRPr>
          </a:p>
          <a:p>
            <a:pPr algn="just"/>
            <a:r>
              <a:rPr lang="el-GR" sz="2400" dirty="0">
                <a:latin typeface="Abhaya Libre Regular" panose="020B0604020202020204" charset="0"/>
                <a:cs typeface="Abhaya Libre Regular" panose="020B0604020202020204" charset="0"/>
              </a:rPr>
              <a:t>Μέσω της ανακύκλωσης του νερού, δημιουργήθηκε στην </a:t>
            </a:r>
            <a:r>
              <a:rPr lang="el-GR" sz="2400" dirty="0" err="1">
                <a:latin typeface="Abhaya Libre Regular" panose="020B0604020202020204" charset="0"/>
                <a:cs typeface="Abhaya Libre Regular" panose="020B0604020202020204" charset="0"/>
              </a:rPr>
              <a:t>Al</a:t>
            </a:r>
            <a:r>
              <a:rPr lang="el-GR" sz="2400" dirty="0">
                <a:latin typeface="Abhaya Libre Regular" panose="020B0604020202020204" charset="0"/>
                <a:cs typeface="Abhaya Libre Regular" panose="020B0604020202020204" charset="0"/>
              </a:rPr>
              <a:t> </a:t>
            </a:r>
            <a:r>
              <a:rPr lang="el-GR" sz="2400" dirty="0" err="1">
                <a:latin typeface="Abhaya Libre Regular" panose="020B0604020202020204" charset="0"/>
                <a:cs typeface="Abhaya Libre Regular" panose="020B0604020202020204" charset="0"/>
              </a:rPr>
              <a:t>Hashimiyah</a:t>
            </a:r>
            <a:r>
              <a:rPr lang="el-GR" sz="2400" dirty="0">
                <a:latin typeface="Abhaya Libre Regular" panose="020B0604020202020204" charset="0"/>
                <a:cs typeface="Abhaya Libre Regular" panose="020B0604020202020204" charset="0"/>
              </a:rPr>
              <a:t> (</a:t>
            </a:r>
            <a:r>
              <a:rPr lang="el-GR" sz="2400" dirty="0" err="1">
                <a:latin typeface="Abhaya Libre Regular" panose="020B0604020202020204" charset="0"/>
                <a:cs typeface="Abhaya Libre Regular" panose="020B0604020202020204" charset="0"/>
              </a:rPr>
              <a:t>Zarqa</a:t>
            </a:r>
            <a:r>
              <a:rPr lang="el-GR" sz="2400" dirty="0">
                <a:latin typeface="Abhaya Libre Regular" panose="020B0604020202020204" charset="0"/>
                <a:cs typeface="Abhaya Libre Regular" panose="020B0604020202020204" charset="0"/>
              </a:rPr>
              <a:t>) ένας κήπος ο οποίος λειτουργεί ως κοινοτικό κέντρο όπου οι κοινοτικοί φορείς, οι συνεταιρισμοί και οι φοιτητές μπορούν να ανταλλάσσουν βιώσιμες πρακτικές (όπως η συλλογή βρόχινου νερού) και να οργανώνουν εκπαιδεύσεις και εργαστήρια. Στόχος είναι να επεκταθεί το έργο αυτό ώστε να πρασινίσει ακόμη περισσότερη γη και να συμπεριλάβει την κατασκευή κήπων με πηγάδια για τα σπίτια και τη χρήση γκρίζου νερού για άρδευση.</a:t>
            </a:r>
            <a:endParaRPr lang="en-US" sz="2400" dirty="0">
              <a:latin typeface="Abhaya Libre Regular" panose="020B0604020202020204" charset="0"/>
              <a:cs typeface="Abhaya Libre Regular" panose="020B0604020202020204" charset="0"/>
            </a:endParaRPr>
          </a:p>
          <a:p>
            <a:pPr algn="just"/>
            <a:endParaRPr lang="en-US" sz="2400" dirty="0">
              <a:latin typeface="Abhaya Libre Regular" panose="020B0604020202020204" charset="0"/>
              <a:cs typeface="Abhaya Libre Regular" panose="020B0604020202020204" charset="0"/>
            </a:endParaRPr>
          </a:p>
          <a:p>
            <a:pPr algn="just"/>
            <a:r>
              <a:rPr lang="en-US" sz="2400" dirty="0">
                <a:latin typeface="Abhaya Libre Regular" panose="020B0604020202020204" charset="0"/>
                <a:cs typeface="Abhaya Libre Regular" panose="020B0604020202020204" charset="0"/>
                <a:hlinkClick r:id="rId10"/>
              </a:rPr>
              <a:t>https://www.youtube.com/watch?v=fC5unmvFbX0&amp;list=PLYK8JpvJRLjiYTxvbc0AlH-nl_JUHul0K&amp;index=8</a:t>
            </a:r>
            <a:r>
              <a:rPr lang="en-US" sz="2400" dirty="0">
                <a:latin typeface="Abhaya Libre Regular" panose="020B0604020202020204" charset="0"/>
                <a:cs typeface="Abhaya Libre Regular" panose="020B0604020202020204" charset="0"/>
              </a:rPr>
              <a:t> </a:t>
            </a:r>
          </a:p>
        </p:txBody>
      </p:sp>
      <p:pic>
        <p:nvPicPr>
          <p:cNvPr id="13" name="Picture 12">
            <a:extLst>
              <a:ext uri="{FF2B5EF4-FFF2-40B4-BE49-F238E27FC236}">
                <a16:creationId xmlns:a16="http://schemas.microsoft.com/office/drawing/2014/main" id="{B828C738-CE85-3C50-06BF-0F3A566E61FB}"/>
              </a:ext>
            </a:extLst>
          </p:cNvPr>
          <p:cNvPicPr>
            <a:picLocks noChangeAspect="1"/>
          </p:cNvPicPr>
          <p:nvPr/>
        </p:nvPicPr>
        <p:blipFill>
          <a:blip r:embed="rId11"/>
          <a:stretch>
            <a:fillRect/>
          </a:stretch>
        </p:blipFill>
        <p:spPr>
          <a:xfrm>
            <a:off x="10270674" y="3094171"/>
            <a:ext cx="7143750" cy="3666944"/>
          </a:xfrm>
          <a:prstGeom prst="rect">
            <a:avLst/>
          </a:prstGeom>
        </p:spPr>
      </p:pic>
      <p:pic>
        <p:nvPicPr>
          <p:cNvPr id="14" name="Picture 21">
            <a:extLst>
              <a:ext uri="{FF2B5EF4-FFF2-40B4-BE49-F238E27FC236}">
                <a16:creationId xmlns:a16="http://schemas.microsoft.com/office/drawing/2014/main" id="{E17493FD-4663-D56F-A960-91F55F0046F8}"/>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3045760">
            <a:off x="12984217" y="7104077"/>
            <a:ext cx="1716664" cy="1751698"/>
          </a:xfrm>
          <a:prstGeom prst="rect">
            <a:avLst/>
          </a:prstGeom>
        </p:spPr>
      </p:pic>
    </p:spTree>
    <p:extLst>
      <p:ext uri="{BB962C8B-B14F-4D97-AF65-F5344CB8AC3E}">
        <p14:creationId xmlns:p14="http://schemas.microsoft.com/office/powerpoint/2010/main" val="6767681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5974143" y="8370333"/>
            <a:ext cx="10675280" cy="1137869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4" name="Picture 4"/>
          <p:cNvPicPr>
            <a:picLocks noChangeAspect="1"/>
          </p:cNvPicPr>
          <p:nvPr/>
        </p:nvPicPr>
        <p:blipFill>
          <a:blip r:embed="rId6"/>
          <a:srcRect/>
          <a:stretch>
            <a:fillRect/>
          </a:stretch>
        </p:blipFill>
        <p:spPr>
          <a:xfrm>
            <a:off x="16418708" y="0"/>
            <a:ext cx="1869292" cy="1869292"/>
          </a:xfrm>
          <a:prstGeom prst="rect">
            <a:avLst/>
          </a:prstGeom>
        </p:spPr>
      </p:pic>
      <p:pic>
        <p:nvPicPr>
          <p:cNvPr id="5" name="Picture 5"/>
          <p:cNvPicPr>
            <a:picLocks noChangeAspect="1"/>
          </p:cNvPicPr>
          <p:nvPr/>
        </p:nvPicPr>
        <p:blipFill>
          <a:blip r:embed="rId7"/>
          <a:srcRect/>
          <a:stretch>
            <a:fillRect/>
          </a:stretch>
        </p:blipFill>
        <p:spPr>
          <a:xfrm>
            <a:off x="7870030" y="9245916"/>
            <a:ext cx="3710720" cy="779251"/>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9614497">
            <a:off x="17215841" y="8047725"/>
            <a:ext cx="4352147" cy="4346443"/>
          </a:xfrm>
          <a:prstGeom prst="rect">
            <a:avLst/>
          </a:prstGeom>
        </p:spPr>
      </p:pic>
      <p:sp>
        <p:nvSpPr>
          <p:cNvPr id="9" name="TextBox 9"/>
          <p:cNvSpPr txBox="1"/>
          <p:nvPr/>
        </p:nvSpPr>
        <p:spPr>
          <a:xfrm>
            <a:off x="1981200" y="1104847"/>
            <a:ext cx="13801527" cy="2150973"/>
          </a:xfrm>
          <a:prstGeom prst="rect">
            <a:avLst/>
          </a:prstGeom>
        </p:spPr>
        <p:txBody>
          <a:bodyPr wrap="square" lIns="0" tIns="0" rIns="0" bIns="0" rtlCol="0" anchor="t">
            <a:spAutoFit/>
          </a:bodyPr>
          <a:lstStyle/>
          <a:p>
            <a:pPr algn="ctr">
              <a:lnSpc>
                <a:spcPts val="5449"/>
              </a:lnSpc>
            </a:pPr>
            <a:r>
              <a:rPr lang="el-GR" sz="6000" dirty="0">
                <a:latin typeface="Abhaya Libre Regular" panose="020B0604020202020204" charset="0"/>
                <a:cs typeface="Abhaya Libre Regular" panose="020B0604020202020204" charset="0"/>
              </a:rPr>
              <a:t>Το Παράδειγμα της Κροατίας</a:t>
            </a:r>
            <a:r>
              <a:rPr lang="en-US" sz="6000" dirty="0">
                <a:latin typeface="Abhaya Libre Regular" panose="020B0604020202020204" charset="0"/>
                <a:cs typeface="Abhaya Libre Regular" panose="020B0604020202020204" charset="0"/>
              </a:rPr>
              <a:t> – The Green Changemakers</a:t>
            </a:r>
          </a:p>
          <a:p>
            <a:pPr algn="ctr">
              <a:lnSpc>
                <a:spcPts val="5449"/>
              </a:lnSpc>
            </a:pPr>
            <a:r>
              <a:rPr lang="en-US" sz="6410" dirty="0">
                <a:solidFill>
                  <a:srgbClr val="000000"/>
                </a:solidFill>
                <a:latin typeface="Abhaya Libre Regular"/>
              </a:rPr>
              <a:t> </a:t>
            </a:r>
          </a:p>
        </p:txBody>
      </p:sp>
      <p:sp>
        <p:nvSpPr>
          <p:cNvPr id="23" name="TextBox 22">
            <a:extLst>
              <a:ext uri="{FF2B5EF4-FFF2-40B4-BE49-F238E27FC236}">
                <a16:creationId xmlns:a16="http://schemas.microsoft.com/office/drawing/2014/main" id="{848E789C-D337-FDCA-4BC3-E7175891A131}"/>
              </a:ext>
            </a:extLst>
          </p:cNvPr>
          <p:cNvSpPr txBox="1"/>
          <p:nvPr/>
        </p:nvSpPr>
        <p:spPr>
          <a:xfrm>
            <a:off x="914400" y="2705467"/>
            <a:ext cx="9906000" cy="5816977"/>
          </a:xfrm>
          <a:prstGeom prst="rect">
            <a:avLst/>
          </a:prstGeom>
          <a:noFill/>
        </p:spPr>
        <p:txBody>
          <a:bodyPr wrap="square">
            <a:spAutoFit/>
          </a:bodyPr>
          <a:lstStyle/>
          <a:p>
            <a:pPr algn="just"/>
            <a:r>
              <a:rPr lang="el-GR" sz="2000" dirty="0">
                <a:latin typeface="Abhaya Libre Regular" panose="020B0604020202020204" charset="0"/>
                <a:cs typeface="Abhaya Libre Regular" panose="020B0604020202020204" charset="0"/>
              </a:rPr>
              <a:t>Ένα ετήσιο πρόγραμμα διεθνούς συνεργασίας μεταξύ σχολείων της Κροατίας, της Τουρκίας και της Αρμενίας, το οποίο στοχεύει στην αύξηση της ευαισθητοποίησης και της κατανόησης της βιώσιμης ανάπτυξης και των πράσινων τεχνολογιών.  Οι θεωρητικές και πρακτικές δραστηριότητες έχουν αναπτυχθεί για να βελτιώσουν τις γνώσεις και τις δεξιότητες των μαθητών και να τους βοηθήσουν να υιοθετήσουν έναν πράσινο τρόπο ζωής που θα έχει θετικό αντίκτυπο τόσο σε τοπικό όσο και σε παγκόσμιο επίπεδο. </a:t>
            </a:r>
          </a:p>
          <a:p>
            <a:pPr algn="just"/>
            <a:endParaRPr lang="el-GR" sz="2000" dirty="0">
              <a:latin typeface="Abhaya Libre Regular" panose="020B0604020202020204" charset="0"/>
              <a:cs typeface="Abhaya Libre Regular" panose="020B0604020202020204" charset="0"/>
            </a:endParaRPr>
          </a:p>
          <a:p>
            <a:pPr algn="just"/>
            <a:r>
              <a:rPr lang="el-GR" sz="2000" dirty="0">
                <a:latin typeface="Abhaya Libre Regular" panose="020B0604020202020204" charset="0"/>
                <a:cs typeface="Abhaya Libre Regular" panose="020B0604020202020204" charset="0"/>
              </a:rPr>
              <a:t>Στο έργο "The </a:t>
            </a:r>
            <a:r>
              <a:rPr lang="el-GR" sz="2000" dirty="0" err="1">
                <a:latin typeface="Abhaya Libre Regular" panose="020B0604020202020204" charset="0"/>
                <a:cs typeface="Abhaya Libre Regular" panose="020B0604020202020204" charset="0"/>
              </a:rPr>
              <a:t>Green</a:t>
            </a:r>
            <a:r>
              <a:rPr lang="el-GR" sz="2000" dirty="0">
                <a:latin typeface="Abhaya Libre Regular" panose="020B0604020202020204" charset="0"/>
                <a:cs typeface="Abhaya Libre Regular" panose="020B0604020202020204" charset="0"/>
              </a:rPr>
              <a:t> </a:t>
            </a:r>
            <a:r>
              <a:rPr lang="el-GR" sz="2000" dirty="0" err="1">
                <a:latin typeface="Abhaya Libre Regular" panose="020B0604020202020204" charset="0"/>
                <a:cs typeface="Abhaya Libre Regular" panose="020B0604020202020204" charset="0"/>
              </a:rPr>
              <a:t>Changemaker</a:t>
            </a:r>
            <a:r>
              <a:rPr lang="el-GR" sz="2000" dirty="0">
                <a:latin typeface="Abhaya Libre Regular" panose="020B0604020202020204" charset="0"/>
                <a:cs typeface="Abhaya Libre Regular" panose="020B0604020202020204" charset="0"/>
              </a:rPr>
              <a:t>" συμμετέχουν 79 μαθητές και 15 εκπαιδευτικοί από πέντε σχολεία πρωτοβάθμιας και δευτεροβάθμιας εκπαίδευσης στην Κροατία, την Τουρκία και την Αρμενία.  Σχεδιασμένες στο πλαίσιο των 17 Στόχων Βιώσιμης Ανάπτυξης, οι δραστηριότητες του έργου θα προωθήσουν τη μάθηση, τη συνεργασία, την ισότητα και την ένταξη και θα ενισχύσουν τη συνεργασία μεταξύ των σχολείων και των τοπικών κοινοτήτων τους. Το έργο αυτό θα περιλαμβάνει επίσης εργαστήρια περιβαλλοντικής μηχανικής, τα οποία θα υποστηρίξουν τη μάθηση των μαθητών σχετικά με τις πράσινες τεχνολογίες</a:t>
            </a:r>
            <a:r>
              <a:rPr lang="en-US" sz="2000" dirty="0">
                <a:latin typeface="Abhaya Libre Regular" panose="020B0604020202020204" charset="0"/>
                <a:cs typeface="Abhaya Libre Regular" panose="020B0604020202020204" charset="0"/>
              </a:rPr>
              <a:t>.</a:t>
            </a:r>
          </a:p>
          <a:p>
            <a:pPr algn="just"/>
            <a:endParaRPr lang="en-US" sz="2400" dirty="0">
              <a:latin typeface="Abhaya Libre Regular" panose="020B0604020202020204" charset="0"/>
              <a:cs typeface="Abhaya Libre Regular" panose="020B0604020202020204" charset="0"/>
            </a:endParaRPr>
          </a:p>
          <a:p>
            <a:pPr algn="just"/>
            <a:r>
              <a:rPr lang="en-US" sz="2400" dirty="0">
                <a:latin typeface="Abhaya Libre Regular" panose="020B0604020202020204" charset="0"/>
                <a:cs typeface="Abhaya Libre Regular" panose="020B0604020202020204" charset="0"/>
                <a:hlinkClick r:id="rId10"/>
              </a:rPr>
              <a:t>https://www.youtube.com/watch?v=qtmvpduVPEI&amp;list=PLYK8JpvJRLjiYTxvbc0AlH-nl_JUHul0K&amp;index=10</a:t>
            </a:r>
            <a:r>
              <a:rPr lang="en-US" sz="2400" dirty="0">
                <a:latin typeface="Abhaya Libre Regular" panose="020B0604020202020204" charset="0"/>
                <a:cs typeface="Abhaya Libre Regular" panose="020B0604020202020204" charset="0"/>
              </a:rPr>
              <a:t> </a:t>
            </a:r>
          </a:p>
        </p:txBody>
      </p:sp>
      <p:pic>
        <p:nvPicPr>
          <p:cNvPr id="8" name="Picture 7">
            <a:extLst>
              <a:ext uri="{FF2B5EF4-FFF2-40B4-BE49-F238E27FC236}">
                <a16:creationId xmlns:a16="http://schemas.microsoft.com/office/drawing/2014/main" id="{F502AC26-4611-D006-58E5-27E3BF8754B3}"/>
              </a:ext>
            </a:extLst>
          </p:cNvPr>
          <p:cNvPicPr>
            <a:picLocks noChangeAspect="1"/>
          </p:cNvPicPr>
          <p:nvPr/>
        </p:nvPicPr>
        <p:blipFill>
          <a:blip r:embed="rId11"/>
          <a:stretch>
            <a:fillRect/>
          </a:stretch>
        </p:blipFill>
        <p:spPr>
          <a:xfrm>
            <a:off x="11128654" y="5393633"/>
            <a:ext cx="6303170" cy="3145616"/>
          </a:xfrm>
          <a:prstGeom prst="rect">
            <a:avLst/>
          </a:prstGeom>
        </p:spPr>
      </p:pic>
      <p:pic>
        <p:nvPicPr>
          <p:cNvPr id="10" name="Picture 9">
            <a:extLst>
              <a:ext uri="{FF2B5EF4-FFF2-40B4-BE49-F238E27FC236}">
                <a16:creationId xmlns:a16="http://schemas.microsoft.com/office/drawing/2014/main" id="{A6CD3ACB-43B0-E441-6E74-4BD8435FEECD}"/>
              </a:ext>
            </a:extLst>
          </p:cNvPr>
          <p:cNvPicPr>
            <a:picLocks noChangeAspect="1"/>
          </p:cNvPicPr>
          <p:nvPr/>
        </p:nvPicPr>
        <p:blipFill>
          <a:blip r:embed="rId12"/>
          <a:stretch>
            <a:fillRect/>
          </a:stretch>
        </p:blipFill>
        <p:spPr>
          <a:xfrm>
            <a:off x="13551704" y="2009786"/>
            <a:ext cx="1457070" cy="3243353"/>
          </a:xfrm>
          <a:prstGeom prst="rect">
            <a:avLst/>
          </a:prstGeom>
        </p:spPr>
      </p:pic>
    </p:spTree>
    <p:extLst>
      <p:ext uri="{BB962C8B-B14F-4D97-AF65-F5344CB8AC3E}">
        <p14:creationId xmlns:p14="http://schemas.microsoft.com/office/powerpoint/2010/main" val="12843393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5974143" y="8370333"/>
            <a:ext cx="10675280" cy="1137869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pic>
        <p:nvPicPr>
          <p:cNvPr id="4" name="Picture 4"/>
          <p:cNvPicPr>
            <a:picLocks noChangeAspect="1"/>
          </p:cNvPicPr>
          <p:nvPr/>
        </p:nvPicPr>
        <p:blipFill>
          <a:blip r:embed="rId6"/>
          <a:srcRect/>
          <a:stretch>
            <a:fillRect/>
          </a:stretch>
        </p:blipFill>
        <p:spPr>
          <a:xfrm>
            <a:off x="16418708" y="0"/>
            <a:ext cx="1869292" cy="1869292"/>
          </a:xfrm>
          <a:prstGeom prst="rect">
            <a:avLst/>
          </a:prstGeom>
        </p:spPr>
      </p:pic>
      <p:pic>
        <p:nvPicPr>
          <p:cNvPr id="5" name="Picture 5"/>
          <p:cNvPicPr>
            <a:picLocks noChangeAspect="1"/>
          </p:cNvPicPr>
          <p:nvPr/>
        </p:nvPicPr>
        <p:blipFill>
          <a:blip r:embed="rId7"/>
          <a:srcRect/>
          <a:stretch>
            <a:fillRect/>
          </a:stretch>
        </p:blipFill>
        <p:spPr>
          <a:xfrm>
            <a:off x="7870030" y="9245916"/>
            <a:ext cx="3710720" cy="779251"/>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9614497">
            <a:off x="17215841" y="8047725"/>
            <a:ext cx="4352147" cy="4346443"/>
          </a:xfrm>
          <a:prstGeom prst="rect">
            <a:avLst/>
          </a:prstGeom>
        </p:spPr>
      </p:pic>
      <p:sp>
        <p:nvSpPr>
          <p:cNvPr id="9" name="TextBox 9"/>
          <p:cNvSpPr txBox="1"/>
          <p:nvPr/>
        </p:nvSpPr>
        <p:spPr>
          <a:xfrm>
            <a:off x="1981200" y="1104847"/>
            <a:ext cx="13801527" cy="1458476"/>
          </a:xfrm>
          <a:prstGeom prst="rect">
            <a:avLst/>
          </a:prstGeom>
        </p:spPr>
        <p:txBody>
          <a:bodyPr wrap="square" lIns="0" tIns="0" rIns="0" bIns="0" rtlCol="0" anchor="t">
            <a:spAutoFit/>
          </a:bodyPr>
          <a:lstStyle/>
          <a:p>
            <a:pPr algn="ctr">
              <a:lnSpc>
                <a:spcPts val="5449"/>
              </a:lnSpc>
            </a:pPr>
            <a:r>
              <a:rPr lang="el-GR" sz="6000" dirty="0">
                <a:latin typeface="Abhaya Libre Regular" panose="020B0604020202020204" charset="0"/>
                <a:cs typeface="Abhaya Libre Regular" panose="020B0604020202020204" charset="0"/>
              </a:rPr>
              <a:t>Το Παράδειγμα της Ολλανδίας</a:t>
            </a:r>
            <a:r>
              <a:rPr lang="en-US" sz="6000" dirty="0">
                <a:latin typeface="Abhaya Libre Regular" panose="020B0604020202020204" charset="0"/>
                <a:cs typeface="Abhaya Libre Regular" panose="020B0604020202020204" charset="0"/>
              </a:rPr>
              <a:t> - The Blue Hotspot Dordrecht</a:t>
            </a:r>
            <a:r>
              <a:rPr lang="en-US" sz="6410" dirty="0">
                <a:solidFill>
                  <a:srgbClr val="000000"/>
                </a:solidFill>
                <a:latin typeface="Abhaya Libre Regular"/>
              </a:rPr>
              <a:t> </a:t>
            </a:r>
          </a:p>
        </p:txBody>
      </p:sp>
      <p:sp>
        <p:nvSpPr>
          <p:cNvPr id="23" name="TextBox 22">
            <a:extLst>
              <a:ext uri="{FF2B5EF4-FFF2-40B4-BE49-F238E27FC236}">
                <a16:creationId xmlns:a16="http://schemas.microsoft.com/office/drawing/2014/main" id="{848E789C-D337-FDCA-4BC3-E7175891A131}"/>
              </a:ext>
            </a:extLst>
          </p:cNvPr>
          <p:cNvSpPr txBox="1"/>
          <p:nvPr/>
        </p:nvSpPr>
        <p:spPr>
          <a:xfrm>
            <a:off x="914400" y="2705467"/>
            <a:ext cx="9906000" cy="6124754"/>
          </a:xfrm>
          <a:prstGeom prst="rect">
            <a:avLst/>
          </a:prstGeom>
          <a:noFill/>
        </p:spPr>
        <p:txBody>
          <a:bodyPr wrap="square">
            <a:spAutoFit/>
          </a:bodyPr>
          <a:lstStyle/>
          <a:p>
            <a:pPr algn="just"/>
            <a:r>
              <a:rPr lang="el-GR" sz="2000" dirty="0">
                <a:latin typeface="Abhaya Libre Regular" panose="020B0604020202020204" charset="0"/>
                <a:cs typeface="Abhaya Libre Regular" panose="020B0604020202020204" charset="0"/>
              </a:rPr>
              <a:t>Ένας ολοκληρωμένος κόμβος στις Κάτω Χώρες, ο οποίος στοχεύει στη δημιουργία ενός περιβάλλοντος όπου οι ειδικοί στον τομέα του νερού, του πρασίνου και του κλίματος θα συνεργάζονται με τους ενδιαφερόμενους φορείς της κοινότητας, προκειμένου να βρεθούν καινοτόμες λύσεις για μείζονες κοινωνικές προκλήσεις, όπως η κλιματική αλλαγή και η απώλεια βιοποικιλότητας.  Λειτουργώντας ως διαμεσολαβητής, η συμμετοχή σχολείων, επιχειρήσεων και κυβερνήσεων θα προωθήσει την ανταλλαγή γνώσεων και δεξιοτήτων που είναι απαραίτητες για την υποστήριξη της μετάβασης σε μια πράσινη οικονομία.</a:t>
            </a:r>
          </a:p>
          <a:p>
            <a:pPr algn="just"/>
            <a:r>
              <a:rPr lang="el-GR" sz="2000" dirty="0">
                <a:latin typeface="Abhaya Libre Regular" panose="020B0604020202020204" charset="0"/>
                <a:cs typeface="Abhaya Libre Regular" panose="020B0604020202020204" charset="0"/>
              </a:rPr>
              <a:t>Το </a:t>
            </a:r>
            <a:r>
              <a:rPr lang="el-GR" sz="2000" dirty="0" err="1">
                <a:latin typeface="Abhaya Libre Regular" panose="020B0604020202020204" charset="0"/>
                <a:cs typeface="Abhaya Libre Regular" panose="020B0604020202020204" charset="0"/>
              </a:rPr>
              <a:t>Blue</a:t>
            </a:r>
            <a:r>
              <a:rPr lang="el-GR" sz="2000" dirty="0">
                <a:latin typeface="Abhaya Libre Regular" panose="020B0604020202020204" charset="0"/>
                <a:cs typeface="Abhaya Libre Regular" panose="020B0604020202020204" charset="0"/>
              </a:rPr>
              <a:t> </a:t>
            </a:r>
            <a:r>
              <a:rPr lang="el-GR" sz="2000" dirty="0" err="1">
                <a:latin typeface="Abhaya Libre Regular" panose="020B0604020202020204" charset="0"/>
                <a:cs typeface="Abhaya Libre Regular" panose="020B0604020202020204" charset="0"/>
              </a:rPr>
              <a:t>Hotspot</a:t>
            </a:r>
            <a:r>
              <a:rPr lang="el-GR" sz="2000" dirty="0">
                <a:latin typeface="Abhaya Libre Regular" panose="020B0604020202020204" charset="0"/>
                <a:cs typeface="Abhaya Libre Regular" panose="020B0604020202020204" charset="0"/>
              </a:rPr>
              <a:t> </a:t>
            </a:r>
            <a:r>
              <a:rPr lang="el-GR" sz="2000" dirty="0" err="1">
                <a:latin typeface="Abhaya Libre Regular" panose="020B0604020202020204" charset="0"/>
                <a:cs typeface="Abhaya Libre Regular" panose="020B0604020202020204" charset="0"/>
              </a:rPr>
              <a:t>Dordrecht</a:t>
            </a:r>
            <a:r>
              <a:rPr lang="el-GR" sz="2000" dirty="0">
                <a:latin typeface="Abhaya Libre Regular" panose="020B0604020202020204" charset="0"/>
                <a:cs typeface="Abhaya Libre Regular" panose="020B0604020202020204" charset="0"/>
              </a:rPr>
              <a:t> είναι μια κοινότητα για μαθητές, καθηγητές, επαγγελματίες και κυβερνήσεις, η οποία επικεντρώνεται σε μπλε-πράσινα θέματα, όπως η ποιότητα του νερού, η ασφάλεια του νερού, η καθίζηση του εδάφους και οι πόλεις που είναι ανθεκτικές στην κλιματική αλλαγή. Στόχος είναι να δημιουργηθεί ένας τόπος συνάντησης (τόσο διαδικτυακά όσο και σε φυσικό χώρο) για την ανάπτυξη πράσινων δεξιοτήτων και την ενδυνάμωση των </a:t>
            </a:r>
            <a:r>
              <a:rPr lang="el-GR" sz="2000">
                <a:latin typeface="Abhaya Libre Regular" panose="020B0604020202020204" charset="0"/>
                <a:cs typeface="Abhaya Libre Regular" panose="020B0604020202020204" charset="0"/>
              </a:rPr>
              <a:t>ανθρώπων ώστε να αντιμετωπίσουν </a:t>
            </a:r>
            <a:r>
              <a:rPr lang="el-GR" sz="2000" dirty="0">
                <a:latin typeface="Abhaya Libre Regular" panose="020B0604020202020204" charset="0"/>
                <a:cs typeface="Abhaya Libre Regular" panose="020B0604020202020204" charset="0"/>
              </a:rPr>
              <a:t>τις κοινωνικές προκλήσεις του αύριο, όπως η προσαρμογή στην κλιματική αλλαγή και η βιοποικιλότητα. Το συνεργατικό περιβάλλον θα βοηθήσει επίσης τους νέους να εισέλθουν στην οικολογική αγορά εργασίας, εξασφαλίζοντας τους τις κατάλληλες πράσινες δεξιότητες και συνδέοντάς τους με εργοδότες και εταίρους</a:t>
            </a:r>
            <a:r>
              <a:rPr lang="en-US" sz="2400" dirty="0">
                <a:latin typeface="Abhaya Libre Regular" panose="020B0604020202020204" charset="0"/>
                <a:cs typeface="Abhaya Libre Regular" panose="020B0604020202020204" charset="0"/>
              </a:rPr>
              <a:t>.</a:t>
            </a:r>
          </a:p>
          <a:p>
            <a:pPr algn="just"/>
            <a:r>
              <a:rPr lang="en-US" sz="2400" dirty="0">
                <a:latin typeface="Abhaya Libre Regular" panose="020B0604020202020204" charset="0"/>
                <a:cs typeface="Abhaya Libre Regular" panose="020B0604020202020204" charset="0"/>
                <a:hlinkClick r:id="rId10"/>
              </a:rPr>
              <a:t>https://www.youtube.com/watch?v=42QeXSnTsYc&amp;list=PLYK8JpvJRLjiYTxvbc0AlH-nl_JUHul0K&amp;index=7</a:t>
            </a:r>
            <a:r>
              <a:rPr lang="en-US" sz="2400" dirty="0">
                <a:latin typeface="Abhaya Libre Regular" panose="020B0604020202020204" charset="0"/>
                <a:cs typeface="Abhaya Libre Regular" panose="020B0604020202020204" charset="0"/>
              </a:rPr>
              <a:t> </a:t>
            </a:r>
          </a:p>
        </p:txBody>
      </p:sp>
      <p:pic>
        <p:nvPicPr>
          <p:cNvPr id="11" name="Picture 10">
            <a:extLst>
              <a:ext uri="{FF2B5EF4-FFF2-40B4-BE49-F238E27FC236}">
                <a16:creationId xmlns:a16="http://schemas.microsoft.com/office/drawing/2014/main" id="{7F620986-FD78-7949-174F-8C2F5696161C}"/>
              </a:ext>
            </a:extLst>
          </p:cNvPr>
          <p:cNvPicPr>
            <a:picLocks noChangeAspect="1"/>
          </p:cNvPicPr>
          <p:nvPr/>
        </p:nvPicPr>
        <p:blipFill>
          <a:blip r:embed="rId11"/>
          <a:stretch>
            <a:fillRect/>
          </a:stretch>
        </p:blipFill>
        <p:spPr>
          <a:xfrm>
            <a:off x="11011358" y="5579913"/>
            <a:ext cx="6167320" cy="3122169"/>
          </a:xfrm>
          <a:prstGeom prst="rect">
            <a:avLst/>
          </a:prstGeom>
        </p:spPr>
      </p:pic>
      <p:pic>
        <p:nvPicPr>
          <p:cNvPr id="12" name="Picture 11">
            <a:extLst>
              <a:ext uri="{FF2B5EF4-FFF2-40B4-BE49-F238E27FC236}">
                <a16:creationId xmlns:a16="http://schemas.microsoft.com/office/drawing/2014/main" id="{36DE2297-E136-1874-A839-7963BDD46F69}"/>
              </a:ext>
            </a:extLst>
          </p:cNvPr>
          <p:cNvPicPr>
            <a:picLocks noChangeAspect="1"/>
          </p:cNvPicPr>
          <p:nvPr/>
        </p:nvPicPr>
        <p:blipFill>
          <a:blip r:embed="rId12"/>
          <a:stretch>
            <a:fillRect/>
          </a:stretch>
        </p:blipFill>
        <p:spPr>
          <a:xfrm>
            <a:off x="12722443" y="2180334"/>
            <a:ext cx="2475191" cy="3121423"/>
          </a:xfrm>
          <a:prstGeom prst="rect">
            <a:avLst/>
          </a:prstGeom>
        </p:spPr>
      </p:pic>
    </p:spTree>
    <p:extLst>
      <p:ext uri="{BB962C8B-B14F-4D97-AF65-F5344CB8AC3E}">
        <p14:creationId xmlns:p14="http://schemas.microsoft.com/office/powerpoint/2010/main" val="34016917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167879">
            <a:off x="15048952" y="6594634"/>
            <a:ext cx="5721823" cy="5669807"/>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228850">
            <a:off x="-3894162" y="-4468275"/>
            <a:ext cx="6836042" cy="6773896"/>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878502" y="8579500"/>
            <a:ext cx="2556197" cy="2751289"/>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6632729">
            <a:off x="17605408" y="3001377"/>
            <a:ext cx="4881157" cy="4874760"/>
          </a:xfrm>
          <a:prstGeom prst="rect">
            <a:avLst/>
          </a:prstGeom>
        </p:spPr>
      </p:pic>
      <p:pic>
        <p:nvPicPr>
          <p:cNvPr id="6" name="Picture 6"/>
          <p:cNvPicPr>
            <a:picLocks noChangeAspect="1"/>
          </p:cNvPicPr>
          <p:nvPr/>
        </p:nvPicPr>
        <p:blipFill>
          <a:blip r:embed="rId10"/>
          <a:srcRect/>
          <a:stretch>
            <a:fillRect/>
          </a:stretch>
        </p:blipFill>
        <p:spPr>
          <a:xfrm>
            <a:off x="16418708" y="0"/>
            <a:ext cx="1869292" cy="1869292"/>
          </a:xfrm>
          <a:prstGeom prst="rect">
            <a:avLst/>
          </a:prstGeom>
        </p:spPr>
      </p:pic>
      <p:sp>
        <p:nvSpPr>
          <p:cNvPr id="8" name="TextBox 8"/>
          <p:cNvSpPr txBox="1"/>
          <p:nvPr/>
        </p:nvSpPr>
        <p:spPr>
          <a:xfrm>
            <a:off x="2216659" y="2282815"/>
            <a:ext cx="8280738" cy="770736"/>
          </a:xfrm>
          <a:prstGeom prst="rect">
            <a:avLst/>
          </a:prstGeom>
        </p:spPr>
        <p:txBody>
          <a:bodyPr lIns="0" tIns="0" rIns="0" bIns="0" rtlCol="0" anchor="t">
            <a:spAutoFit/>
          </a:bodyPr>
          <a:lstStyle/>
          <a:p>
            <a:pPr>
              <a:lnSpc>
                <a:spcPts val="5449"/>
              </a:lnSpc>
            </a:pPr>
            <a:r>
              <a:rPr lang="el-GR" sz="6410" dirty="0">
                <a:solidFill>
                  <a:srgbClr val="000000"/>
                </a:solidFill>
                <a:latin typeface="Abhaya Libre Regular Bold"/>
              </a:rPr>
              <a:t>Παραπομπές</a:t>
            </a:r>
            <a:endParaRPr lang="en-US" sz="6410" dirty="0">
              <a:solidFill>
                <a:srgbClr val="000000"/>
              </a:solidFill>
              <a:latin typeface="Abhaya Libre Regular Bold"/>
            </a:endParaRPr>
          </a:p>
        </p:txBody>
      </p:sp>
      <p:pic>
        <p:nvPicPr>
          <p:cNvPr id="9" name="Picture 9"/>
          <p:cNvPicPr>
            <a:picLocks noChangeAspect="1"/>
          </p:cNvPicPr>
          <p:nvPr/>
        </p:nvPicPr>
        <p:blipFill>
          <a:blip r:embed="rId11"/>
          <a:srcRect/>
          <a:stretch>
            <a:fillRect/>
          </a:stretch>
        </p:blipFill>
        <p:spPr>
          <a:xfrm>
            <a:off x="7870030" y="9245916"/>
            <a:ext cx="3710720" cy="779251"/>
          </a:xfrm>
          <a:prstGeom prst="rect">
            <a:avLst/>
          </a:prstGeom>
        </p:spPr>
      </p:pic>
      <p:grpSp>
        <p:nvGrpSpPr>
          <p:cNvPr id="10" name="Group 10"/>
          <p:cNvGrpSpPr/>
          <p:nvPr/>
        </p:nvGrpSpPr>
        <p:grpSpPr>
          <a:xfrm>
            <a:off x="-906316" y="8854448"/>
            <a:ext cx="2900572" cy="807705"/>
            <a:chOff x="0" y="0"/>
            <a:chExt cx="3867430" cy="1076939"/>
          </a:xfrm>
        </p:grpSpPr>
        <p:pic>
          <p:nvPicPr>
            <p:cNvPr id="11" name="Picture 11"/>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0" y="0"/>
              <a:ext cx="3867430" cy="618789"/>
            </a:xfrm>
            <a:prstGeom prst="rect">
              <a:avLst/>
            </a:prstGeom>
          </p:spPr>
        </p:pic>
        <p:pic>
          <p:nvPicPr>
            <p:cNvPr id="12" name="Picture 12"/>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0" y="458151"/>
              <a:ext cx="3867430" cy="618789"/>
            </a:xfrm>
            <a:prstGeom prst="rect">
              <a:avLst/>
            </a:prstGeom>
          </p:spPr>
        </p:pic>
      </p:grpSp>
      <p:sp>
        <p:nvSpPr>
          <p:cNvPr id="14" name="TextBox 13">
            <a:extLst>
              <a:ext uri="{FF2B5EF4-FFF2-40B4-BE49-F238E27FC236}">
                <a16:creationId xmlns:a16="http://schemas.microsoft.com/office/drawing/2014/main" id="{433F5B7E-CEB5-A38B-5D1A-5F0A2826011C}"/>
              </a:ext>
            </a:extLst>
          </p:cNvPr>
          <p:cNvSpPr txBox="1"/>
          <p:nvPr/>
        </p:nvSpPr>
        <p:spPr>
          <a:xfrm>
            <a:off x="2032000" y="3458945"/>
            <a:ext cx="14224000" cy="3416320"/>
          </a:xfrm>
          <a:prstGeom prst="rect">
            <a:avLst/>
          </a:prstGeom>
          <a:noFill/>
        </p:spPr>
        <p:txBody>
          <a:bodyPr wrap="square">
            <a:spAutoFit/>
          </a:bodyPr>
          <a:lstStyle/>
          <a:p>
            <a:pPr marL="342900" indent="-342900">
              <a:buFont typeface="Arial" panose="020B0604020202020204" pitchFamily="34" charset="0"/>
              <a:buChar char="•"/>
            </a:pPr>
            <a:r>
              <a:rPr lang="en-US" sz="2400" dirty="0">
                <a:latin typeface="Abhaya Libre Regular" panose="020B0604020202020204" charset="0"/>
                <a:cs typeface="Abhaya Libre Regular" panose="020B0604020202020204" charset="0"/>
                <a:hlinkClick r:id="rId14"/>
              </a:rPr>
              <a:t>https://commission.europa.eu/strategy-and-policy/priorities-2019-2024/european-green-deal_en</a:t>
            </a:r>
          </a:p>
          <a:p>
            <a:pPr marL="342900" indent="-342900">
              <a:buFont typeface="Arial" panose="020B0604020202020204" pitchFamily="34" charset="0"/>
              <a:buChar char="•"/>
            </a:pPr>
            <a:r>
              <a:rPr lang="en-US" sz="2400" dirty="0">
                <a:latin typeface="Abhaya Libre Regular" panose="020B0604020202020204" charset="0"/>
                <a:cs typeface="Abhaya Libre Regular" panose="020B0604020202020204" charset="0"/>
                <a:hlinkClick r:id="rId14"/>
              </a:rPr>
              <a:t>https://ec.europa.eu/migrant-integration/sites/default/files/2020-07/SkillsAgenda.pdf</a:t>
            </a:r>
            <a:r>
              <a:rPr lang="en-US" sz="2400" dirty="0">
                <a:latin typeface="Abhaya Libre Regular" panose="020B0604020202020204" charset="0"/>
                <a:cs typeface="Abhaya Libre Regular" panose="020B0604020202020204" charset="0"/>
              </a:rPr>
              <a:t> </a:t>
            </a:r>
          </a:p>
          <a:p>
            <a:pPr marL="342900" indent="-342900">
              <a:buFont typeface="Arial" panose="020B0604020202020204" pitchFamily="34" charset="0"/>
              <a:buChar char="•"/>
            </a:pPr>
            <a:r>
              <a:rPr lang="en-US" sz="2400" dirty="0">
                <a:latin typeface="Abhaya Libre Regular" panose="020B0604020202020204" charset="0"/>
                <a:cs typeface="Abhaya Libre Regular" panose="020B0604020202020204" charset="0"/>
                <a:hlinkClick r:id="rId15"/>
              </a:rPr>
              <a:t>https://www.cedefop.europa.eu/en/publications/3057</a:t>
            </a:r>
            <a:r>
              <a:rPr lang="en-US" sz="2400" dirty="0">
                <a:latin typeface="Abhaya Libre Regular" panose="020B0604020202020204" charset="0"/>
                <a:cs typeface="Abhaya Libre Regular" panose="020B0604020202020204" charset="0"/>
              </a:rPr>
              <a:t> </a:t>
            </a:r>
          </a:p>
          <a:p>
            <a:pPr marL="342900" indent="-342900">
              <a:buFont typeface="Arial" panose="020B0604020202020204" pitchFamily="34" charset="0"/>
              <a:buChar char="•"/>
            </a:pPr>
            <a:r>
              <a:rPr lang="en-US" sz="2400" dirty="0">
                <a:latin typeface="Abhaya Libre Regular" panose="020B0604020202020204" charset="0"/>
                <a:cs typeface="Abhaya Libre Regular" panose="020B0604020202020204" charset="0"/>
                <a:hlinkClick r:id="rId16"/>
              </a:rPr>
              <a:t>https://ec.europa.eu/newsroom/empl/items/741088/en</a:t>
            </a:r>
            <a:r>
              <a:rPr lang="en-US" sz="2400" dirty="0">
                <a:latin typeface="Abhaya Libre Regular" panose="020B0604020202020204" charset="0"/>
                <a:cs typeface="Abhaya Libre Regular" panose="020B0604020202020204" charset="0"/>
              </a:rPr>
              <a:t> </a:t>
            </a:r>
          </a:p>
          <a:p>
            <a:pPr marL="342900" indent="-342900">
              <a:buFont typeface="Arial" panose="020B0604020202020204" pitchFamily="34" charset="0"/>
              <a:buChar char="•"/>
            </a:pPr>
            <a:r>
              <a:rPr lang="en-US" sz="2400" dirty="0">
                <a:latin typeface="Abhaya Libre Regular" panose="020B0604020202020204" charset="0"/>
                <a:cs typeface="Abhaya Libre Regular" panose="020B0604020202020204" charset="0"/>
                <a:hlinkClick r:id="rId17"/>
              </a:rPr>
              <a:t>https://www.etf.europa.eu/en/news-and-events/press/green-skills-awards-2022-winners-announced</a:t>
            </a:r>
            <a:endParaRPr lang="en-US" sz="2400" dirty="0">
              <a:latin typeface="Abhaya Libre Regular" panose="020B0604020202020204" charset="0"/>
              <a:cs typeface="Abhaya Libre Regular" panose="020B0604020202020204" charset="0"/>
            </a:endParaRPr>
          </a:p>
          <a:p>
            <a:pPr marL="342900" indent="-342900">
              <a:buFont typeface="Arial" panose="020B0604020202020204" pitchFamily="34" charset="0"/>
              <a:buChar char="•"/>
            </a:pPr>
            <a:r>
              <a:rPr lang="en-US" sz="2400" dirty="0">
                <a:latin typeface="Abhaya Libre Regular" panose="020B0604020202020204" charset="0"/>
                <a:cs typeface="Abhaya Libre Regular" panose="020B0604020202020204" charset="0"/>
                <a:hlinkClick r:id="rId18"/>
              </a:rPr>
              <a:t>https://www.ilo.org/wcmsp5/groups/public/---ed_emp/---ifp_skills/documents/publication/wcms_564692.pdfm</a:t>
            </a:r>
            <a:r>
              <a:rPr lang="en-US" sz="2400" dirty="0">
                <a:latin typeface="Abhaya Libre Regular" panose="020B0604020202020204" charset="0"/>
                <a:cs typeface="Abhaya Libre Regular" panose="020B0604020202020204" charset="0"/>
              </a:rPr>
              <a:t> </a:t>
            </a:r>
          </a:p>
          <a:p>
            <a:pPr marL="342900" indent="-342900">
              <a:buFont typeface="Arial" panose="020B0604020202020204" pitchFamily="34" charset="0"/>
              <a:buChar char="•"/>
            </a:pPr>
            <a:endParaRPr lang="en-US" sz="2400" dirty="0">
              <a:latin typeface="Abhaya Libre Regular" panose="020B0604020202020204" charset="0"/>
              <a:cs typeface="Abhaya Libre Regular" panose="020B0604020202020204" charset="0"/>
            </a:endParaRPr>
          </a:p>
          <a:p>
            <a:pPr marL="342900" indent="-342900">
              <a:buFont typeface="Arial" panose="020B0604020202020204" pitchFamily="34" charset="0"/>
              <a:buChar char="•"/>
            </a:pPr>
            <a:endParaRPr lang="en-US" sz="2400" dirty="0">
              <a:latin typeface="Abhaya Libre Regular" panose="020B0604020202020204" charset="0"/>
              <a:cs typeface="Abhaya Libre Regular" panose="020B060402020202020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80155" y="837458"/>
            <a:ext cx="17927690" cy="963613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52805">
            <a:off x="6163950" y="-3326906"/>
            <a:ext cx="5364129" cy="5364129"/>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167879">
            <a:off x="16541943" y="7503474"/>
            <a:ext cx="5721823" cy="5669807"/>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4196164">
            <a:off x="-5667382" y="8118007"/>
            <a:ext cx="11622266" cy="12388074"/>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642319" y="-2559782"/>
            <a:ext cx="3334026" cy="3588482"/>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5371492" y="9488339"/>
            <a:ext cx="2556197" cy="2751289"/>
          </a:xfrm>
          <a:prstGeom prst="rect">
            <a:avLst/>
          </a:prstGeom>
        </p:spPr>
      </p:pic>
      <p:pic>
        <p:nvPicPr>
          <p:cNvPr id="8" name="Picture 8"/>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185502">
            <a:off x="-3852602" y="189371"/>
            <a:ext cx="4352147" cy="4346443"/>
          </a:xfrm>
          <a:prstGeom prst="rect">
            <a:avLst/>
          </a:prstGeom>
        </p:spPr>
      </p:pic>
      <p:pic>
        <p:nvPicPr>
          <p:cNvPr id="9" name="Picture 9"/>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7379619">
            <a:off x="2804477" y="10361181"/>
            <a:ext cx="5810576" cy="5802961"/>
          </a:xfrm>
          <a:prstGeom prst="rect">
            <a:avLst/>
          </a:prstGeom>
        </p:spPr>
      </p:pic>
      <p:pic>
        <p:nvPicPr>
          <p:cNvPr id="10" name="Picture 10"/>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6632729">
            <a:off x="18127522" y="1732064"/>
            <a:ext cx="4881157" cy="4874760"/>
          </a:xfrm>
          <a:prstGeom prst="rect">
            <a:avLst/>
          </a:prstGeom>
        </p:spPr>
      </p:pic>
      <p:grpSp>
        <p:nvGrpSpPr>
          <p:cNvPr id="11" name="Group 11"/>
          <p:cNvGrpSpPr/>
          <p:nvPr/>
        </p:nvGrpSpPr>
        <p:grpSpPr>
          <a:xfrm>
            <a:off x="3249428" y="1707515"/>
            <a:ext cx="3086100" cy="2652117"/>
            <a:chOff x="0" y="0"/>
            <a:chExt cx="812800" cy="698500"/>
          </a:xfrm>
        </p:grpSpPr>
        <p:sp>
          <p:nvSpPr>
            <p:cNvPr id="12" name="Freeform 12"/>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FEFEFE"/>
            </a:solidFill>
            <a:ln w="38100">
              <a:solidFill>
                <a:srgbClr val="04989E"/>
              </a:solidFill>
            </a:ln>
          </p:spPr>
          <p:txBody>
            <a:bodyPr/>
            <a:lstStyle/>
            <a:p>
              <a:endParaRPr lang="en-US"/>
            </a:p>
          </p:txBody>
        </p:sp>
        <p:sp>
          <p:nvSpPr>
            <p:cNvPr id="13" name="TextBox 13"/>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5709765" y="3152626"/>
            <a:ext cx="3086100" cy="2652117"/>
            <a:chOff x="0" y="0"/>
            <a:chExt cx="812800" cy="698500"/>
          </a:xfrm>
        </p:grpSpPr>
        <p:sp>
          <p:nvSpPr>
            <p:cNvPr id="15" name="Freeform 15"/>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FEFEFE"/>
            </a:solidFill>
            <a:ln w="38100">
              <a:solidFill>
                <a:srgbClr val="04989E"/>
              </a:solidFill>
            </a:ln>
          </p:spPr>
          <p:txBody>
            <a:bodyPr/>
            <a:lstStyle/>
            <a:p>
              <a:endParaRPr lang="en-US"/>
            </a:p>
          </p:txBody>
        </p:sp>
        <p:sp>
          <p:nvSpPr>
            <p:cNvPr id="16" name="TextBox 16"/>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a:off x="2691707" y="4508851"/>
            <a:ext cx="3643821" cy="3131408"/>
            <a:chOff x="0" y="0"/>
            <a:chExt cx="812800" cy="698500"/>
          </a:xfrm>
        </p:grpSpPr>
        <p:sp>
          <p:nvSpPr>
            <p:cNvPr id="18" name="Freeform 18"/>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FEFEFE"/>
            </a:solidFill>
            <a:ln w="38100">
              <a:solidFill>
                <a:srgbClr val="04989E"/>
              </a:solidFill>
            </a:ln>
          </p:spPr>
          <p:txBody>
            <a:bodyPr/>
            <a:lstStyle/>
            <a:p>
              <a:endParaRPr lang="en-US"/>
            </a:p>
          </p:txBody>
        </p:sp>
        <p:sp>
          <p:nvSpPr>
            <p:cNvPr id="19" name="TextBox 19"/>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20" name="Group 20"/>
          <p:cNvGrpSpPr/>
          <p:nvPr/>
        </p:nvGrpSpPr>
        <p:grpSpPr>
          <a:xfrm>
            <a:off x="5759915" y="6157168"/>
            <a:ext cx="3086100" cy="2652117"/>
            <a:chOff x="0" y="0"/>
            <a:chExt cx="812800" cy="698500"/>
          </a:xfrm>
        </p:grpSpPr>
        <p:sp>
          <p:nvSpPr>
            <p:cNvPr id="21" name="Freeform 21"/>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FEFEFE"/>
            </a:solidFill>
            <a:ln w="38100">
              <a:solidFill>
                <a:srgbClr val="04989E"/>
              </a:solidFill>
            </a:ln>
          </p:spPr>
          <p:txBody>
            <a:bodyPr/>
            <a:lstStyle/>
            <a:p>
              <a:endParaRPr lang="en-US"/>
            </a:p>
          </p:txBody>
        </p:sp>
        <p:sp>
          <p:nvSpPr>
            <p:cNvPr id="22" name="TextBox 22"/>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23" name="Group 23"/>
          <p:cNvGrpSpPr/>
          <p:nvPr/>
        </p:nvGrpSpPr>
        <p:grpSpPr>
          <a:xfrm>
            <a:off x="8182339" y="4478685"/>
            <a:ext cx="3086100" cy="2652117"/>
            <a:chOff x="0" y="0"/>
            <a:chExt cx="812800" cy="698500"/>
          </a:xfrm>
        </p:grpSpPr>
        <p:sp>
          <p:nvSpPr>
            <p:cNvPr id="24" name="Freeform 24"/>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FEFEFE"/>
            </a:solidFill>
            <a:ln w="38100">
              <a:solidFill>
                <a:srgbClr val="04989E"/>
              </a:solidFill>
            </a:ln>
          </p:spPr>
          <p:txBody>
            <a:bodyPr/>
            <a:lstStyle/>
            <a:p>
              <a:endParaRPr lang="en-US"/>
            </a:p>
          </p:txBody>
        </p:sp>
        <p:sp>
          <p:nvSpPr>
            <p:cNvPr id="25" name="TextBox 25"/>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26" name="Group 26"/>
          <p:cNvGrpSpPr/>
          <p:nvPr/>
        </p:nvGrpSpPr>
        <p:grpSpPr>
          <a:xfrm>
            <a:off x="10749353" y="3182792"/>
            <a:ext cx="3086100" cy="2652117"/>
            <a:chOff x="0" y="0"/>
            <a:chExt cx="812800" cy="698500"/>
          </a:xfrm>
        </p:grpSpPr>
        <p:sp>
          <p:nvSpPr>
            <p:cNvPr id="27" name="Freeform 27"/>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FEFEFE"/>
            </a:solidFill>
            <a:ln w="38100">
              <a:solidFill>
                <a:srgbClr val="04989E"/>
              </a:solidFill>
            </a:ln>
          </p:spPr>
          <p:txBody>
            <a:bodyPr/>
            <a:lstStyle/>
            <a:p>
              <a:endParaRPr lang="en-US"/>
            </a:p>
          </p:txBody>
        </p:sp>
        <p:sp>
          <p:nvSpPr>
            <p:cNvPr id="28" name="TextBox 28"/>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29" name="Group 29"/>
          <p:cNvGrpSpPr/>
          <p:nvPr/>
        </p:nvGrpSpPr>
        <p:grpSpPr>
          <a:xfrm>
            <a:off x="10749353" y="5984128"/>
            <a:ext cx="3086100" cy="2652117"/>
            <a:chOff x="0" y="0"/>
            <a:chExt cx="812800" cy="698500"/>
          </a:xfrm>
        </p:grpSpPr>
        <p:sp>
          <p:nvSpPr>
            <p:cNvPr id="30" name="Freeform 30"/>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FEFEFE"/>
            </a:solidFill>
            <a:ln w="38100">
              <a:solidFill>
                <a:srgbClr val="04989E"/>
              </a:solidFill>
            </a:ln>
          </p:spPr>
          <p:txBody>
            <a:bodyPr/>
            <a:lstStyle/>
            <a:p>
              <a:endParaRPr lang="en-US"/>
            </a:p>
          </p:txBody>
        </p:sp>
        <p:sp>
          <p:nvSpPr>
            <p:cNvPr id="31" name="TextBox 31"/>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32" name="Group 32"/>
          <p:cNvGrpSpPr/>
          <p:nvPr/>
        </p:nvGrpSpPr>
        <p:grpSpPr>
          <a:xfrm>
            <a:off x="13225533" y="4508851"/>
            <a:ext cx="3086100" cy="2652117"/>
            <a:chOff x="0" y="0"/>
            <a:chExt cx="812800" cy="698500"/>
          </a:xfrm>
        </p:grpSpPr>
        <p:sp>
          <p:nvSpPr>
            <p:cNvPr id="33" name="Freeform 33"/>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FEFEFE"/>
            </a:solidFill>
            <a:ln w="38100">
              <a:solidFill>
                <a:srgbClr val="04989E"/>
              </a:solidFill>
            </a:ln>
          </p:spPr>
          <p:txBody>
            <a:bodyPr/>
            <a:lstStyle/>
            <a:p>
              <a:endParaRPr lang="en-US"/>
            </a:p>
          </p:txBody>
        </p:sp>
        <p:sp>
          <p:nvSpPr>
            <p:cNvPr id="34" name="TextBox 34"/>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pic>
        <p:nvPicPr>
          <p:cNvPr id="35" name="Picture 35"/>
          <p:cNvPicPr>
            <a:picLocks noChangeAspect="1"/>
          </p:cNvPicPr>
          <p:nvPr/>
        </p:nvPicPr>
        <p:blipFill>
          <a:blip r:embed="rId18"/>
          <a:srcRect/>
          <a:stretch>
            <a:fillRect/>
          </a:stretch>
        </p:blipFill>
        <p:spPr>
          <a:xfrm>
            <a:off x="16418708" y="0"/>
            <a:ext cx="1869292" cy="1869292"/>
          </a:xfrm>
          <a:prstGeom prst="rect">
            <a:avLst/>
          </a:prstGeom>
        </p:spPr>
      </p:pic>
      <p:pic>
        <p:nvPicPr>
          <p:cNvPr id="36" name="Picture 36"/>
          <p:cNvPicPr>
            <a:picLocks noChangeAspect="1"/>
          </p:cNvPicPr>
          <p:nvPr/>
        </p:nvPicPr>
        <p:blipFill>
          <a:blip r:embed="rId19"/>
          <a:srcRect/>
          <a:stretch>
            <a:fillRect/>
          </a:stretch>
        </p:blipFill>
        <p:spPr>
          <a:xfrm>
            <a:off x="3687102" y="2559643"/>
            <a:ext cx="2210751" cy="947860"/>
          </a:xfrm>
          <a:prstGeom prst="rect">
            <a:avLst/>
          </a:prstGeom>
        </p:spPr>
      </p:pic>
      <p:pic>
        <p:nvPicPr>
          <p:cNvPr id="37" name="Picture 37"/>
          <p:cNvPicPr>
            <a:picLocks noChangeAspect="1"/>
          </p:cNvPicPr>
          <p:nvPr/>
        </p:nvPicPr>
        <p:blipFill>
          <a:blip r:embed="rId20"/>
          <a:srcRect/>
          <a:stretch>
            <a:fillRect/>
          </a:stretch>
        </p:blipFill>
        <p:spPr>
          <a:xfrm>
            <a:off x="6243886" y="3864404"/>
            <a:ext cx="2017858" cy="1288893"/>
          </a:xfrm>
          <a:prstGeom prst="rect">
            <a:avLst/>
          </a:prstGeom>
        </p:spPr>
      </p:pic>
      <p:pic>
        <p:nvPicPr>
          <p:cNvPr id="38" name="Picture 38"/>
          <p:cNvPicPr>
            <a:picLocks noChangeAspect="1"/>
          </p:cNvPicPr>
          <p:nvPr/>
        </p:nvPicPr>
        <p:blipFill>
          <a:blip r:embed="rId21"/>
          <a:srcRect/>
          <a:stretch>
            <a:fillRect/>
          </a:stretch>
        </p:blipFill>
        <p:spPr>
          <a:xfrm>
            <a:off x="2989668" y="5655524"/>
            <a:ext cx="3047900" cy="793115"/>
          </a:xfrm>
          <a:prstGeom prst="rect">
            <a:avLst/>
          </a:prstGeom>
        </p:spPr>
      </p:pic>
      <p:pic>
        <p:nvPicPr>
          <p:cNvPr id="39" name="Picture 39"/>
          <p:cNvPicPr>
            <a:picLocks noChangeAspect="1"/>
          </p:cNvPicPr>
          <p:nvPr/>
        </p:nvPicPr>
        <p:blipFill>
          <a:blip r:embed="rId22"/>
          <a:srcRect/>
          <a:stretch>
            <a:fillRect/>
          </a:stretch>
        </p:blipFill>
        <p:spPr>
          <a:xfrm>
            <a:off x="8630487" y="5274869"/>
            <a:ext cx="2189806" cy="937237"/>
          </a:xfrm>
          <a:prstGeom prst="rect">
            <a:avLst/>
          </a:prstGeom>
        </p:spPr>
      </p:pic>
      <p:pic>
        <p:nvPicPr>
          <p:cNvPr id="40" name="Picture 40"/>
          <p:cNvPicPr>
            <a:picLocks noChangeAspect="1"/>
          </p:cNvPicPr>
          <p:nvPr/>
        </p:nvPicPr>
        <p:blipFill>
          <a:blip r:embed="rId23"/>
          <a:srcRect/>
          <a:stretch>
            <a:fillRect/>
          </a:stretch>
        </p:blipFill>
        <p:spPr>
          <a:xfrm>
            <a:off x="11121878" y="4169443"/>
            <a:ext cx="2341050" cy="698495"/>
          </a:xfrm>
          <a:prstGeom prst="rect">
            <a:avLst/>
          </a:prstGeom>
        </p:spPr>
      </p:pic>
      <p:pic>
        <p:nvPicPr>
          <p:cNvPr id="41" name="Picture 41"/>
          <p:cNvPicPr>
            <a:picLocks noChangeAspect="1"/>
          </p:cNvPicPr>
          <p:nvPr/>
        </p:nvPicPr>
        <p:blipFill>
          <a:blip r:embed="rId24"/>
          <a:srcRect/>
          <a:stretch>
            <a:fillRect/>
          </a:stretch>
        </p:blipFill>
        <p:spPr>
          <a:xfrm>
            <a:off x="13225533" y="5274869"/>
            <a:ext cx="2941124" cy="1105653"/>
          </a:xfrm>
          <a:prstGeom prst="rect">
            <a:avLst/>
          </a:prstGeom>
        </p:spPr>
      </p:pic>
      <p:pic>
        <p:nvPicPr>
          <p:cNvPr id="42" name="Picture 42"/>
          <p:cNvPicPr>
            <a:picLocks noChangeAspect="1"/>
          </p:cNvPicPr>
          <p:nvPr/>
        </p:nvPicPr>
        <p:blipFill>
          <a:blip r:embed="rId25"/>
          <a:srcRect/>
          <a:stretch>
            <a:fillRect/>
          </a:stretch>
        </p:blipFill>
        <p:spPr>
          <a:xfrm>
            <a:off x="11121878" y="6279508"/>
            <a:ext cx="2425650" cy="2061358"/>
          </a:xfrm>
          <a:prstGeom prst="rect">
            <a:avLst/>
          </a:prstGeom>
        </p:spPr>
      </p:pic>
      <p:pic>
        <p:nvPicPr>
          <p:cNvPr id="43" name="Picture 43"/>
          <p:cNvPicPr>
            <a:picLocks noChangeAspect="1"/>
          </p:cNvPicPr>
          <p:nvPr/>
        </p:nvPicPr>
        <p:blipFill>
          <a:blip r:embed="rId26"/>
          <a:srcRect/>
          <a:stretch>
            <a:fillRect/>
          </a:stretch>
        </p:blipFill>
        <p:spPr>
          <a:xfrm>
            <a:off x="5831152" y="6271468"/>
            <a:ext cx="3014863" cy="2131759"/>
          </a:xfrm>
          <a:prstGeom prst="rect">
            <a:avLst/>
          </a:prstGeom>
        </p:spPr>
      </p:pic>
      <p:sp>
        <p:nvSpPr>
          <p:cNvPr id="44" name="TextBox 44"/>
          <p:cNvSpPr txBox="1"/>
          <p:nvPr/>
        </p:nvSpPr>
        <p:spPr>
          <a:xfrm>
            <a:off x="6608984" y="1228725"/>
            <a:ext cx="8280738" cy="770736"/>
          </a:xfrm>
          <a:prstGeom prst="rect">
            <a:avLst/>
          </a:prstGeom>
        </p:spPr>
        <p:txBody>
          <a:bodyPr lIns="0" tIns="0" rIns="0" bIns="0" rtlCol="0" anchor="t">
            <a:spAutoFit/>
          </a:bodyPr>
          <a:lstStyle/>
          <a:p>
            <a:pPr>
              <a:lnSpc>
                <a:spcPts val="5449"/>
              </a:lnSpc>
            </a:pPr>
            <a:r>
              <a:rPr lang="el-GR" sz="6410" dirty="0">
                <a:solidFill>
                  <a:srgbClr val="000000"/>
                </a:solidFill>
                <a:latin typeface="Abhaya Libre Regular Bold"/>
              </a:rPr>
              <a:t>Κοινοπραξία</a:t>
            </a:r>
            <a:endParaRPr lang="en-US" sz="6410" dirty="0">
              <a:solidFill>
                <a:srgbClr val="000000"/>
              </a:solidFill>
              <a:latin typeface="Abhaya Libre Regular Bold"/>
            </a:endParaRPr>
          </a:p>
        </p:txBody>
      </p:sp>
      <p:pic>
        <p:nvPicPr>
          <p:cNvPr id="45" name="Picture 45"/>
          <p:cNvPicPr>
            <a:picLocks noChangeAspect="1"/>
          </p:cNvPicPr>
          <p:nvPr/>
        </p:nvPicPr>
        <p:blipFill>
          <a:blip r:embed="rId27"/>
          <a:srcRect/>
          <a:stretch>
            <a:fillRect/>
          </a:stretch>
        </p:blipFill>
        <p:spPr>
          <a:xfrm>
            <a:off x="7870030" y="9245916"/>
            <a:ext cx="3710720" cy="779251"/>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sp>
        <p:nvSpPr>
          <p:cNvPr id="2" name="TextBox 2"/>
          <p:cNvSpPr txBox="1"/>
          <p:nvPr/>
        </p:nvSpPr>
        <p:spPr>
          <a:xfrm>
            <a:off x="1371600" y="4005165"/>
            <a:ext cx="14706600" cy="1742015"/>
          </a:xfrm>
          <a:prstGeom prst="rect">
            <a:avLst/>
          </a:prstGeom>
        </p:spPr>
        <p:txBody>
          <a:bodyPr wrap="square" lIns="0" tIns="0" rIns="0" bIns="0" rtlCol="0" anchor="t">
            <a:spAutoFit/>
          </a:bodyPr>
          <a:lstStyle/>
          <a:p>
            <a:pPr algn="ctr">
              <a:lnSpc>
                <a:spcPts val="12486"/>
              </a:lnSpc>
            </a:pPr>
            <a:r>
              <a:rPr lang="el-GR" sz="14030" dirty="0">
                <a:solidFill>
                  <a:srgbClr val="000000"/>
                </a:solidFill>
                <a:latin typeface="Abhaya Libre Regular Bold Italics"/>
              </a:rPr>
              <a:t>Σας ευχαριστούμε</a:t>
            </a:r>
            <a:r>
              <a:rPr lang="en-US" sz="14030" dirty="0">
                <a:solidFill>
                  <a:srgbClr val="000000"/>
                </a:solidFill>
                <a:latin typeface="Abhaya Libre Regular Bold Italics"/>
              </a:rPr>
              <a:t>!</a:t>
            </a:r>
          </a:p>
        </p:txBody>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52805">
            <a:off x="5778439" y="-2562204"/>
            <a:ext cx="5364129" cy="5364129"/>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167879">
            <a:off x="15048952" y="6594634"/>
            <a:ext cx="5721823" cy="5669807"/>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4196164">
            <a:off x="-4478873" y="6861709"/>
            <a:ext cx="11622266" cy="12388074"/>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228850">
            <a:off x="14026237" y="-3786037"/>
            <a:ext cx="6836042" cy="6773896"/>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9014864">
            <a:off x="-336415" y="7596737"/>
            <a:ext cx="5099239" cy="1965525"/>
          </a:xfrm>
          <a:prstGeom prst="rect">
            <a:avLst/>
          </a:prstGeom>
        </p:spPr>
      </p:pic>
      <p:pic>
        <p:nvPicPr>
          <p:cNvPr id="8" name="Picture 8"/>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546191" y="-1794241"/>
            <a:ext cx="3334026" cy="3588482"/>
          </a:xfrm>
          <a:prstGeom prst="rect">
            <a:avLst/>
          </a:prstGeom>
        </p:spPr>
      </p:pic>
      <p:pic>
        <p:nvPicPr>
          <p:cNvPr id="9" name="Picture 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3878502" y="8579500"/>
            <a:ext cx="2556197" cy="2751289"/>
          </a:xfrm>
          <a:prstGeom prst="rect">
            <a:avLst/>
          </a:prstGeom>
        </p:spPr>
      </p:pic>
      <p:pic>
        <p:nvPicPr>
          <p:cNvPr id="10" name="Picture 10"/>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185502">
            <a:off x="-3202910" y="120674"/>
            <a:ext cx="4352147" cy="4346443"/>
          </a:xfrm>
          <a:prstGeom prst="rect">
            <a:avLst/>
          </a:prstGeom>
        </p:spPr>
      </p:pic>
      <p:pic>
        <p:nvPicPr>
          <p:cNvPr id="11" name="Picture 11"/>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7379619">
            <a:off x="3992986" y="9104884"/>
            <a:ext cx="5810576" cy="5802961"/>
          </a:xfrm>
          <a:prstGeom prst="rect">
            <a:avLst/>
          </a:prstGeom>
        </p:spPr>
      </p:pic>
      <p:pic>
        <p:nvPicPr>
          <p:cNvPr id="12" name="Picture 12"/>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6632729">
            <a:off x="16634531" y="823224"/>
            <a:ext cx="4881157" cy="4874760"/>
          </a:xfrm>
          <a:prstGeom prst="rect">
            <a:avLst/>
          </a:prstGeom>
        </p:spPr>
      </p:pic>
      <p:grpSp>
        <p:nvGrpSpPr>
          <p:cNvPr id="13" name="Group 13"/>
          <p:cNvGrpSpPr/>
          <p:nvPr/>
        </p:nvGrpSpPr>
        <p:grpSpPr>
          <a:xfrm>
            <a:off x="14267800" y="1219491"/>
            <a:ext cx="2900572" cy="807705"/>
            <a:chOff x="0" y="0"/>
            <a:chExt cx="3867430" cy="1076939"/>
          </a:xfrm>
        </p:grpSpPr>
        <p:pic>
          <p:nvPicPr>
            <p:cNvPr id="14" name="Picture 14"/>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0" y="0"/>
              <a:ext cx="3867430" cy="618789"/>
            </a:xfrm>
            <a:prstGeom prst="rect">
              <a:avLst/>
            </a:prstGeom>
          </p:spPr>
        </p:pic>
        <p:pic>
          <p:nvPicPr>
            <p:cNvPr id="15" name="Picture 15"/>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0" y="458151"/>
              <a:ext cx="3867430" cy="618789"/>
            </a:xfrm>
            <a:prstGeom prst="rect">
              <a:avLst/>
            </a:prstGeom>
          </p:spPr>
        </p:pic>
      </p:grpSp>
      <p:sp>
        <p:nvSpPr>
          <p:cNvPr id="16" name="TextBox 16"/>
          <p:cNvSpPr txBox="1"/>
          <p:nvPr/>
        </p:nvSpPr>
        <p:spPr>
          <a:xfrm>
            <a:off x="5273002" y="5611826"/>
            <a:ext cx="7441484" cy="1389755"/>
          </a:xfrm>
          <a:prstGeom prst="rect">
            <a:avLst/>
          </a:prstGeom>
        </p:spPr>
        <p:txBody>
          <a:bodyPr lIns="0" tIns="0" rIns="0" bIns="0" rtlCol="0" anchor="t">
            <a:spAutoFit/>
          </a:bodyPr>
          <a:lstStyle/>
          <a:p>
            <a:pPr algn="ctr">
              <a:lnSpc>
                <a:spcPts val="11295"/>
              </a:lnSpc>
              <a:spcBef>
                <a:spcPct val="0"/>
              </a:spcBef>
            </a:pPr>
            <a:r>
              <a:rPr lang="en-US" sz="8068">
                <a:solidFill>
                  <a:srgbClr val="04989E"/>
                </a:solidFill>
                <a:latin typeface="Abhaya Libre Regular Bold"/>
              </a:rPr>
              <a:t>@Regio.Digi.Hub</a:t>
            </a:r>
            <a:r>
              <a:rPr lang="en-US" sz="8068">
                <a:solidFill>
                  <a:srgbClr val="04989E"/>
                </a:solidFill>
                <a:latin typeface="Abhaya Libre Regular"/>
              </a:rPr>
              <a:t> </a:t>
            </a:r>
          </a:p>
        </p:txBody>
      </p:sp>
      <p:pic>
        <p:nvPicPr>
          <p:cNvPr id="17" name="Picture 17"/>
          <p:cNvPicPr>
            <a:picLocks noChangeAspect="1"/>
          </p:cNvPicPr>
          <p:nvPr/>
        </p:nvPicPr>
        <p:blipFill>
          <a:blip r:embed="rId22"/>
          <a:srcRect/>
          <a:stretch>
            <a:fillRect/>
          </a:stretch>
        </p:blipFill>
        <p:spPr>
          <a:xfrm>
            <a:off x="7555793" y="9258300"/>
            <a:ext cx="3710720" cy="779251"/>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sp>
        <p:nvSpPr>
          <p:cNvPr id="2" name="TextBox 2"/>
          <p:cNvSpPr txBox="1"/>
          <p:nvPr/>
        </p:nvSpPr>
        <p:spPr>
          <a:xfrm>
            <a:off x="8336714" y="2945792"/>
            <a:ext cx="4684714" cy="555910"/>
          </a:xfrm>
          <a:prstGeom prst="rect">
            <a:avLst/>
          </a:prstGeom>
        </p:spPr>
        <p:txBody>
          <a:bodyPr lIns="0" tIns="0" rIns="0" bIns="0" rtlCol="0" anchor="t">
            <a:spAutoFit/>
          </a:bodyPr>
          <a:lstStyle/>
          <a:p>
            <a:pPr>
              <a:lnSpc>
                <a:spcPts val="4534"/>
              </a:lnSpc>
            </a:pPr>
            <a:r>
              <a:rPr lang="el-GR" sz="3238" spc="-48" dirty="0">
                <a:solidFill>
                  <a:srgbClr val="000000"/>
                </a:solidFill>
                <a:latin typeface="Abhaya Libre Regular"/>
              </a:rPr>
              <a:t>Εισαγωγή</a:t>
            </a:r>
            <a:endParaRPr lang="en-US" sz="3238" spc="-48" dirty="0">
              <a:solidFill>
                <a:srgbClr val="000000"/>
              </a:solidFill>
              <a:latin typeface="Abhaya Libre Regular"/>
            </a:endParaRPr>
          </a:p>
        </p:txBody>
      </p:sp>
      <p:sp>
        <p:nvSpPr>
          <p:cNvPr id="3" name="TextBox 3"/>
          <p:cNvSpPr txBox="1"/>
          <p:nvPr/>
        </p:nvSpPr>
        <p:spPr>
          <a:xfrm>
            <a:off x="8336713" y="4702588"/>
            <a:ext cx="6522287" cy="557397"/>
          </a:xfrm>
          <a:prstGeom prst="rect">
            <a:avLst/>
          </a:prstGeom>
        </p:spPr>
        <p:txBody>
          <a:bodyPr wrap="square" lIns="0" tIns="0" rIns="0" bIns="0" rtlCol="0" anchor="t">
            <a:spAutoFit/>
          </a:bodyPr>
          <a:lstStyle/>
          <a:p>
            <a:pPr>
              <a:lnSpc>
                <a:spcPts val="4534"/>
              </a:lnSpc>
            </a:pPr>
            <a:r>
              <a:rPr lang="el-GR" sz="3238" spc="-48" dirty="0">
                <a:solidFill>
                  <a:srgbClr val="000000"/>
                </a:solidFill>
                <a:latin typeface="Abhaya Libre Regular"/>
              </a:rPr>
              <a:t>Ευρωπαϊκό Θεματολόγιο Δεξιοτήτων</a:t>
            </a:r>
            <a:endParaRPr lang="en-US" sz="3238" spc="-48" dirty="0">
              <a:solidFill>
                <a:srgbClr val="000000"/>
              </a:solidFill>
              <a:latin typeface="Abhaya Libre Regular"/>
            </a:endParaRPr>
          </a:p>
        </p:txBody>
      </p:sp>
      <p:sp>
        <p:nvSpPr>
          <p:cNvPr id="4" name="TextBox 4"/>
          <p:cNvSpPr txBox="1"/>
          <p:nvPr/>
        </p:nvSpPr>
        <p:spPr>
          <a:xfrm>
            <a:off x="8336714" y="6581940"/>
            <a:ext cx="5600530" cy="557397"/>
          </a:xfrm>
          <a:prstGeom prst="rect">
            <a:avLst/>
          </a:prstGeom>
        </p:spPr>
        <p:txBody>
          <a:bodyPr wrap="square" lIns="0" tIns="0" rIns="0" bIns="0" rtlCol="0" anchor="t">
            <a:spAutoFit/>
          </a:bodyPr>
          <a:lstStyle/>
          <a:p>
            <a:pPr>
              <a:lnSpc>
                <a:spcPts val="4534"/>
              </a:lnSpc>
            </a:pPr>
            <a:r>
              <a:rPr lang="el-GR" sz="3238" spc="-48" dirty="0">
                <a:solidFill>
                  <a:srgbClr val="000000"/>
                </a:solidFill>
                <a:latin typeface="Abhaya Libre Regular"/>
              </a:rPr>
              <a:t>Παραδείγματα καλής πρακτικής</a:t>
            </a:r>
            <a:endParaRPr lang="en-US" sz="3238" spc="-48" dirty="0">
              <a:solidFill>
                <a:srgbClr val="000000"/>
              </a:solidFill>
              <a:latin typeface="Abhaya Libre Regular"/>
            </a:endParaRPr>
          </a:p>
        </p:txBody>
      </p:sp>
      <p:sp>
        <p:nvSpPr>
          <p:cNvPr id="5" name="TextBox 5"/>
          <p:cNvSpPr txBox="1"/>
          <p:nvPr/>
        </p:nvSpPr>
        <p:spPr>
          <a:xfrm>
            <a:off x="8336714" y="3824190"/>
            <a:ext cx="5600530" cy="557397"/>
          </a:xfrm>
          <a:prstGeom prst="rect">
            <a:avLst/>
          </a:prstGeom>
        </p:spPr>
        <p:txBody>
          <a:bodyPr wrap="square" lIns="0" tIns="0" rIns="0" bIns="0" rtlCol="0" anchor="t">
            <a:spAutoFit/>
          </a:bodyPr>
          <a:lstStyle/>
          <a:p>
            <a:pPr>
              <a:lnSpc>
                <a:spcPts val="4534"/>
              </a:lnSpc>
            </a:pPr>
            <a:r>
              <a:rPr lang="el-GR" sz="3238" spc="-48" dirty="0">
                <a:solidFill>
                  <a:srgbClr val="000000"/>
                </a:solidFill>
                <a:latin typeface="Abhaya Libre Regular"/>
              </a:rPr>
              <a:t>Ευρωπαϊκή Πράσινη Συμφωνία</a:t>
            </a:r>
            <a:endParaRPr lang="en-US" sz="3238" spc="-48" dirty="0">
              <a:solidFill>
                <a:srgbClr val="000000"/>
              </a:solidFill>
              <a:latin typeface="Abhaya Libre Regular"/>
            </a:endParaRPr>
          </a:p>
        </p:txBody>
      </p:sp>
      <p:sp>
        <p:nvSpPr>
          <p:cNvPr id="6" name="TextBox 6"/>
          <p:cNvSpPr txBox="1"/>
          <p:nvPr/>
        </p:nvSpPr>
        <p:spPr>
          <a:xfrm>
            <a:off x="8336714" y="5754339"/>
            <a:ext cx="8655886" cy="557397"/>
          </a:xfrm>
          <a:prstGeom prst="rect">
            <a:avLst/>
          </a:prstGeom>
        </p:spPr>
        <p:txBody>
          <a:bodyPr wrap="square" lIns="0" tIns="0" rIns="0" bIns="0" rtlCol="0" anchor="t">
            <a:spAutoFit/>
          </a:bodyPr>
          <a:lstStyle/>
          <a:p>
            <a:pPr>
              <a:lnSpc>
                <a:spcPts val="4534"/>
              </a:lnSpc>
            </a:pPr>
            <a:r>
              <a:rPr lang="el-GR" sz="3238" spc="-48" dirty="0">
                <a:solidFill>
                  <a:srgbClr val="000000"/>
                </a:solidFill>
                <a:latin typeface="Abhaya Libre Regular"/>
              </a:rPr>
              <a:t>Πράσινες θέσεις εργασίας και Πράσινες δεξιότητες</a:t>
            </a:r>
            <a:endParaRPr lang="en-US" sz="3238" spc="-48" dirty="0">
              <a:solidFill>
                <a:srgbClr val="000000"/>
              </a:solidFill>
              <a:latin typeface="Abhaya Libre Regular"/>
            </a:endParaRPr>
          </a:p>
        </p:txBody>
      </p:sp>
      <p:sp>
        <p:nvSpPr>
          <p:cNvPr id="7" name="TextBox 7"/>
          <p:cNvSpPr txBox="1"/>
          <p:nvPr/>
        </p:nvSpPr>
        <p:spPr>
          <a:xfrm>
            <a:off x="8382000" y="7460338"/>
            <a:ext cx="4684714" cy="555910"/>
          </a:xfrm>
          <a:prstGeom prst="rect">
            <a:avLst/>
          </a:prstGeom>
        </p:spPr>
        <p:txBody>
          <a:bodyPr lIns="0" tIns="0" rIns="0" bIns="0" rtlCol="0" anchor="t">
            <a:spAutoFit/>
          </a:bodyPr>
          <a:lstStyle/>
          <a:p>
            <a:pPr>
              <a:lnSpc>
                <a:spcPts val="4534"/>
              </a:lnSpc>
            </a:pPr>
            <a:r>
              <a:rPr lang="el-GR" sz="3238" spc="-48" dirty="0">
                <a:solidFill>
                  <a:srgbClr val="000000"/>
                </a:solidFill>
                <a:latin typeface="Abhaya Libre Regular"/>
              </a:rPr>
              <a:t>Παραπομπές</a:t>
            </a:r>
            <a:endParaRPr lang="en-US" sz="3238" spc="-48" dirty="0">
              <a:solidFill>
                <a:srgbClr val="000000"/>
              </a:solidFill>
              <a:latin typeface="Abhaya Libre Regular"/>
            </a:endParaRPr>
          </a:p>
        </p:txBody>
      </p:sp>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8947194">
            <a:off x="5949351" y="6926632"/>
            <a:ext cx="5364129" cy="5364129"/>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632120">
            <a:off x="-2174154" y="-1705919"/>
            <a:ext cx="5721823" cy="5669807"/>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6603835">
            <a:off x="5295880" y="-10406627"/>
            <a:ext cx="11622266" cy="12388074"/>
          </a:xfrm>
          <a:prstGeom prst="rect">
            <a:avLst/>
          </a:prstGeom>
        </p:spPr>
      </p:pic>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0800000">
            <a:off x="15414085" y="8264626"/>
            <a:ext cx="3334026" cy="3588482"/>
          </a:xfrm>
          <a:prstGeom prst="rect">
            <a:avLst/>
          </a:prstGeom>
        </p:spPr>
      </p:pic>
      <p:pic>
        <p:nvPicPr>
          <p:cNvPr id="12" name="Picture 12"/>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0800000">
            <a:off x="2161922" y="-772267"/>
            <a:ext cx="2556197" cy="2751289"/>
          </a:xfrm>
          <a:prstGeom prst="rect">
            <a:avLst/>
          </a:prstGeom>
        </p:spPr>
      </p:pic>
      <p:pic>
        <p:nvPicPr>
          <p:cNvPr id="13" name="Picture 13"/>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9614497">
            <a:off x="17447384" y="6091404"/>
            <a:ext cx="4352147" cy="4346443"/>
          </a:xfrm>
          <a:prstGeom prst="rect">
            <a:avLst/>
          </a:prstGeom>
        </p:spPr>
      </p:pic>
      <p:pic>
        <p:nvPicPr>
          <p:cNvPr id="14" name="Picture 14"/>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3420380">
            <a:off x="5606138" y="-4333035"/>
            <a:ext cx="5810576" cy="5802961"/>
          </a:xfrm>
          <a:prstGeom prst="rect">
            <a:avLst/>
          </a:prstGeom>
        </p:spPr>
      </p:pic>
      <p:sp>
        <p:nvSpPr>
          <p:cNvPr id="15" name="TextBox 15"/>
          <p:cNvSpPr txBox="1"/>
          <p:nvPr/>
        </p:nvSpPr>
        <p:spPr>
          <a:xfrm>
            <a:off x="1160102" y="5050278"/>
            <a:ext cx="8280738" cy="770736"/>
          </a:xfrm>
          <a:prstGeom prst="rect">
            <a:avLst/>
          </a:prstGeom>
        </p:spPr>
        <p:txBody>
          <a:bodyPr lIns="0" tIns="0" rIns="0" bIns="0" rtlCol="0" anchor="t">
            <a:spAutoFit/>
          </a:bodyPr>
          <a:lstStyle/>
          <a:p>
            <a:pPr>
              <a:lnSpc>
                <a:spcPts val="5449"/>
              </a:lnSpc>
            </a:pPr>
            <a:r>
              <a:rPr lang="el-GR" sz="6410" dirty="0">
                <a:solidFill>
                  <a:srgbClr val="000000"/>
                </a:solidFill>
                <a:latin typeface="Abhaya Libre Regular Bold"/>
              </a:rPr>
              <a:t>Περιεχόμενα</a:t>
            </a:r>
            <a:endParaRPr lang="en-US" sz="6410" dirty="0">
              <a:solidFill>
                <a:srgbClr val="000000"/>
              </a:solidFill>
              <a:latin typeface="Abhaya Libre Regular Bold"/>
            </a:endParaRPr>
          </a:p>
        </p:txBody>
      </p:sp>
      <p:sp>
        <p:nvSpPr>
          <p:cNvPr id="16" name="TextBox 16"/>
          <p:cNvSpPr txBox="1"/>
          <p:nvPr/>
        </p:nvSpPr>
        <p:spPr>
          <a:xfrm>
            <a:off x="7008829" y="2855939"/>
            <a:ext cx="1079688" cy="707040"/>
          </a:xfrm>
          <a:prstGeom prst="rect">
            <a:avLst/>
          </a:prstGeom>
        </p:spPr>
        <p:txBody>
          <a:bodyPr lIns="0" tIns="0" rIns="0" bIns="0" rtlCol="0" anchor="t">
            <a:spAutoFit/>
          </a:bodyPr>
          <a:lstStyle/>
          <a:p>
            <a:pPr>
              <a:lnSpc>
                <a:spcPts val="5654"/>
              </a:lnSpc>
            </a:pPr>
            <a:r>
              <a:rPr lang="en-US" sz="4038" spc="-60">
                <a:solidFill>
                  <a:srgbClr val="000000"/>
                </a:solidFill>
                <a:latin typeface="Abhaya Libre Regular"/>
              </a:rPr>
              <a:t>01</a:t>
            </a:r>
          </a:p>
        </p:txBody>
      </p:sp>
      <p:sp>
        <p:nvSpPr>
          <p:cNvPr id="17" name="TextBox 17"/>
          <p:cNvSpPr txBox="1"/>
          <p:nvPr/>
        </p:nvSpPr>
        <p:spPr>
          <a:xfrm>
            <a:off x="7008829" y="3642267"/>
            <a:ext cx="1079688" cy="707040"/>
          </a:xfrm>
          <a:prstGeom prst="rect">
            <a:avLst/>
          </a:prstGeom>
        </p:spPr>
        <p:txBody>
          <a:bodyPr lIns="0" tIns="0" rIns="0" bIns="0" rtlCol="0" anchor="t">
            <a:spAutoFit/>
          </a:bodyPr>
          <a:lstStyle/>
          <a:p>
            <a:pPr>
              <a:lnSpc>
                <a:spcPts val="5654"/>
              </a:lnSpc>
            </a:pPr>
            <a:r>
              <a:rPr lang="en-US" sz="4038" spc="-60">
                <a:solidFill>
                  <a:srgbClr val="000000"/>
                </a:solidFill>
                <a:latin typeface="Abhaya Libre Regular"/>
              </a:rPr>
              <a:t>02</a:t>
            </a:r>
          </a:p>
        </p:txBody>
      </p:sp>
      <p:sp>
        <p:nvSpPr>
          <p:cNvPr id="18" name="TextBox 18"/>
          <p:cNvSpPr txBox="1"/>
          <p:nvPr/>
        </p:nvSpPr>
        <p:spPr>
          <a:xfrm>
            <a:off x="7008829" y="4612735"/>
            <a:ext cx="1079688" cy="707040"/>
          </a:xfrm>
          <a:prstGeom prst="rect">
            <a:avLst/>
          </a:prstGeom>
        </p:spPr>
        <p:txBody>
          <a:bodyPr lIns="0" tIns="0" rIns="0" bIns="0" rtlCol="0" anchor="t">
            <a:spAutoFit/>
          </a:bodyPr>
          <a:lstStyle/>
          <a:p>
            <a:pPr>
              <a:lnSpc>
                <a:spcPts val="5654"/>
              </a:lnSpc>
            </a:pPr>
            <a:r>
              <a:rPr lang="en-US" sz="4038" spc="-60">
                <a:solidFill>
                  <a:srgbClr val="000000"/>
                </a:solidFill>
                <a:latin typeface="Abhaya Libre Regular"/>
              </a:rPr>
              <a:t>03</a:t>
            </a:r>
          </a:p>
        </p:txBody>
      </p:sp>
      <p:sp>
        <p:nvSpPr>
          <p:cNvPr id="19" name="TextBox 19"/>
          <p:cNvSpPr txBox="1"/>
          <p:nvPr/>
        </p:nvSpPr>
        <p:spPr>
          <a:xfrm>
            <a:off x="7008829" y="5586475"/>
            <a:ext cx="1079688" cy="707040"/>
          </a:xfrm>
          <a:prstGeom prst="rect">
            <a:avLst/>
          </a:prstGeom>
        </p:spPr>
        <p:txBody>
          <a:bodyPr lIns="0" tIns="0" rIns="0" bIns="0" rtlCol="0" anchor="t">
            <a:spAutoFit/>
          </a:bodyPr>
          <a:lstStyle/>
          <a:p>
            <a:pPr>
              <a:lnSpc>
                <a:spcPts val="5654"/>
              </a:lnSpc>
            </a:pPr>
            <a:r>
              <a:rPr lang="en-US" sz="4038" spc="-60">
                <a:solidFill>
                  <a:srgbClr val="000000"/>
                </a:solidFill>
                <a:latin typeface="Abhaya Libre Regular"/>
              </a:rPr>
              <a:t>04</a:t>
            </a:r>
          </a:p>
        </p:txBody>
      </p:sp>
      <p:sp>
        <p:nvSpPr>
          <p:cNvPr id="20" name="TextBox 20"/>
          <p:cNvSpPr txBox="1"/>
          <p:nvPr/>
        </p:nvSpPr>
        <p:spPr>
          <a:xfrm>
            <a:off x="7008829" y="6430809"/>
            <a:ext cx="1079688" cy="707040"/>
          </a:xfrm>
          <a:prstGeom prst="rect">
            <a:avLst/>
          </a:prstGeom>
        </p:spPr>
        <p:txBody>
          <a:bodyPr lIns="0" tIns="0" rIns="0" bIns="0" rtlCol="0" anchor="t">
            <a:spAutoFit/>
          </a:bodyPr>
          <a:lstStyle/>
          <a:p>
            <a:pPr>
              <a:lnSpc>
                <a:spcPts val="5654"/>
              </a:lnSpc>
            </a:pPr>
            <a:r>
              <a:rPr lang="en-US" sz="4038" spc="-60">
                <a:solidFill>
                  <a:srgbClr val="000000"/>
                </a:solidFill>
                <a:latin typeface="Abhaya Libre Regular"/>
              </a:rPr>
              <a:t>05</a:t>
            </a:r>
          </a:p>
        </p:txBody>
      </p:sp>
      <p:sp>
        <p:nvSpPr>
          <p:cNvPr id="21" name="TextBox 21"/>
          <p:cNvSpPr txBox="1"/>
          <p:nvPr/>
        </p:nvSpPr>
        <p:spPr>
          <a:xfrm>
            <a:off x="7008829" y="7309207"/>
            <a:ext cx="1079688" cy="707040"/>
          </a:xfrm>
          <a:prstGeom prst="rect">
            <a:avLst/>
          </a:prstGeom>
        </p:spPr>
        <p:txBody>
          <a:bodyPr lIns="0" tIns="0" rIns="0" bIns="0" rtlCol="0" anchor="t">
            <a:spAutoFit/>
          </a:bodyPr>
          <a:lstStyle/>
          <a:p>
            <a:pPr>
              <a:lnSpc>
                <a:spcPts val="5654"/>
              </a:lnSpc>
            </a:pPr>
            <a:r>
              <a:rPr lang="en-US" sz="4038" spc="-60">
                <a:solidFill>
                  <a:srgbClr val="000000"/>
                </a:solidFill>
                <a:latin typeface="Abhaya Libre Regular"/>
              </a:rPr>
              <a:t>06</a:t>
            </a:r>
          </a:p>
        </p:txBody>
      </p:sp>
      <p:pic>
        <p:nvPicPr>
          <p:cNvPr id="22" name="Picture 22"/>
          <p:cNvPicPr>
            <a:picLocks noChangeAspect="1"/>
          </p:cNvPicPr>
          <p:nvPr/>
        </p:nvPicPr>
        <p:blipFill>
          <a:blip r:embed="rId16"/>
          <a:srcRect/>
          <a:stretch>
            <a:fillRect/>
          </a:stretch>
        </p:blipFill>
        <p:spPr>
          <a:xfrm>
            <a:off x="16418708" y="0"/>
            <a:ext cx="1869292" cy="1869292"/>
          </a:xfrm>
          <a:prstGeom prst="rect">
            <a:avLst/>
          </a:prstGeom>
        </p:spPr>
      </p:pic>
      <p:pic>
        <p:nvPicPr>
          <p:cNvPr id="23" name="Picture 23"/>
          <p:cNvPicPr>
            <a:picLocks noChangeAspect="1"/>
          </p:cNvPicPr>
          <p:nvPr/>
        </p:nvPicPr>
        <p:blipFill>
          <a:blip r:embed="rId17"/>
          <a:srcRect/>
          <a:stretch>
            <a:fillRect/>
          </a:stretch>
        </p:blipFill>
        <p:spPr>
          <a:xfrm>
            <a:off x="7870030" y="9245916"/>
            <a:ext cx="3710720" cy="779251"/>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1911525" y="2052507"/>
            <a:ext cx="8280738" cy="770736"/>
          </a:xfrm>
          <a:prstGeom prst="rect">
            <a:avLst/>
          </a:prstGeom>
        </p:spPr>
        <p:txBody>
          <a:bodyPr lIns="0" tIns="0" rIns="0" bIns="0" rtlCol="0" anchor="t">
            <a:spAutoFit/>
          </a:bodyPr>
          <a:lstStyle/>
          <a:p>
            <a:pPr>
              <a:lnSpc>
                <a:spcPts val="5449"/>
              </a:lnSpc>
            </a:pPr>
            <a:r>
              <a:rPr lang="el-GR" sz="6410" dirty="0">
                <a:solidFill>
                  <a:srgbClr val="000000"/>
                </a:solidFill>
                <a:latin typeface="Abhaya Libre Regular"/>
              </a:rPr>
              <a:t>Εισαγωγή</a:t>
            </a:r>
            <a:endParaRPr lang="en-US" sz="6410" dirty="0">
              <a:solidFill>
                <a:srgbClr val="000000"/>
              </a:solidFill>
              <a:latin typeface="Abhaya Libre Regular"/>
            </a:endParaRPr>
          </a:p>
        </p:txBody>
      </p:sp>
      <p:sp>
        <p:nvSpPr>
          <p:cNvPr id="5" name="TextBox 5"/>
          <p:cNvSpPr txBox="1"/>
          <p:nvPr/>
        </p:nvSpPr>
        <p:spPr>
          <a:xfrm>
            <a:off x="1911525" y="4077902"/>
            <a:ext cx="6510839" cy="4343497"/>
          </a:xfrm>
          <a:prstGeom prst="rect">
            <a:avLst/>
          </a:prstGeom>
        </p:spPr>
        <p:txBody>
          <a:bodyPr lIns="0" tIns="0" rIns="0" bIns="0" rtlCol="0" anchor="t">
            <a:spAutoFit/>
          </a:bodyPr>
          <a:lstStyle/>
          <a:p>
            <a:pPr algn="just">
              <a:lnSpc>
                <a:spcPts val="3359"/>
              </a:lnSpc>
            </a:pPr>
            <a:r>
              <a:rPr lang="el-GR" sz="2400" spc="-36" dirty="0">
                <a:solidFill>
                  <a:srgbClr val="000000"/>
                </a:solidFill>
                <a:latin typeface="Abhaya Libre Regular"/>
              </a:rPr>
              <a:t>Το περιβάλλον αποτελεί ένα σύστημα πέντε συνιστωσών: την ατμόσφαιρα, την υδρόσφαιρα, τη λιθόσφαιρα, το έδαφος και τους οργανισμούς.</a:t>
            </a:r>
          </a:p>
          <a:p>
            <a:pPr algn="just">
              <a:lnSpc>
                <a:spcPts val="3359"/>
              </a:lnSpc>
            </a:pPr>
            <a:r>
              <a:rPr lang="el-GR" sz="2400" spc="-36" dirty="0">
                <a:solidFill>
                  <a:srgbClr val="000000"/>
                </a:solidFill>
                <a:latin typeface="Abhaya Libre Regular"/>
              </a:rPr>
              <a:t>Η σχέση μεταξύ των έμβιων όντων και του περιβάλλοντος που τα περιβάλλει είναι αμφίδρομη, με αποτέλεσμα το περιβάλλον να επιδρά στα έμβια όντα μέσω φυσικών, βιολογικών, χημικών και άλλων παραγόντων, επηρεάζοντας τα σημαντικά.</a:t>
            </a:r>
          </a:p>
          <a:p>
            <a:pPr algn="just">
              <a:lnSpc>
                <a:spcPts val="3359"/>
              </a:lnSpc>
            </a:pPr>
            <a:r>
              <a:rPr lang="el-GR" sz="2400" spc="-36" dirty="0">
                <a:solidFill>
                  <a:srgbClr val="000000"/>
                </a:solidFill>
                <a:latin typeface="Abhaya Libre Regular"/>
              </a:rPr>
              <a:t>Εάν υπάρχει ανισορροπία στο οικοσύστημα, όλοι οι έμβιοι οργανισμοί που ζουν σε αυτό υποφέρουν.</a:t>
            </a:r>
            <a:endParaRPr lang="en-US" sz="2400" spc="-36" dirty="0">
              <a:solidFill>
                <a:srgbClr val="000000"/>
              </a:solidFill>
              <a:latin typeface="Abhaya Libre Regular"/>
            </a:endParaRPr>
          </a:p>
        </p:txBody>
      </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4782433" y="7411957"/>
            <a:ext cx="11622266" cy="12388074"/>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sp>
        <p:nvSpPr>
          <p:cNvPr id="8" name="TextBox 8"/>
          <p:cNvSpPr txBox="1"/>
          <p:nvPr/>
        </p:nvSpPr>
        <p:spPr>
          <a:xfrm>
            <a:off x="1911525" y="3031565"/>
            <a:ext cx="8280738" cy="679032"/>
          </a:xfrm>
          <a:prstGeom prst="rect">
            <a:avLst/>
          </a:prstGeom>
        </p:spPr>
        <p:txBody>
          <a:bodyPr lIns="0" tIns="0" rIns="0" bIns="0" rtlCol="0" anchor="t">
            <a:spAutoFit/>
          </a:bodyPr>
          <a:lstStyle/>
          <a:p>
            <a:pPr>
              <a:lnSpc>
                <a:spcPts val="5460"/>
              </a:lnSpc>
            </a:pPr>
            <a:r>
              <a:rPr lang="el-GR" sz="3900" dirty="0">
                <a:solidFill>
                  <a:srgbClr val="000000"/>
                </a:solidFill>
                <a:latin typeface="Abhaya Libre Regular"/>
              </a:rPr>
              <a:t>Περιβάλλον</a:t>
            </a:r>
            <a:endParaRPr lang="en-US" sz="3900" dirty="0">
              <a:solidFill>
                <a:srgbClr val="000000"/>
              </a:solidFill>
              <a:latin typeface="Abhaya Libre Regular"/>
            </a:endParaRPr>
          </a:p>
        </p:txBody>
      </p:sp>
      <p:pic>
        <p:nvPicPr>
          <p:cNvPr id="9" name="Picture 9"/>
          <p:cNvPicPr>
            <a:picLocks noChangeAspect="1"/>
          </p:cNvPicPr>
          <p:nvPr/>
        </p:nvPicPr>
        <p:blipFill>
          <a:blip r:embed="rId6"/>
          <a:srcRect/>
          <a:stretch>
            <a:fillRect/>
          </a:stretch>
        </p:blipFill>
        <p:spPr>
          <a:xfrm>
            <a:off x="16418708" y="0"/>
            <a:ext cx="1869292" cy="1869292"/>
          </a:xfrm>
          <a:prstGeom prst="rect">
            <a:avLst/>
          </a:prstGeom>
        </p:spPr>
      </p:pic>
      <p:pic>
        <p:nvPicPr>
          <p:cNvPr id="10" name="Picture 10"/>
          <p:cNvPicPr>
            <a:picLocks noChangeAspect="1"/>
          </p:cNvPicPr>
          <p:nvPr/>
        </p:nvPicPr>
        <p:blipFill>
          <a:blip r:embed="rId7"/>
          <a:srcRect/>
          <a:stretch>
            <a:fillRect/>
          </a:stretch>
        </p:blipFill>
        <p:spPr>
          <a:xfrm>
            <a:off x="7870030" y="9245916"/>
            <a:ext cx="3710720" cy="779251"/>
          </a:xfrm>
          <a:prstGeom prst="rect">
            <a:avLst/>
          </a:prstGeom>
        </p:spPr>
      </p:pic>
      <p:pic>
        <p:nvPicPr>
          <p:cNvPr id="14" name="Picture 13" descr="A person holding a baby&#10;&#10;Description automatically generated with low confidence">
            <a:extLst>
              <a:ext uri="{FF2B5EF4-FFF2-40B4-BE49-F238E27FC236}">
                <a16:creationId xmlns:a16="http://schemas.microsoft.com/office/drawing/2014/main" id="{5D89C02E-32A3-339A-FE52-7D02B1CF45B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865638" y="3795275"/>
            <a:ext cx="6915150" cy="46101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grpSp>
        <p:nvGrpSpPr>
          <p:cNvPr id="399" name="Google Shape;399;g1c0d571eb8a_0_167"/>
          <p:cNvGrpSpPr/>
          <p:nvPr/>
        </p:nvGrpSpPr>
        <p:grpSpPr>
          <a:xfrm>
            <a:off x="0" y="3553600"/>
            <a:ext cx="19062488" cy="3230782"/>
            <a:chOff x="0" y="-38100"/>
            <a:chExt cx="5020540" cy="850900"/>
          </a:xfrm>
        </p:grpSpPr>
        <p:sp>
          <p:nvSpPr>
            <p:cNvPr id="400" name="Google Shape;400;g1c0d571eb8a_0_167"/>
            <p:cNvSpPr/>
            <p:nvPr/>
          </p:nvSpPr>
          <p:spPr>
            <a:xfrm>
              <a:off x="0" y="0"/>
              <a:ext cx="5020540" cy="812800"/>
            </a:xfrm>
            <a:custGeom>
              <a:avLst/>
              <a:gdLst/>
              <a:ahLst/>
              <a:cxnLst/>
              <a:rect l="l" t="t" r="r" b="b"/>
              <a:pathLst>
                <a:path w="5020540" h="812800" extrusionOk="0">
                  <a:moveTo>
                    <a:pt x="0" y="0"/>
                  </a:moveTo>
                  <a:lnTo>
                    <a:pt x="5020540" y="0"/>
                  </a:lnTo>
                  <a:lnTo>
                    <a:pt x="5020540" y="812800"/>
                  </a:lnTo>
                  <a:lnTo>
                    <a:pt x="0" y="812800"/>
                  </a:lnTo>
                  <a:close/>
                </a:path>
              </a:pathLst>
            </a:custGeom>
            <a:solidFill>
              <a:srgbClr val="D0E9E5"/>
            </a:solidFill>
            <a:ln>
              <a:noFill/>
            </a:ln>
          </p:spPr>
          <p:txBody>
            <a:bodyPr/>
            <a:lstStyle/>
            <a:p>
              <a:endParaRPr lang="en-US"/>
            </a:p>
          </p:txBody>
        </p:sp>
        <p:sp>
          <p:nvSpPr>
            <p:cNvPr id="401" name="Google Shape;401;g1c0d571eb8a_0_167"/>
            <p:cNvSpPr txBox="1"/>
            <p:nvPr/>
          </p:nvSpPr>
          <p:spPr>
            <a:xfrm>
              <a:off x="0" y="-38100"/>
              <a:ext cx="812700" cy="8508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pic>
        <p:nvPicPr>
          <p:cNvPr id="402" name="Google Shape;402;g1c0d571eb8a_0_167"/>
          <p:cNvPicPr preferRelativeResize="0"/>
          <p:nvPr/>
        </p:nvPicPr>
        <p:blipFill rotWithShape="1">
          <a:blip r:embed="rId3">
            <a:alphaModFix/>
          </a:blip>
          <a:srcRect/>
          <a:stretch/>
        </p:blipFill>
        <p:spPr>
          <a:xfrm rot="-8947194">
            <a:off x="6660949" y="7604935"/>
            <a:ext cx="5364129" cy="5364129"/>
          </a:xfrm>
          <a:prstGeom prst="rect">
            <a:avLst/>
          </a:prstGeom>
          <a:noFill/>
          <a:ln>
            <a:noFill/>
          </a:ln>
        </p:spPr>
      </p:pic>
      <p:pic>
        <p:nvPicPr>
          <p:cNvPr id="403" name="Google Shape;403;g1c0d571eb8a_0_167"/>
          <p:cNvPicPr preferRelativeResize="0"/>
          <p:nvPr/>
        </p:nvPicPr>
        <p:blipFill rotWithShape="1">
          <a:blip r:embed="rId4">
            <a:alphaModFix/>
          </a:blip>
          <a:srcRect/>
          <a:stretch/>
        </p:blipFill>
        <p:spPr>
          <a:xfrm rot="-9632120">
            <a:off x="-2431640" y="-1705919"/>
            <a:ext cx="5721823" cy="5669807"/>
          </a:xfrm>
          <a:prstGeom prst="rect">
            <a:avLst/>
          </a:prstGeom>
          <a:noFill/>
          <a:ln>
            <a:noFill/>
          </a:ln>
        </p:spPr>
      </p:pic>
      <p:pic>
        <p:nvPicPr>
          <p:cNvPr id="404" name="Google Shape;404;g1c0d571eb8a_0_167"/>
          <p:cNvPicPr preferRelativeResize="0"/>
          <p:nvPr/>
        </p:nvPicPr>
        <p:blipFill rotWithShape="1">
          <a:blip r:embed="rId4">
            <a:alphaModFix/>
          </a:blip>
          <a:srcRect/>
          <a:stretch/>
        </p:blipFill>
        <p:spPr>
          <a:xfrm rot="-8571149">
            <a:off x="-2523144" y="7570662"/>
            <a:ext cx="6836042" cy="6773896"/>
          </a:xfrm>
          <a:prstGeom prst="rect">
            <a:avLst/>
          </a:prstGeom>
          <a:noFill/>
          <a:ln>
            <a:noFill/>
          </a:ln>
        </p:spPr>
      </p:pic>
      <p:pic>
        <p:nvPicPr>
          <p:cNvPr id="405" name="Google Shape;405;g1c0d571eb8a_0_167"/>
          <p:cNvPicPr preferRelativeResize="0"/>
          <p:nvPr/>
        </p:nvPicPr>
        <p:blipFill rotWithShape="1">
          <a:blip r:embed="rId5">
            <a:alphaModFix/>
          </a:blip>
          <a:srcRect/>
          <a:stretch/>
        </p:blipFill>
        <p:spPr>
          <a:xfrm rot="10800000">
            <a:off x="15156600" y="8264626"/>
            <a:ext cx="3334026" cy="3588482"/>
          </a:xfrm>
          <a:prstGeom prst="rect">
            <a:avLst/>
          </a:prstGeom>
          <a:noFill/>
          <a:ln>
            <a:noFill/>
          </a:ln>
        </p:spPr>
      </p:pic>
      <p:pic>
        <p:nvPicPr>
          <p:cNvPr id="406" name="Google Shape;406;g1c0d571eb8a_0_167"/>
          <p:cNvPicPr preferRelativeResize="0"/>
          <p:nvPr/>
        </p:nvPicPr>
        <p:blipFill rotWithShape="1">
          <a:blip r:embed="rId6">
            <a:alphaModFix/>
          </a:blip>
          <a:srcRect/>
          <a:stretch/>
        </p:blipFill>
        <p:spPr>
          <a:xfrm rot="10800000">
            <a:off x="1904437" y="-772267"/>
            <a:ext cx="2556197" cy="2751289"/>
          </a:xfrm>
          <a:prstGeom prst="rect">
            <a:avLst/>
          </a:prstGeom>
          <a:noFill/>
          <a:ln>
            <a:noFill/>
          </a:ln>
        </p:spPr>
      </p:pic>
      <p:pic>
        <p:nvPicPr>
          <p:cNvPr id="407" name="Google Shape;407;g1c0d571eb8a_0_167"/>
          <p:cNvPicPr preferRelativeResize="0"/>
          <p:nvPr/>
        </p:nvPicPr>
        <p:blipFill rotWithShape="1">
          <a:blip r:embed="rId7">
            <a:alphaModFix/>
          </a:blip>
          <a:srcRect/>
          <a:stretch/>
        </p:blipFill>
        <p:spPr>
          <a:xfrm rot="9614497">
            <a:off x="17189899" y="6091404"/>
            <a:ext cx="4352147" cy="4346443"/>
          </a:xfrm>
          <a:prstGeom prst="rect">
            <a:avLst/>
          </a:prstGeom>
          <a:noFill/>
          <a:ln>
            <a:noFill/>
          </a:ln>
        </p:spPr>
      </p:pic>
      <p:pic>
        <p:nvPicPr>
          <p:cNvPr id="408" name="Google Shape;408;g1c0d571eb8a_0_167"/>
          <p:cNvPicPr preferRelativeResize="0"/>
          <p:nvPr/>
        </p:nvPicPr>
        <p:blipFill rotWithShape="1">
          <a:blip r:embed="rId7">
            <a:alphaModFix/>
          </a:blip>
          <a:srcRect/>
          <a:stretch/>
        </p:blipFill>
        <p:spPr>
          <a:xfrm rot="3420379">
            <a:off x="5570971" y="-4349324"/>
            <a:ext cx="5810576" cy="5802962"/>
          </a:xfrm>
          <a:prstGeom prst="rect">
            <a:avLst/>
          </a:prstGeom>
          <a:noFill/>
          <a:ln>
            <a:noFill/>
          </a:ln>
        </p:spPr>
      </p:pic>
      <p:pic>
        <p:nvPicPr>
          <p:cNvPr id="409" name="Google Shape;409;g1c0d571eb8a_0_167"/>
          <p:cNvPicPr preferRelativeResize="0"/>
          <p:nvPr/>
        </p:nvPicPr>
        <p:blipFill rotWithShape="1">
          <a:blip r:embed="rId7">
            <a:alphaModFix/>
          </a:blip>
          <a:srcRect/>
          <a:stretch/>
        </p:blipFill>
        <p:spPr>
          <a:xfrm rot="-4167270">
            <a:off x="-3176552" y="4860538"/>
            <a:ext cx="4881157" cy="4874759"/>
          </a:xfrm>
          <a:prstGeom prst="rect">
            <a:avLst/>
          </a:prstGeom>
          <a:noFill/>
          <a:ln>
            <a:noFill/>
          </a:ln>
        </p:spPr>
      </p:pic>
      <p:grpSp>
        <p:nvGrpSpPr>
          <p:cNvPr id="410" name="Google Shape;410;g1c0d571eb8a_0_167"/>
          <p:cNvGrpSpPr/>
          <p:nvPr/>
        </p:nvGrpSpPr>
        <p:grpSpPr>
          <a:xfrm rot="10800000">
            <a:off x="1170763" y="8531326"/>
            <a:ext cx="2900573" cy="807705"/>
            <a:chOff x="0" y="0"/>
            <a:chExt cx="3867430" cy="1076940"/>
          </a:xfrm>
        </p:grpSpPr>
        <p:pic>
          <p:nvPicPr>
            <p:cNvPr id="411" name="Google Shape;411;g1c0d571eb8a_0_167"/>
            <p:cNvPicPr preferRelativeResize="0"/>
            <p:nvPr/>
          </p:nvPicPr>
          <p:blipFill rotWithShape="1">
            <a:blip r:embed="rId8">
              <a:alphaModFix/>
            </a:blip>
            <a:srcRect/>
            <a:stretch/>
          </p:blipFill>
          <p:spPr>
            <a:xfrm>
              <a:off x="0" y="0"/>
              <a:ext cx="3867430" cy="618789"/>
            </a:xfrm>
            <a:prstGeom prst="rect">
              <a:avLst/>
            </a:prstGeom>
            <a:noFill/>
            <a:ln>
              <a:noFill/>
            </a:ln>
          </p:spPr>
        </p:pic>
        <p:pic>
          <p:nvPicPr>
            <p:cNvPr id="412" name="Google Shape;412;g1c0d571eb8a_0_167"/>
            <p:cNvPicPr preferRelativeResize="0"/>
            <p:nvPr/>
          </p:nvPicPr>
          <p:blipFill rotWithShape="1">
            <a:blip r:embed="rId8">
              <a:alphaModFix/>
            </a:blip>
            <a:srcRect/>
            <a:stretch/>
          </p:blipFill>
          <p:spPr>
            <a:xfrm>
              <a:off x="0" y="458151"/>
              <a:ext cx="3867430" cy="618789"/>
            </a:xfrm>
            <a:prstGeom prst="rect">
              <a:avLst/>
            </a:prstGeom>
            <a:noFill/>
            <a:ln>
              <a:noFill/>
            </a:ln>
          </p:spPr>
        </p:pic>
      </p:grpSp>
      <p:sp>
        <p:nvSpPr>
          <p:cNvPr id="413" name="Google Shape;413;g1c0d571eb8a_0_167"/>
          <p:cNvSpPr txBox="1"/>
          <p:nvPr/>
        </p:nvSpPr>
        <p:spPr>
          <a:xfrm>
            <a:off x="1942812" y="3906813"/>
            <a:ext cx="15342300" cy="1572738"/>
          </a:xfrm>
          <a:prstGeom prst="rect">
            <a:avLst/>
          </a:prstGeom>
          <a:noFill/>
          <a:ln>
            <a:noFill/>
          </a:ln>
        </p:spPr>
        <p:txBody>
          <a:bodyPr spcFirstLastPara="1" wrap="square" lIns="0" tIns="0" rIns="0" bIns="0" anchor="t" anchorCtr="0">
            <a:spAutoFit/>
          </a:bodyPr>
          <a:lstStyle/>
          <a:p>
            <a:pPr marL="0" marR="0" lvl="0" indent="0" algn="ctr" rtl="0">
              <a:lnSpc>
                <a:spcPct val="139988"/>
              </a:lnSpc>
              <a:spcBef>
                <a:spcPts val="0"/>
              </a:spcBef>
              <a:spcAft>
                <a:spcPts val="0"/>
              </a:spcAft>
              <a:buNone/>
            </a:pPr>
            <a:r>
              <a:rPr lang="el-GR" sz="7300" dirty="0">
                <a:solidFill>
                  <a:srgbClr val="04989E"/>
                </a:solidFill>
                <a:latin typeface="Abhaya Libre"/>
                <a:ea typeface="Abhaya Libre"/>
                <a:cs typeface="Abhaya Libre"/>
                <a:sym typeface="Abhaya Libre"/>
              </a:rPr>
              <a:t>Ευρωπαϊκή Πράσινη Συμφωνία</a:t>
            </a:r>
            <a:endParaRPr sz="100" dirty="0"/>
          </a:p>
        </p:txBody>
      </p:sp>
      <p:pic>
        <p:nvPicPr>
          <p:cNvPr id="414" name="Google Shape;414;g1c0d571eb8a_0_167"/>
          <p:cNvPicPr preferRelativeResize="0"/>
          <p:nvPr/>
        </p:nvPicPr>
        <p:blipFill rotWithShape="1">
          <a:blip r:embed="rId9">
            <a:alphaModFix/>
          </a:blip>
          <a:srcRect/>
          <a:stretch/>
        </p:blipFill>
        <p:spPr>
          <a:xfrm>
            <a:off x="16418708" y="0"/>
            <a:ext cx="1869291" cy="1869291"/>
          </a:xfrm>
          <a:prstGeom prst="rect">
            <a:avLst/>
          </a:prstGeom>
          <a:noFill/>
          <a:ln>
            <a:noFill/>
          </a:ln>
        </p:spPr>
      </p:pic>
      <p:pic>
        <p:nvPicPr>
          <p:cNvPr id="415" name="Google Shape;415;g1c0d571eb8a_0_167"/>
          <p:cNvPicPr preferRelativeResize="0"/>
          <p:nvPr/>
        </p:nvPicPr>
        <p:blipFill rotWithShape="1">
          <a:blip r:embed="rId10">
            <a:alphaModFix/>
          </a:blip>
          <a:srcRect/>
          <a:stretch/>
        </p:blipFill>
        <p:spPr>
          <a:xfrm>
            <a:off x="7758608" y="9258300"/>
            <a:ext cx="3710719" cy="77925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9" name="Rectangle 44">
            <a:extLst>
              <a:ext uri="{FF2B5EF4-FFF2-40B4-BE49-F238E27FC236}">
                <a16:creationId xmlns:a16="http://schemas.microsoft.com/office/drawing/2014/main" id="{43FCDA63-538C-4FB3-911D-7DF75B5993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reeform: Shape 46">
            <a:extLst>
              <a:ext uri="{FF2B5EF4-FFF2-40B4-BE49-F238E27FC236}">
                <a16:creationId xmlns:a16="http://schemas.microsoft.com/office/drawing/2014/main" id="{C0F36B17-8009-453B-9C49-36A9D6F9D0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custGeom>
            <a:avLst/>
            <a:gdLst>
              <a:gd name="connsiteX0" fmla="*/ 5765387 w 12192000"/>
              <a:gd name="connsiteY0" fmla="*/ 552984 h 6858000"/>
              <a:gd name="connsiteX1" fmla="*/ 5743549 w 12192000"/>
              <a:gd name="connsiteY1" fmla="*/ 567982 h 6858000"/>
              <a:gd name="connsiteX2" fmla="*/ 5865186 w 12192000"/>
              <a:gd name="connsiteY2" fmla="*/ 624212 h 6858000"/>
              <a:gd name="connsiteX3" fmla="*/ 5674970 w 12192000"/>
              <a:gd name="connsiteY3" fmla="*/ 594618 h 6858000"/>
              <a:gd name="connsiteX4" fmla="*/ 5671722 w 12192000"/>
              <a:gd name="connsiteY4" fmla="*/ 613739 h 6858000"/>
              <a:gd name="connsiteX5" fmla="*/ 5887746 w 12192000"/>
              <a:gd name="connsiteY5" fmla="*/ 686133 h 6858000"/>
              <a:gd name="connsiteX6" fmla="*/ 5868434 w 12192000"/>
              <a:gd name="connsiteY6" fmla="*/ 697289 h 6858000"/>
              <a:gd name="connsiteX7" fmla="*/ 5753657 w 12192000"/>
              <a:gd name="connsiteY7" fmla="*/ 669287 h 6858000"/>
              <a:gd name="connsiteX8" fmla="*/ 5730555 w 12192000"/>
              <a:gd name="connsiteY8" fmla="*/ 676572 h 6858000"/>
              <a:gd name="connsiteX9" fmla="*/ 5741924 w 12192000"/>
              <a:gd name="connsiteY9" fmla="*/ 710491 h 6858000"/>
              <a:gd name="connsiteX10" fmla="*/ 5791735 w 12192000"/>
              <a:gd name="connsiteY10" fmla="*/ 723695 h 6858000"/>
              <a:gd name="connsiteX11" fmla="*/ 5869339 w 12192000"/>
              <a:gd name="connsiteY11" fmla="*/ 803376 h 6858000"/>
              <a:gd name="connsiteX12" fmla="*/ 5751851 w 12192000"/>
              <a:gd name="connsiteY12" fmla="*/ 793813 h 6858000"/>
              <a:gd name="connsiteX13" fmla="*/ 5731096 w 12192000"/>
              <a:gd name="connsiteY13" fmla="*/ 813164 h 6858000"/>
              <a:gd name="connsiteX14" fmla="*/ 5723155 w 12192000"/>
              <a:gd name="connsiteY14" fmla="*/ 838206 h 6858000"/>
              <a:gd name="connsiteX15" fmla="*/ 5677677 w 12192000"/>
              <a:gd name="connsiteY15" fmla="*/ 858922 h 6858000"/>
              <a:gd name="connsiteX16" fmla="*/ 5749146 w 12192000"/>
              <a:gd name="connsiteY16" fmla="*/ 882143 h 6858000"/>
              <a:gd name="connsiteX17" fmla="*/ 5672804 w 12192000"/>
              <a:gd name="connsiteY17" fmla="*/ 882143 h 6858000"/>
              <a:gd name="connsiteX18" fmla="*/ 5626987 w 12192000"/>
              <a:gd name="connsiteY18" fmla="*/ 862565 h 6858000"/>
              <a:gd name="connsiteX19" fmla="*/ 5611575 w 12192000"/>
              <a:gd name="connsiteY19" fmla="*/ 860624 h 6858000"/>
              <a:gd name="connsiteX20" fmla="*/ 5629275 w 12192000"/>
              <a:gd name="connsiteY20" fmla="*/ 904875 h 6858000"/>
              <a:gd name="connsiteX21" fmla="*/ 5648325 w 12192000"/>
              <a:gd name="connsiteY21" fmla="*/ 981075 h 6858000"/>
              <a:gd name="connsiteX22" fmla="*/ 5646577 w 12192000"/>
              <a:gd name="connsiteY22" fmla="*/ 1001285 h 6858000"/>
              <a:gd name="connsiteX23" fmla="*/ 5653179 w 12192000"/>
              <a:gd name="connsiteY23" fmla="*/ 1004447 h 6858000"/>
              <a:gd name="connsiteX24" fmla="*/ 5710342 w 12192000"/>
              <a:gd name="connsiteY24" fmla="*/ 1041501 h 6858000"/>
              <a:gd name="connsiteX25" fmla="*/ 5685076 w 12192000"/>
              <a:gd name="connsiteY25" fmla="*/ 1084982 h 6858000"/>
              <a:gd name="connsiteX26" fmla="*/ 5788666 w 12192000"/>
              <a:gd name="connsiteY26" fmla="*/ 1132334 h 6858000"/>
              <a:gd name="connsiteX27" fmla="*/ 5814113 w 12192000"/>
              <a:gd name="connsiteY27" fmla="*/ 1179230 h 6858000"/>
              <a:gd name="connsiteX28" fmla="*/ 5782171 w 12192000"/>
              <a:gd name="connsiteY28" fmla="*/ 1175133 h 6858000"/>
              <a:gd name="connsiteX29" fmla="*/ 5754739 w 12192000"/>
              <a:gd name="connsiteY29" fmla="*/ 1184011 h 6858000"/>
              <a:gd name="connsiteX30" fmla="*/ 5766109 w 12192000"/>
              <a:gd name="connsiteY30" fmla="*/ 1243656 h 6858000"/>
              <a:gd name="connsiteX31" fmla="*/ 5912470 w 12192000"/>
              <a:gd name="connsiteY31" fmla="*/ 1320604 h 6858000"/>
              <a:gd name="connsiteX32" fmla="*/ 5925644 w 12192000"/>
              <a:gd name="connsiteY32" fmla="*/ 1345645 h 6858000"/>
              <a:gd name="connsiteX33" fmla="*/ 5908138 w 12192000"/>
              <a:gd name="connsiteY33" fmla="*/ 1363402 h 6858000"/>
              <a:gd name="connsiteX34" fmla="*/ 5860855 w 12192000"/>
              <a:gd name="connsiteY34" fmla="*/ 1372508 h 6858000"/>
              <a:gd name="connsiteX35" fmla="*/ 5927087 w 12192000"/>
              <a:gd name="connsiteY35" fmla="*/ 1457878 h 6858000"/>
              <a:gd name="connsiteX36" fmla="*/ 5951271 w 12192000"/>
              <a:gd name="connsiteY36" fmla="*/ 1481553 h 6858000"/>
              <a:gd name="connsiteX37" fmla="*/ 5992599 w 12192000"/>
              <a:gd name="connsiteY37" fmla="*/ 1518207 h 6858000"/>
              <a:gd name="connsiteX38" fmla="*/ 5993321 w 12192000"/>
              <a:gd name="connsiteY38" fmla="*/ 1529362 h 6858000"/>
              <a:gd name="connsiteX39" fmla="*/ 5937015 w 12192000"/>
              <a:gd name="connsiteY39" fmla="*/ 1568746 h 6858000"/>
              <a:gd name="connsiteX40" fmla="*/ 5835410 w 12192000"/>
              <a:gd name="connsiteY40" fmla="*/ 1558045 h 6858000"/>
              <a:gd name="connsiteX41" fmla="*/ 5985561 w 12192000"/>
              <a:gd name="connsiteY41" fmla="*/ 1616780 h 6858000"/>
              <a:gd name="connsiteX42" fmla="*/ 5499552 w 12192000"/>
              <a:gd name="connsiteY42" fmla="*/ 1476774 h 6858000"/>
              <a:gd name="connsiteX43" fmla="*/ 5530593 w 12192000"/>
              <a:gd name="connsiteY43" fmla="*/ 1513425 h 6858000"/>
              <a:gd name="connsiteX44" fmla="*/ 5700597 w 12192000"/>
              <a:gd name="connsiteY44" fmla="*/ 1609949 h 6858000"/>
              <a:gd name="connsiteX45" fmla="*/ 5748782 w 12192000"/>
              <a:gd name="connsiteY45" fmla="*/ 1670507 h 6858000"/>
              <a:gd name="connsiteX46" fmla="*/ 5799315 w 12192000"/>
              <a:gd name="connsiteY46" fmla="*/ 1703970 h 6858000"/>
              <a:gd name="connsiteX47" fmla="*/ 5870240 w 12192000"/>
              <a:gd name="connsiteY47" fmla="*/ 1703289 h 6858000"/>
              <a:gd name="connsiteX48" fmla="*/ 5920591 w 12192000"/>
              <a:gd name="connsiteY48" fmla="*/ 1754738 h 6858000"/>
              <a:gd name="connsiteX49" fmla="*/ 5868074 w 12192000"/>
              <a:gd name="connsiteY49" fmla="*/ 1765665 h 6858000"/>
              <a:gd name="connsiteX50" fmla="*/ 5806533 w 12192000"/>
              <a:gd name="connsiteY50" fmla="*/ 1757242 h 6858000"/>
              <a:gd name="connsiteX51" fmla="*/ 5673706 w 12192000"/>
              <a:gd name="connsiteY51" fmla="*/ 1759972 h 6858000"/>
              <a:gd name="connsiteX52" fmla="*/ 5597548 w 12192000"/>
              <a:gd name="connsiteY52" fmla="*/ 1769990 h 6858000"/>
              <a:gd name="connsiteX53" fmla="*/ 5422491 w 12192000"/>
              <a:gd name="connsiteY53" fmla="*/ 1752916 h 6858000"/>
              <a:gd name="connsiteX54" fmla="*/ 5432778 w 12192000"/>
              <a:gd name="connsiteY54" fmla="*/ 1796626 h 6858000"/>
              <a:gd name="connsiteX55" fmla="*/ 5426281 w 12192000"/>
              <a:gd name="connsiteY55" fmla="*/ 1834644 h 6858000"/>
              <a:gd name="connsiteX56" fmla="*/ 5423754 w 12192000"/>
              <a:gd name="connsiteY56" fmla="*/ 1917282 h 6858000"/>
              <a:gd name="connsiteX57" fmla="*/ 5425378 w 12192000"/>
              <a:gd name="connsiteY57" fmla="*/ 1930714 h 6858000"/>
              <a:gd name="connsiteX58" fmla="*/ 5386217 w 12192000"/>
              <a:gd name="connsiteY58" fmla="*/ 1939365 h 6858000"/>
              <a:gd name="connsiteX59" fmla="*/ 5619566 w 12192000"/>
              <a:gd name="connsiteY59" fmla="*/ 2111243 h 6858000"/>
              <a:gd name="connsiteX60" fmla="*/ 5463640 w 12192000"/>
              <a:gd name="connsiteY60" fmla="*/ 2067533 h 6858000"/>
              <a:gd name="connsiteX61" fmla="*/ 5442523 w 12192000"/>
              <a:gd name="connsiteY61" fmla="*/ 2139700 h 6858000"/>
              <a:gd name="connsiteX62" fmla="*/ 5515794 w 12192000"/>
              <a:gd name="connsiteY62" fmla="*/ 2203898 h 6858000"/>
              <a:gd name="connsiteX63" fmla="*/ 5542865 w 12192000"/>
              <a:gd name="connsiteY63" fmla="*/ 2330929 h 6858000"/>
              <a:gd name="connsiteX64" fmla="*/ 5529691 w 12192000"/>
              <a:gd name="connsiteY64" fmla="*/ 2447031 h 6858000"/>
              <a:gd name="connsiteX65" fmla="*/ 5498289 w 12192000"/>
              <a:gd name="connsiteY65" fmla="*/ 2483910 h 6858000"/>
              <a:gd name="connsiteX66" fmla="*/ 5452810 w 12192000"/>
              <a:gd name="connsiteY66" fmla="*/ 2550157 h 6858000"/>
              <a:gd name="connsiteX67" fmla="*/ 5424658 w 12192000"/>
              <a:gd name="connsiteY67" fmla="*/ 2591135 h 6858000"/>
              <a:gd name="connsiteX68" fmla="*/ 5326841 w 12192000"/>
              <a:gd name="connsiteY68" fmla="*/ 2575200 h 6858000"/>
              <a:gd name="connsiteX69" fmla="*/ 5457322 w 12192000"/>
              <a:gd name="connsiteY69" fmla="*/ 2679238 h 6858000"/>
              <a:gd name="connsiteX70" fmla="*/ 5351566 w 12192000"/>
              <a:gd name="connsiteY70" fmla="*/ 2666261 h 6858000"/>
              <a:gd name="connsiteX71" fmla="*/ 5317096 w 12192000"/>
              <a:gd name="connsiteY71" fmla="*/ 2673546 h 6858000"/>
              <a:gd name="connsiteX72" fmla="*/ 5336768 w 12192000"/>
              <a:gd name="connsiteY72" fmla="*/ 2707238 h 6858000"/>
              <a:gd name="connsiteX73" fmla="*/ 5414369 w 12192000"/>
              <a:gd name="connsiteY73" fmla="*/ 2764378 h 6858000"/>
              <a:gd name="connsiteX74" fmla="*/ 5574268 w 12192000"/>
              <a:gd name="connsiteY74" fmla="*/ 2919184 h 6858000"/>
              <a:gd name="connsiteX75" fmla="*/ 5419422 w 12192000"/>
              <a:gd name="connsiteY75" fmla="*/ 2848157 h 6858000"/>
              <a:gd name="connsiteX76" fmla="*/ 5582568 w 12192000"/>
              <a:gd name="connsiteY76" fmla="*/ 3007285 h 6858000"/>
              <a:gd name="connsiteX77" fmla="*/ 5618844 w 12192000"/>
              <a:gd name="connsiteY77" fmla="*/ 3060100 h 6858000"/>
              <a:gd name="connsiteX78" fmla="*/ 5692115 w 12192000"/>
              <a:gd name="connsiteY78" fmla="*/ 3191228 h 6858000"/>
              <a:gd name="connsiteX79" fmla="*/ 5688506 w 12192000"/>
              <a:gd name="connsiteY79" fmla="*/ 3206025 h 6858000"/>
              <a:gd name="connsiteX80" fmla="*/ 5603864 w 12192000"/>
              <a:gd name="connsiteY80" fmla="*/ 3184854 h 6858000"/>
              <a:gd name="connsiteX81" fmla="*/ 5713591 w 12192000"/>
              <a:gd name="connsiteY81" fmla="*/ 3295040 h 6858000"/>
              <a:gd name="connsiteX82" fmla="*/ 5826927 w 12192000"/>
              <a:gd name="connsiteY82" fmla="*/ 3379724 h 6858000"/>
              <a:gd name="connsiteX83" fmla="*/ 5746436 w 12192000"/>
              <a:gd name="connsiteY83" fmla="*/ 3366750 h 6858000"/>
              <a:gd name="connsiteX84" fmla="*/ 5635807 w 12192000"/>
              <a:gd name="connsiteY84" fmla="*/ 3318259 h 6858000"/>
              <a:gd name="connsiteX85" fmla="*/ 5597367 w 12192000"/>
              <a:gd name="connsiteY85" fmla="*/ 3336472 h 6858000"/>
              <a:gd name="connsiteX86" fmla="*/ 5702221 w 12192000"/>
              <a:gd name="connsiteY86" fmla="*/ 3416605 h 6858000"/>
              <a:gd name="connsiteX87" fmla="*/ 5762317 w 12192000"/>
              <a:gd name="connsiteY87" fmla="*/ 3453714 h 6858000"/>
              <a:gd name="connsiteX88" fmla="*/ 5786319 w 12192000"/>
              <a:gd name="connsiteY88" fmla="*/ 3482169 h 6858000"/>
              <a:gd name="connsiteX89" fmla="*/ 5854901 w 12192000"/>
              <a:gd name="connsiteY89" fmla="*/ 3583703 h 6858000"/>
              <a:gd name="connsiteX90" fmla="*/ 6056305 w 12192000"/>
              <a:gd name="connsiteY90" fmla="*/ 3694570 h 6858000"/>
              <a:gd name="connsiteX91" fmla="*/ 6244716 w 12192000"/>
              <a:gd name="connsiteY91" fmla="*/ 3832301 h 6858000"/>
              <a:gd name="connsiteX92" fmla="*/ 6391802 w 12192000"/>
              <a:gd name="connsiteY92" fmla="*/ 3918125 h 6858000"/>
              <a:gd name="connsiteX93" fmla="*/ 6763572 w 12192000"/>
              <a:gd name="connsiteY93" fmla="*/ 4028537 h 6858000"/>
              <a:gd name="connsiteX94" fmla="*/ 8173592 w 12192000"/>
              <a:gd name="connsiteY94" fmla="*/ 3279560 h 6858000"/>
              <a:gd name="connsiteX95" fmla="*/ 8191458 w 12192000"/>
              <a:gd name="connsiteY95" fmla="*/ 3257248 h 6858000"/>
              <a:gd name="connsiteX96" fmla="*/ 8259856 w 12192000"/>
              <a:gd name="connsiteY96" fmla="*/ 3173245 h 6858000"/>
              <a:gd name="connsiteX97" fmla="*/ 8317969 w 12192000"/>
              <a:gd name="connsiteY97" fmla="*/ 3097663 h 6858000"/>
              <a:gd name="connsiteX98" fmla="*/ 8287650 w 12192000"/>
              <a:gd name="connsiteY98" fmla="*/ 3072166 h 6858000"/>
              <a:gd name="connsiteX99" fmla="*/ 8328617 w 12192000"/>
              <a:gd name="connsiteY99" fmla="*/ 3000000 h 6858000"/>
              <a:gd name="connsiteX100" fmla="*/ 8458917 w 12192000"/>
              <a:gd name="connsiteY100" fmla="*/ 2777583 h 6858000"/>
              <a:gd name="connsiteX101" fmla="*/ 8516125 w 12192000"/>
              <a:gd name="connsiteY101" fmla="*/ 2728639 h 6858000"/>
              <a:gd name="connsiteX102" fmla="*/ 8585788 w 12192000"/>
              <a:gd name="connsiteY102" fmla="*/ 2605478 h 6858000"/>
              <a:gd name="connsiteX103" fmla="*/ 8595714 w 12192000"/>
              <a:gd name="connsiteY103" fmla="*/ 2577023 h 6858000"/>
              <a:gd name="connsiteX104" fmla="*/ 8581457 w 12192000"/>
              <a:gd name="connsiteY104" fmla="*/ 2540823 h 6858000"/>
              <a:gd name="connsiteX105" fmla="*/ 8570809 w 12192000"/>
              <a:gd name="connsiteY105" fmla="*/ 2504399 h 6858000"/>
              <a:gd name="connsiteX106" fmla="*/ 8584705 w 12192000"/>
              <a:gd name="connsiteY106" fmla="*/ 2493699 h 6858000"/>
              <a:gd name="connsiteX107" fmla="*/ 8674038 w 12192000"/>
              <a:gd name="connsiteY107" fmla="*/ 2475260 h 6858000"/>
              <a:gd name="connsiteX108" fmla="*/ 8622243 w 12192000"/>
              <a:gd name="connsiteY108" fmla="*/ 2406054 h 6858000"/>
              <a:gd name="connsiteX109" fmla="*/ 8530925 w 12192000"/>
              <a:gd name="connsiteY109" fmla="*/ 2302926 h 6858000"/>
              <a:gd name="connsiteX110" fmla="*/ 8489417 w 12192000"/>
              <a:gd name="connsiteY110" fmla="*/ 2229622 h 6858000"/>
              <a:gd name="connsiteX111" fmla="*/ 8484543 w 12192000"/>
              <a:gd name="connsiteY111" fmla="*/ 2164058 h 6858000"/>
              <a:gd name="connsiteX112" fmla="*/ 8402970 w 12192000"/>
              <a:gd name="connsiteY112" fmla="*/ 2125358 h 6858000"/>
              <a:gd name="connsiteX113" fmla="*/ 8479670 w 12192000"/>
              <a:gd name="connsiteY113" fmla="*/ 1986716 h 6858000"/>
              <a:gd name="connsiteX114" fmla="*/ 8487432 w 12192000"/>
              <a:gd name="connsiteY114" fmla="*/ 1958032 h 6858000"/>
              <a:gd name="connsiteX115" fmla="*/ 8441412 w 12192000"/>
              <a:gd name="connsiteY115" fmla="*/ 1855361 h 6858000"/>
              <a:gd name="connsiteX116" fmla="*/ 8433831 w 12192000"/>
              <a:gd name="connsiteY116" fmla="*/ 1838969 h 6858000"/>
              <a:gd name="connsiteX117" fmla="*/ 8416868 w 12192000"/>
              <a:gd name="connsiteY117" fmla="*/ 1806187 h 6858000"/>
              <a:gd name="connsiteX118" fmla="*/ 8368140 w 12192000"/>
              <a:gd name="connsiteY118" fmla="*/ 1798219 h 6858000"/>
              <a:gd name="connsiteX119" fmla="*/ 8393405 w 12192000"/>
              <a:gd name="connsiteY119" fmla="*/ 1774999 h 6858000"/>
              <a:gd name="connsiteX120" fmla="*/ 8442495 w 12192000"/>
              <a:gd name="connsiteY120" fmla="*/ 1696458 h 6858000"/>
              <a:gd name="connsiteX121" fmla="*/ 8409828 w 12192000"/>
              <a:gd name="connsiteY121" fmla="*/ 1621332 h 6858000"/>
              <a:gd name="connsiteX122" fmla="*/ 8407664 w 12192000"/>
              <a:gd name="connsiteY122" fmla="*/ 1579899 h 6858000"/>
              <a:gd name="connsiteX123" fmla="*/ 8462707 w 12192000"/>
              <a:gd name="connsiteY123" fmla="*/ 1526857 h 6858000"/>
              <a:gd name="connsiteX124" fmla="*/ 8504215 w 12192000"/>
              <a:gd name="connsiteY124" fmla="*/ 1505913 h 6858000"/>
              <a:gd name="connsiteX125" fmla="*/ 8523345 w 12192000"/>
              <a:gd name="connsiteY125" fmla="*/ 1475863 h 6858000"/>
              <a:gd name="connsiteX126" fmla="*/ 8500786 w 12192000"/>
              <a:gd name="connsiteY126" fmla="*/ 1450820 h 6858000"/>
              <a:gd name="connsiteX127" fmla="*/ 8400624 w 12192000"/>
              <a:gd name="connsiteY127" fmla="*/ 1391176 h 6858000"/>
              <a:gd name="connsiteX128" fmla="*/ 8454585 w 12192000"/>
              <a:gd name="connsiteY128" fmla="*/ 1341319 h 6858000"/>
              <a:gd name="connsiteX129" fmla="*/ 8172509 w 12192000"/>
              <a:gd name="connsiteY129" fmla="*/ 1106153 h 6858000"/>
              <a:gd name="connsiteX130" fmla="*/ 8138399 w 12192000"/>
              <a:gd name="connsiteY130" fmla="*/ 1070184 h 6858000"/>
              <a:gd name="connsiteX131" fmla="*/ 7957388 w 12192000"/>
              <a:gd name="connsiteY131" fmla="*/ 982992 h 6858000"/>
              <a:gd name="connsiteX132" fmla="*/ 7771142 w 12192000"/>
              <a:gd name="connsiteY132" fmla="*/ 921300 h 6858000"/>
              <a:gd name="connsiteX133" fmla="*/ 7900539 w 12192000"/>
              <a:gd name="connsiteY133" fmla="*/ 791082 h 6858000"/>
              <a:gd name="connsiteX134" fmla="*/ 7702923 w 12192000"/>
              <a:gd name="connsiteY134" fmla="*/ 760803 h 6858000"/>
              <a:gd name="connsiteX135" fmla="*/ 7683614 w 12192000"/>
              <a:gd name="connsiteY135" fmla="*/ 761714 h 6858000"/>
              <a:gd name="connsiteX136" fmla="*/ 7295600 w 12192000"/>
              <a:gd name="connsiteY136" fmla="*/ 741680 h 6858000"/>
              <a:gd name="connsiteX137" fmla="*/ 6739388 w 12192000"/>
              <a:gd name="connsiteY137" fmla="*/ 675206 h 6858000"/>
              <a:gd name="connsiteX138" fmla="*/ 6279006 w 12192000"/>
              <a:gd name="connsiteY138" fmla="*/ 635367 h 6858000"/>
              <a:gd name="connsiteX139" fmla="*/ 5788847 w 12192000"/>
              <a:gd name="connsiteY139" fmla="*/ 557964 h 6858000"/>
              <a:gd name="connsiteX140" fmla="*/ 5765387 w 12192000"/>
              <a:gd name="connsiteY140" fmla="*/ 552984 h 6858000"/>
              <a:gd name="connsiteX141" fmla="*/ 0 w 12192000"/>
              <a:gd name="connsiteY141" fmla="*/ 0 h 6858000"/>
              <a:gd name="connsiteX142" fmla="*/ 768106 w 12192000"/>
              <a:gd name="connsiteY142" fmla="*/ 0 h 6858000"/>
              <a:gd name="connsiteX143" fmla="*/ 767098 w 12192000"/>
              <a:gd name="connsiteY143" fmla="*/ 10118 h 6858000"/>
              <a:gd name="connsiteX144" fmla="*/ 756850 w 12192000"/>
              <a:gd name="connsiteY144" fmla="*/ 43654 h 6858000"/>
              <a:gd name="connsiteX145" fmla="*/ 768357 w 12192000"/>
              <a:gd name="connsiteY145" fmla="*/ 76852 h 6858000"/>
              <a:gd name="connsiteX146" fmla="*/ 882077 w 12192000"/>
              <a:gd name="connsiteY146" fmla="*/ 237315 h 6858000"/>
              <a:gd name="connsiteX147" fmla="*/ 761133 w 12192000"/>
              <a:gd name="connsiteY147" fmla="*/ 282106 h 6858000"/>
              <a:gd name="connsiteX148" fmla="*/ 753907 w 12192000"/>
              <a:gd name="connsiteY148" fmla="*/ 357988 h 6858000"/>
              <a:gd name="connsiteX149" fmla="*/ 692364 w 12192000"/>
              <a:gd name="connsiteY149" fmla="*/ 442830 h 6858000"/>
              <a:gd name="connsiteX150" fmla="*/ 556972 w 12192000"/>
              <a:gd name="connsiteY150" fmla="*/ 562188 h 6858000"/>
              <a:gd name="connsiteX151" fmla="*/ 480177 w 12192000"/>
              <a:gd name="connsiteY151" fmla="*/ 642286 h 6858000"/>
              <a:gd name="connsiteX152" fmla="*/ 612627 w 12192000"/>
              <a:gd name="connsiteY152" fmla="*/ 663627 h 6858000"/>
              <a:gd name="connsiteX153" fmla="*/ 633230 w 12192000"/>
              <a:gd name="connsiteY153" fmla="*/ 676011 h 6858000"/>
              <a:gd name="connsiteX154" fmla="*/ 617443 w 12192000"/>
              <a:gd name="connsiteY154" fmla="*/ 718168 h 6858000"/>
              <a:gd name="connsiteX155" fmla="*/ 596304 w 12192000"/>
              <a:gd name="connsiteY155" fmla="*/ 760064 h 6858000"/>
              <a:gd name="connsiteX156" fmla="*/ 611021 w 12192000"/>
              <a:gd name="connsiteY156" fmla="*/ 792998 h 6858000"/>
              <a:gd name="connsiteX157" fmla="*/ 714308 w 12192000"/>
              <a:gd name="connsiteY157" fmla="*/ 935543 h 6858000"/>
              <a:gd name="connsiteX158" fmla="*/ 799128 w 12192000"/>
              <a:gd name="connsiteY158" fmla="*/ 992190 h 6858000"/>
              <a:gd name="connsiteX159" fmla="*/ 992317 w 12192000"/>
              <a:gd name="connsiteY159" fmla="*/ 1249612 h 6858000"/>
              <a:gd name="connsiteX160" fmla="*/ 1053058 w 12192000"/>
              <a:gd name="connsiteY160" fmla="*/ 1333136 h 6858000"/>
              <a:gd name="connsiteX161" fmla="*/ 1008104 w 12192000"/>
              <a:gd name="connsiteY161" fmla="*/ 1362645 h 6858000"/>
              <a:gd name="connsiteX162" fmla="*/ 1094265 w 12192000"/>
              <a:gd name="connsiteY162" fmla="*/ 1450123 h 6858000"/>
              <a:gd name="connsiteX163" fmla="*/ 1195677 w 12192000"/>
              <a:gd name="connsiteY163" fmla="*/ 1547347 h 6858000"/>
              <a:gd name="connsiteX164" fmla="*/ 1222166 w 12192000"/>
              <a:gd name="connsiteY164" fmla="*/ 1573170 h 6858000"/>
              <a:gd name="connsiteX165" fmla="*/ 3312738 w 12192000"/>
              <a:gd name="connsiteY165" fmla="*/ 2440024 h 6858000"/>
              <a:gd name="connsiteX166" fmla="*/ 3863944 w 12192000"/>
              <a:gd name="connsiteY166" fmla="*/ 2312235 h 6858000"/>
              <a:gd name="connsiteX167" fmla="*/ 4082022 w 12192000"/>
              <a:gd name="connsiteY167" fmla="*/ 2212904 h 6858000"/>
              <a:gd name="connsiteX168" fmla="*/ 4361371 w 12192000"/>
              <a:gd name="connsiteY168" fmla="*/ 2053496 h 6858000"/>
              <a:gd name="connsiteX169" fmla="*/ 4659987 w 12192000"/>
              <a:gd name="connsiteY169" fmla="*/ 1925180 h 6858000"/>
              <a:gd name="connsiteX170" fmla="*/ 4761667 w 12192000"/>
              <a:gd name="connsiteY170" fmla="*/ 1807667 h 6858000"/>
              <a:gd name="connsiteX171" fmla="*/ 4797253 w 12192000"/>
              <a:gd name="connsiteY171" fmla="*/ 1774733 h 6858000"/>
              <a:gd name="connsiteX172" fmla="*/ 4886356 w 12192000"/>
              <a:gd name="connsiteY172" fmla="*/ 1731784 h 6858000"/>
              <a:gd name="connsiteX173" fmla="*/ 5041818 w 12192000"/>
              <a:gd name="connsiteY173" fmla="*/ 1639039 h 6858000"/>
              <a:gd name="connsiteX174" fmla="*/ 4984824 w 12192000"/>
              <a:gd name="connsiteY174" fmla="*/ 1617960 h 6858000"/>
              <a:gd name="connsiteX175" fmla="*/ 4820800 w 12192000"/>
              <a:gd name="connsiteY175" fmla="*/ 1674082 h 6858000"/>
              <a:gd name="connsiteX176" fmla="*/ 4701459 w 12192000"/>
              <a:gd name="connsiteY176" fmla="*/ 1689099 h 6858000"/>
              <a:gd name="connsiteX177" fmla="*/ 4869498 w 12192000"/>
              <a:gd name="connsiteY177" fmla="*/ 1591086 h 6858000"/>
              <a:gd name="connsiteX178" fmla="*/ 5032185 w 12192000"/>
              <a:gd name="connsiteY178" fmla="*/ 1463559 h 6858000"/>
              <a:gd name="connsiteX179" fmla="*/ 4906692 w 12192000"/>
              <a:gd name="connsiteY179" fmla="*/ 1488062 h 6858000"/>
              <a:gd name="connsiteX180" fmla="*/ 4901340 w 12192000"/>
              <a:gd name="connsiteY180" fmla="*/ 1470936 h 6858000"/>
              <a:gd name="connsiteX181" fmla="*/ 5009976 w 12192000"/>
              <a:gd name="connsiteY181" fmla="*/ 1319171 h 6858000"/>
              <a:gd name="connsiteX182" fmla="*/ 5063760 w 12192000"/>
              <a:gd name="connsiteY182" fmla="*/ 1258044 h 6858000"/>
              <a:gd name="connsiteX183" fmla="*/ 5305648 w 12192000"/>
              <a:gd name="connsiteY183" fmla="*/ 1073871 h 6858000"/>
              <a:gd name="connsiteX184" fmla="*/ 5076067 w 12192000"/>
              <a:gd name="connsiteY184" fmla="*/ 1156077 h 6858000"/>
              <a:gd name="connsiteX185" fmla="*/ 5313141 w 12192000"/>
              <a:gd name="connsiteY185" fmla="*/ 976907 h 6858000"/>
              <a:gd name="connsiteX186" fmla="*/ 5428196 w 12192000"/>
              <a:gd name="connsiteY186" fmla="*/ 910774 h 6858000"/>
              <a:gd name="connsiteX187" fmla="*/ 5457363 w 12192000"/>
              <a:gd name="connsiteY187" fmla="*/ 871779 h 6858000"/>
              <a:gd name="connsiteX188" fmla="*/ 5406256 w 12192000"/>
              <a:gd name="connsiteY188" fmla="*/ 863347 h 6858000"/>
              <a:gd name="connsiteX189" fmla="*/ 5249456 w 12192000"/>
              <a:gd name="connsiteY189" fmla="*/ 878367 h 6858000"/>
              <a:gd name="connsiteX190" fmla="*/ 5442914 w 12192000"/>
              <a:gd name="connsiteY190" fmla="*/ 757955 h 6858000"/>
              <a:gd name="connsiteX191" fmla="*/ 5297887 w 12192000"/>
              <a:gd name="connsiteY191" fmla="*/ 776398 h 6858000"/>
              <a:gd name="connsiteX192" fmla="*/ 5256146 w 12192000"/>
              <a:gd name="connsiteY192" fmla="*/ 728971 h 6858000"/>
              <a:gd name="connsiteX193" fmla="*/ 5188716 w 12192000"/>
              <a:gd name="connsiteY193" fmla="*/ 652298 h 6858000"/>
              <a:gd name="connsiteX194" fmla="*/ 5142160 w 12192000"/>
              <a:gd name="connsiteY194" fmla="*/ 609614 h 6858000"/>
              <a:gd name="connsiteX195" fmla="*/ 5122626 w 12192000"/>
              <a:gd name="connsiteY195" fmla="*/ 475239 h 6858000"/>
              <a:gd name="connsiteX196" fmla="*/ 5162763 w 12192000"/>
              <a:gd name="connsiteY196" fmla="*/ 328215 h 6858000"/>
              <a:gd name="connsiteX197" fmla="*/ 5271399 w 12192000"/>
              <a:gd name="connsiteY197" fmla="*/ 253914 h 6858000"/>
              <a:gd name="connsiteX198" fmla="*/ 5240091 w 12192000"/>
              <a:gd name="connsiteY198" fmla="*/ 170389 h 6858000"/>
              <a:gd name="connsiteX199" fmla="*/ 5008904 w 12192000"/>
              <a:gd name="connsiteY199" fmla="*/ 220979 h 6858000"/>
              <a:gd name="connsiteX200" fmla="*/ 5354881 w 12192000"/>
              <a:gd name="connsiteY200" fmla="*/ 22050 h 6858000"/>
              <a:gd name="connsiteX201" fmla="*/ 5296818 w 12192000"/>
              <a:gd name="connsiteY201" fmla="*/ 12038 h 6858000"/>
              <a:gd name="connsiteX202" fmla="*/ 5297018 w 12192000"/>
              <a:gd name="connsiteY202" fmla="*/ 3177 h 6858000"/>
              <a:gd name="connsiteX203" fmla="*/ 5298067 w 12192000"/>
              <a:gd name="connsiteY203" fmla="*/ 0 h 6858000"/>
              <a:gd name="connsiteX204" fmla="*/ 8958468 w 12192000"/>
              <a:gd name="connsiteY204" fmla="*/ 0 h 6858000"/>
              <a:gd name="connsiteX205" fmla="*/ 8936439 w 12192000"/>
              <a:gd name="connsiteY205" fmla="*/ 18562 h 6858000"/>
              <a:gd name="connsiteX206" fmla="*/ 8934304 w 12192000"/>
              <a:gd name="connsiteY206" fmla="*/ 46608 h 6858000"/>
              <a:gd name="connsiteX207" fmla="*/ 9027240 w 12192000"/>
              <a:gd name="connsiteY207" fmla="*/ 113638 h 6858000"/>
              <a:gd name="connsiteX208" fmla="*/ 8854734 w 12192000"/>
              <a:gd name="connsiteY208" fmla="*/ 193826 h 6858000"/>
              <a:gd name="connsiteX209" fmla="*/ 8815880 w 12192000"/>
              <a:gd name="connsiteY209" fmla="*/ 227493 h 6858000"/>
              <a:gd name="connsiteX210" fmla="*/ 8848828 w 12192000"/>
              <a:gd name="connsiteY210" fmla="*/ 267894 h 6858000"/>
              <a:gd name="connsiteX211" fmla="*/ 8920315 w 12192000"/>
              <a:gd name="connsiteY211" fmla="*/ 296052 h 6858000"/>
              <a:gd name="connsiteX212" fmla="*/ 9015115 w 12192000"/>
              <a:gd name="connsiteY212" fmla="*/ 367363 h 6858000"/>
              <a:gd name="connsiteX213" fmla="*/ 9011388 w 12192000"/>
              <a:gd name="connsiteY213" fmla="*/ 423067 h 6858000"/>
              <a:gd name="connsiteX214" fmla="*/ 8955127 w 12192000"/>
              <a:gd name="connsiteY214" fmla="*/ 524068 h 6858000"/>
              <a:gd name="connsiteX215" fmla="*/ 9039672 w 12192000"/>
              <a:gd name="connsiteY215" fmla="*/ 629661 h 6858000"/>
              <a:gd name="connsiteX216" fmla="*/ 9083187 w 12192000"/>
              <a:gd name="connsiteY216" fmla="*/ 660880 h 6858000"/>
              <a:gd name="connsiteX217" fmla="*/ 8999263 w 12192000"/>
              <a:gd name="connsiteY217" fmla="*/ 671592 h 6858000"/>
              <a:gd name="connsiteX218" fmla="*/ 8970048 w 12192000"/>
              <a:gd name="connsiteY218" fmla="*/ 715664 h 6858000"/>
              <a:gd name="connsiteX219" fmla="*/ 8956992 w 12192000"/>
              <a:gd name="connsiteY219" fmla="*/ 737702 h 6858000"/>
              <a:gd name="connsiteX220" fmla="*/ 8877733 w 12192000"/>
              <a:gd name="connsiteY220" fmla="*/ 875737 h 6858000"/>
              <a:gd name="connsiteX221" fmla="*/ 8891100 w 12192000"/>
              <a:gd name="connsiteY221" fmla="*/ 914300 h 6858000"/>
              <a:gd name="connsiteX222" fmla="*/ 9023199 w 12192000"/>
              <a:gd name="connsiteY222" fmla="*/ 1100695 h 6858000"/>
              <a:gd name="connsiteX223" fmla="*/ 8882708 w 12192000"/>
              <a:gd name="connsiteY223" fmla="*/ 1152725 h 6858000"/>
              <a:gd name="connsiteX224" fmla="*/ 8874315 w 12192000"/>
              <a:gd name="connsiteY224" fmla="*/ 1240870 h 6858000"/>
              <a:gd name="connsiteX225" fmla="*/ 8802826 w 12192000"/>
              <a:gd name="connsiteY225" fmla="*/ 1339424 h 6858000"/>
              <a:gd name="connsiteX226" fmla="*/ 8645552 w 12192000"/>
              <a:gd name="connsiteY226" fmla="*/ 1478072 h 6858000"/>
              <a:gd name="connsiteX227" fmla="*/ 8556347 w 12192000"/>
              <a:gd name="connsiteY227" fmla="*/ 1571114 h 6858000"/>
              <a:gd name="connsiteX228" fmla="*/ 8710202 w 12192000"/>
              <a:gd name="connsiteY228" fmla="*/ 1595904 h 6858000"/>
              <a:gd name="connsiteX229" fmla="*/ 8734135 w 12192000"/>
              <a:gd name="connsiteY229" fmla="*/ 1610290 h 6858000"/>
              <a:gd name="connsiteX230" fmla="*/ 8715797 w 12192000"/>
              <a:gd name="connsiteY230" fmla="*/ 1659260 h 6858000"/>
              <a:gd name="connsiteX231" fmla="*/ 8691242 w 12192000"/>
              <a:gd name="connsiteY231" fmla="*/ 1707927 h 6858000"/>
              <a:gd name="connsiteX232" fmla="*/ 8708337 w 12192000"/>
              <a:gd name="connsiteY232" fmla="*/ 1746183 h 6858000"/>
              <a:gd name="connsiteX233" fmla="*/ 8828316 w 12192000"/>
              <a:gd name="connsiteY233" fmla="*/ 1911765 h 6858000"/>
              <a:gd name="connsiteX234" fmla="*/ 8926844 w 12192000"/>
              <a:gd name="connsiteY234" fmla="*/ 1977567 h 6858000"/>
              <a:gd name="connsiteX235" fmla="*/ 9151255 w 12192000"/>
              <a:gd name="connsiteY235" fmla="*/ 2276592 h 6858000"/>
              <a:gd name="connsiteX236" fmla="*/ 9221812 w 12192000"/>
              <a:gd name="connsiteY236" fmla="*/ 2373614 h 6858000"/>
              <a:gd name="connsiteX237" fmla="*/ 9169593 w 12192000"/>
              <a:gd name="connsiteY237" fmla="*/ 2407892 h 6858000"/>
              <a:gd name="connsiteX238" fmla="*/ 9269679 w 12192000"/>
              <a:gd name="connsiteY238" fmla="*/ 2509507 h 6858000"/>
              <a:gd name="connsiteX239" fmla="*/ 9387480 w 12192000"/>
              <a:gd name="connsiteY239" fmla="*/ 2622444 h 6858000"/>
              <a:gd name="connsiteX240" fmla="*/ 9418250 w 12192000"/>
              <a:gd name="connsiteY240" fmla="*/ 2652440 h 6858000"/>
              <a:gd name="connsiteX241" fmla="*/ 11846684 w 12192000"/>
              <a:gd name="connsiteY241" fmla="*/ 3659389 h 6858000"/>
              <a:gd name="connsiteX242" fmla="*/ 12172890 w 12192000"/>
              <a:gd name="connsiteY242" fmla="*/ 3610878 h 6858000"/>
              <a:gd name="connsiteX243" fmla="*/ 12192000 w 12192000"/>
              <a:gd name="connsiteY243" fmla="*/ 3605403 h 6858000"/>
              <a:gd name="connsiteX244" fmla="*/ 12192000 w 12192000"/>
              <a:gd name="connsiteY244" fmla="*/ 6858000 h 6858000"/>
              <a:gd name="connsiteX245" fmla="*/ 2667892 w 12192000"/>
              <a:gd name="connsiteY245" fmla="*/ 6858000 h 6858000"/>
              <a:gd name="connsiteX246" fmla="*/ 2654380 w 12192000"/>
              <a:gd name="connsiteY246" fmla="*/ 6849405 h 6858000"/>
              <a:gd name="connsiteX247" fmla="*/ 2517472 w 12192000"/>
              <a:gd name="connsiteY247" fmla="*/ 6768410 h 6858000"/>
              <a:gd name="connsiteX248" fmla="*/ 2863768 w 12192000"/>
              <a:gd name="connsiteY248" fmla="*/ 6678867 h 6858000"/>
              <a:gd name="connsiteX249" fmla="*/ 3200332 w 12192000"/>
              <a:gd name="connsiteY249" fmla="*/ 6552312 h 6858000"/>
              <a:gd name="connsiteX250" fmla="*/ 3263755 w 12192000"/>
              <a:gd name="connsiteY250" fmla="*/ 6500106 h 6858000"/>
              <a:gd name="connsiteX251" fmla="*/ 3788234 w 12192000"/>
              <a:gd name="connsiteY251" fmla="*/ 6158777 h 6858000"/>
              <a:gd name="connsiteX252" fmla="*/ 3687901 w 12192000"/>
              <a:gd name="connsiteY252" fmla="*/ 6086412 h 6858000"/>
              <a:gd name="connsiteX253" fmla="*/ 3874137 w 12192000"/>
              <a:gd name="connsiteY253" fmla="*/ 5999841 h 6858000"/>
              <a:gd name="connsiteX254" fmla="*/ 3916083 w 12192000"/>
              <a:gd name="connsiteY254" fmla="*/ 5963494 h 6858000"/>
              <a:gd name="connsiteX255" fmla="*/ 3880513 w 12192000"/>
              <a:gd name="connsiteY255" fmla="*/ 5919878 h 6858000"/>
              <a:gd name="connsiteX256" fmla="*/ 3803335 w 12192000"/>
              <a:gd name="connsiteY256" fmla="*/ 5889479 h 6858000"/>
              <a:gd name="connsiteX257" fmla="*/ 3700990 w 12192000"/>
              <a:gd name="connsiteY257" fmla="*/ 5812491 h 6858000"/>
              <a:gd name="connsiteX258" fmla="*/ 3705014 w 12192000"/>
              <a:gd name="connsiteY258" fmla="*/ 5752353 h 6858000"/>
              <a:gd name="connsiteX259" fmla="*/ 3765753 w 12192000"/>
              <a:gd name="connsiteY259" fmla="*/ 5643313 h 6858000"/>
              <a:gd name="connsiteX260" fmla="*/ 3674479 w 12192000"/>
              <a:gd name="connsiteY260" fmla="*/ 5529315 h 6858000"/>
              <a:gd name="connsiteX261" fmla="*/ 3627501 w 12192000"/>
              <a:gd name="connsiteY261" fmla="*/ 5495612 h 6858000"/>
              <a:gd name="connsiteX262" fmla="*/ 3718104 w 12192000"/>
              <a:gd name="connsiteY262" fmla="*/ 5484048 h 6858000"/>
              <a:gd name="connsiteX263" fmla="*/ 3749644 w 12192000"/>
              <a:gd name="connsiteY263" fmla="*/ 5436467 h 6858000"/>
              <a:gd name="connsiteX264" fmla="*/ 3763740 w 12192000"/>
              <a:gd name="connsiteY264" fmla="*/ 5412675 h 6858000"/>
              <a:gd name="connsiteX265" fmla="*/ 3849307 w 12192000"/>
              <a:gd name="connsiteY265" fmla="*/ 5263654 h 6858000"/>
              <a:gd name="connsiteX266" fmla="*/ 3834876 w 12192000"/>
              <a:gd name="connsiteY266" fmla="*/ 5222021 h 6858000"/>
              <a:gd name="connsiteX267" fmla="*/ 3692263 w 12192000"/>
              <a:gd name="connsiteY267" fmla="*/ 5020790 h 6858000"/>
              <a:gd name="connsiteX268" fmla="*/ 3843936 w 12192000"/>
              <a:gd name="connsiteY268" fmla="*/ 4964619 h 6858000"/>
              <a:gd name="connsiteX269" fmla="*/ 3852997 w 12192000"/>
              <a:gd name="connsiteY269" fmla="*/ 4869458 h 6858000"/>
              <a:gd name="connsiteX270" fmla="*/ 3930177 w 12192000"/>
              <a:gd name="connsiteY270" fmla="*/ 4763060 h 6858000"/>
              <a:gd name="connsiteX271" fmla="*/ 4099968 w 12192000"/>
              <a:gd name="connsiteY271" fmla="*/ 4613376 h 6858000"/>
              <a:gd name="connsiteX272" fmla="*/ 4196274 w 12192000"/>
              <a:gd name="connsiteY272" fmla="*/ 4512928 h 6858000"/>
              <a:gd name="connsiteX273" fmla="*/ 4030173 w 12192000"/>
              <a:gd name="connsiteY273" fmla="*/ 4486165 h 6858000"/>
              <a:gd name="connsiteX274" fmla="*/ 4004335 w 12192000"/>
              <a:gd name="connsiteY274" fmla="*/ 4470634 h 6858000"/>
              <a:gd name="connsiteX275" fmla="*/ 4024133 w 12192000"/>
              <a:gd name="connsiteY275" fmla="*/ 4417767 h 6858000"/>
              <a:gd name="connsiteX276" fmla="*/ 4050642 w 12192000"/>
              <a:gd name="connsiteY276" fmla="*/ 4365226 h 6858000"/>
              <a:gd name="connsiteX277" fmla="*/ 4032186 w 12192000"/>
              <a:gd name="connsiteY277" fmla="*/ 4323924 h 6858000"/>
              <a:gd name="connsiteX278" fmla="*/ 3902658 w 12192000"/>
              <a:gd name="connsiteY278" fmla="*/ 4145163 h 6858000"/>
              <a:gd name="connsiteX279" fmla="*/ 3796288 w 12192000"/>
              <a:gd name="connsiteY279" fmla="*/ 4074123 h 6858000"/>
              <a:gd name="connsiteX280" fmla="*/ 3554015 w 12192000"/>
              <a:gd name="connsiteY280" fmla="*/ 3751298 h 6858000"/>
              <a:gd name="connsiteX281" fmla="*/ 3477841 w 12192000"/>
              <a:gd name="connsiteY281" fmla="*/ 3646554 h 6858000"/>
              <a:gd name="connsiteX282" fmla="*/ 3534217 w 12192000"/>
              <a:gd name="connsiteY282" fmla="*/ 3609547 h 6858000"/>
              <a:gd name="connsiteX283" fmla="*/ 3426164 w 12192000"/>
              <a:gd name="connsiteY283" fmla="*/ 3499844 h 6858000"/>
              <a:gd name="connsiteX284" fmla="*/ 3298987 w 12192000"/>
              <a:gd name="connsiteY284" fmla="*/ 3377918 h 6858000"/>
              <a:gd name="connsiteX285" fmla="*/ 3265768 w 12192000"/>
              <a:gd name="connsiteY285" fmla="*/ 3345534 h 6858000"/>
              <a:gd name="connsiteX286" fmla="*/ 698533 w 12192000"/>
              <a:gd name="connsiteY286" fmla="*/ 2257448 h 6858000"/>
              <a:gd name="connsiteX287" fmla="*/ 644044 w 12192000"/>
              <a:gd name="connsiteY287" fmla="*/ 2258439 h 6858000"/>
              <a:gd name="connsiteX288" fmla="*/ 121106 w 12192000"/>
              <a:gd name="connsiteY288" fmla="*/ 2359734 h 6858000"/>
              <a:gd name="connsiteX289" fmla="*/ 0 w 12192000"/>
              <a:gd name="connsiteY289" fmla="*/ 240215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Lst>
            <a:rect l="l" t="t" r="r" b="b"/>
            <a:pathLst>
              <a:path w="12192000" h="6858000">
                <a:moveTo>
                  <a:pt x="5765387" y="552984"/>
                </a:moveTo>
                <a:cubicBezTo>
                  <a:pt x="5757491" y="552728"/>
                  <a:pt x="5749866" y="555802"/>
                  <a:pt x="5743549" y="567982"/>
                </a:cubicBezTo>
                <a:cubicBezTo>
                  <a:pt x="5777117" y="600080"/>
                  <a:pt x="5819889" y="588014"/>
                  <a:pt x="5865186" y="624212"/>
                </a:cubicBezTo>
                <a:cubicBezTo>
                  <a:pt x="5791555" y="612828"/>
                  <a:pt x="5733261" y="603722"/>
                  <a:pt x="5674970" y="594618"/>
                </a:cubicBezTo>
                <a:cubicBezTo>
                  <a:pt x="5673886" y="600991"/>
                  <a:pt x="5672804" y="607366"/>
                  <a:pt x="5671722" y="613739"/>
                </a:cubicBezTo>
                <a:cubicBezTo>
                  <a:pt x="5746257" y="627171"/>
                  <a:pt x="5815197" y="661774"/>
                  <a:pt x="5887746" y="686133"/>
                </a:cubicBezTo>
                <a:cubicBezTo>
                  <a:pt x="5881068" y="701160"/>
                  <a:pt x="5874392" y="698199"/>
                  <a:pt x="5868434" y="697289"/>
                </a:cubicBezTo>
                <a:cubicBezTo>
                  <a:pt x="5829634" y="691369"/>
                  <a:pt x="5790832" y="685452"/>
                  <a:pt x="5753657" y="669287"/>
                </a:cubicBezTo>
                <a:cubicBezTo>
                  <a:pt x="5745355" y="665643"/>
                  <a:pt x="5735248" y="665643"/>
                  <a:pt x="5730555" y="676572"/>
                </a:cubicBezTo>
                <a:cubicBezTo>
                  <a:pt x="5723878" y="692053"/>
                  <a:pt x="5733442" y="702070"/>
                  <a:pt x="5741924" y="710491"/>
                </a:cubicBezTo>
                <a:cubicBezTo>
                  <a:pt x="5756724" y="725062"/>
                  <a:pt x="5774589" y="720965"/>
                  <a:pt x="5791735" y="723695"/>
                </a:cubicBezTo>
                <a:cubicBezTo>
                  <a:pt x="5837394" y="730753"/>
                  <a:pt x="5859232" y="752836"/>
                  <a:pt x="5869339" y="803376"/>
                </a:cubicBezTo>
                <a:cubicBezTo>
                  <a:pt x="5829273" y="782886"/>
                  <a:pt x="5790652" y="808156"/>
                  <a:pt x="5751851" y="793813"/>
                </a:cubicBezTo>
                <a:cubicBezTo>
                  <a:pt x="5741745" y="790172"/>
                  <a:pt x="5725683" y="795634"/>
                  <a:pt x="5731096" y="813164"/>
                </a:cubicBezTo>
                <a:cubicBezTo>
                  <a:pt x="5736150" y="829555"/>
                  <a:pt x="5752933" y="841392"/>
                  <a:pt x="5723155" y="838206"/>
                </a:cubicBezTo>
                <a:cubicBezTo>
                  <a:pt x="5701860" y="835929"/>
                  <a:pt x="5660171" y="854369"/>
                  <a:pt x="5677677" y="858922"/>
                </a:cubicBezTo>
                <a:cubicBezTo>
                  <a:pt x="5699694" y="864614"/>
                  <a:pt x="5721172" y="872810"/>
                  <a:pt x="5749146" y="882143"/>
                </a:cubicBezTo>
                <a:cubicBezTo>
                  <a:pt x="5718283" y="897394"/>
                  <a:pt x="5696085" y="894207"/>
                  <a:pt x="5672804" y="882143"/>
                </a:cubicBezTo>
                <a:cubicBezTo>
                  <a:pt x="5658728" y="874858"/>
                  <a:pt x="5642530" y="866776"/>
                  <a:pt x="5626987" y="862565"/>
                </a:cubicBezTo>
                <a:lnTo>
                  <a:pt x="5611575" y="860624"/>
                </a:lnTo>
                <a:lnTo>
                  <a:pt x="5629275" y="904875"/>
                </a:lnTo>
                <a:cubicBezTo>
                  <a:pt x="5636975" y="929899"/>
                  <a:pt x="5648325" y="981075"/>
                  <a:pt x="5648325" y="981075"/>
                </a:cubicBezTo>
                <a:lnTo>
                  <a:pt x="5646577" y="1001285"/>
                </a:lnTo>
                <a:lnTo>
                  <a:pt x="5653179" y="1004447"/>
                </a:lnTo>
                <a:cubicBezTo>
                  <a:pt x="5672649" y="1015232"/>
                  <a:pt x="5691732" y="1027443"/>
                  <a:pt x="5710342" y="1041501"/>
                </a:cubicBezTo>
                <a:cubicBezTo>
                  <a:pt x="5704025" y="1052200"/>
                  <a:pt x="5671903" y="1082706"/>
                  <a:pt x="5685076" y="1084982"/>
                </a:cubicBezTo>
                <a:cubicBezTo>
                  <a:pt x="5722072" y="1091584"/>
                  <a:pt x="5754918" y="1113894"/>
                  <a:pt x="5788666" y="1132334"/>
                </a:cubicBezTo>
                <a:cubicBezTo>
                  <a:pt x="5803286" y="1140301"/>
                  <a:pt x="5820971" y="1150775"/>
                  <a:pt x="5814113" y="1179230"/>
                </a:cubicBezTo>
                <a:cubicBezTo>
                  <a:pt x="5801661" y="1187198"/>
                  <a:pt x="5792457" y="1176043"/>
                  <a:pt x="5782171" y="1175133"/>
                </a:cubicBezTo>
                <a:cubicBezTo>
                  <a:pt x="5771703" y="1174223"/>
                  <a:pt x="5748241" y="1180140"/>
                  <a:pt x="5754739" y="1184011"/>
                </a:cubicBezTo>
                <a:cubicBezTo>
                  <a:pt x="5784336" y="1201540"/>
                  <a:pt x="5731096" y="1243656"/>
                  <a:pt x="5766109" y="1243656"/>
                </a:cubicBezTo>
                <a:cubicBezTo>
                  <a:pt x="5824761" y="1243883"/>
                  <a:pt x="5855983" y="1318554"/>
                  <a:pt x="5912470" y="1320604"/>
                </a:cubicBezTo>
                <a:cubicBezTo>
                  <a:pt x="5921493" y="1320830"/>
                  <a:pt x="5925825" y="1334034"/>
                  <a:pt x="5925644" y="1345645"/>
                </a:cubicBezTo>
                <a:cubicBezTo>
                  <a:pt x="5925644" y="1359532"/>
                  <a:pt x="5917343" y="1362036"/>
                  <a:pt x="5908138" y="1363402"/>
                </a:cubicBezTo>
                <a:cubicBezTo>
                  <a:pt x="5894061" y="1365450"/>
                  <a:pt x="5879444" y="1345645"/>
                  <a:pt x="5860855" y="1372508"/>
                </a:cubicBezTo>
                <a:cubicBezTo>
                  <a:pt x="5894242" y="1388215"/>
                  <a:pt x="5927629" y="1403924"/>
                  <a:pt x="5927087" y="1457878"/>
                </a:cubicBezTo>
                <a:cubicBezTo>
                  <a:pt x="5926908" y="1472447"/>
                  <a:pt x="5940804" y="1477911"/>
                  <a:pt x="5951271" y="1481553"/>
                </a:cubicBezTo>
                <a:cubicBezTo>
                  <a:pt x="5968597" y="1487473"/>
                  <a:pt x="5983213" y="1497945"/>
                  <a:pt x="5992599" y="1518207"/>
                </a:cubicBezTo>
                <a:cubicBezTo>
                  <a:pt x="5992418" y="1522076"/>
                  <a:pt x="5992238" y="1526174"/>
                  <a:pt x="5993321" y="1529362"/>
                </a:cubicBezTo>
                <a:cubicBezTo>
                  <a:pt x="5990253" y="1578306"/>
                  <a:pt x="5964988" y="1576939"/>
                  <a:pt x="5937015" y="1568746"/>
                </a:cubicBezTo>
                <a:cubicBezTo>
                  <a:pt x="5903627" y="1558728"/>
                  <a:pt x="5870601" y="1540515"/>
                  <a:pt x="5835410" y="1558045"/>
                </a:cubicBezTo>
                <a:cubicBezTo>
                  <a:pt x="5885040" y="1581493"/>
                  <a:pt x="5938999" y="1583315"/>
                  <a:pt x="5985561" y="1616780"/>
                </a:cubicBezTo>
                <a:cubicBezTo>
                  <a:pt x="5815197" y="1622927"/>
                  <a:pt x="5664684" y="1517295"/>
                  <a:pt x="5499552" y="1476774"/>
                </a:cubicBezTo>
                <a:cubicBezTo>
                  <a:pt x="5505146" y="1503863"/>
                  <a:pt x="5518501" y="1509327"/>
                  <a:pt x="5530593" y="1513425"/>
                </a:cubicBezTo>
                <a:cubicBezTo>
                  <a:pt x="5591592" y="1533915"/>
                  <a:pt x="5645011" y="1574665"/>
                  <a:pt x="5700597" y="1609949"/>
                </a:cubicBezTo>
                <a:cubicBezTo>
                  <a:pt x="5723516" y="1624519"/>
                  <a:pt x="5740121" y="1639091"/>
                  <a:pt x="5748782" y="1670507"/>
                </a:cubicBezTo>
                <a:cubicBezTo>
                  <a:pt x="5756544" y="1698963"/>
                  <a:pt x="5771522" y="1712167"/>
                  <a:pt x="5799315" y="1703970"/>
                </a:cubicBezTo>
                <a:cubicBezTo>
                  <a:pt x="5821873" y="1697141"/>
                  <a:pt x="5846597" y="1700783"/>
                  <a:pt x="5870240" y="1703289"/>
                </a:cubicBezTo>
                <a:cubicBezTo>
                  <a:pt x="5897491" y="1706020"/>
                  <a:pt x="5927991" y="1738119"/>
                  <a:pt x="5920591" y="1754738"/>
                </a:cubicBezTo>
                <a:cubicBezTo>
                  <a:pt x="5907958" y="1782967"/>
                  <a:pt x="5886844" y="1768852"/>
                  <a:pt x="5868074" y="1765665"/>
                </a:cubicBezTo>
                <a:cubicBezTo>
                  <a:pt x="5846778" y="1761795"/>
                  <a:pt x="5807256" y="1753826"/>
                  <a:pt x="5806533" y="1757242"/>
                </a:cubicBezTo>
                <a:cubicBezTo>
                  <a:pt x="5792636" y="1828042"/>
                  <a:pt x="5694821" y="1766350"/>
                  <a:pt x="5673706" y="1759972"/>
                </a:cubicBezTo>
                <a:cubicBezTo>
                  <a:pt x="5647358" y="1752006"/>
                  <a:pt x="5622635" y="1766576"/>
                  <a:pt x="5597548" y="1769990"/>
                </a:cubicBezTo>
                <a:cubicBezTo>
                  <a:pt x="5575169" y="1773177"/>
                  <a:pt x="5448658" y="1782967"/>
                  <a:pt x="5422491" y="1752916"/>
                </a:cubicBezTo>
                <a:cubicBezTo>
                  <a:pt x="5418882" y="1776364"/>
                  <a:pt x="5426460" y="1785926"/>
                  <a:pt x="5432778" y="1796626"/>
                </a:cubicBezTo>
                <a:cubicBezTo>
                  <a:pt x="5441620" y="1811878"/>
                  <a:pt x="5443065" y="1822578"/>
                  <a:pt x="5426281" y="1834644"/>
                </a:cubicBezTo>
                <a:cubicBezTo>
                  <a:pt x="5378455" y="1869248"/>
                  <a:pt x="5379178" y="1870385"/>
                  <a:pt x="5423754" y="1917282"/>
                </a:cubicBezTo>
                <a:cubicBezTo>
                  <a:pt x="5425921" y="1919330"/>
                  <a:pt x="5425017" y="1926161"/>
                  <a:pt x="5425378" y="1930714"/>
                </a:cubicBezTo>
                <a:cubicBezTo>
                  <a:pt x="5413647" y="1937998"/>
                  <a:pt x="5399932" y="1919786"/>
                  <a:pt x="5386217" y="1939365"/>
                </a:cubicBezTo>
                <a:cubicBezTo>
                  <a:pt x="5445952" y="2025417"/>
                  <a:pt x="5537091" y="2046587"/>
                  <a:pt x="5619566" y="2111243"/>
                </a:cubicBezTo>
                <a:cubicBezTo>
                  <a:pt x="5552792" y="2132642"/>
                  <a:pt x="5512726" y="2057972"/>
                  <a:pt x="5463640" y="2067533"/>
                </a:cubicBezTo>
                <a:cubicBezTo>
                  <a:pt x="5439094" y="2090982"/>
                  <a:pt x="5512005" y="2128545"/>
                  <a:pt x="5442523" y="2139700"/>
                </a:cubicBezTo>
                <a:cubicBezTo>
                  <a:pt x="5472663" y="2160188"/>
                  <a:pt x="5495041" y="2180220"/>
                  <a:pt x="5515794" y="2203898"/>
                </a:cubicBezTo>
                <a:cubicBezTo>
                  <a:pt x="5552792" y="2246241"/>
                  <a:pt x="5560010" y="2274014"/>
                  <a:pt x="5542865" y="2330929"/>
                </a:cubicBezTo>
                <a:cubicBezTo>
                  <a:pt x="5531676" y="2368264"/>
                  <a:pt x="5515253" y="2402640"/>
                  <a:pt x="5529691" y="2447031"/>
                </a:cubicBezTo>
                <a:cubicBezTo>
                  <a:pt x="5539796" y="2477537"/>
                  <a:pt x="5535826" y="2497570"/>
                  <a:pt x="5498289" y="2483910"/>
                </a:cubicBezTo>
                <a:cubicBezTo>
                  <a:pt x="5457864" y="2469340"/>
                  <a:pt x="5442704" y="2496659"/>
                  <a:pt x="5452810" y="2550157"/>
                </a:cubicBezTo>
                <a:cubicBezTo>
                  <a:pt x="5459307" y="2584534"/>
                  <a:pt x="5452449" y="2595005"/>
                  <a:pt x="5424658" y="2591135"/>
                </a:cubicBezTo>
                <a:cubicBezTo>
                  <a:pt x="5393976" y="2586810"/>
                  <a:pt x="5364740" y="2564271"/>
                  <a:pt x="5326841" y="2575200"/>
                </a:cubicBezTo>
                <a:cubicBezTo>
                  <a:pt x="5357159" y="2637577"/>
                  <a:pt x="5421950" y="2619820"/>
                  <a:pt x="5457322" y="2679238"/>
                </a:cubicBezTo>
                <a:cubicBezTo>
                  <a:pt x="5415093" y="2679464"/>
                  <a:pt x="5382787" y="2679238"/>
                  <a:pt x="5351566" y="2666261"/>
                </a:cubicBezTo>
                <a:cubicBezTo>
                  <a:pt x="5338571" y="2661024"/>
                  <a:pt x="5324314" y="2655562"/>
                  <a:pt x="5317096" y="2673546"/>
                </a:cubicBezTo>
                <a:cubicBezTo>
                  <a:pt x="5308613" y="2695173"/>
                  <a:pt x="5326119" y="2703369"/>
                  <a:pt x="5336768" y="2707238"/>
                </a:cubicBezTo>
                <a:cubicBezTo>
                  <a:pt x="5366726" y="2718166"/>
                  <a:pt x="5389645" y="2744118"/>
                  <a:pt x="5414369" y="2764378"/>
                </a:cubicBezTo>
                <a:cubicBezTo>
                  <a:pt x="5468692" y="2808772"/>
                  <a:pt x="5528248" y="2845879"/>
                  <a:pt x="5574268" y="2919184"/>
                </a:cubicBezTo>
                <a:cubicBezTo>
                  <a:pt x="5516335" y="2900516"/>
                  <a:pt x="5473203" y="2857035"/>
                  <a:pt x="5419422" y="2848157"/>
                </a:cubicBezTo>
                <a:cubicBezTo>
                  <a:pt x="5465985" y="2914859"/>
                  <a:pt x="5525902" y="2958795"/>
                  <a:pt x="5582568" y="3007285"/>
                </a:cubicBezTo>
                <a:cubicBezTo>
                  <a:pt x="5598811" y="3020945"/>
                  <a:pt x="5615234" y="3030279"/>
                  <a:pt x="5618844" y="3060100"/>
                </a:cubicBezTo>
                <a:cubicBezTo>
                  <a:pt x="5625883" y="3117925"/>
                  <a:pt x="5646997" y="3165732"/>
                  <a:pt x="5692115" y="3191228"/>
                </a:cubicBezTo>
                <a:cubicBezTo>
                  <a:pt x="5692475" y="3191457"/>
                  <a:pt x="5689949" y="3200109"/>
                  <a:pt x="5688506" y="3206025"/>
                </a:cubicBezTo>
                <a:cubicBezTo>
                  <a:pt x="5660893" y="3207848"/>
                  <a:pt x="5639057" y="3173699"/>
                  <a:pt x="5603864" y="3184854"/>
                </a:cubicBezTo>
                <a:cubicBezTo>
                  <a:pt x="5637613" y="3231295"/>
                  <a:pt x="5665767" y="3272957"/>
                  <a:pt x="5713591" y="3295040"/>
                </a:cubicBezTo>
                <a:cubicBezTo>
                  <a:pt x="5751851" y="3312567"/>
                  <a:pt x="5799134" y="3322812"/>
                  <a:pt x="5826927" y="3379724"/>
                </a:cubicBezTo>
                <a:cubicBezTo>
                  <a:pt x="5794623" y="3390881"/>
                  <a:pt x="5770619" y="3376768"/>
                  <a:pt x="5746436" y="3366750"/>
                </a:cubicBezTo>
                <a:cubicBezTo>
                  <a:pt x="5709440" y="3351269"/>
                  <a:pt x="5672804" y="3333741"/>
                  <a:pt x="5635807" y="3318259"/>
                </a:cubicBezTo>
                <a:cubicBezTo>
                  <a:pt x="5621731" y="3312340"/>
                  <a:pt x="5606392" y="3308241"/>
                  <a:pt x="5597367" y="3336472"/>
                </a:cubicBezTo>
                <a:cubicBezTo>
                  <a:pt x="5644471" y="3342391"/>
                  <a:pt x="5672624" y="3380636"/>
                  <a:pt x="5702221" y="3416605"/>
                </a:cubicBezTo>
                <a:cubicBezTo>
                  <a:pt x="5718825" y="3436867"/>
                  <a:pt x="5732361" y="3463958"/>
                  <a:pt x="5762317" y="3453714"/>
                </a:cubicBezTo>
                <a:cubicBezTo>
                  <a:pt x="5778019" y="3448251"/>
                  <a:pt x="5787944" y="3463501"/>
                  <a:pt x="5786319" y="3482169"/>
                </a:cubicBezTo>
                <a:cubicBezTo>
                  <a:pt x="5780365" y="3547962"/>
                  <a:pt x="5817001" y="3570954"/>
                  <a:pt x="5854901" y="3583703"/>
                </a:cubicBezTo>
                <a:cubicBezTo>
                  <a:pt x="5926728" y="3607607"/>
                  <a:pt x="5986464" y="3663836"/>
                  <a:pt x="6056305" y="3694570"/>
                </a:cubicBezTo>
                <a:cubicBezTo>
                  <a:pt x="6124163" y="3724393"/>
                  <a:pt x="6176680" y="3795192"/>
                  <a:pt x="6244716" y="3832301"/>
                </a:cubicBezTo>
                <a:cubicBezTo>
                  <a:pt x="6293986" y="3859164"/>
                  <a:pt x="6341089" y="3893766"/>
                  <a:pt x="6391802" y="3918125"/>
                </a:cubicBezTo>
                <a:cubicBezTo>
                  <a:pt x="6511814" y="3975722"/>
                  <a:pt x="6634174" y="4021935"/>
                  <a:pt x="6763572" y="4028537"/>
                </a:cubicBezTo>
                <a:cubicBezTo>
                  <a:pt x="6870411" y="4033774"/>
                  <a:pt x="7797129" y="4028766"/>
                  <a:pt x="8173592" y="3279560"/>
                </a:cubicBezTo>
                <a:cubicBezTo>
                  <a:pt x="8180811" y="3275916"/>
                  <a:pt x="8188931" y="3266355"/>
                  <a:pt x="8191458" y="3257248"/>
                </a:cubicBezTo>
                <a:cubicBezTo>
                  <a:pt x="8203550" y="3214677"/>
                  <a:pt x="8233147" y="3196237"/>
                  <a:pt x="8259856" y="3173245"/>
                </a:cubicBezTo>
                <a:cubicBezTo>
                  <a:pt x="8283318" y="3152983"/>
                  <a:pt x="8308224" y="3131812"/>
                  <a:pt x="8317969" y="3097663"/>
                </a:cubicBezTo>
                <a:cubicBezTo>
                  <a:pt x="8330783" y="3052133"/>
                  <a:pt x="8294328" y="3089468"/>
                  <a:pt x="8287650" y="3072166"/>
                </a:cubicBezTo>
                <a:cubicBezTo>
                  <a:pt x="8301546" y="3048491"/>
                  <a:pt x="8323023" y="3026863"/>
                  <a:pt x="8328617" y="3000000"/>
                </a:cubicBezTo>
                <a:cubicBezTo>
                  <a:pt x="8349009" y="2903020"/>
                  <a:pt x="8393045" y="2832447"/>
                  <a:pt x="8458917" y="2777583"/>
                </a:cubicBezTo>
                <a:cubicBezTo>
                  <a:pt x="8477866" y="2761875"/>
                  <a:pt x="8490318" y="2733190"/>
                  <a:pt x="8516125" y="2728639"/>
                </a:cubicBezTo>
                <a:cubicBezTo>
                  <a:pt x="8573515" y="2718621"/>
                  <a:pt x="8555468" y="2640309"/>
                  <a:pt x="8585788" y="2605478"/>
                </a:cubicBezTo>
                <a:cubicBezTo>
                  <a:pt x="8591563" y="2598874"/>
                  <a:pt x="8596796" y="2585900"/>
                  <a:pt x="8595714" y="2577023"/>
                </a:cubicBezTo>
                <a:cubicBezTo>
                  <a:pt x="8594091" y="2564271"/>
                  <a:pt x="8587232" y="2552206"/>
                  <a:pt x="8581457" y="2540823"/>
                </a:cubicBezTo>
                <a:cubicBezTo>
                  <a:pt x="8575501" y="2529441"/>
                  <a:pt x="8566478" y="2519424"/>
                  <a:pt x="8570809" y="2504399"/>
                </a:cubicBezTo>
                <a:cubicBezTo>
                  <a:pt x="8572612" y="2498253"/>
                  <a:pt x="8571351" y="2476854"/>
                  <a:pt x="8584705" y="2493699"/>
                </a:cubicBezTo>
                <a:cubicBezTo>
                  <a:pt x="8621340" y="2539914"/>
                  <a:pt x="8642637" y="2496205"/>
                  <a:pt x="8674038" y="2475260"/>
                </a:cubicBezTo>
                <a:cubicBezTo>
                  <a:pt x="8648772" y="2453632"/>
                  <a:pt x="8626033" y="2438380"/>
                  <a:pt x="8622243" y="2406054"/>
                </a:cubicBezTo>
                <a:cubicBezTo>
                  <a:pt x="8614483" y="2339351"/>
                  <a:pt x="8581278" y="2308846"/>
                  <a:pt x="8530925" y="2302926"/>
                </a:cubicBezTo>
                <a:cubicBezTo>
                  <a:pt x="8549513" y="2238501"/>
                  <a:pt x="8549513" y="2238501"/>
                  <a:pt x="8489417" y="2229622"/>
                </a:cubicBezTo>
                <a:cubicBezTo>
                  <a:pt x="8512517" y="2188645"/>
                  <a:pt x="8512517" y="2178173"/>
                  <a:pt x="8484543" y="2164058"/>
                </a:cubicBezTo>
                <a:cubicBezTo>
                  <a:pt x="8457653" y="2150626"/>
                  <a:pt x="8427876" y="2146073"/>
                  <a:pt x="8402970" y="2125358"/>
                </a:cubicBezTo>
                <a:cubicBezTo>
                  <a:pt x="8425891" y="2072997"/>
                  <a:pt x="8432387" y="2012214"/>
                  <a:pt x="8479670" y="1986716"/>
                </a:cubicBezTo>
                <a:cubicBezTo>
                  <a:pt x="8487070" y="1982846"/>
                  <a:pt x="8492123" y="1967138"/>
                  <a:pt x="8487432" y="1958032"/>
                </a:cubicBezTo>
                <a:cubicBezTo>
                  <a:pt x="8470286" y="1925023"/>
                  <a:pt x="8494830" y="1862417"/>
                  <a:pt x="8441412" y="1855361"/>
                </a:cubicBezTo>
                <a:cubicBezTo>
                  <a:pt x="8434733" y="1854678"/>
                  <a:pt x="8428597" y="1847847"/>
                  <a:pt x="8433831" y="1838969"/>
                </a:cubicBezTo>
                <a:cubicBezTo>
                  <a:pt x="8451879" y="1808009"/>
                  <a:pt x="8430041" y="1810057"/>
                  <a:pt x="8416868" y="1806187"/>
                </a:cubicBezTo>
                <a:cubicBezTo>
                  <a:pt x="8400985" y="1801408"/>
                  <a:pt x="8382938" y="1815066"/>
                  <a:pt x="8368140" y="1798219"/>
                </a:cubicBezTo>
                <a:cubicBezTo>
                  <a:pt x="8371569" y="1780462"/>
                  <a:pt x="8384382" y="1780689"/>
                  <a:pt x="8393405" y="1774999"/>
                </a:cubicBezTo>
                <a:cubicBezTo>
                  <a:pt x="8419754" y="1758607"/>
                  <a:pt x="8441231" y="1739030"/>
                  <a:pt x="8442495" y="1696458"/>
                </a:cubicBezTo>
                <a:cubicBezTo>
                  <a:pt x="8443396" y="1662083"/>
                  <a:pt x="8446284" y="1631805"/>
                  <a:pt x="8409828" y="1621332"/>
                </a:cubicBezTo>
                <a:cubicBezTo>
                  <a:pt x="8394669" y="1617006"/>
                  <a:pt x="8399001" y="1592193"/>
                  <a:pt x="8407664" y="1579899"/>
                </a:cubicBezTo>
                <a:cubicBezTo>
                  <a:pt x="8423184" y="1558045"/>
                  <a:pt x="8435996" y="1528906"/>
                  <a:pt x="8462707" y="1526857"/>
                </a:cubicBezTo>
                <a:cubicBezTo>
                  <a:pt x="8478949" y="1525492"/>
                  <a:pt x="8491402" y="1516384"/>
                  <a:pt x="8504215" y="1505913"/>
                </a:cubicBezTo>
                <a:cubicBezTo>
                  <a:pt x="8513419" y="1498398"/>
                  <a:pt x="8524428" y="1492025"/>
                  <a:pt x="8523345" y="1475863"/>
                </a:cubicBezTo>
                <a:cubicBezTo>
                  <a:pt x="8522262" y="1460382"/>
                  <a:pt x="8511615" y="1454008"/>
                  <a:pt x="8500786" y="1450820"/>
                </a:cubicBezTo>
                <a:cubicBezTo>
                  <a:pt x="8464691" y="1440577"/>
                  <a:pt x="8430764" y="1425551"/>
                  <a:pt x="8400624" y="1391176"/>
                </a:cubicBezTo>
                <a:cubicBezTo>
                  <a:pt x="8420657" y="1372963"/>
                  <a:pt x="8439787" y="1359759"/>
                  <a:pt x="8454585" y="1341319"/>
                </a:cubicBezTo>
                <a:cubicBezTo>
                  <a:pt x="8490318" y="1296701"/>
                  <a:pt x="8187668" y="1156238"/>
                  <a:pt x="8172509" y="1106153"/>
                </a:cubicBezTo>
                <a:cubicBezTo>
                  <a:pt x="8167817" y="1090673"/>
                  <a:pt x="8151755" y="1074738"/>
                  <a:pt x="8138399" y="1070184"/>
                </a:cubicBezTo>
                <a:cubicBezTo>
                  <a:pt x="8075777" y="1048785"/>
                  <a:pt x="8021456" y="1000749"/>
                  <a:pt x="7957388" y="982992"/>
                </a:cubicBezTo>
                <a:cubicBezTo>
                  <a:pt x="7896929" y="966147"/>
                  <a:pt x="7837375" y="943608"/>
                  <a:pt x="7771142" y="921300"/>
                </a:cubicBezTo>
                <a:cubicBezTo>
                  <a:pt x="7811747" y="865296"/>
                  <a:pt x="7883756" y="871899"/>
                  <a:pt x="7900539" y="791082"/>
                </a:cubicBezTo>
                <a:cubicBezTo>
                  <a:pt x="7835028" y="770137"/>
                  <a:pt x="7766090" y="794042"/>
                  <a:pt x="7702923" y="760803"/>
                </a:cubicBezTo>
                <a:cubicBezTo>
                  <a:pt x="7697509" y="757845"/>
                  <a:pt x="7690109" y="760803"/>
                  <a:pt x="7683614" y="761714"/>
                </a:cubicBezTo>
                <a:cubicBezTo>
                  <a:pt x="7553493" y="779471"/>
                  <a:pt x="7423915" y="763991"/>
                  <a:pt x="7295600" y="741680"/>
                </a:cubicBezTo>
                <a:cubicBezTo>
                  <a:pt x="7110798" y="709810"/>
                  <a:pt x="6925273" y="689548"/>
                  <a:pt x="6739388" y="675206"/>
                </a:cubicBezTo>
                <a:cubicBezTo>
                  <a:pt x="6585807" y="663367"/>
                  <a:pt x="6431866" y="658132"/>
                  <a:pt x="6279006" y="635367"/>
                </a:cubicBezTo>
                <a:cubicBezTo>
                  <a:pt x="6115501" y="611009"/>
                  <a:pt x="5952175" y="583462"/>
                  <a:pt x="5788847" y="557964"/>
                </a:cubicBezTo>
                <a:cubicBezTo>
                  <a:pt x="5781448" y="556825"/>
                  <a:pt x="5773282" y="553240"/>
                  <a:pt x="5765387" y="552984"/>
                </a:cubicBezTo>
                <a:close/>
                <a:moveTo>
                  <a:pt x="0" y="0"/>
                </a:moveTo>
                <a:lnTo>
                  <a:pt x="768106" y="0"/>
                </a:lnTo>
                <a:lnTo>
                  <a:pt x="767098" y="10118"/>
                </a:lnTo>
                <a:cubicBezTo>
                  <a:pt x="765697" y="22412"/>
                  <a:pt x="763205" y="34103"/>
                  <a:pt x="756850" y="43654"/>
                </a:cubicBezTo>
                <a:cubicBezTo>
                  <a:pt x="749894" y="54193"/>
                  <a:pt x="757386" y="72374"/>
                  <a:pt x="768357" y="76852"/>
                </a:cubicBezTo>
                <a:cubicBezTo>
                  <a:pt x="838462" y="106364"/>
                  <a:pt x="848094" y="176713"/>
                  <a:pt x="882077" y="237315"/>
                </a:cubicBezTo>
                <a:cubicBezTo>
                  <a:pt x="845150" y="261290"/>
                  <a:pt x="801001" y="266560"/>
                  <a:pt x="761133" y="282106"/>
                </a:cubicBezTo>
                <a:cubicBezTo>
                  <a:pt x="719657" y="298442"/>
                  <a:pt x="719657" y="310562"/>
                  <a:pt x="753907" y="357988"/>
                </a:cubicBezTo>
                <a:cubicBezTo>
                  <a:pt x="664804" y="368265"/>
                  <a:pt x="664804" y="368265"/>
                  <a:pt x="692364" y="442830"/>
                </a:cubicBezTo>
                <a:cubicBezTo>
                  <a:pt x="617709" y="449681"/>
                  <a:pt x="568477" y="484987"/>
                  <a:pt x="556972" y="562188"/>
                </a:cubicBezTo>
                <a:cubicBezTo>
                  <a:pt x="551352" y="599602"/>
                  <a:pt x="517637" y="617254"/>
                  <a:pt x="480177" y="642286"/>
                </a:cubicBezTo>
                <a:cubicBezTo>
                  <a:pt x="526734" y="666528"/>
                  <a:pt x="558310" y="717115"/>
                  <a:pt x="612627" y="663627"/>
                </a:cubicBezTo>
                <a:cubicBezTo>
                  <a:pt x="632427" y="644130"/>
                  <a:pt x="630557" y="668898"/>
                  <a:pt x="633230" y="676011"/>
                </a:cubicBezTo>
                <a:cubicBezTo>
                  <a:pt x="639651" y="693400"/>
                  <a:pt x="626274" y="704995"/>
                  <a:pt x="617443" y="718168"/>
                </a:cubicBezTo>
                <a:cubicBezTo>
                  <a:pt x="608881" y="731343"/>
                  <a:pt x="598711" y="745306"/>
                  <a:pt x="596304" y="760064"/>
                </a:cubicBezTo>
                <a:cubicBezTo>
                  <a:pt x="594700" y="770339"/>
                  <a:pt x="602459" y="785355"/>
                  <a:pt x="611021" y="792998"/>
                </a:cubicBezTo>
                <a:cubicBezTo>
                  <a:pt x="655975" y="833311"/>
                  <a:pt x="629217" y="923949"/>
                  <a:pt x="714308" y="935543"/>
                </a:cubicBezTo>
                <a:cubicBezTo>
                  <a:pt x="752570" y="940811"/>
                  <a:pt x="771032" y="974010"/>
                  <a:pt x="799128" y="992190"/>
                </a:cubicBezTo>
                <a:cubicBezTo>
                  <a:pt x="896793" y="1055689"/>
                  <a:pt x="962082" y="1137368"/>
                  <a:pt x="992317" y="1249612"/>
                </a:cubicBezTo>
                <a:cubicBezTo>
                  <a:pt x="1000611" y="1280703"/>
                  <a:pt x="1032454" y="1305735"/>
                  <a:pt x="1053058" y="1333136"/>
                </a:cubicBezTo>
                <a:cubicBezTo>
                  <a:pt x="1043156" y="1353160"/>
                  <a:pt x="989106" y="1309949"/>
                  <a:pt x="1008104" y="1362645"/>
                </a:cubicBezTo>
                <a:cubicBezTo>
                  <a:pt x="1022553" y="1402169"/>
                  <a:pt x="1059480" y="1426672"/>
                  <a:pt x="1094265" y="1450123"/>
                </a:cubicBezTo>
                <a:cubicBezTo>
                  <a:pt x="1133866" y="1476733"/>
                  <a:pt x="1177749" y="1498075"/>
                  <a:pt x="1195677" y="1547347"/>
                </a:cubicBezTo>
                <a:cubicBezTo>
                  <a:pt x="1199423" y="1557887"/>
                  <a:pt x="1211463" y="1568953"/>
                  <a:pt x="1222166" y="1573170"/>
                </a:cubicBezTo>
                <a:cubicBezTo>
                  <a:pt x="1780331" y="2440289"/>
                  <a:pt x="3154333" y="2446085"/>
                  <a:pt x="3312738" y="2440024"/>
                </a:cubicBezTo>
                <a:cubicBezTo>
                  <a:pt x="3504591" y="2432384"/>
                  <a:pt x="3686008" y="2378897"/>
                  <a:pt x="3863944" y="2312235"/>
                </a:cubicBezTo>
                <a:cubicBezTo>
                  <a:pt x="3939135" y="2284043"/>
                  <a:pt x="4008972" y="2243995"/>
                  <a:pt x="4082022" y="2212904"/>
                </a:cubicBezTo>
                <a:cubicBezTo>
                  <a:pt x="4182897" y="2169955"/>
                  <a:pt x="4260761" y="2088012"/>
                  <a:pt x="4361371" y="2053496"/>
                </a:cubicBezTo>
                <a:cubicBezTo>
                  <a:pt x="4464921" y="2017925"/>
                  <a:pt x="4553490" y="1952846"/>
                  <a:pt x="4659987" y="1925180"/>
                </a:cubicBezTo>
                <a:cubicBezTo>
                  <a:pt x="4716177" y="1910425"/>
                  <a:pt x="4770494" y="1883815"/>
                  <a:pt x="4761667" y="1807667"/>
                </a:cubicBezTo>
                <a:cubicBezTo>
                  <a:pt x="4759257" y="1786061"/>
                  <a:pt x="4773973" y="1768410"/>
                  <a:pt x="4797253" y="1774733"/>
                </a:cubicBezTo>
                <a:cubicBezTo>
                  <a:pt x="4841669" y="1786589"/>
                  <a:pt x="4861738" y="1755234"/>
                  <a:pt x="4886356" y="1731784"/>
                </a:cubicBezTo>
                <a:cubicBezTo>
                  <a:pt x="4930237" y="1690154"/>
                  <a:pt x="4971978" y="1645890"/>
                  <a:pt x="5041818" y="1639039"/>
                </a:cubicBezTo>
                <a:cubicBezTo>
                  <a:pt x="5028440" y="1606365"/>
                  <a:pt x="5005695" y="1611110"/>
                  <a:pt x="4984824" y="1617960"/>
                </a:cubicBezTo>
                <a:cubicBezTo>
                  <a:pt x="4929971" y="1635878"/>
                  <a:pt x="4875653" y="1656165"/>
                  <a:pt x="4820800" y="1674082"/>
                </a:cubicBezTo>
                <a:cubicBezTo>
                  <a:pt x="4784945" y="1685677"/>
                  <a:pt x="4749356" y="1702012"/>
                  <a:pt x="4701459" y="1689099"/>
                </a:cubicBezTo>
                <a:cubicBezTo>
                  <a:pt x="4742668" y="1623230"/>
                  <a:pt x="4812771" y="1611373"/>
                  <a:pt x="4869498" y="1591086"/>
                </a:cubicBezTo>
                <a:cubicBezTo>
                  <a:pt x="4940404" y="1565528"/>
                  <a:pt x="4982147" y="1517309"/>
                  <a:pt x="5032185" y="1463559"/>
                </a:cubicBezTo>
                <a:cubicBezTo>
                  <a:pt x="4980006" y="1450649"/>
                  <a:pt x="4947630" y="1490172"/>
                  <a:pt x="4906692" y="1488062"/>
                </a:cubicBezTo>
                <a:cubicBezTo>
                  <a:pt x="4904550" y="1481215"/>
                  <a:pt x="4900805" y="1471202"/>
                  <a:pt x="4901340" y="1470936"/>
                </a:cubicBezTo>
                <a:cubicBezTo>
                  <a:pt x="4968234" y="1441427"/>
                  <a:pt x="4999539" y="1386097"/>
                  <a:pt x="5009976" y="1319171"/>
                </a:cubicBezTo>
                <a:cubicBezTo>
                  <a:pt x="5015328" y="1284656"/>
                  <a:pt x="5039677" y="1273853"/>
                  <a:pt x="5063760" y="1258044"/>
                </a:cubicBezTo>
                <a:cubicBezTo>
                  <a:pt x="5147777" y="1201922"/>
                  <a:pt x="5236613" y="1151071"/>
                  <a:pt x="5305648" y="1073871"/>
                </a:cubicBezTo>
                <a:cubicBezTo>
                  <a:pt x="5225910" y="1084147"/>
                  <a:pt x="5161960" y="1134471"/>
                  <a:pt x="5076067" y="1156077"/>
                </a:cubicBezTo>
                <a:cubicBezTo>
                  <a:pt x="5144298" y="1071235"/>
                  <a:pt x="5232600" y="1028288"/>
                  <a:pt x="5313141" y="976907"/>
                </a:cubicBezTo>
                <a:cubicBezTo>
                  <a:pt x="5349798" y="953458"/>
                  <a:pt x="5383779" y="923421"/>
                  <a:pt x="5428196" y="910774"/>
                </a:cubicBezTo>
                <a:cubicBezTo>
                  <a:pt x="5443985" y="906295"/>
                  <a:pt x="5469939" y="896809"/>
                  <a:pt x="5457363" y="871779"/>
                </a:cubicBezTo>
                <a:cubicBezTo>
                  <a:pt x="5446661" y="850965"/>
                  <a:pt x="5425523" y="857286"/>
                  <a:pt x="5406256" y="863347"/>
                </a:cubicBezTo>
                <a:cubicBezTo>
                  <a:pt x="5359965" y="878367"/>
                  <a:pt x="5312069" y="878629"/>
                  <a:pt x="5249456" y="878367"/>
                </a:cubicBezTo>
                <a:cubicBezTo>
                  <a:pt x="5301901" y="809597"/>
                  <a:pt x="5397963" y="830149"/>
                  <a:pt x="5442914" y="757955"/>
                </a:cubicBezTo>
                <a:cubicBezTo>
                  <a:pt x="5386723" y="745306"/>
                  <a:pt x="5343376" y="771392"/>
                  <a:pt x="5297887" y="776398"/>
                </a:cubicBezTo>
                <a:cubicBezTo>
                  <a:pt x="5256683" y="780877"/>
                  <a:pt x="5246513" y="768758"/>
                  <a:pt x="5256146" y="728971"/>
                </a:cubicBezTo>
                <a:cubicBezTo>
                  <a:pt x="5271129" y="667053"/>
                  <a:pt x="5248653" y="635435"/>
                  <a:pt x="5188716" y="652298"/>
                </a:cubicBezTo>
                <a:cubicBezTo>
                  <a:pt x="5133062" y="668107"/>
                  <a:pt x="5127175" y="644922"/>
                  <a:pt x="5142160" y="609614"/>
                </a:cubicBezTo>
                <a:cubicBezTo>
                  <a:pt x="5163564" y="558237"/>
                  <a:pt x="5139216" y="518450"/>
                  <a:pt x="5122626" y="475239"/>
                </a:cubicBezTo>
                <a:cubicBezTo>
                  <a:pt x="5097205" y="409367"/>
                  <a:pt x="5107908" y="377223"/>
                  <a:pt x="5162763" y="328215"/>
                </a:cubicBezTo>
                <a:cubicBezTo>
                  <a:pt x="5193532" y="300811"/>
                  <a:pt x="5226711" y="277627"/>
                  <a:pt x="5271399" y="253914"/>
                </a:cubicBezTo>
                <a:cubicBezTo>
                  <a:pt x="5168381" y="241003"/>
                  <a:pt x="5276483" y="197528"/>
                  <a:pt x="5240091" y="170389"/>
                </a:cubicBezTo>
                <a:cubicBezTo>
                  <a:pt x="5167310" y="159323"/>
                  <a:pt x="5107908" y="245745"/>
                  <a:pt x="5008904" y="220979"/>
                </a:cubicBezTo>
                <a:cubicBezTo>
                  <a:pt x="5131187" y="146147"/>
                  <a:pt x="5266315" y="121645"/>
                  <a:pt x="5354881" y="22050"/>
                </a:cubicBezTo>
                <a:cubicBezTo>
                  <a:pt x="5334546" y="-611"/>
                  <a:pt x="5314210" y="20468"/>
                  <a:pt x="5296818" y="12038"/>
                </a:cubicBezTo>
                <a:cubicBezTo>
                  <a:pt x="5297085" y="9403"/>
                  <a:pt x="5296884" y="6109"/>
                  <a:pt x="5297018" y="3177"/>
                </a:cubicBezTo>
                <a:lnTo>
                  <a:pt x="5298067" y="0"/>
                </a:lnTo>
                <a:lnTo>
                  <a:pt x="8958468" y="0"/>
                </a:lnTo>
                <a:lnTo>
                  <a:pt x="8936439" y="18562"/>
                </a:lnTo>
                <a:cubicBezTo>
                  <a:pt x="8928025" y="29598"/>
                  <a:pt x="8926611" y="39110"/>
                  <a:pt x="8934304" y="46608"/>
                </a:cubicBezTo>
                <a:cubicBezTo>
                  <a:pt x="8959791" y="71400"/>
                  <a:pt x="8992737" y="89152"/>
                  <a:pt x="9027240" y="113638"/>
                </a:cubicBezTo>
                <a:cubicBezTo>
                  <a:pt x="8975330" y="159853"/>
                  <a:pt x="8916899" y="180054"/>
                  <a:pt x="8854734" y="193826"/>
                </a:cubicBezTo>
                <a:cubicBezTo>
                  <a:pt x="8836083" y="198111"/>
                  <a:pt x="8817746" y="206680"/>
                  <a:pt x="8815880" y="227493"/>
                </a:cubicBezTo>
                <a:cubicBezTo>
                  <a:pt x="8814017" y="249223"/>
                  <a:pt x="8832977" y="257791"/>
                  <a:pt x="8848828" y="267894"/>
                </a:cubicBezTo>
                <a:cubicBezTo>
                  <a:pt x="8870895" y="281971"/>
                  <a:pt x="8892342" y="294216"/>
                  <a:pt x="8920315" y="296052"/>
                </a:cubicBezTo>
                <a:cubicBezTo>
                  <a:pt x="8966319" y="298806"/>
                  <a:pt x="8988385" y="337982"/>
                  <a:pt x="9015115" y="367363"/>
                </a:cubicBezTo>
                <a:cubicBezTo>
                  <a:pt x="9030034" y="383892"/>
                  <a:pt x="9037496" y="417251"/>
                  <a:pt x="9011388" y="423067"/>
                </a:cubicBezTo>
                <a:cubicBezTo>
                  <a:pt x="8948601" y="437148"/>
                  <a:pt x="8953575" y="477853"/>
                  <a:pt x="8955127" y="524068"/>
                </a:cubicBezTo>
                <a:cubicBezTo>
                  <a:pt x="8957303" y="581304"/>
                  <a:pt x="8994292" y="607624"/>
                  <a:pt x="9039672" y="629661"/>
                </a:cubicBezTo>
                <a:cubicBezTo>
                  <a:pt x="9055213" y="637312"/>
                  <a:pt x="9077279" y="637006"/>
                  <a:pt x="9083187" y="660880"/>
                </a:cubicBezTo>
                <a:cubicBezTo>
                  <a:pt x="9057699" y="683528"/>
                  <a:pt x="9026617" y="665166"/>
                  <a:pt x="8999263" y="671592"/>
                </a:cubicBezTo>
                <a:cubicBezTo>
                  <a:pt x="8976575" y="676794"/>
                  <a:pt x="8938965" y="674041"/>
                  <a:pt x="8970048" y="715664"/>
                </a:cubicBezTo>
                <a:cubicBezTo>
                  <a:pt x="8979063" y="727601"/>
                  <a:pt x="8968494" y="736784"/>
                  <a:pt x="8956992" y="737702"/>
                </a:cubicBezTo>
                <a:cubicBezTo>
                  <a:pt x="8864991" y="747189"/>
                  <a:pt x="8907262" y="831359"/>
                  <a:pt x="8877733" y="875737"/>
                </a:cubicBezTo>
                <a:cubicBezTo>
                  <a:pt x="8869654" y="887979"/>
                  <a:pt x="8878357" y="909097"/>
                  <a:pt x="8891100" y="914300"/>
                </a:cubicBezTo>
                <a:cubicBezTo>
                  <a:pt x="8972534" y="948581"/>
                  <a:pt x="8983724" y="1030299"/>
                  <a:pt x="9023199" y="1100695"/>
                </a:cubicBezTo>
                <a:cubicBezTo>
                  <a:pt x="8980304" y="1128545"/>
                  <a:pt x="8929020" y="1134666"/>
                  <a:pt x="8882708" y="1152725"/>
                </a:cubicBezTo>
                <a:cubicBezTo>
                  <a:pt x="8834530" y="1171701"/>
                  <a:pt x="8834530" y="1185780"/>
                  <a:pt x="8874315" y="1240870"/>
                </a:cubicBezTo>
                <a:cubicBezTo>
                  <a:pt x="8770812" y="1252808"/>
                  <a:pt x="8770812" y="1252808"/>
                  <a:pt x="8802826" y="1339424"/>
                </a:cubicBezTo>
                <a:cubicBezTo>
                  <a:pt x="8716105" y="1347382"/>
                  <a:pt x="8658917" y="1388394"/>
                  <a:pt x="8645552" y="1478072"/>
                </a:cubicBezTo>
                <a:cubicBezTo>
                  <a:pt x="8639024" y="1521532"/>
                  <a:pt x="8599861" y="1542037"/>
                  <a:pt x="8556347" y="1571114"/>
                </a:cubicBezTo>
                <a:cubicBezTo>
                  <a:pt x="8610428" y="1599274"/>
                  <a:pt x="8647106" y="1658037"/>
                  <a:pt x="8710202" y="1595904"/>
                </a:cubicBezTo>
                <a:cubicBezTo>
                  <a:pt x="8733202" y="1573257"/>
                  <a:pt x="8731030" y="1602027"/>
                  <a:pt x="8734135" y="1610290"/>
                </a:cubicBezTo>
                <a:cubicBezTo>
                  <a:pt x="8741594" y="1630489"/>
                  <a:pt x="8726054" y="1643958"/>
                  <a:pt x="8715797" y="1659260"/>
                </a:cubicBezTo>
                <a:cubicBezTo>
                  <a:pt x="8705851" y="1674564"/>
                  <a:pt x="8694038" y="1690784"/>
                  <a:pt x="8691242" y="1707927"/>
                </a:cubicBezTo>
                <a:cubicBezTo>
                  <a:pt x="8689378" y="1719862"/>
                  <a:pt x="8698391" y="1737306"/>
                  <a:pt x="8708337" y="1746183"/>
                </a:cubicBezTo>
                <a:cubicBezTo>
                  <a:pt x="8760556" y="1793011"/>
                  <a:pt x="8729474" y="1898297"/>
                  <a:pt x="8828316" y="1911765"/>
                </a:cubicBezTo>
                <a:cubicBezTo>
                  <a:pt x="8872762" y="1917884"/>
                  <a:pt x="8894207" y="1956449"/>
                  <a:pt x="8926844" y="1977567"/>
                </a:cubicBezTo>
                <a:cubicBezTo>
                  <a:pt x="9040293" y="2051328"/>
                  <a:pt x="9116134" y="2146208"/>
                  <a:pt x="9151255" y="2276592"/>
                </a:cubicBezTo>
                <a:cubicBezTo>
                  <a:pt x="9160890" y="2312707"/>
                  <a:pt x="9197879" y="2341785"/>
                  <a:pt x="9221812" y="2373614"/>
                </a:cubicBezTo>
                <a:cubicBezTo>
                  <a:pt x="9210310" y="2396875"/>
                  <a:pt x="9147525" y="2346680"/>
                  <a:pt x="9169593" y="2407892"/>
                </a:cubicBezTo>
                <a:cubicBezTo>
                  <a:pt x="9186377" y="2453803"/>
                  <a:pt x="9229272" y="2482267"/>
                  <a:pt x="9269679" y="2509507"/>
                </a:cubicBezTo>
                <a:cubicBezTo>
                  <a:pt x="9315680" y="2540419"/>
                  <a:pt x="9366654" y="2565210"/>
                  <a:pt x="9387480" y="2622444"/>
                </a:cubicBezTo>
                <a:cubicBezTo>
                  <a:pt x="9391832" y="2634687"/>
                  <a:pt x="9405817" y="2647542"/>
                  <a:pt x="9418250" y="2652440"/>
                </a:cubicBezTo>
                <a:cubicBezTo>
                  <a:pt x="10066621" y="3659697"/>
                  <a:pt x="11662679" y="3666430"/>
                  <a:pt x="11846684" y="3659389"/>
                </a:cubicBezTo>
                <a:cubicBezTo>
                  <a:pt x="11958113" y="3654952"/>
                  <a:pt x="12066512" y="3637200"/>
                  <a:pt x="12172890" y="3610878"/>
                </a:cubicBezTo>
                <a:lnTo>
                  <a:pt x="12192000" y="3605403"/>
                </a:lnTo>
                <a:lnTo>
                  <a:pt x="12192000" y="6858000"/>
                </a:lnTo>
                <a:lnTo>
                  <a:pt x="2667892" y="6858000"/>
                </a:lnTo>
                <a:lnTo>
                  <a:pt x="2654380" y="6849405"/>
                </a:lnTo>
                <a:cubicBezTo>
                  <a:pt x="2607569" y="6826978"/>
                  <a:pt x="2555222" y="6809052"/>
                  <a:pt x="2517472" y="6768410"/>
                </a:cubicBezTo>
                <a:cubicBezTo>
                  <a:pt x="2640621" y="6736030"/>
                  <a:pt x="2751355" y="6703317"/>
                  <a:pt x="2863768" y="6678867"/>
                </a:cubicBezTo>
                <a:cubicBezTo>
                  <a:pt x="2982893" y="6653093"/>
                  <a:pt x="3083895" y="6583373"/>
                  <a:pt x="3200332" y="6552312"/>
                </a:cubicBezTo>
                <a:cubicBezTo>
                  <a:pt x="3225166" y="6545703"/>
                  <a:pt x="3255030" y="6522574"/>
                  <a:pt x="3263755" y="6500106"/>
                </a:cubicBezTo>
                <a:cubicBezTo>
                  <a:pt x="3291941" y="6427411"/>
                  <a:pt x="3854674" y="6223537"/>
                  <a:pt x="3788234" y="6158777"/>
                </a:cubicBezTo>
                <a:cubicBezTo>
                  <a:pt x="3760718" y="6132011"/>
                  <a:pt x="3725150" y="6112847"/>
                  <a:pt x="3687901" y="6086412"/>
                </a:cubicBezTo>
                <a:cubicBezTo>
                  <a:pt x="3743942" y="6036518"/>
                  <a:pt x="3807024" y="6014710"/>
                  <a:pt x="3874137" y="5999841"/>
                </a:cubicBezTo>
                <a:cubicBezTo>
                  <a:pt x="3894273" y="5995216"/>
                  <a:pt x="3914069" y="5985964"/>
                  <a:pt x="3916083" y="5963494"/>
                </a:cubicBezTo>
                <a:cubicBezTo>
                  <a:pt x="3918095" y="5940035"/>
                  <a:pt x="3897626" y="5930785"/>
                  <a:pt x="3880513" y="5919878"/>
                </a:cubicBezTo>
                <a:cubicBezTo>
                  <a:pt x="3856689" y="5904680"/>
                  <a:pt x="3833535" y="5891460"/>
                  <a:pt x="3803335" y="5889479"/>
                </a:cubicBezTo>
                <a:cubicBezTo>
                  <a:pt x="3753670" y="5886505"/>
                  <a:pt x="3729848" y="5844211"/>
                  <a:pt x="3700990" y="5812491"/>
                </a:cubicBezTo>
                <a:cubicBezTo>
                  <a:pt x="3684884" y="5794647"/>
                  <a:pt x="3676828" y="5758633"/>
                  <a:pt x="3705014" y="5752353"/>
                </a:cubicBezTo>
                <a:cubicBezTo>
                  <a:pt x="3772798" y="5737152"/>
                  <a:pt x="3767428" y="5693207"/>
                  <a:pt x="3765753" y="5643313"/>
                </a:cubicBezTo>
                <a:cubicBezTo>
                  <a:pt x="3763404" y="5581522"/>
                  <a:pt x="3723470" y="5553107"/>
                  <a:pt x="3674479" y="5529315"/>
                </a:cubicBezTo>
                <a:cubicBezTo>
                  <a:pt x="3657701" y="5521056"/>
                  <a:pt x="3633878" y="5521386"/>
                  <a:pt x="3627501" y="5495612"/>
                </a:cubicBezTo>
                <a:cubicBezTo>
                  <a:pt x="3655017" y="5471161"/>
                  <a:pt x="3688572" y="5490985"/>
                  <a:pt x="3718104" y="5484048"/>
                </a:cubicBezTo>
                <a:cubicBezTo>
                  <a:pt x="3742598" y="5478431"/>
                  <a:pt x="3783202" y="5481403"/>
                  <a:pt x="3749644" y="5436467"/>
                </a:cubicBezTo>
                <a:cubicBezTo>
                  <a:pt x="3739912" y="5423580"/>
                  <a:pt x="3751322" y="5413666"/>
                  <a:pt x="3763740" y="5412675"/>
                </a:cubicBezTo>
                <a:cubicBezTo>
                  <a:pt x="3863064" y="5402433"/>
                  <a:pt x="3817428" y="5311564"/>
                  <a:pt x="3849307" y="5263654"/>
                </a:cubicBezTo>
                <a:cubicBezTo>
                  <a:pt x="3858030" y="5250437"/>
                  <a:pt x="3848634" y="5227638"/>
                  <a:pt x="3834876" y="5222021"/>
                </a:cubicBezTo>
                <a:cubicBezTo>
                  <a:pt x="3746960" y="5185011"/>
                  <a:pt x="3734880" y="5096789"/>
                  <a:pt x="3692263" y="5020790"/>
                </a:cubicBezTo>
                <a:cubicBezTo>
                  <a:pt x="3738572" y="4990724"/>
                  <a:pt x="3793938" y="4984115"/>
                  <a:pt x="3843936" y="4964619"/>
                </a:cubicBezTo>
                <a:cubicBezTo>
                  <a:pt x="3895949" y="4944132"/>
                  <a:pt x="3895949" y="4928933"/>
                  <a:pt x="3852997" y="4869458"/>
                </a:cubicBezTo>
                <a:cubicBezTo>
                  <a:pt x="3964739" y="4856569"/>
                  <a:pt x="3964739" y="4856569"/>
                  <a:pt x="3930177" y="4763060"/>
                </a:cubicBezTo>
                <a:cubicBezTo>
                  <a:pt x="4023800" y="4754468"/>
                  <a:pt x="4085540" y="4710192"/>
                  <a:pt x="4099968" y="4613376"/>
                </a:cubicBezTo>
                <a:cubicBezTo>
                  <a:pt x="4107016" y="4566456"/>
                  <a:pt x="4149296" y="4544320"/>
                  <a:pt x="4196274" y="4512928"/>
                </a:cubicBezTo>
                <a:cubicBezTo>
                  <a:pt x="4137888" y="4482527"/>
                  <a:pt x="4098290" y="4419087"/>
                  <a:pt x="4030173" y="4486165"/>
                </a:cubicBezTo>
                <a:cubicBezTo>
                  <a:pt x="4005342" y="4510615"/>
                  <a:pt x="4007687" y="4479555"/>
                  <a:pt x="4004335" y="4470634"/>
                </a:cubicBezTo>
                <a:cubicBezTo>
                  <a:pt x="3996282" y="4448827"/>
                  <a:pt x="4013059" y="4434287"/>
                  <a:pt x="4024133" y="4417767"/>
                </a:cubicBezTo>
                <a:cubicBezTo>
                  <a:pt x="4034870" y="4401245"/>
                  <a:pt x="4047624" y="4383734"/>
                  <a:pt x="4050642" y="4365226"/>
                </a:cubicBezTo>
                <a:cubicBezTo>
                  <a:pt x="4052655" y="4352340"/>
                  <a:pt x="4042924" y="4333509"/>
                  <a:pt x="4032186" y="4323924"/>
                </a:cubicBezTo>
                <a:cubicBezTo>
                  <a:pt x="3975811" y="4273370"/>
                  <a:pt x="4009367" y="4159704"/>
                  <a:pt x="3902658" y="4145163"/>
                </a:cubicBezTo>
                <a:cubicBezTo>
                  <a:pt x="3854674" y="4138557"/>
                  <a:pt x="3831522" y="4096923"/>
                  <a:pt x="3796288" y="4074123"/>
                </a:cubicBezTo>
                <a:cubicBezTo>
                  <a:pt x="3673808" y="3994492"/>
                  <a:pt x="3591931" y="3892060"/>
                  <a:pt x="3554015" y="3751298"/>
                </a:cubicBezTo>
                <a:cubicBezTo>
                  <a:pt x="3543613" y="3712308"/>
                  <a:pt x="3503679" y="3680917"/>
                  <a:pt x="3477841" y="3646554"/>
                </a:cubicBezTo>
                <a:cubicBezTo>
                  <a:pt x="3490259" y="3621441"/>
                  <a:pt x="3558041" y="3675631"/>
                  <a:pt x="3534217" y="3609547"/>
                </a:cubicBezTo>
                <a:cubicBezTo>
                  <a:pt x="3516097" y="3559982"/>
                  <a:pt x="3469788" y="3529253"/>
                  <a:pt x="3426164" y="3499844"/>
                </a:cubicBezTo>
                <a:cubicBezTo>
                  <a:pt x="3376502" y="3466472"/>
                  <a:pt x="3321470" y="3439708"/>
                  <a:pt x="3298987" y="3377918"/>
                </a:cubicBezTo>
                <a:cubicBezTo>
                  <a:pt x="3294289" y="3364700"/>
                  <a:pt x="3279190" y="3350823"/>
                  <a:pt x="3265768" y="3345534"/>
                </a:cubicBezTo>
                <a:cubicBezTo>
                  <a:pt x="2609539" y="2326070"/>
                  <a:pt x="1054085" y="2255965"/>
                  <a:pt x="698533" y="2257448"/>
                </a:cubicBezTo>
                <a:cubicBezTo>
                  <a:pt x="674830" y="2257546"/>
                  <a:pt x="656459" y="2257963"/>
                  <a:pt x="644044" y="2258439"/>
                </a:cubicBezTo>
                <a:cubicBezTo>
                  <a:pt x="463596" y="2265625"/>
                  <a:pt x="290510" y="2305151"/>
                  <a:pt x="121106" y="2359734"/>
                </a:cubicBezTo>
                <a:lnTo>
                  <a:pt x="0" y="2402158"/>
                </a:lnTo>
                <a:close/>
              </a:path>
            </a:pathLst>
          </a:custGeom>
          <a:solidFill>
            <a:schemeClr val="bg2">
              <a:alpha val="50000"/>
            </a:schemeClr>
          </a:solidFill>
          <a:ln w="32707" cap="flat">
            <a:noFill/>
            <a:prstDash val="solid"/>
            <a:miter/>
          </a:ln>
        </p:spPr>
        <p:txBody>
          <a:bodyPr wrap="square" rtlCol="0" anchor="ctr">
            <a:noAutofit/>
          </a:bodyPr>
          <a:lstStyle/>
          <a:p>
            <a:endParaRPr lang="en-US"/>
          </a:p>
        </p:txBody>
      </p:sp>
      <p:sp>
        <p:nvSpPr>
          <p:cNvPr id="18" name="TextBox 18"/>
          <p:cNvSpPr txBox="1"/>
          <p:nvPr/>
        </p:nvSpPr>
        <p:spPr>
          <a:xfrm>
            <a:off x="6981439" y="5402532"/>
            <a:ext cx="10296618" cy="1268781"/>
          </a:xfrm>
          <a:prstGeom prst="rect">
            <a:avLst/>
          </a:prstGeom>
        </p:spPr>
        <p:txBody>
          <a:bodyPr vert="horz" lIns="91440" tIns="45720" rIns="91440" bIns="45720" rtlCol="0" anchor="b">
            <a:normAutofit/>
          </a:bodyPr>
          <a:lstStyle/>
          <a:p>
            <a:pPr>
              <a:lnSpc>
                <a:spcPct val="90000"/>
              </a:lnSpc>
              <a:spcBef>
                <a:spcPct val="0"/>
              </a:spcBef>
              <a:spcAft>
                <a:spcPts val="600"/>
              </a:spcAft>
            </a:pPr>
            <a:r>
              <a:rPr lang="el-GR" sz="4400" dirty="0">
                <a:latin typeface="+mj-lt"/>
                <a:ea typeface="+mj-ea"/>
                <a:cs typeface="+mj-cs"/>
              </a:rPr>
              <a:t>Η Ευρωπαϊκή Πράσινη Συμφωνία</a:t>
            </a:r>
            <a:r>
              <a:rPr lang="en-US" sz="4400" dirty="0">
                <a:latin typeface="+mj-lt"/>
                <a:ea typeface="+mj-ea"/>
                <a:cs typeface="+mj-cs"/>
              </a:rPr>
              <a:t> </a:t>
            </a:r>
          </a:p>
        </p:txBody>
      </p:sp>
      <p:pic>
        <p:nvPicPr>
          <p:cNvPr id="20" name="Picture 20"/>
          <p:cNvPicPr>
            <a:picLocks noChangeAspect="1"/>
          </p:cNvPicPr>
          <p:nvPr/>
        </p:nvPicPr>
        <p:blipFill>
          <a:blip r:embed="rId2"/>
          <a:stretch>
            <a:fillRect/>
          </a:stretch>
        </p:blipFill>
        <p:spPr>
          <a:xfrm>
            <a:off x="2777319" y="1332290"/>
            <a:ext cx="3384646" cy="710777"/>
          </a:xfrm>
          <a:prstGeom prst="rect">
            <a:avLst/>
          </a:prstGeom>
        </p:spPr>
      </p:pic>
      <p:pic>
        <p:nvPicPr>
          <p:cNvPr id="16" name="Picture 1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78561" y="5196059"/>
            <a:ext cx="3845671" cy="4096475"/>
          </a:xfrm>
          <a:prstGeom prst="rect">
            <a:avLst/>
          </a:prstGeom>
        </p:spPr>
      </p:pic>
      <p:pic>
        <p:nvPicPr>
          <p:cNvPr id="17" name="Picture 1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222474" y="2102699"/>
            <a:ext cx="2620371" cy="2821938"/>
          </a:xfrm>
          <a:prstGeom prst="rect">
            <a:avLst/>
          </a:prstGeom>
        </p:spPr>
      </p:pic>
      <p:pic>
        <p:nvPicPr>
          <p:cNvPr id="25" name="Picture 24" descr="A person writing on a piece of paper&#10;&#10;Description automatically generated">
            <a:extLst>
              <a:ext uri="{FF2B5EF4-FFF2-40B4-BE49-F238E27FC236}">
                <a16:creationId xmlns:a16="http://schemas.microsoft.com/office/drawing/2014/main" id="{DECD763E-33B5-DBBA-35B7-E47DE697F52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401800" y="1925276"/>
            <a:ext cx="3275463" cy="2186371"/>
          </a:xfrm>
          <a:prstGeom prst="rect">
            <a:avLst/>
          </a:prstGeom>
        </p:spPr>
      </p:pic>
      <p:sp>
        <p:nvSpPr>
          <p:cNvPr id="15" name="TextBox 15"/>
          <p:cNvSpPr txBox="1"/>
          <p:nvPr/>
        </p:nvSpPr>
        <p:spPr>
          <a:xfrm>
            <a:off x="6981439" y="6882074"/>
            <a:ext cx="10296616" cy="2160247"/>
          </a:xfrm>
          <a:prstGeom prst="rect">
            <a:avLst/>
          </a:prstGeom>
        </p:spPr>
        <p:txBody>
          <a:bodyPr vert="horz" lIns="91440" tIns="45720" rIns="91440" bIns="45720" rtlCol="0">
            <a:noAutofit/>
          </a:bodyPr>
          <a:lstStyle/>
          <a:p>
            <a:pPr algn="just">
              <a:lnSpc>
                <a:spcPct val="90000"/>
              </a:lnSpc>
              <a:spcAft>
                <a:spcPts val="600"/>
              </a:spcAft>
            </a:pPr>
            <a:r>
              <a:rPr lang="el-GR" sz="2400" spc="-36" dirty="0">
                <a:latin typeface="Abhaya Libre Regular" panose="020B0604020202020204" charset="0"/>
                <a:cs typeface="Abhaya Libre Regular" panose="020B0604020202020204" charset="0"/>
              </a:rPr>
              <a:t>Η κλιματική αλλαγή και η περιβαλλοντική υποβάθμιση αποτελούν υπαρξιακή απειλή για την Ευρώπη και τον κόσμο. Με γνώμονα την αντιμετώπιση αυτών των προκλήσεων, η Ευρωπαϊκή Πράσινη Συμφωνία καλείται να μετασχηματίσει την ΕΕ σε μια σύγχρονη, αποδοτική ως προς τη χρήση πόρων και ανταγωνιστική οικονομία, εξασφαλίζοντας</a:t>
            </a:r>
            <a:r>
              <a:rPr lang="en-US" sz="2400" spc="-36" dirty="0">
                <a:latin typeface="Abhaya Libre Regular" panose="020B0604020202020204" charset="0"/>
                <a:cs typeface="Abhaya Libre Regular" panose="020B0604020202020204" charset="0"/>
              </a:rPr>
              <a:t>:</a:t>
            </a:r>
          </a:p>
          <a:p>
            <a:pPr marL="342900" indent="-228600">
              <a:lnSpc>
                <a:spcPct val="90000"/>
              </a:lnSpc>
              <a:spcAft>
                <a:spcPts val="600"/>
              </a:spcAft>
              <a:buFont typeface="Arial" panose="020B0604020202020204" pitchFamily="34" charset="0"/>
              <a:buChar char="•"/>
            </a:pPr>
            <a:r>
              <a:rPr lang="el-GR" sz="2400" spc="-36" dirty="0">
                <a:latin typeface="Abhaya Libre Regular" panose="020B0604020202020204" charset="0"/>
                <a:cs typeface="Abhaya Libre Regular" panose="020B0604020202020204" charset="0"/>
              </a:rPr>
              <a:t>μηδενικές εκπομπές αερίων του θερμοκηπίου έως το 2050</a:t>
            </a:r>
          </a:p>
          <a:p>
            <a:pPr marL="342900" indent="-228600">
              <a:lnSpc>
                <a:spcPct val="90000"/>
              </a:lnSpc>
              <a:spcAft>
                <a:spcPts val="600"/>
              </a:spcAft>
              <a:buFont typeface="Arial" panose="020B0604020202020204" pitchFamily="34" charset="0"/>
              <a:buChar char="•"/>
            </a:pPr>
            <a:r>
              <a:rPr lang="el-GR" sz="2400" spc="-36" dirty="0">
                <a:latin typeface="Abhaya Libre Regular" panose="020B0604020202020204" charset="0"/>
                <a:cs typeface="Abhaya Libre Regular" panose="020B0604020202020204" charset="0"/>
              </a:rPr>
              <a:t>οικονομική ανάπτυξη αποσυνδεδεμένη από τη χρήση πόρων</a:t>
            </a:r>
          </a:p>
          <a:p>
            <a:pPr marL="342900" indent="-228600">
              <a:lnSpc>
                <a:spcPct val="90000"/>
              </a:lnSpc>
              <a:spcAft>
                <a:spcPts val="600"/>
              </a:spcAft>
              <a:buFont typeface="Arial" panose="020B0604020202020204" pitchFamily="34" charset="0"/>
              <a:buChar char="•"/>
            </a:pPr>
            <a:r>
              <a:rPr lang="el-GR" sz="2400" spc="-36" dirty="0">
                <a:latin typeface="Abhaya Libre Regular" panose="020B0604020202020204" charset="0"/>
                <a:cs typeface="Abhaya Libre Regular" panose="020B0604020202020204" charset="0"/>
              </a:rPr>
              <a:t>ότι κανένας άνθρωπος και κανένας τόπος δεν θα υπολείπεται των άλλων.</a:t>
            </a:r>
            <a:endParaRPr lang="en-US" sz="2400" spc="-36" dirty="0">
              <a:latin typeface="Abhaya Libre Regular" panose="020B0604020202020204" charset="0"/>
              <a:cs typeface="Abhaya Libre Regular" panose="020B0604020202020204" charset="0"/>
            </a:endParaRPr>
          </a:p>
        </p:txBody>
      </p:sp>
      <p:pic>
        <p:nvPicPr>
          <p:cNvPr id="19" name="Picture 19"/>
          <p:cNvPicPr>
            <a:picLocks noChangeAspect="1"/>
          </p:cNvPicPr>
          <p:nvPr/>
        </p:nvPicPr>
        <p:blipFill>
          <a:blip r:embed="rId8"/>
          <a:srcRect/>
          <a:stretch>
            <a:fillRect/>
          </a:stretch>
        </p:blipFill>
        <p:spPr>
          <a:xfrm>
            <a:off x="16418708" y="0"/>
            <a:ext cx="1869292" cy="1869292"/>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EFEFE"/>
        </a:solidFill>
        <a:effectLst/>
      </p:bgPr>
    </p:bg>
    <p:spTree>
      <p:nvGrpSpPr>
        <p:cNvPr id="1" name=""/>
        <p:cNvGrpSpPr/>
        <p:nvPr/>
      </p:nvGrpSpPr>
      <p:grpSpPr>
        <a:xfrm>
          <a:off x="0" y="0"/>
          <a:ext cx="0" cy="0"/>
          <a:chOff x="0" y="0"/>
          <a:chExt cx="0" cy="0"/>
        </a:xfrm>
      </p:grpSpPr>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196164">
            <a:off x="-5811133" y="7594029"/>
            <a:ext cx="11622266" cy="12388074"/>
          </a:xfrm>
          <a:prstGeom prst="rect">
            <a:avLst/>
          </a:prstGeom>
        </p:spPr>
      </p:pic>
      <p:pic>
        <p:nvPicPr>
          <p:cNvPr id="17" name="Picture 1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36636">
            <a:off x="0" y="-2006961"/>
            <a:ext cx="3334026" cy="3588482"/>
          </a:xfrm>
          <a:prstGeom prst="rect">
            <a:avLst/>
          </a:prstGeom>
        </p:spPr>
      </p:pic>
      <p:sp>
        <p:nvSpPr>
          <p:cNvPr id="18" name="TextBox 18"/>
          <p:cNvSpPr txBox="1"/>
          <p:nvPr/>
        </p:nvSpPr>
        <p:spPr>
          <a:xfrm>
            <a:off x="2667000" y="1366837"/>
            <a:ext cx="12344400" cy="765979"/>
          </a:xfrm>
          <a:prstGeom prst="rect">
            <a:avLst/>
          </a:prstGeom>
        </p:spPr>
        <p:txBody>
          <a:bodyPr wrap="square" lIns="0" tIns="0" rIns="0" bIns="0" rtlCol="0" anchor="t">
            <a:spAutoFit/>
          </a:bodyPr>
          <a:lstStyle/>
          <a:p>
            <a:pPr>
              <a:lnSpc>
                <a:spcPts val="5449"/>
              </a:lnSpc>
            </a:pPr>
            <a:r>
              <a:rPr lang="el-GR" sz="6410" dirty="0">
                <a:solidFill>
                  <a:srgbClr val="000000"/>
                </a:solidFill>
                <a:latin typeface="Abhaya Libre Regular"/>
              </a:rPr>
              <a:t>Η Ευρωπαϊκή Πράσινη Συμφωνία</a:t>
            </a:r>
            <a:endParaRPr lang="en-US" sz="6410" dirty="0">
              <a:solidFill>
                <a:srgbClr val="000000"/>
              </a:solidFill>
              <a:latin typeface="Abhaya Libre Regular"/>
            </a:endParaRPr>
          </a:p>
        </p:txBody>
      </p:sp>
      <p:pic>
        <p:nvPicPr>
          <p:cNvPr id="19" name="Picture 19"/>
          <p:cNvPicPr>
            <a:picLocks noChangeAspect="1"/>
          </p:cNvPicPr>
          <p:nvPr/>
        </p:nvPicPr>
        <p:blipFill>
          <a:blip r:embed="rId6"/>
          <a:srcRect/>
          <a:stretch>
            <a:fillRect/>
          </a:stretch>
        </p:blipFill>
        <p:spPr>
          <a:xfrm>
            <a:off x="16418708" y="0"/>
            <a:ext cx="1869292" cy="1869292"/>
          </a:xfrm>
          <a:prstGeom prst="rect">
            <a:avLst/>
          </a:prstGeom>
        </p:spPr>
      </p:pic>
      <p:pic>
        <p:nvPicPr>
          <p:cNvPr id="20" name="Picture 20"/>
          <p:cNvPicPr>
            <a:picLocks noChangeAspect="1"/>
          </p:cNvPicPr>
          <p:nvPr/>
        </p:nvPicPr>
        <p:blipFill>
          <a:blip r:embed="rId7"/>
          <a:srcRect/>
          <a:stretch>
            <a:fillRect/>
          </a:stretch>
        </p:blipFill>
        <p:spPr>
          <a:xfrm>
            <a:off x="7870030" y="9245916"/>
            <a:ext cx="3710720" cy="779251"/>
          </a:xfrm>
          <a:prstGeom prst="rect">
            <a:avLst/>
          </a:prstGeom>
        </p:spPr>
      </p:pic>
      <p:pic>
        <p:nvPicPr>
          <p:cNvPr id="3" name="Picture 2" descr="Timeline&#10;&#10;Description automatically generated">
            <a:extLst>
              <a:ext uri="{FF2B5EF4-FFF2-40B4-BE49-F238E27FC236}">
                <a16:creationId xmlns:a16="http://schemas.microsoft.com/office/drawing/2014/main" id="{BBC4105B-06CC-3446-0F95-9DDA1CF3DB7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49989" y="2132816"/>
            <a:ext cx="9991725" cy="7068188"/>
          </a:xfrm>
          <a:prstGeom prst="rect">
            <a:avLst/>
          </a:prstGeom>
        </p:spPr>
      </p:pic>
    </p:spTree>
    <p:extLst>
      <p:ext uri="{BB962C8B-B14F-4D97-AF65-F5344CB8AC3E}">
        <p14:creationId xmlns:p14="http://schemas.microsoft.com/office/powerpoint/2010/main" val="219606022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1135B1474A2FA49992CFCBA79F8C622" ma:contentTypeVersion="14" ma:contentTypeDescription="Create a new document." ma:contentTypeScope="" ma:versionID="fe60f3be8f278db151887ecdeb66651d">
  <xsd:schema xmlns:xsd="http://www.w3.org/2001/XMLSchema" xmlns:xs="http://www.w3.org/2001/XMLSchema" xmlns:p="http://schemas.microsoft.com/office/2006/metadata/properties" xmlns:ns2="cf2f3c26-8763-4d58-9c65-eb246e7ebd06" xmlns:ns3="2beda75c-0cbf-4ac8-a772-312b4f4b6ced" targetNamespace="http://schemas.microsoft.com/office/2006/metadata/properties" ma:root="true" ma:fieldsID="1f4f02b3f0d8b55b95a2dd08f04523cf" ns2:_="" ns3:_="">
    <xsd:import namespace="cf2f3c26-8763-4d58-9c65-eb246e7ebd06"/>
    <xsd:import namespace="2beda75c-0cbf-4ac8-a772-312b4f4b6ce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Location"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f2f3c26-8763-4d58-9c65-eb246e7ebd0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description="" ma:hidden="true" ma:indexed="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6bdce832-9eca-491a-8648-65f1e522558a" ma:termSetId="09814cd3-568e-fe90-9814-8d621ff8fb84" ma:anchorId="fba54fb3-c3e1-fe81-a776-ca4b69148c4d" ma:open="true" ma:isKeyword="false">
      <xsd:complexType>
        <xsd:sequence>
          <xsd:element ref="pc:Terms" minOccurs="0" maxOccurs="1"/>
        </xsd:sequence>
      </xsd:complex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description="" ma:indexed="true" ma:internalName="MediaServiceLocation" ma:readOnly="true">
      <xsd:simpleType>
        <xsd:restriction base="dms:Text"/>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beda75c-0cbf-4ac8-a772-312b4f4b6ce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5ff9dc27-93af-4b1f-a98b-9038ff3b61b0}" ma:internalName="TaxCatchAll" ma:showField="CatchAllData" ma:web="2beda75c-0cbf-4ac8-a772-312b4f4b6ce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89E0D71-7F2E-4AFD-B23B-50D20A2F41E7}">
  <ds:schemaRefs>
    <ds:schemaRef ds:uri="http://schemas.microsoft.com/sharepoint/v3/contenttype/forms"/>
  </ds:schemaRefs>
</ds:datastoreItem>
</file>

<file path=customXml/itemProps2.xml><?xml version="1.0" encoding="utf-8"?>
<ds:datastoreItem xmlns:ds="http://schemas.openxmlformats.org/officeDocument/2006/customXml" ds:itemID="{C051EDFC-D97E-4F07-87B3-B8422E715F9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f2f3c26-8763-4d58-9c65-eb246e7ebd06"/>
    <ds:schemaRef ds:uri="2beda75c-0cbf-4ac8-a772-312b4f4b6ce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16926</TotalTime>
  <Words>4236</Words>
  <Application>Microsoft Office PowerPoint</Application>
  <PresentationFormat>Custom</PresentationFormat>
  <Paragraphs>168</Paragraphs>
  <Slides>40</Slides>
  <Notes>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40</vt:i4>
      </vt:variant>
    </vt:vector>
  </HeadingPairs>
  <TitlesOfParts>
    <vt:vector size="48" baseType="lpstr">
      <vt:lpstr>Abhaya Libre</vt:lpstr>
      <vt:lpstr>Calibri</vt:lpstr>
      <vt:lpstr>Arial</vt:lpstr>
      <vt:lpstr>Baguet Script</vt:lpstr>
      <vt:lpstr>Abhaya Libre Regular</vt:lpstr>
      <vt:lpstr>Abhaya Libre Regular Bold</vt:lpstr>
      <vt:lpstr>Abhaya Libre Regular Bold Italics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REGIO.DIGI.HUB Content Development</dc:title>
  <dc:creator>Milana</dc:creator>
  <cp:lastModifiedBy>Panagiota Chatziparadeisi</cp:lastModifiedBy>
  <cp:revision>61</cp:revision>
  <dcterms:created xsi:type="dcterms:W3CDTF">2006-08-16T00:00:00Z</dcterms:created>
  <dcterms:modified xsi:type="dcterms:W3CDTF">2023-10-08T17:10:04Z</dcterms:modified>
  <dc:identifier>DAFSGCxx1iQ</dc:identifier>
</cp:coreProperties>
</file>