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82" r:id="rId8"/>
    <p:sldId id="262" r:id="rId9"/>
    <p:sldId id="267" r:id="rId10"/>
    <p:sldId id="289" r:id="rId11"/>
    <p:sldId id="312" r:id="rId12"/>
    <p:sldId id="285" r:id="rId13"/>
    <p:sldId id="313" r:id="rId14"/>
    <p:sldId id="314" r:id="rId15"/>
    <p:sldId id="311" r:id="rId16"/>
    <p:sldId id="286" r:id="rId17"/>
    <p:sldId id="287" r:id="rId18"/>
    <p:sldId id="288" r:id="rId19"/>
    <p:sldId id="263" r:id="rId20"/>
    <p:sldId id="264" r:id="rId21"/>
    <p:sldId id="265" r:id="rId22"/>
    <p:sldId id="290" r:id="rId23"/>
    <p:sldId id="291" r:id="rId24"/>
    <p:sldId id="292" r:id="rId25"/>
    <p:sldId id="293" r:id="rId26"/>
    <p:sldId id="294" r:id="rId27"/>
    <p:sldId id="295" r:id="rId28"/>
    <p:sldId id="296" r:id="rId29"/>
    <p:sldId id="302" r:id="rId30"/>
    <p:sldId id="303" r:id="rId31"/>
    <p:sldId id="304" r:id="rId32"/>
    <p:sldId id="268" r:id="rId33"/>
    <p:sldId id="297" r:id="rId34"/>
    <p:sldId id="298" r:id="rId35"/>
    <p:sldId id="299" r:id="rId36"/>
    <p:sldId id="300" r:id="rId37"/>
    <p:sldId id="301" r:id="rId38"/>
    <p:sldId id="307" r:id="rId39"/>
    <p:sldId id="305" r:id="rId40"/>
    <p:sldId id="266" r:id="rId41"/>
    <p:sldId id="309" r:id="rId42"/>
    <p:sldId id="306" r:id="rId43"/>
    <p:sldId id="310" r:id="rId44"/>
    <p:sldId id="270" r:id="rId45"/>
    <p:sldId id="283" r:id="rId46"/>
    <p:sldId id="271" r:id="rId47"/>
  </p:sldIdLst>
  <p:sldSz cx="18288000" cy="10287000"/>
  <p:notesSz cx="6858000" cy="9144000"/>
  <p:embeddedFontLst>
    <p:embeddedFont>
      <p:font typeface="Abhaya Libre Regular" panose="020B0604020202020204" charset="0"/>
      <p:regular r:id="rId48"/>
    </p:embeddedFont>
    <p:embeddedFont>
      <p:font typeface="Abhaya Libre Regular Bold" panose="020B0604020202020204" charset="0"/>
      <p:regular r:id="rId49"/>
    </p:embeddedFont>
    <p:embeddedFont>
      <p:font typeface="Abhaya Libre Regular Bold Italics" panose="020B0604020202020204" charset="0"/>
      <p:regular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92"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0.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6LkrhalWIMc?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5" Type="http://schemas.openxmlformats.org/officeDocument/2006/relationships/image" Target="../media/image65.jpe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61.sv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7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8.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67.png"/><Relationship Id="rId4" Type="http://schemas.openxmlformats.org/officeDocument/2006/relationships/image" Target="../media/image17.png"/><Relationship Id="rId9" Type="http://schemas.openxmlformats.org/officeDocument/2006/relationships/image" Target="../media/image59.sv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4.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7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2.svg"/><Relationship Id="rId5" Type="http://schemas.openxmlformats.org/officeDocument/2006/relationships/image" Target="../media/image18.svg"/><Relationship Id="rId10" Type="http://schemas.openxmlformats.org/officeDocument/2006/relationships/image" Target="../media/image71.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75.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4.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7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2.svg"/><Relationship Id="rId5" Type="http://schemas.openxmlformats.org/officeDocument/2006/relationships/image" Target="../media/image18.svg"/><Relationship Id="rId10" Type="http://schemas.openxmlformats.org/officeDocument/2006/relationships/image" Target="../media/image71.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76.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14.svg"/><Relationship Id="rId17" Type="http://schemas.openxmlformats.org/officeDocument/2006/relationships/image" Target="../media/image30.sv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8.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6.jpe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qXesPpXYHXo?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0.jpe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X31MRWhJv7w?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svg"/><Relationship Id="rId18" Type="http://schemas.openxmlformats.org/officeDocument/2006/relationships/image" Target="../media/image11.png"/><Relationship Id="rId26" Type="http://schemas.openxmlformats.org/officeDocument/2006/relationships/image" Target="../media/image44.png"/><Relationship Id="rId3" Type="http://schemas.openxmlformats.org/officeDocument/2006/relationships/image" Target="../media/image32.svg"/><Relationship Id="rId21"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25.png"/><Relationship Id="rId17" Type="http://schemas.openxmlformats.org/officeDocument/2006/relationships/image" Target="../media/image28.svg"/><Relationship Id="rId25" Type="http://schemas.openxmlformats.org/officeDocument/2006/relationships/image" Target="../media/image43.png"/><Relationship Id="rId2" Type="http://schemas.openxmlformats.org/officeDocument/2006/relationships/image" Target="../media/image31.png"/><Relationship Id="rId16" Type="http://schemas.openxmlformats.org/officeDocument/2006/relationships/image" Target="../media/image27.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24" Type="http://schemas.openxmlformats.org/officeDocument/2006/relationships/image" Target="../media/image42.png"/><Relationship Id="rId5" Type="http://schemas.openxmlformats.org/officeDocument/2006/relationships/image" Target="../media/image2.svg"/><Relationship Id="rId15" Type="http://schemas.openxmlformats.org/officeDocument/2006/relationships/image" Target="../media/image36.svg"/><Relationship Id="rId23" Type="http://schemas.openxmlformats.org/officeDocument/2006/relationships/image" Target="../media/image41.png"/><Relationship Id="rId10" Type="http://schemas.openxmlformats.org/officeDocument/2006/relationships/image" Target="../media/image5.png"/><Relationship Id="rId19"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2.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9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1.svg"/><Relationship Id="rId5" Type="http://schemas.openxmlformats.org/officeDocument/2006/relationships/image" Target="../media/image18.svg"/><Relationship Id="rId10" Type="http://schemas.openxmlformats.org/officeDocument/2006/relationships/image" Target="../media/image60.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93.png"/></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youtube.com/watch?v=GDSqf2Kjxi8" TargetMode="External"/><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GDSqf2Kjxi8?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94.jpeg"/></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2.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9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1.svg"/><Relationship Id="rId5" Type="http://schemas.openxmlformats.org/officeDocument/2006/relationships/image" Target="../media/image18.svg"/><Relationship Id="rId10" Type="http://schemas.openxmlformats.org/officeDocument/2006/relationships/image" Target="../media/image60.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95.png"/></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youtube.com/watch?v=NYtuAt_JyOc" TargetMode="External"/><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NYtuAt_JyOc?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96.jpeg"/></Relationships>
</file>

<file path=ppt/slides/_rels/slide4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29.png"/><Relationship Id="rId3" Type="http://schemas.openxmlformats.org/officeDocument/2006/relationships/image" Target="../media/image98.sv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online.hbs.edu/blog/post/types-of-corporate-social-responsibility" TargetMode="External"/><Relationship Id="rId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0.sv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2.png"/><Relationship Id="rId3" Type="http://schemas.openxmlformats.org/officeDocument/2006/relationships/image" Target="../media/image98.svg"/><Relationship Id="rId7" Type="http://schemas.openxmlformats.org/officeDocument/2006/relationships/image" Target="../media/image6.svg"/><Relationship Id="rId12" Type="http://schemas.openxmlformats.org/officeDocument/2006/relationships/hyperlink" Target="https://data.europa.eu/doi/10.2826/093808" TargetMode="External"/><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youtube.com/watch?v=Z5KZhm19EO0" TargetMode="External"/><Relationship Id="rId5" Type="http://schemas.openxmlformats.org/officeDocument/2006/relationships/image" Target="../media/image16.svg"/><Relationship Id="rId15" Type="http://schemas.openxmlformats.org/officeDocument/2006/relationships/image" Target="../media/image30.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0.svg"/><Relationship Id="rId1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6.svg"/><Relationship Id="rId18" Type="http://schemas.openxmlformats.org/officeDocument/2006/relationships/image" Target="../media/image111.png"/><Relationship Id="rId3" Type="http://schemas.openxmlformats.org/officeDocument/2006/relationships/image" Target="../media/image2.svg"/><Relationship Id="rId21" Type="http://schemas.openxmlformats.org/officeDocument/2006/relationships/image" Target="../media/image114.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10.svg"/><Relationship Id="rId2" Type="http://schemas.openxmlformats.org/officeDocument/2006/relationships/image" Target="../media/image1.png"/><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6.svg"/><Relationship Id="rId5" Type="http://schemas.openxmlformats.org/officeDocument/2006/relationships/image" Target="../media/image102.svg"/><Relationship Id="rId15" Type="http://schemas.openxmlformats.org/officeDocument/2006/relationships/image" Target="../media/image108.svg"/><Relationship Id="rId10" Type="http://schemas.openxmlformats.org/officeDocument/2006/relationships/image" Target="../media/image105.png"/><Relationship Id="rId19" Type="http://schemas.openxmlformats.org/officeDocument/2006/relationships/image" Target="../media/image112.svg"/><Relationship Id="rId4" Type="http://schemas.openxmlformats.org/officeDocument/2006/relationships/image" Target="../media/image101.png"/><Relationship Id="rId9" Type="http://schemas.openxmlformats.org/officeDocument/2006/relationships/image" Target="../media/image104.svg"/><Relationship Id="rId14" Type="http://schemas.openxmlformats.org/officeDocument/2006/relationships/image" Target="../media/image107.png"/><Relationship Id="rId22"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46.svg"/><Relationship Id="rId12" Type="http://schemas.openxmlformats.org/officeDocument/2006/relationships/image" Target="../media/image25.png"/><Relationship Id="rId17" Type="http://schemas.openxmlformats.org/officeDocument/2006/relationships/image" Target="../media/image12.png"/><Relationship Id="rId2" Type="http://schemas.openxmlformats.org/officeDocument/2006/relationships/image" Target="../media/image13.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48.sv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4.jpeg"/></Relationships>
</file>

<file path=ppt/slides/_rels/slide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6.jpeg"/></Relationships>
</file>

<file path=ppt/slides/_rels/slide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0.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T317juXMaBs?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5" Type="http://schemas.openxmlformats.org/officeDocument/2006/relationships/image" Target="../media/image62.jpe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13"/>
          <a:srcRect/>
          <a:stretch>
            <a:fillRect/>
          </a:stretch>
        </p:blipFill>
        <p:spPr>
          <a:xfrm>
            <a:off x="7752212" y="9258300"/>
            <a:ext cx="3710720" cy="779251"/>
          </a:xfrm>
          <a:prstGeom prst="rect">
            <a:avLst/>
          </a:prstGeom>
        </p:spPr>
      </p:pic>
      <p:sp>
        <p:nvSpPr>
          <p:cNvPr id="9" name="TextBox 9"/>
          <p:cNvSpPr txBox="1"/>
          <p:nvPr/>
        </p:nvSpPr>
        <p:spPr>
          <a:xfrm>
            <a:off x="7752212" y="3645911"/>
            <a:ext cx="9010597" cy="2390775"/>
          </a:xfrm>
          <a:prstGeom prst="rect">
            <a:avLst/>
          </a:prstGeom>
        </p:spPr>
        <p:txBody>
          <a:bodyPr lIns="0" tIns="0" rIns="0" bIns="0" anchor="t">
            <a:spAutoFit/>
          </a:bodyPr>
          <a:lstStyle/>
          <a:p>
            <a:pPr>
              <a:lnSpc>
                <a:spcPts val="6300"/>
              </a:lnSpc>
              <a:defRPr sz="4500">
                <a:solidFill>
                  <a:srgbClr val="000000"/>
                </a:solidFill>
                <a:latin typeface="Abhaya Libre Regular"/>
              </a:defRPr>
            </a:pPr>
            <a:r>
              <a:t>Promover el desarrollo regional fomentando la capacidad del sistema de FP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0703856" y="2180334"/>
            <a:ext cx="6685354" cy="653061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028575" y="3001037"/>
            <a:ext cx="9548650" cy="6087564"/>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t>En 2007, la Organización Internacional de Normalización (ISO) lanzó la iniciativa para estandarizar el concepto de responsabilidad social, desarrollando una norma con aplicabilidad internacional - ISO 26000</a:t>
            </a:r>
          </a:p>
          <a:p>
            <a:pPr marL="342900" indent="-342900" algn="just">
              <a:lnSpc>
                <a:spcPts val="3359"/>
              </a:lnSpc>
              <a:buFont typeface="Arial" panose="020B0604020202020204" pitchFamily="34" charset="0"/>
              <a:buChar char="•"/>
              <a:defRPr sz="2400">
                <a:solidFill>
                  <a:srgbClr val="000000"/>
                </a:solidFill>
                <a:latin typeface="Abhaya Libre Regular"/>
              </a:defRPr>
            </a:pPr>
            <a:r>
              <a:t>Esta norma es útil para todas las organizaciones privadas o públicas, grandes o pequeñas, y detalla cómo pueden ayudar a las comunidades en las que operan.</a:t>
            </a:r>
          </a:p>
          <a:p>
            <a:pPr marL="342900" indent="-342900" algn="just">
              <a:lnSpc>
                <a:spcPts val="3359"/>
              </a:lnSpc>
              <a:buFont typeface="Arial" panose="020B0604020202020204" pitchFamily="34" charset="0"/>
              <a:buChar char="•"/>
              <a:defRPr sz="2400">
                <a:solidFill>
                  <a:srgbClr val="000000"/>
                </a:solidFill>
                <a:latin typeface="Abhaya Libre Regular"/>
              </a:defRPr>
            </a:pPr>
            <a:r>
              <a:t>La norma define siete principios de responsabilidad social, que tienen como objetivo: </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la responsabilidad que la organización tiene en la sociedad, en la economía, el impacto en el medio ambiente, la transparencia de las decisiones y actividades de la organización;</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comportamiento ético; </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el respeto por los intereses de las partes involucradas, </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respeto por el estado de derecho; </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respeto de los derechos humanos.</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p:txBody>
      </p:sp>
      <p:sp>
        <p:nvSpPr>
          <p:cNvPr id="9" name="TextBox 9"/>
          <p:cNvSpPr txBox="1"/>
          <p:nvPr/>
        </p:nvSpPr>
        <p:spPr>
          <a:xfrm>
            <a:off x="1662530" y="1258711"/>
            <a:ext cx="11977269" cy="1458476"/>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rPr dirty="0" err="1"/>
              <a:t>Principios</a:t>
            </a:r>
            <a:r>
              <a:rPr dirty="0"/>
              <a:t> de la </a:t>
            </a:r>
            <a:r>
              <a:rPr dirty="0" err="1"/>
              <a:t>responsabilidad</a:t>
            </a:r>
            <a:r>
              <a:rPr dirty="0"/>
              <a:t> social </a:t>
            </a:r>
            <a:r>
              <a:rPr dirty="0" err="1"/>
              <a:t>empresarial</a:t>
            </a:r>
            <a:endParaRPr dirty="0"/>
          </a:p>
        </p:txBody>
      </p:sp>
      <p:pic>
        <p:nvPicPr>
          <p:cNvPr id="1030" name="Picture 6">
            <a:extLst>
              <a:ext uri="{FF2B5EF4-FFF2-40B4-BE49-F238E27FC236}">
                <a16:creationId xmlns:a16="http://schemas.microsoft.com/office/drawing/2014/main" id="{DA3A7449-129D-A300-B9D5-387FE02A3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1332" y="3467100"/>
            <a:ext cx="5677435" cy="425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3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8"/>
          <p:cNvSpPr txBox="1"/>
          <p:nvPr/>
        </p:nvSpPr>
        <p:spPr>
          <a:xfrm>
            <a:off x="668380" y="1465824"/>
            <a:ext cx="9548650" cy="7395614"/>
          </a:xfrm>
          <a:prstGeom prst="rect">
            <a:avLst/>
          </a:prstGeom>
        </p:spPr>
        <p:txBody>
          <a:bodyPr wrap="square" lIns="0" tIns="0" rIns="0" bIns="0" anchor="t">
            <a:spAutoFit/>
          </a:bodyPr>
          <a:lstStyle/>
          <a:p>
            <a:pPr algn="just">
              <a:lnSpc>
                <a:spcPts val="3359"/>
              </a:lnSpc>
              <a:defRPr sz="2400">
                <a:solidFill>
                  <a:srgbClr val="000000"/>
                </a:solidFill>
                <a:latin typeface="Abhaya Libre Regular"/>
              </a:defRPr>
            </a:pPr>
            <a:r>
              <a:rPr dirty="0"/>
              <a:t>La </a:t>
            </a:r>
            <a:r>
              <a:rPr dirty="0" err="1"/>
              <a:t>responsabilidad</a:t>
            </a:r>
            <a:r>
              <a:rPr dirty="0"/>
              <a:t> social </a:t>
            </a:r>
            <a:r>
              <a:rPr dirty="0" err="1"/>
              <a:t>empresarial</a:t>
            </a:r>
            <a:r>
              <a:rPr dirty="0"/>
              <a:t> se divide, </a:t>
            </a:r>
            <a:r>
              <a:rPr dirty="0" err="1"/>
              <a:t>tradicionalmente</a:t>
            </a:r>
            <a:r>
              <a:rPr dirty="0"/>
              <a:t>, </a:t>
            </a:r>
            <a:r>
              <a:rPr dirty="0" err="1"/>
              <a:t>en</a:t>
            </a:r>
            <a:r>
              <a:rPr dirty="0"/>
              <a:t> </a:t>
            </a:r>
            <a:r>
              <a:rPr dirty="0" err="1"/>
              <a:t>cuatro</a:t>
            </a:r>
            <a:r>
              <a:rPr dirty="0"/>
              <a:t> </a:t>
            </a:r>
            <a:r>
              <a:rPr dirty="0" err="1"/>
              <a:t>categorías</a:t>
            </a:r>
            <a:r>
              <a:rPr dirty="0"/>
              <a:t>: </a:t>
            </a:r>
            <a:r>
              <a:rPr dirty="0" err="1"/>
              <a:t>responsabilidad</a:t>
            </a:r>
            <a:r>
              <a:rPr dirty="0"/>
              <a:t> </a:t>
            </a:r>
            <a:r>
              <a:rPr dirty="0" err="1"/>
              <a:t>ambiental</a:t>
            </a:r>
            <a:r>
              <a:rPr dirty="0"/>
              <a:t>, </a:t>
            </a:r>
            <a:r>
              <a:rPr dirty="0" err="1"/>
              <a:t>filantrópica</a:t>
            </a:r>
            <a:r>
              <a:rPr dirty="0"/>
              <a:t>, </a:t>
            </a:r>
            <a:r>
              <a:rPr dirty="0" err="1"/>
              <a:t>ética</a:t>
            </a:r>
            <a:r>
              <a:rPr dirty="0"/>
              <a:t> y </a:t>
            </a:r>
            <a:r>
              <a:rPr dirty="0" err="1"/>
              <a:t>económica</a:t>
            </a:r>
            <a:r>
              <a:rPr dirty="0"/>
              <a:t>.</a:t>
            </a:r>
          </a:p>
          <a:p>
            <a:pPr algn="just">
              <a:lnSpc>
                <a:spcPts val="3359"/>
              </a:lnSpc>
              <a:defRPr sz="2400">
                <a:solidFill>
                  <a:srgbClr val="000000"/>
                </a:solidFill>
                <a:latin typeface="Abhaya Libre Regular"/>
              </a:defRPr>
            </a:pPr>
            <a:r>
              <a:rPr b="1" dirty="0"/>
              <a:t>1. </a:t>
            </a:r>
            <a:r>
              <a:rPr b="1" dirty="0" err="1"/>
              <a:t>Responsabilidad</a:t>
            </a:r>
            <a:r>
              <a:rPr b="1" dirty="0"/>
              <a:t> Ambiental</a:t>
            </a:r>
          </a:p>
          <a:p>
            <a:pPr algn="just">
              <a:lnSpc>
                <a:spcPts val="3359"/>
              </a:lnSpc>
              <a:defRPr sz="2400">
                <a:solidFill>
                  <a:srgbClr val="000000"/>
                </a:solidFill>
                <a:latin typeface="Abhaya Libre Regular"/>
              </a:defRPr>
            </a:pPr>
            <a:r>
              <a:rPr dirty="0"/>
              <a:t>La </a:t>
            </a:r>
            <a:r>
              <a:rPr dirty="0" err="1"/>
              <a:t>responsabilidad</a:t>
            </a:r>
            <a:r>
              <a:rPr dirty="0"/>
              <a:t> </a:t>
            </a:r>
            <a:r>
              <a:rPr dirty="0" err="1"/>
              <a:t>ambiental</a:t>
            </a:r>
            <a:r>
              <a:rPr dirty="0"/>
              <a:t> se </a:t>
            </a:r>
            <a:r>
              <a:rPr dirty="0" err="1"/>
              <a:t>refiere</a:t>
            </a:r>
            <a:r>
              <a:rPr dirty="0"/>
              <a:t> a la </a:t>
            </a:r>
            <a:r>
              <a:rPr dirty="0" err="1"/>
              <a:t>creencia</a:t>
            </a:r>
            <a:r>
              <a:rPr dirty="0"/>
              <a:t> de que las </a:t>
            </a:r>
            <a:r>
              <a:rPr dirty="0" err="1"/>
              <a:t>organizaciones</a:t>
            </a:r>
            <a:r>
              <a:rPr dirty="0"/>
              <a:t> </a:t>
            </a:r>
            <a:r>
              <a:rPr dirty="0" err="1"/>
              <a:t>deben</a:t>
            </a:r>
            <a:r>
              <a:rPr dirty="0"/>
              <a:t> </a:t>
            </a:r>
            <a:r>
              <a:rPr dirty="0" err="1"/>
              <a:t>comportarse</a:t>
            </a:r>
            <a:r>
              <a:rPr dirty="0"/>
              <a:t> de la </a:t>
            </a:r>
            <a:r>
              <a:rPr dirty="0" err="1"/>
              <a:t>manera</a:t>
            </a:r>
            <a:r>
              <a:rPr dirty="0"/>
              <a:t> </a:t>
            </a:r>
            <a:r>
              <a:rPr dirty="0" err="1"/>
              <a:t>más</a:t>
            </a:r>
            <a:r>
              <a:rPr dirty="0"/>
              <a:t> </a:t>
            </a:r>
            <a:r>
              <a:rPr dirty="0" err="1"/>
              <a:t>respetuosa</a:t>
            </a:r>
            <a:r>
              <a:rPr dirty="0"/>
              <a:t> </a:t>
            </a:r>
            <a:r>
              <a:rPr dirty="0" err="1"/>
              <a:t>posible</a:t>
            </a:r>
            <a:r>
              <a:rPr dirty="0"/>
              <a:t> con </a:t>
            </a:r>
            <a:r>
              <a:rPr dirty="0" err="1"/>
              <a:t>el</a:t>
            </a:r>
            <a:r>
              <a:rPr dirty="0"/>
              <a:t> medio </a:t>
            </a:r>
            <a:r>
              <a:rPr dirty="0" err="1"/>
              <a:t>ambiente</a:t>
            </a:r>
            <a:r>
              <a:rPr dirty="0"/>
              <a:t>. Es una de las </a:t>
            </a:r>
            <a:r>
              <a:rPr dirty="0" err="1"/>
              <a:t>formas</a:t>
            </a:r>
            <a:r>
              <a:rPr dirty="0"/>
              <a:t> </a:t>
            </a:r>
            <a:r>
              <a:rPr dirty="0" err="1"/>
              <a:t>más</a:t>
            </a:r>
            <a:r>
              <a:rPr dirty="0"/>
              <a:t> </a:t>
            </a:r>
            <a:r>
              <a:rPr dirty="0" err="1"/>
              <a:t>comunes</a:t>
            </a:r>
            <a:r>
              <a:rPr dirty="0"/>
              <a:t> de </a:t>
            </a:r>
            <a:r>
              <a:rPr dirty="0" err="1"/>
              <a:t>responsabilidad</a:t>
            </a:r>
            <a:r>
              <a:rPr dirty="0"/>
              <a:t> social </a:t>
            </a:r>
            <a:r>
              <a:rPr dirty="0" err="1"/>
              <a:t>empresarial</a:t>
            </a:r>
            <a:r>
              <a:rPr dirty="0"/>
              <a:t>. </a:t>
            </a:r>
            <a:r>
              <a:rPr dirty="0" err="1"/>
              <a:t>Algunas</a:t>
            </a:r>
            <a:r>
              <a:rPr dirty="0"/>
              <a:t> </a:t>
            </a:r>
            <a:r>
              <a:rPr dirty="0" err="1"/>
              <a:t>empresas</a:t>
            </a:r>
            <a:r>
              <a:rPr dirty="0"/>
              <a:t> </a:t>
            </a:r>
            <a:r>
              <a:rPr dirty="0" err="1"/>
              <a:t>utilizan</a:t>
            </a:r>
            <a:r>
              <a:rPr dirty="0"/>
              <a:t> </a:t>
            </a:r>
            <a:r>
              <a:rPr dirty="0" err="1"/>
              <a:t>el</a:t>
            </a:r>
            <a:r>
              <a:rPr dirty="0"/>
              <a:t> </a:t>
            </a:r>
            <a:r>
              <a:rPr dirty="0" err="1"/>
              <a:t>término</a:t>
            </a:r>
            <a:r>
              <a:rPr dirty="0"/>
              <a:t> "</a:t>
            </a:r>
            <a:r>
              <a:rPr dirty="0" err="1"/>
              <a:t>gestión</a:t>
            </a:r>
            <a:r>
              <a:rPr dirty="0"/>
              <a:t> </a:t>
            </a:r>
            <a:r>
              <a:rPr dirty="0" err="1"/>
              <a:t>ambiental</a:t>
            </a:r>
            <a:r>
              <a:rPr dirty="0"/>
              <a:t>" para </a:t>
            </a:r>
            <a:r>
              <a:rPr dirty="0" err="1"/>
              <a:t>referirse</a:t>
            </a:r>
            <a:r>
              <a:rPr dirty="0"/>
              <a:t> a </a:t>
            </a:r>
            <a:r>
              <a:rPr dirty="0" err="1"/>
              <a:t>este</a:t>
            </a:r>
            <a:r>
              <a:rPr dirty="0"/>
              <a:t> </a:t>
            </a:r>
            <a:r>
              <a:rPr dirty="0" err="1"/>
              <a:t>tipo</a:t>
            </a:r>
            <a:r>
              <a:rPr dirty="0"/>
              <a:t> de </a:t>
            </a:r>
            <a:r>
              <a:rPr dirty="0" err="1"/>
              <a:t>iniciativas</a:t>
            </a:r>
            <a:r>
              <a:rPr dirty="0"/>
              <a:t>.</a:t>
            </a:r>
          </a:p>
          <a:p>
            <a:pPr algn="just">
              <a:lnSpc>
                <a:spcPts val="3359"/>
              </a:lnSpc>
              <a:defRPr sz="2400">
                <a:solidFill>
                  <a:srgbClr val="000000"/>
                </a:solidFill>
                <a:latin typeface="Abhaya Libre Regular"/>
              </a:defRPr>
            </a:pPr>
            <a:r>
              <a:rPr dirty="0"/>
              <a:t>Las </a:t>
            </a:r>
            <a:r>
              <a:rPr dirty="0" err="1"/>
              <a:t>empresas</a:t>
            </a:r>
            <a:r>
              <a:rPr dirty="0"/>
              <a:t> que </a:t>
            </a:r>
            <a:r>
              <a:rPr dirty="0" err="1"/>
              <a:t>quieren</a:t>
            </a:r>
            <a:r>
              <a:rPr dirty="0"/>
              <a:t> </a:t>
            </a:r>
            <a:r>
              <a:rPr dirty="0" err="1"/>
              <a:t>asumir</a:t>
            </a:r>
            <a:r>
              <a:rPr dirty="0"/>
              <a:t> </a:t>
            </a:r>
            <a:r>
              <a:rPr dirty="0" err="1"/>
              <a:t>su</a:t>
            </a:r>
            <a:r>
              <a:rPr dirty="0"/>
              <a:t> </a:t>
            </a:r>
            <a:r>
              <a:rPr dirty="0" err="1"/>
              <a:t>responsabilidad</a:t>
            </a:r>
            <a:r>
              <a:rPr dirty="0"/>
              <a:t> </a:t>
            </a:r>
            <a:r>
              <a:rPr dirty="0" err="1"/>
              <a:t>medioambiental</a:t>
            </a:r>
            <a:r>
              <a:rPr dirty="0"/>
              <a:t> </a:t>
            </a:r>
            <a:r>
              <a:rPr dirty="0" err="1"/>
              <a:t>pueden</a:t>
            </a:r>
            <a:r>
              <a:rPr dirty="0"/>
              <a:t> </a:t>
            </a:r>
            <a:r>
              <a:rPr dirty="0" err="1"/>
              <a:t>hacerlo</a:t>
            </a:r>
            <a:r>
              <a:rPr dirty="0"/>
              <a:t> de </a:t>
            </a:r>
            <a:r>
              <a:rPr dirty="0" err="1"/>
              <a:t>varias</a:t>
            </a:r>
            <a:r>
              <a:rPr dirty="0"/>
              <a:t> </a:t>
            </a:r>
            <a:r>
              <a:rPr dirty="0" err="1"/>
              <a:t>maneras</a:t>
            </a:r>
            <a:r>
              <a:rPr dirty="0"/>
              <a:t>:</a:t>
            </a:r>
          </a:p>
          <a:p>
            <a:pPr marL="342900" indent="-342900" algn="just">
              <a:lnSpc>
                <a:spcPts val="3359"/>
              </a:lnSpc>
              <a:buFont typeface="Wingdings" panose="05000000000000000000" pitchFamily="2" charset="2"/>
              <a:buChar char="Ø"/>
              <a:defRPr sz="2400">
                <a:solidFill>
                  <a:srgbClr val="000000"/>
                </a:solidFill>
                <a:latin typeface="Abhaya Libre Regular"/>
              </a:defRPr>
            </a:pPr>
            <a:r>
              <a:rPr dirty="0" err="1"/>
              <a:t>Reducir</a:t>
            </a:r>
            <a:r>
              <a:rPr dirty="0"/>
              <a:t> las </a:t>
            </a:r>
            <a:r>
              <a:rPr dirty="0" err="1"/>
              <a:t>prácticas</a:t>
            </a:r>
            <a:r>
              <a:rPr dirty="0"/>
              <a:t> </a:t>
            </a:r>
            <a:r>
              <a:rPr dirty="0" err="1"/>
              <a:t>nocivas</a:t>
            </a:r>
            <a:r>
              <a:rPr dirty="0"/>
              <a:t>, es </a:t>
            </a:r>
            <a:r>
              <a:rPr dirty="0" err="1"/>
              <a:t>decir</a:t>
            </a:r>
            <a:r>
              <a:rPr dirty="0"/>
              <a:t>, </a:t>
            </a:r>
            <a:r>
              <a:rPr dirty="0" err="1"/>
              <a:t>disminuir</a:t>
            </a:r>
            <a:r>
              <a:rPr dirty="0"/>
              <a:t> la </a:t>
            </a:r>
            <a:r>
              <a:rPr dirty="0" err="1"/>
              <a:t>contaminación</a:t>
            </a:r>
            <a:r>
              <a:rPr dirty="0"/>
              <a:t>, las </a:t>
            </a:r>
            <a:r>
              <a:rPr dirty="0" err="1"/>
              <a:t>emisiones</a:t>
            </a:r>
            <a:r>
              <a:rPr dirty="0"/>
              <a:t> de gases de </a:t>
            </a:r>
            <a:r>
              <a:rPr dirty="0" err="1"/>
              <a:t>efecto</a:t>
            </a:r>
            <a:r>
              <a:rPr dirty="0"/>
              <a:t> </a:t>
            </a:r>
            <a:r>
              <a:rPr dirty="0" err="1"/>
              <a:t>invernadero</a:t>
            </a:r>
            <a:r>
              <a:rPr dirty="0"/>
              <a:t>, </a:t>
            </a:r>
            <a:r>
              <a:rPr dirty="0" err="1"/>
              <a:t>el</a:t>
            </a:r>
            <a:r>
              <a:rPr dirty="0"/>
              <a:t> </a:t>
            </a:r>
            <a:r>
              <a:rPr dirty="0" err="1"/>
              <a:t>uso</a:t>
            </a:r>
            <a:r>
              <a:rPr dirty="0"/>
              <a:t> de </a:t>
            </a:r>
            <a:r>
              <a:rPr dirty="0" err="1"/>
              <a:t>plásticos</a:t>
            </a:r>
            <a:r>
              <a:rPr dirty="0"/>
              <a:t> de un solo </a:t>
            </a:r>
            <a:r>
              <a:rPr dirty="0" err="1"/>
              <a:t>uso</a:t>
            </a:r>
            <a:r>
              <a:rPr dirty="0"/>
              <a:t>, </a:t>
            </a:r>
            <a:r>
              <a:rPr dirty="0" err="1"/>
              <a:t>el</a:t>
            </a:r>
            <a:r>
              <a:rPr dirty="0"/>
              <a:t> </a:t>
            </a:r>
            <a:r>
              <a:rPr dirty="0" err="1"/>
              <a:t>consumo</a:t>
            </a:r>
            <a:r>
              <a:rPr dirty="0"/>
              <a:t> de </a:t>
            </a:r>
            <a:r>
              <a:rPr dirty="0" err="1"/>
              <a:t>agua</a:t>
            </a:r>
            <a:r>
              <a:rPr dirty="0"/>
              <a:t> y los </a:t>
            </a:r>
            <a:r>
              <a:rPr dirty="0" err="1"/>
              <a:t>desechos</a:t>
            </a:r>
            <a:r>
              <a:rPr dirty="0"/>
              <a:t> </a:t>
            </a:r>
            <a:r>
              <a:rPr dirty="0" err="1"/>
              <a:t>en</a:t>
            </a:r>
            <a:r>
              <a:rPr dirty="0"/>
              <a:t> general</a:t>
            </a:r>
          </a:p>
          <a:p>
            <a:pPr marL="342900" indent="-342900" algn="just">
              <a:lnSpc>
                <a:spcPts val="3359"/>
              </a:lnSpc>
              <a:buFont typeface="Wingdings" panose="05000000000000000000" pitchFamily="2" charset="2"/>
              <a:buChar char="Ø"/>
              <a:defRPr sz="2400">
                <a:solidFill>
                  <a:srgbClr val="000000"/>
                </a:solidFill>
                <a:latin typeface="Abhaya Libre Regular"/>
              </a:defRPr>
            </a:pPr>
            <a:r>
              <a:rPr dirty="0"/>
              <a:t>Regular </a:t>
            </a:r>
            <a:r>
              <a:rPr dirty="0" err="1"/>
              <a:t>el</a:t>
            </a:r>
            <a:r>
              <a:rPr dirty="0"/>
              <a:t> </a:t>
            </a:r>
            <a:r>
              <a:rPr dirty="0" err="1"/>
              <a:t>consumo</a:t>
            </a:r>
            <a:r>
              <a:rPr dirty="0"/>
              <a:t> de </a:t>
            </a:r>
            <a:r>
              <a:rPr dirty="0" err="1"/>
              <a:t>energía</a:t>
            </a:r>
            <a:r>
              <a:rPr dirty="0"/>
              <a:t> </a:t>
            </a:r>
            <a:r>
              <a:rPr dirty="0" err="1"/>
              <a:t>aumentando</a:t>
            </a:r>
            <a:r>
              <a:rPr dirty="0"/>
              <a:t> la </a:t>
            </a:r>
            <a:r>
              <a:rPr dirty="0" err="1"/>
              <a:t>dependencia</a:t>
            </a:r>
            <a:r>
              <a:rPr dirty="0"/>
              <a:t> </a:t>
            </a:r>
            <a:r>
              <a:rPr dirty="0" err="1"/>
              <a:t>en</a:t>
            </a:r>
            <a:r>
              <a:rPr dirty="0"/>
              <a:t> las </a:t>
            </a:r>
            <a:r>
              <a:rPr dirty="0" err="1"/>
              <a:t>energías</a:t>
            </a:r>
            <a:r>
              <a:rPr dirty="0"/>
              <a:t> </a:t>
            </a:r>
            <a:r>
              <a:rPr dirty="0" err="1"/>
              <a:t>renovables</a:t>
            </a:r>
            <a:r>
              <a:rPr dirty="0"/>
              <a:t>, los </a:t>
            </a:r>
            <a:r>
              <a:rPr dirty="0" err="1"/>
              <a:t>recursos</a:t>
            </a:r>
            <a:r>
              <a:rPr dirty="0"/>
              <a:t> </a:t>
            </a:r>
            <a:r>
              <a:rPr dirty="0" err="1"/>
              <a:t>sostenibles</a:t>
            </a:r>
            <a:r>
              <a:rPr dirty="0"/>
              <a:t> y los </a:t>
            </a:r>
            <a:r>
              <a:rPr dirty="0" err="1"/>
              <a:t>materiales</a:t>
            </a:r>
            <a:r>
              <a:rPr dirty="0"/>
              <a:t> </a:t>
            </a:r>
            <a:r>
              <a:rPr dirty="0" err="1"/>
              <a:t>reciclados</a:t>
            </a:r>
            <a:r>
              <a:rPr dirty="0"/>
              <a:t> o </a:t>
            </a:r>
            <a:r>
              <a:rPr dirty="0" err="1"/>
              <a:t>parcialmente</a:t>
            </a:r>
            <a:r>
              <a:rPr dirty="0"/>
              <a:t> </a:t>
            </a:r>
            <a:r>
              <a:rPr dirty="0" err="1"/>
              <a:t>reciclados</a:t>
            </a:r>
            <a:endParaRPr dirty="0"/>
          </a:p>
          <a:p>
            <a:pPr marL="342900" indent="-342900" algn="just">
              <a:lnSpc>
                <a:spcPts val="3359"/>
              </a:lnSpc>
              <a:buFont typeface="Wingdings" panose="05000000000000000000" pitchFamily="2" charset="2"/>
              <a:buChar char="Ø"/>
              <a:defRPr sz="2400">
                <a:solidFill>
                  <a:srgbClr val="000000"/>
                </a:solidFill>
                <a:latin typeface="Abhaya Libre Regular"/>
              </a:defRPr>
            </a:pPr>
            <a:r>
              <a:rPr dirty="0" err="1"/>
              <a:t>Compensar</a:t>
            </a:r>
            <a:r>
              <a:rPr dirty="0"/>
              <a:t> </a:t>
            </a:r>
            <a:r>
              <a:rPr dirty="0" err="1"/>
              <a:t>el</a:t>
            </a:r>
            <a:r>
              <a:rPr dirty="0"/>
              <a:t> </a:t>
            </a:r>
            <a:r>
              <a:rPr dirty="0" err="1"/>
              <a:t>impacto</a:t>
            </a:r>
            <a:r>
              <a:rPr dirty="0"/>
              <a:t> </a:t>
            </a:r>
            <a:r>
              <a:rPr dirty="0" err="1"/>
              <a:t>ambiental</a:t>
            </a:r>
            <a:r>
              <a:rPr dirty="0"/>
              <a:t> </a:t>
            </a:r>
            <a:r>
              <a:rPr dirty="0" err="1"/>
              <a:t>negativo</a:t>
            </a:r>
            <a:r>
              <a:rPr dirty="0"/>
              <a:t>; por </a:t>
            </a:r>
            <a:r>
              <a:rPr dirty="0" err="1"/>
              <a:t>ejemplo</a:t>
            </a:r>
            <a:r>
              <a:rPr dirty="0"/>
              <a:t>, </a:t>
            </a:r>
            <a:r>
              <a:rPr dirty="0" err="1"/>
              <a:t>plantando</a:t>
            </a:r>
            <a:r>
              <a:rPr dirty="0"/>
              <a:t> </a:t>
            </a:r>
            <a:r>
              <a:rPr dirty="0" err="1"/>
              <a:t>árboles</a:t>
            </a:r>
            <a:r>
              <a:rPr dirty="0"/>
              <a:t>, </a:t>
            </a:r>
            <a:r>
              <a:rPr dirty="0" err="1"/>
              <a:t>financiando</a:t>
            </a:r>
            <a:r>
              <a:rPr dirty="0"/>
              <a:t> </a:t>
            </a:r>
            <a:r>
              <a:rPr dirty="0" err="1"/>
              <a:t>investigaciones</a:t>
            </a:r>
            <a:r>
              <a:rPr dirty="0"/>
              <a:t> y </a:t>
            </a:r>
            <a:r>
              <a:rPr dirty="0" err="1"/>
              <a:t>donando</a:t>
            </a:r>
            <a:r>
              <a:rPr dirty="0"/>
              <a:t> a </a:t>
            </a:r>
            <a:r>
              <a:rPr dirty="0" err="1"/>
              <a:t>causas</a:t>
            </a:r>
            <a:r>
              <a:rPr dirty="0"/>
              <a:t> </a:t>
            </a:r>
            <a:r>
              <a:rPr dirty="0" err="1"/>
              <a:t>relacionadas</a:t>
            </a:r>
            <a:endParaRPr dirty="0"/>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p:txBody>
      </p:sp>
      <p:sp>
        <p:nvSpPr>
          <p:cNvPr id="9" name="TextBox 9"/>
          <p:cNvSpPr txBox="1"/>
          <p:nvPr/>
        </p:nvSpPr>
        <p:spPr>
          <a:xfrm>
            <a:off x="990600" y="625217"/>
            <a:ext cx="16764000" cy="727122"/>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rPr sz="5400" dirty="0"/>
              <a:t>TIPOS DE RESPONSABILIDAD SOCIAL EMPRESARIAL</a:t>
            </a:r>
          </a:p>
        </p:txBody>
      </p:sp>
      <p:pic>
        <p:nvPicPr>
          <p:cNvPr id="10" name="Picture 6" descr="3 ways to embrace environmental responsibility: reduce harmful practices, regulate energy consumption, and offset negative environmental impact">
            <a:extLst>
              <a:ext uri="{FF2B5EF4-FFF2-40B4-BE49-F238E27FC236}">
                <a16:creationId xmlns:a16="http://schemas.microsoft.com/office/drawing/2014/main" id="{4E25F023-076B-D978-6791-0921EE1D03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5842" y="2346338"/>
            <a:ext cx="65151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73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sp>
        <p:nvSpPr>
          <p:cNvPr id="15" name="TextBox 15"/>
          <p:cNvSpPr txBox="1"/>
          <p:nvPr/>
        </p:nvSpPr>
        <p:spPr>
          <a:xfrm>
            <a:off x="762000" y="1510555"/>
            <a:ext cx="16763999" cy="8267648"/>
          </a:xfrm>
          <a:prstGeom prst="rect">
            <a:avLst/>
          </a:prstGeom>
        </p:spPr>
        <p:txBody>
          <a:bodyPr wrap="square" lIns="0" tIns="0" rIns="0" bIns="0" anchor="t">
            <a:spAutoFit/>
          </a:bodyPr>
          <a:lstStyle/>
          <a:p>
            <a:pPr algn="just">
              <a:lnSpc>
                <a:spcPts val="3359"/>
              </a:lnSpc>
              <a:defRPr sz="2400">
                <a:solidFill>
                  <a:srgbClr val="000000"/>
                </a:solidFill>
                <a:latin typeface="Abhaya Libre Regular"/>
              </a:defRPr>
            </a:pPr>
            <a:r>
              <a:rPr b="1" dirty="0"/>
              <a:t>2</a:t>
            </a:r>
            <a:r>
              <a:rPr dirty="0"/>
              <a:t>. </a:t>
            </a:r>
            <a:r>
              <a:rPr b="1" dirty="0" err="1"/>
              <a:t>Responsabilidad</a:t>
            </a:r>
            <a:r>
              <a:rPr b="1" dirty="0"/>
              <a:t> </a:t>
            </a:r>
            <a:r>
              <a:rPr b="1" dirty="0" err="1"/>
              <a:t>Ética</a:t>
            </a:r>
            <a:endParaRPr b="1" dirty="0"/>
          </a:p>
          <a:p>
            <a:pPr algn="just">
              <a:lnSpc>
                <a:spcPts val="3359"/>
              </a:lnSpc>
              <a:defRPr sz="2400">
                <a:solidFill>
                  <a:srgbClr val="000000"/>
                </a:solidFill>
                <a:latin typeface="Abhaya Libre Regular"/>
              </a:defRPr>
            </a:pPr>
            <a:r>
              <a:rPr dirty="0"/>
              <a:t>La </a:t>
            </a:r>
            <a:r>
              <a:rPr dirty="0" err="1"/>
              <a:t>responsabilidad</a:t>
            </a:r>
            <a:r>
              <a:rPr dirty="0"/>
              <a:t> </a:t>
            </a:r>
            <a:r>
              <a:rPr dirty="0" err="1"/>
              <a:t>ética</a:t>
            </a:r>
            <a:r>
              <a:rPr dirty="0"/>
              <a:t> se </a:t>
            </a:r>
            <a:r>
              <a:rPr dirty="0" err="1"/>
              <a:t>refiere</a:t>
            </a:r>
            <a:r>
              <a:rPr dirty="0"/>
              <a:t> a </a:t>
            </a:r>
            <a:r>
              <a:rPr dirty="0" err="1"/>
              <a:t>garantizar</a:t>
            </a:r>
            <a:r>
              <a:rPr dirty="0"/>
              <a:t> que una </a:t>
            </a:r>
            <a:r>
              <a:rPr dirty="0" err="1"/>
              <a:t>organización</a:t>
            </a:r>
            <a:r>
              <a:rPr dirty="0"/>
              <a:t> </a:t>
            </a:r>
            <a:r>
              <a:rPr dirty="0" err="1"/>
              <a:t>opere</a:t>
            </a:r>
            <a:r>
              <a:rPr dirty="0"/>
              <a:t> de </a:t>
            </a:r>
            <a:r>
              <a:rPr dirty="0" err="1"/>
              <a:t>manera</a:t>
            </a:r>
            <a:r>
              <a:rPr dirty="0"/>
              <a:t> </a:t>
            </a:r>
            <a:r>
              <a:rPr dirty="0" err="1"/>
              <a:t>justa</a:t>
            </a:r>
            <a:r>
              <a:rPr dirty="0"/>
              <a:t> y </a:t>
            </a:r>
            <a:r>
              <a:rPr dirty="0" err="1"/>
              <a:t>ética</a:t>
            </a:r>
            <a:r>
              <a:rPr dirty="0"/>
              <a:t>. Las </a:t>
            </a:r>
            <a:r>
              <a:rPr dirty="0" err="1"/>
              <a:t>organizaciones</a:t>
            </a:r>
            <a:r>
              <a:rPr dirty="0"/>
              <a:t> que </a:t>
            </a:r>
            <a:r>
              <a:rPr dirty="0" err="1"/>
              <a:t>asumen</a:t>
            </a:r>
            <a:r>
              <a:rPr dirty="0"/>
              <a:t> la </a:t>
            </a:r>
            <a:r>
              <a:rPr dirty="0" err="1"/>
              <a:t>responsabilidad</a:t>
            </a:r>
            <a:r>
              <a:rPr dirty="0"/>
              <a:t> </a:t>
            </a:r>
            <a:r>
              <a:rPr dirty="0" err="1"/>
              <a:t>ética</a:t>
            </a:r>
            <a:r>
              <a:rPr dirty="0"/>
              <a:t> </a:t>
            </a:r>
            <a:r>
              <a:rPr dirty="0" err="1"/>
              <a:t>tienen</a:t>
            </a:r>
            <a:r>
              <a:rPr dirty="0"/>
              <a:t> </a:t>
            </a:r>
            <a:r>
              <a:rPr dirty="0" err="1"/>
              <a:t>como</a:t>
            </a:r>
            <a:r>
              <a:rPr dirty="0"/>
              <a:t> </a:t>
            </a:r>
            <a:r>
              <a:rPr dirty="0" err="1"/>
              <a:t>objetivo</a:t>
            </a:r>
            <a:r>
              <a:rPr dirty="0"/>
              <a:t> de </a:t>
            </a:r>
            <a:r>
              <a:rPr dirty="0" err="1"/>
              <a:t>llevarla</a:t>
            </a:r>
            <a:r>
              <a:rPr dirty="0"/>
              <a:t> a </a:t>
            </a:r>
            <a:r>
              <a:rPr dirty="0" err="1"/>
              <a:t>cabo</a:t>
            </a:r>
            <a:r>
              <a:rPr dirty="0"/>
              <a:t> a </a:t>
            </a:r>
            <a:r>
              <a:rPr dirty="0" err="1"/>
              <a:t>través</a:t>
            </a:r>
            <a:r>
              <a:rPr dirty="0"/>
              <a:t> del </a:t>
            </a:r>
            <a:r>
              <a:rPr dirty="0" err="1"/>
              <a:t>trato</a:t>
            </a:r>
            <a:r>
              <a:rPr dirty="0"/>
              <a:t> </a:t>
            </a:r>
            <a:r>
              <a:rPr dirty="0" err="1"/>
              <a:t>justo</a:t>
            </a:r>
            <a:r>
              <a:rPr dirty="0"/>
              <a:t> de </a:t>
            </a:r>
            <a:r>
              <a:rPr dirty="0" err="1"/>
              <a:t>todas</a:t>
            </a:r>
            <a:r>
              <a:rPr dirty="0"/>
              <a:t> las </a:t>
            </a:r>
            <a:r>
              <a:rPr dirty="0" err="1"/>
              <a:t>partes</a:t>
            </a:r>
            <a:r>
              <a:rPr dirty="0"/>
              <a:t> </a:t>
            </a:r>
            <a:r>
              <a:rPr dirty="0" err="1"/>
              <a:t>involucradas</a:t>
            </a:r>
            <a:r>
              <a:rPr dirty="0"/>
              <a:t>, </a:t>
            </a:r>
            <a:r>
              <a:rPr dirty="0" err="1"/>
              <a:t>incluidos</a:t>
            </a:r>
            <a:r>
              <a:rPr dirty="0"/>
              <a:t> </a:t>
            </a:r>
            <a:r>
              <a:rPr dirty="0" err="1"/>
              <a:t>el</a:t>
            </a:r>
            <a:r>
              <a:rPr dirty="0"/>
              <a:t> </a:t>
            </a:r>
            <a:r>
              <a:rPr dirty="0" err="1"/>
              <a:t>liderazgo</a:t>
            </a:r>
            <a:r>
              <a:rPr dirty="0"/>
              <a:t>, los y las </a:t>
            </a:r>
            <a:r>
              <a:rPr dirty="0" err="1"/>
              <a:t>inversoras</a:t>
            </a:r>
            <a:r>
              <a:rPr dirty="0"/>
              <a:t>, </a:t>
            </a:r>
            <a:r>
              <a:rPr dirty="0" err="1"/>
              <a:t>el</a:t>
            </a:r>
            <a:r>
              <a:rPr dirty="0"/>
              <a:t> personal </a:t>
            </a:r>
            <a:r>
              <a:rPr dirty="0" err="1"/>
              <a:t>empleado</a:t>
            </a:r>
            <a:r>
              <a:rPr dirty="0"/>
              <a:t>, los </a:t>
            </a:r>
            <a:r>
              <a:rPr dirty="0" err="1"/>
              <a:t>proveedores</a:t>
            </a:r>
            <a:r>
              <a:rPr dirty="0"/>
              <a:t> y la </a:t>
            </a:r>
            <a:r>
              <a:rPr dirty="0" err="1"/>
              <a:t>clientela</a:t>
            </a:r>
            <a:r>
              <a:rPr dirty="0"/>
              <a:t>.</a:t>
            </a:r>
          </a:p>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rPr dirty="0"/>
              <a:t>Las </a:t>
            </a:r>
            <a:r>
              <a:rPr dirty="0" err="1"/>
              <a:t>empresas</a:t>
            </a:r>
            <a:r>
              <a:rPr dirty="0"/>
              <a:t> </a:t>
            </a:r>
            <a:r>
              <a:rPr dirty="0" err="1"/>
              <a:t>pueden</a:t>
            </a:r>
            <a:r>
              <a:rPr dirty="0"/>
              <a:t> </a:t>
            </a:r>
            <a:r>
              <a:rPr dirty="0" err="1"/>
              <a:t>adoptar</a:t>
            </a:r>
            <a:r>
              <a:rPr dirty="0"/>
              <a:t> la </a:t>
            </a:r>
            <a:r>
              <a:rPr dirty="0" err="1"/>
              <a:t>responsabilidad</a:t>
            </a:r>
            <a:r>
              <a:rPr dirty="0"/>
              <a:t> </a:t>
            </a:r>
            <a:r>
              <a:rPr dirty="0" err="1"/>
              <a:t>ética</a:t>
            </a:r>
            <a:r>
              <a:rPr dirty="0"/>
              <a:t> de </a:t>
            </a:r>
            <a:r>
              <a:rPr dirty="0" err="1"/>
              <a:t>diferentes</a:t>
            </a:r>
            <a:r>
              <a:rPr dirty="0"/>
              <a:t> </a:t>
            </a:r>
            <a:r>
              <a:rPr dirty="0" err="1"/>
              <a:t>maneras</a:t>
            </a:r>
            <a:r>
              <a:rPr dirty="0"/>
              <a:t>. Por </a:t>
            </a:r>
            <a:r>
              <a:rPr dirty="0" err="1"/>
              <a:t>ejemplo</a:t>
            </a:r>
            <a:r>
              <a:rPr dirty="0"/>
              <a:t>, una </a:t>
            </a:r>
            <a:r>
              <a:rPr dirty="0" err="1"/>
              <a:t>empresa</a:t>
            </a:r>
            <a:r>
              <a:rPr dirty="0"/>
              <a:t> </a:t>
            </a:r>
            <a:r>
              <a:rPr dirty="0" err="1"/>
              <a:t>podría</a:t>
            </a:r>
            <a:r>
              <a:rPr dirty="0"/>
              <a:t> </a:t>
            </a:r>
            <a:r>
              <a:rPr dirty="0" err="1"/>
              <a:t>fijar</a:t>
            </a:r>
            <a:r>
              <a:rPr dirty="0"/>
              <a:t> </a:t>
            </a:r>
            <a:r>
              <a:rPr dirty="0" err="1"/>
              <a:t>su</a:t>
            </a:r>
            <a:r>
              <a:rPr dirty="0"/>
              <a:t> </a:t>
            </a:r>
            <a:r>
              <a:rPr dirty="0" err="1"/>
              <a:t>propio</a:t>
            </a:r>
            <a:r>
              <a:rPr dirty="0"/>
              <a:t> </a:t>
            </a:r>
            <a:r>
              <a:rPr dirty="0" err="1"/>
              <a:t>salario</a:t>
            </a:r>
            <a:r>
              <a:rPr dirty="0"/>
              <a:t> </a:t>
            </a:r>
            <a:r>
              <a:rPr dirty="0" err="1"/>
              <a:t>mínimo</a:t>
            </a:r>
            <a:r>
              <a:rPr dirty="0"/>
              <a:t> </a:t>
            </a:r>
            <a:r>
              <a:rPr dirty="0" err="1"/>
              <a:t>más</a:t>
            </a:r>
            <a:r>
              <a:rPr dirty="0"/>
              <a:t> alto </a:t>
            </a:r>
            <a:r>
              <a:rPr dirty="0" err="1"/>
              <a:t>si</a:t>
            </a:r>
            <a:r>
              <a:rPr dirty="0"/>
              <a:t> </a:t>
            </a:r>
            <a:r>
              <a:rPr dirty="0" err="1"/>
              <a:t>considera</a:t>
            </a:r>
            <a:r>
              <a:rPr dirty="0"/>
              <a:t> que </a:t>
            </a:r>
            <a:r>
              <a:rPr dirty="0" err="1"/>
              <a:t>el</a:t>
            </a:r>
            <a:r>
              <a:rPr dirty="0"/>
              <a:t> </a:t>
            </a:r>
            <a:r>
              <a:rPr dirty="0" err="1"/>
              <a:t>exigido</a:t>
            </a:r>
            <a:r>
              <a:rPr dirty="0"/>
              <a:t> por </a:t>
            </a:r>
            <a:r>
              <a:rPr dirty="0" err="1"/>
              <a:t>el</a:t>
            </a:r>
            <a:r>
              <a:rPr dirty="0"/>
              <a:t> </a:t>
            </a:r>
            <a:r>
              <a:rPr dirty="0" err="1"/>
              <a:t>gobierno</a:t>
            </a:r>
            <a:r>
              <a:rPr dirty="0"/>
              <a:t> </a:t>
            </a:r>
            <a:r>
              <a:rPr dirty="0" err="1"/>
              <a:t>estatal</a:t>
            </a:r>
            <a:r>
              <a:rPr dirty="0"/>
              <a:t> o federal no </a:t>
            </a:r>
            <a:r>
              <a:rPr dirty="0" err="1"/>
              <a:t>constituye</a:t>
            </a:r>
            <a:r>
              <a:rPr dirty="0"/>
              <a:t> un "</a:t>
            </a:r>
            <a:r>
              <a:rPr dirty="0" err="1"/>
              <a:t>salario</a:t>
            </a:r>
            <a:r>
              <a:rPr dirty="0"/>
              <a:t> </a:t>
            </a:r>
            <a:r>
              <a:rPr dirty="0" err="1"/>
              <a:t>digno</a:t>
            </a:r>
            <a:r>
              <a:rPr dirty="0"/>
              <a:t>". Del </a:t>
            </a:r>
            <a:r>
              <a:rPr dirty="0" err="1"/>
              <a:t>mismo</a:t>
            </a:r>
            <a:r>
              <a:rPr dirty="0"/>
              <a:t> modo, una </a:t>
            </a:r>
            <a:r>
              <a:rPr dirty="0" err="1"/>
              <a:t>empresa</a:t>
            </a:r>
            <a:r>
              <a:rPr dirty="0"/>
              <a:t> </a:t>
            </a:r>
            <a:r>
              <a:rPr dirty="0" err="1"/>
              <a:t>puede</a:t>
            </a:r>
            <a:r>
              <a:rPr dirty="0"/>
              <a:t> </a:t>
            </a:r>
            <a:r>
              <a:rPr dirty="0" err="1"/>
              <a:t>requerir</a:t>
            </a:r>
            <a:r>
              <a:rPr dirty="0"/>
              <a:t> que los </a:t>
            </a:r>
            <a:r>
              <a:rPr dirty="0" err="1"/>
              <a:t>productos</a:t>
            </a:r>
            <a:r>
              <a:rPr dirty="0"/>
              <a:t>, </a:t>
            </a:r>
            <a:r>
              <a:rPr dirty="0" err="1"/>
              <a:t>ingredientes</a:t>
            </a:r>
            <a:r>
              <a:rPr dirty="0"/>
              <a:t>, </a:t>
            </a:r>
            <a:r>
              <a:rPr dirty="0" err="1"/>
              <a:t>materiales</a:t>
            </a:r>
            <a:r>
              <a:rPr dirty="0"/>
              <a:t> o </a:t>
            </a:r>
            <a:r>
              <a:rPr dirty="0" err="1"/>
              <a:t>componentes</a:t>
            </a:r>
            <a:r>
              <a:rPr dirty="0"/>
              <a:t> se </a:t>
            </a:r>
            <a:r>
              <a:rPr dirty="0" err="1"/>
              <a:t>obtengan</a:t>
            </a:r>
            <a:r>
              <a:rPr dirty="0"/>
              <a:t> de </a:t>
            </a:r>
            <a:r>
              <a:rPr dirty="0" err="1"/>
              <a:t>acuerdo</a:t>
            </a:r>
            <a:r>
              <a:rPr dirty="0"/>
              <a:t> con las </a:t>
            </a:r>
            <a:r>
              <a:rPr dirty="0" err="1"/>
              <a:t>normas</a:t>
            </a:r>
            <a:r>
              <a:rPr dirty="0"/>
              <a:t> de libre </a:t>
            </a:r>
            <a:r>
              <a:rPr dirty="0" err="1"/>
              <a:t>comercio</a:t>
            </a:r>
            <a:r>
              <a:rPr dirty="0"/>
              <a:t>. </a:t>
            </a:r>
            <a:r>
              <a:rPr dirty="0" err="1"/>
              <a:t>En</a:t>
            </a:r>
            <a:r>
              <a:rPr dirty="0"/>
              <a:t> </a:t>
            </a:r>
            <a:r>
              <a:rPr dirty="0" err="1"/>
              <a:t>este</a:t>
            </a:r>
            <a:r>
              <a:rPr dirty="0"/>
              <a:t> </a:t>
            </a:r>
            <a:r>
              <a:rPr dirty="0" err="1"/>
              <a:t>sentido</a:t>
            </a:r>
            <a:r>
              <a:rPr dirty="0"/>
              <a:t>, </a:t>
            </a:r>
            <a:r>
              <a:rPr dirty="0" err="1"/>
              <a:t>muchos</a:t>
            </a:r>
            <a:r>
              <a:rPr dirty="0"/>
              <a:t> </a:t>
            </a:r>
            <a:r>
              <a:rPr dirty="0" err="1"/>
              <a:t>negocios</a:t>
            </a:r>
            <a:r>
              <a:rPr dirty="0"/>
              <a:t> </a:t>
            </a:r>
            <a:r>
              <a:rPr dirty="0" err="1"/>
              <a:t>tienen</a:t>
            </a:r>
            <a:r>
              <a:rPr dirty="0"/>
              <a:t> </a:t>
            </a:r>
            <a:r>
              <a:rPr dirty="0" err="1"/>
              <a:t>procesos</a:t>
            </a:r>
            <a:r>
              <a:rPr dirty="0"/>
              <a:t> para </a:t>
            </a:r>
            <a:r>
              <a:rPr dirty="0" err="1"/>
              <a:t>asegurarse</a:t>
            </a:r>
            <a:r>
              <a:rPr dirty="0"/>
              <a:t> de que no </a:t>
            </a:r>
            <a:r>
              <a:rPr dirty="0" err="1"/>
              <a:t>están</a:t>
            </a:r>
            <a:r>
              <a:rPr dirty="0"/>
              <a:t> </a:t>
            </a:r>
            <a:r>
              <a:rPr dirty="0" err="1"/>
              <a:t>comprando</a:t>
            </a:r>
            <a:r>
              <a:rPr dirty="0"/>
              <a:t> </a:t>
            </a:r>
            <a:r>
              <a:rPr dirty="0" err="1"/>
              <a:t>productos</a:t>
            </a:r>
            <a:r>
              <a:rPr dirty="0"/>
              <a:t> que son </a:t>
            </a:r>
            <a:r>
              <a:rPr dirty="0" err="1"/>
              <a:t>resultado</a:t>
            </a:r>
            <a:r>
              <a:rPr dirty="0"/>
              <a:t> de la </a:t>
            </a:r>
            <a:r>
              <a:rPr dirty="0" err="1"/>
              <a:t>esclavitud</a:t>
            </a:r>
            <a:r>
              <a:rPr dirty="0"/>
              <a:t> o </a:t>
            </a:r>
            <a:r>
              <a:rPr dirty="0" err="1"/>
              <a:t>el</a:t>
            </a:r>
            <a:r>
              <a:rPr dirty="0"/>
              <a:t> </a:t>
            </a:r>
            <a:r>
              <a:rPr dirty="0" err="1"/>
              <a:t>trabajo</a:t>
            </a:r>
            <a:r>
              <a:rPr dirty="0"/>
              <a:t> </a:t>
            </a:r>
            <a:r>
              <a:rPr dirty="0" err="1"/>
              <a:t>infantil</a:t>
            </a:r>
            <a:r>
              <a:rPr dirty="0"/>
              <a:t>.</a:t>
            </a:r>
          </a:p>
          <a:p>
            <a:pPr algn="just">
              <a:lnSpc>
                <a:spcPts val="3359"/>
              </a:lnSpc>
            </a:pPr>
            <a:endParaRPr lang="en-US" sz="2400" spc="-36" dirty="0">
              <a:solidFill>
                <a:srgbClr val="000000"/>
              </a:solidFill>
              <a:latin typeface="Abhaya Libre Regular"/>
            </a:endParaRPr>
          </a:p>
          <a:p>
            <a:pPr algn="just">
              <a:lnSpc>
                <a:spcPts val="3359"/>
              </a:lnSpc>
              <a:defRPr sz="2400" b="1">
                <a:solidFill>
                  <a:srgbClr val="000000"/>
                </a:solidFill>
                <a:latin typeface="Abhaya Libre Regular"/>
              </a:defRPr>
            </a:pPr>
            <a:r>
              <a:rPr dirty="0"/>
              <a:t>3. </a:t>
            </a:r>
            <a:r>
              <a:rPr dirty="0" err="1"/>
              <a:t>Responsabilidad</a:t>
            </a:r>
            <a:r>
              <a:rPr dirty="0"/>
              <a:t> </a:t>
            </a:r>
            <a:r>
              <a:rPr dirty="0" err="1"/>
              <a:t>Filantrópica</a:t>
            </a:r>
            <a:endParaRPr dirty="0"/>
          </a:p>
          <a:p>
            <a:pPr algn="just">
              <a:lnSpc>
                <a:spcPts val="3359"/>
              </a:lnSpc>
              <a:defRPr sz="2400">
                <a:solidFill>
                  <a:srgbClr val="000000"/>
                </a:solidFill>
                <a:latin typeface="Abhaya Libre Regular"/>
              </a:defRPr>
            </a:pPr>
            <a:r>
              <a:rPr dirty="0"/>
              <a:t>La </a:t>
            </a:r>
            <a:r>
              <a:rPr dirty="0" err="1"/>
              <a:t>responsabilidad</a:t>
            </a:r>
            <a:r>
              <a:rPr dirty="0"/>
              <a:t> </a:t>
            </a:r>
            <a:r>
              <a:rPr dirty="0" err="1"/>
              <a:t>filantrópica</a:t>
            </a:r>
            <a:r>
              <a:rPr dirty="0"/>
              <a:t> se </a:t>
            </a:r>
            <a:r>
              <a:rPr dirty="0" err="1"/>
              <a:t>refiere</a:t>
            </a:r>
            <a:r>
              <a:rPr dirty="0"/>
              <a:t> al </a:t>
            </a:r>
            <a:r>
              <a:rPr dirty="0" err="1"/>
              <a:t>objetivo</a:t>
            </a:r>
            <a:r>
              <a:rPr dirty="0"/>
              <a:t> de una </a:t>
            </a:r>
            <a:r>
              <a:rPr dirty="0" err="1"/>
              <a:t>empresa</a:t>
            </a:r>
            <a:r>
              <a:rPr dirty="0"/>
              <a:t> de </a:t>
            </a:r>
            <a:r>
              <a:rPr dirty="0" err="1"/>
              <a:t>hacer</a:t>
            </a:r>
            <a:r>
              <a:rPr dirty="0"/>
              <a:t> del </a:t>
            </a:r>
            <a:r>
              <a:rPr dirty="0" err="1"/>
              <a:t>mundo</a:t>
            </a:r>
            <a:r>
              <a:rPr dirty="0"/>
              <a:t> y la </a:t>
            </a:r>
            <a:r>
              <a:rPr dirty="0" err="1"/>
              <a:t>sociedad</a:t>
            </a:r>
            <a:r>
              <a:rPr dirty="0"/>
              <a:t> un </a:t>
            </a:r>
            <a:r>
              <a:rPr dirty="0" err="1"/>
              <a:t>lugar</a:t>
            </a:r>
            <a:r>
              <a:rPr dirty="0"/>
              <a:t> </a:t>
            </a:r>
            <a:r>
              <a:rPr dirty="0" err="1"/>
              <a:t>mejor</a:t>
            </a:r>
            <a:r>
              <a:rPr dirty="0"/>
              <a:t>.</a:t>
            </a:r>
          </a:p>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rPr dirty="0" err="1"/>
              <a:t>Además</a:t>
            </a:r>
            <a:r>
              <a:rPr dirty="0"/>
              <a:t> de </a:t>
            </a:r>
            <a:r>
              <a:rPr dirty="0" err="1"/>
              <a:t>actuar</a:t>
            </a:r>
            <a:r>
              <a:rPr dirty="0"/>
              <a:t> de la </a:t>
            </a:r>
            <a:r>
              <a:rPr dirty="0" err="1"/>
              <a:t>manera</a:t>
            </a:r>
            <a:r>
              <a:rPr dirty="0"/>
              <a:t> </a:t>
            </a:r>
            <a:r>
              <a:rPr dirty="0" err="1"/>
              <a:t>más</a:t>
            </a:r>
            <a:r>
              <a:rPr dirty="0"/>
              <a:t> </a:t>
            </a:r>
            <a:r>
              <a:rPr dirty="0" err="1"/>
              <a:t>ética</a:t>
            </a:r>
            <a:r>
              <a:rPr dirty="0"/>
              <a:t> y </a:t>
            </a:r>
            <a:r>
              <a:rPr dirty="0" err="1"/>
              <a:t>respetuosa</a:t>
            </a:r>
            <a:r>
              <a:rPr dirty="0"/>
              <a:t> con </a:t>
            </a:r>
            <a:r>
              <a:rPr dirty="0" err="1"/>
              <a:t>el</a:t>
            </a:r>
            <a:r>
              <a:rPr dirty="0"/>
              <a:t> medio </a:t>
            </a:r>
            <a:r>
              <a:rPr dirty="0" err="1"/>
              <a:t>ambiente</a:t>
            </a:r>
            <a:r>
              <a:rPr dirty="0"/>
              <a:t> </a:t>
            </a:r>
            <a:r>
              <a:rPr dirty="0" err="1"/>
              <a:t>posible</a:t>
            </a:r>
            <a:r>
              <a:rPr dirty="0"/>
              <a:t>, las </a:t>
            </a:r>
            <a:r>
              <a:rPr dirty="0" err="1"/>
              <a:t>organizaciones</a:t>
            </a:r>
            <a:r>
              <a:rPr dirty="0"/>
              <a:t> </a:t>
            </a:r>
            <a:r>
              <a:rPr dirty="0" err="1"/>
              <a:t>impulsadas</a:t>
            </a:r>
            <a:r>
              <a:rPr dirty="0"/>
              <a:t> por la </a:t>
            </a:r>
            <a:r>
              <a:rPr dirty="0" err="1"/>
              <a:t>responsabilidad</a:t>
            </a:r>
            <a:r>
              <a:rPr dirty="0"/>
              <a:t> </a:t>
            </a:r>
            <a:r>
              <a:rPr dirty="0" err="1"/>
              <a:t>filantrópica</a:t>
            </a:r>
            <a:r>
              <a:rPr dirty="0"/>
              <a:t> </a:t>
            </a:r>
            <a:r>
              <a:rPr dirty="0" err="1"/>
              <a:t>destinan</a:t>
            </a:r>
            <a:r>
              <a:rPr dirty="0"/>
              <a:t> una </a:t>
            </a:r>
            <a:r>
              <a:rPr dirty="0" err="1"/>
              <a:t>parte</a:t>
            </a:r>
            <a:r>
              <a:rPr dirty="0"/>
              <a:t> de sus </a:t>
            </a:r>
            <a:r>
              <a:rPr dirty="0" err="1"/>
              <a:t>ganancias</a:t>
            </a:r>
            <a:r>
              <a:rPr dirty="0"/>
              <a:t> a </a:t>
            </a:r>
            <a:r>
              <a:rPr dirty="0" err="1"/>
              <a:t>este</a:t>
            </a:r>
            <a:r>
              <a:rPr dirty="0"/>
              <a:t> </a:t>
            </a:r>
            <a:r>
              <a:rPr dirty="0" err="1"/>
              <a:t>proposito</a:t>
            </a:r>
            <a:r>
              <a:rPr dirty="0"/>
              <a:t>. </a:t>
            </a:r>
            <a:r>
              <a:rPr dirty="0" err="1"/>
              <a:t>Mientras</a:t>
            </a:r>
            <a:r>
              <a:rPr dirty="0"/>
              <a:t> que </a:t>
            </a:r>
            <a:r>
              <a:rPr dirty="0" err="1"/>
              <a:t>muchas</a:t>
            </a:r>
            <a:r>
              <a:rPr dirty="0"/>
              <a:t> </a:t>
            </a:r>
            <a:r>
              <a:rPr dirty="0" err="1"/>
              <a:t>empresas</a:t>
            </a:r>
            <a:r>
              <a:rPr dirty="0"/>
              <a:t> </a:t>
            </a:r>
            <a:r>
              <a:rPr dirty="0" err="1"/>
              <a:t>donan</a:t>
            </a:r>
            <a:r>
              <a:rPr dirty="0"/>
              <a:t> a </a:t>
            </a:r>
            <a:r>
              <a:rPr dirty="0" err="1"/>
              <a:t>organizaciones</a:t>
            </a:r>
            <a:r>
              <a:rPr dirty="0"/>
              <a:t> </a:t>
            </a:r>
            <a:r>
              <a:rPr dirty="0" err="1"/>
              <a:t>benéficas</a:t>
            </a:r>
            <a:r>
              <a:rPr dirty="0"/>
              <a:t> y sin </a:t>
            </a:r>
            <a:r>
              <a:rPr dirty="0" err="1"/>
              <a:t>ánimo</a:t>
            </a:r>
            <a:r>
              <a:rPr dirty="0"/>
              <a:t> de </a:t>
            </a:r>
            <a:r>
              <a:rPr dirty="0" err="1"/>
              <a:t>lucro</a:t>
            </a:r>
            <a:r>
              <a:rPr dirty="0"/>
              <a:t> que </a:t>
            </a:r>
            <a:r>
              <a:rPr dirty="0" err="1"/>
              <a:t>coinciden</a:t>
            </a:r>
            <a:r>
              <a:rPr dirty="0"/>
              <a:t> con los </a:t>
            </a:r>
            <a:r>
              <a:rPr dirty="0" err="1"/>
              <a:t>principios</a:t>
            </a:r>
            <a:r>
              <a:rPr dirty="0"/>
              <a:t> por los que se </a:t>
            </a:r>
            <a:r>
              <a:rPr dirty="0" err="1"/>
              <a:t>rigen</a:t>
            </a:r>
            <a:r>
              <a:rPr dirty="0"/>
              <a:t>, </a:t>
            </a:r>
            <a:r>
              <a:rPr dirty="0" err="1"/>
              <a:t>otras</a:t>
            </a:r>
            <a:r>
              <a:rPr dirty="0"/>
              <a:t> </a:t>
            </a:r>
            <a:r>
              <a:rPr dirty="0" err="1"/>
              <a:t>donan</a:t>
            </a:r>
            <a:r>
              <a:rPr dirty="0"/>
              <a:t> a </a:t>
            </a:r>
            <a:r>
              <a:rPr dirty="0" err="1"/>
              <a:t>causas</a:t>
            </a:r>
            <a:r>
              <a:rPr dirty="0"/>
              <a:t> </a:t>
            </a:r>
            <a:r>
              <a:rPr dirty="0" err="1"/>
              <a:t>importantes</a:t>
            </a:r>
            <a:r>
              <a:rPr dirty="0"/>
              <a:t> que no </a:t>
            </a:r>
            <a:r>
              <a:rPr dirty="0" err="1"/>
              <a:t>tienen</a:t>
            </a:r>
            <a:r>
              <a:rPr dirty="0"/>
              <a:t> </a:t>
            </a:r>
            <a:r>
              <a:rPr dirty="0" err="1"/>
              <a:t>relación</a:t>
            </a:r>
            <a:r>
              <a:rPr dirty="0"/>
              <a:t> </a:t>
            </a:r>
            <a:r>
              <a:rPr dirty="0" err="1"/>
              <a:t>directa</a:t>
            </a:r>
            <a:r>
              <a:rPr dirty="0"/>
              <a:t> con </a:t>
            </a:r>
            <a:r>
              <a:rPr dirty="0" err="1"/>
              <a:t>su</a:t>
            </a:r>
            <a:r>
              <a:rPr dirty="0"/>
              <a:t> </a:t>
            </a:r>
            <a:r>
              <a:rPr dirty="0" err="1"/>
              <a:t>negocio</a:t>
            </a:r>
            <a:r>
              <a:rPr dirty="0"/>
              <a:t>. </a:t>
            </a:r>
            <a:r>
              <a:rPr dirty="0" err="1"/>
              <a:t>Otras</a:t>
            </a:r>
            <a:r>
              <a:rPr dirty="0"/>
              <a:t> </a:t>
            </a:r>
            <a:r>
              <a:rPr dirty="0" err="1"/>
              <a:t>llegan</a:t>
            </a:r>
            <a:r>
              <a:rPr dirty="0"/>
              <a:t> hasta </a:t>
            </a:r>
            <a:r>
              <a:rPr dirty="0" err="1"/>
              <a:t>el</a:t>
            </a:r>
            <a:r>
              <a:rPr dirty="0"/>
              <a:t> punto de </a:t>
            </a:r>
            <a:r>
              <a:rPr dirty="0" err="1"/>
              <a:t>crear</a:t>
            </a:r>
            <a:r>
              <a:rPr dirty="0"/>
              <a:t> </a:t>
            </a:r>
            <a:r>
              <a:rPr dirty="0" err="1"/>
              <a:t>su</a:t>
            </a:r>
            <a:r>
              <a:rPr dirty="0"/>
              <a:t> </a:t>
            </a:r>
            <a:r>
              <a:rPr dirty="0" err="1"/>
              <a:t>propia</a:t>
            </a:r>
            <a:r>
              <a:rPr dirty="0"/>
              <a:t> </a:t>
            </a:r>
            <a:r>
              <a:rPr dirty="0" err="1"/>
              <a:t>fundación</a:t>
            </a:r>
            <a:r>
              <a:rPr dirty="0"/>
              <a:t> u </a:t>
            </a:r>
            <a:r>
              <a:rPr dirty="0" err="1"/>
              <a:t>organización</a:t>
            </a:r>
            <a:r>
              <a:rPr dirty="0"/>
              <a:t> </a:t>
            </a:r>
            <a:r>
              <a:rPr dirty="0" err="1"/>
              <a:t>benéfica</a:t>
            </a:r>
            <a:r>
              <a:rPr dirty="0"/>
              <a:t> para </a:t>
            </a:r>
            <a:r>
              <a:rPr dirty="0" err="1"/>
              <a:t>aportar</a:t>
            </a:r>
            <a:r>
              <a:rPr dirty="0"/>
              <a:t> y </a:t>
            </a:r>
            <a:r>
              <a:rPr dirty="0" err="1"/>
              <a:t>tener</a:t>
            </a:r>
            <a:r>
              <a:rPr dirty="0"/>
              <a:t> un </a:t>
            </a:r>
            <a:r>
              <a:rPr dirty="0" err="1"/>
              <a:t>impacto</a:t>
            </a:r>
            <a:r>
              <a:rPr dirty="0"/>
              <a:t> </a:t>
            </a:r>
            <a:r>
              <a:rPr dirty="0" err="1"/>
              <a:t>positivo</a:t>
            </a:r>
            <a:r>
              <a:rPr dirty="0"/>
              <a:t> </a:t>
            </a:r>
            <a:r>
              <a:rPr dirty="0" err="1"/>
              <a:t>en</a:t>
            </a:r>
            <a:r>
              <a:rPr dirty="0"/>
              <a:t> la </a:t>
            </a:r>
            <a:r>
              <a:rPr dirty="0" err="1"/>
              <a:t>sociedad</a:t>
            </a:r>
            <a:r>
              <a:rPr dirty="0"/>
              <a:t>.</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1667013" y="564994"/>
            <a:ext cx="13785675" cy="705321"/>
          </a:xfrm>
          <a:prstGeom prst="rect">
            <a:avLst/>
          </a:prstGeom>
        </p:spPr>
        <p:txBody>
          <a:bodyPr wrap="square" lIns="0" tIns="0" rIns="0" bIns="0" anchor="t">
            <a:spAutoFit/>
          </a:bodyPr>
          <a:lstStyle/>
          <a:p>
            <a:pPr>
              <a:lnSpc>
                <a:spcPts val="5460"/>
              </a:lnSpc>
              <a:defRPr sz="4000" b="1">
                <a:solidFill>
                  <a:srgbClr val="000000"/>
                </a:solidFill>
                <a:latin typeface="Abhaya Libre Regular"/>
              </a:defRPr>
            </a:pPr>
            <a:r>
              <a:rPr dirty="0"/>
              <a:t>TIPOS DE RESPONSABILIDAD SOCIAL EMPRESARIAL</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67468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3048000" y="2958666"/>
            <a:ext cx="9372600" cy="2163413"/>
          </a:xfrm>
          <a:prstGeom prst="rect">
            <a:avLst/>
          </a:prstGeom>
        </p:spPr>
        <p:txBody>
          <a:bodyPr wrap="square" lIns="0" tIns="0" rIns="0" bIns="0" anchor="t">
            <a:spAutoFit/>
          </a:bodyPr>
          <a:lstStyle/>
          <a:p>
            <a:pPr algn="just">
              <a:lnSpc>
                <a:spcPts val="3359"/>
              </a:lnSpc>
              <a:defRPr sz="2400" b="1">
                <a:solidFill>
                  <a:srgbClr val="000000"/>
                </a:solidFill>
                <a:latin typeface="Abhaya Libre Regular"/>
              </a:defRPr>
            </a:pPr>
            <a:r>
              <a:t>4. Responsabilidad Económica</a:t>
            </a:r>
          </a:p>
          <a:p>
            <a:pPr algn="just">
              <a:lnSpc>
                <a:spcPts val="3359"/>
              </a:lnSpc>
              <a:defRPr sz="2400">
                <a:solidFill>
                  <a:srgbClr val="000000"/>
                </a:solidFill>
                <a:latin typeface="Abhaya Libre Regular"/>
              </a:defRPr>
            </a:pPr>
            <a:r>
              <a:t>La responsabilidad económica es la práctica de una empresa que respalda todas sus decisiones financieras en su compromiso de hacer el bien en las áreas enumeradas anteriormente. El objetivo final no es simplemente maximizar las ganancias, sino asegurarse de que las operaciones comerciales tengan un impacto positivo en el medio ambiente, las personas y la sociedad.</a:t>
            </a: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2" y="1179659"/>
            <a:ext cx="13785675" cy="705321"/>
          </a:xfrm>
          <a:prstGeom prst="rect">
            <a:avLst/>
          </a:prstGeom>
        </p:spPr>
        <p:txBody>
          <a:bodyPr wrap="square" lIns="0" tIns="0" rIns="0" bIns="0" anchor="t">
            <a:spAutoFit/>
          </a:bodyPr>
          <a:lstStyle/>
          <a:p>
            <a:pPr>
              <a:lnSpc>
                <a:spcPts val="5460"/>
              </a:lnSpc>
              <a:defRPr sz="4000" b="1">
                <a:solidFill>
                  <a:srgbClr val="000000"/>
                </a:solidFill>
                <a:latin typeface="Abhaya Libre Regular"/>
              </a:defRPr>
            </a:pPr>
            <a:r>
              <a:t>TIPOS DE RESPONSABILIDAD SOCIAL EMPRESARIAL</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395721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sp>
        <p:nvSpPr>
          <p:cNvPr id="15" name="TextBox 15"/>
          <p:cNvSpPr txBox="1"/>
          <p:nvPr/>
        </p:nvSpPr>
        <p:spPr>
          <a:xfrm>
            <a:off x="1667013" y="1979625"/>
            <a:ext cx="15428108" cy="7831631"/>
          </a:xfrm>
          <a:prstGeom prst="rect">
            <a:avLst/>
          </a:prstGeom>
        </p:spPr>
        <p:txBody>
          <a:bodyPr wrap="square" lIns="0" tIns="0" rIns="0" bIns="0" anchor="t">
            <a:spAutoFit/>
          </a:bodyPr>
          <a:lstStyle/>
          <a:p>
            <a:pPr algn="just">
              <a:lnSpc>
                <a:spcPts val="3359"/>
              </a:lnSpc>
              <a:defRPr sz="2400">
                <a:solidFill>
                  <a:srgbClr val="000000"/>
                </a:solidFill>
                <a:latin typeface="Abhaya Libre Regular"/>
              </a:defRPr>
            </a:pPr>
            <a:r>
              <a:rPr dirty="0"/>
              <a:t>La </a:t>
            </a:r>
            <a:r>
              <a:rPr dirty="0" err="1"/>
              <a:t>mayoría</a:t>
            </a:r>
            <a:r>
              <a:rPr dirty="0"/>
              <a:t> de las </a:t>
            </a:r>
            <a:r>
              <a:rPr dirty="0" err="1"/>
              <a:t>empresas</a:t>
            </a:r>
            <a:r>
              <a:rPr dirty="0"/>
              <a:t> se </a:t>
            </a:r>
            <a:r>
              <a:rPr dirty="0" err="1"/>
              <a:t>ven</a:t>
            </a:r>
            <a:r>
              <a:rPr dirty="0"/>
              <a:t> </a:t>
            </a:r>
            <a:r>
              <a:rPr dirty="0" err="1"/>
              <a:t>impulsadas</a:t>
            </a:r>
            <a:r>
              <a:rPr dirty="0"/>
              <a:t> a </a:t>
            </a:r>
            <a:r>
              <a:rPr dirty="0" err="1"/>
              <a:t>asumir</a:t>
            </a:r>
            <a:r>
              <a:rPr dirty="0"/>
              <a:t> la </a:t>
            </a:r>
            <a:r>
              <a:rPr dirty="0" err="1"/>
              <a:t>responsabilidad</a:t>
            </a:r>
            <a:r>
              <a:rPr dirty="0"/>
              <a:t> social </a:t>
            </a:r>
            <a:r>
              <a:rPr dirty="0" err="1"/>
              <a:t>empresarial</a:t>
            </a:r>
            <a:r>
              <a:rPr dirty="0"/>
              <a:t> </a:t>
            </a:r>
            <a:r>
              <a:rPr dirty="0" err="1"/>
              <a:t>debido</a:t>
            </a:r>
            <a:r>
              <a:rPr dirty="0"/>
              <a:t> a sus </a:t>
            </a:r>
            <a:r>
              <a:rPr dirty="0" err="1"/>
              <a:t>convicciones</a:t>
            </a:r>
            <a:r>
              <a:rPr dirty="0"/>
              <a:t> </a:t>
            </a:r>
            <a:r>
              <a:rPr dirty="0" err="1"/>
              <a:t>morales</a:t>
            </a:r>
            <a:r>
              <a:rPr dirty="0"/>
              <a:t>, y </a:t>
            </a:r>
            <a:r>
              <a:rPr dirty="0" err="1"/>
              <a:t>puede</a:t>
            </a:r>
            <a:r>
              <a:rPr dirty="0"/>
              <a:t> </a:t>
            </a:r>
            <a:r>
              <a:rPr dirty="0" err="1"/>
              <a:t>traer</a:t>
            </a:r>
            <a:r>
              <a:rPr dirty="0"/>
              <a:t> </a:t>
            </a:r>
            <a:r>
              <a:rPr dirty="0" err="1"/>
              <a:t>varios</a:t>
            </a:r>
            <a:r>
              <a:rPr dirty="0"/>
              <a:t> </a:t>
            </a:r>
            <a:r>
              <a:rPr dirty="0" err="1"/>
              <a:t>beneficios</a:t>
            </a:r>
            <a:r>
              <a:rPr dirty="0"/>
              <a:t> e </a:t>
            </a:r>
            <a:r>
              <a:rPr dirty="0" err="1"/>
              <a:t>importantes</a:t>
            </a:r>
            <a:r>
              <a:rPr dirty="0"/>
              <a:t> </a:t>
            </a:r>
            <a:r>
              <a:rPr dirty="0" err="1"/>
              <a:t>cambios</a:t>
            </a:r>
            <a:r>
              <a:rPr dirty="0"/>
              <a:t> </a:t>
            </a:r>
            <a:r>
              <a:rPr dirty="0" err="1"/>
              <a:t>sociales</a:t>
            </a:r>
            <a:r>
              <a:rPr dirty="0"/>
              <a:t>.</a:t>
            </a:r>
          </a:p>
          <a:p>
            <a:pPr algn="just">
              <a:lnSpc>
                <a:spcPts val="3359"/>
              </a:lnSpc>
            </a:pPr>
            <a:endParaRPr lang="en-US" sz="1200" spc="-36" dirty="0">
              <a:solidFill>
                <a:srgbClr val="000000"/>
              </a:solidFill>
              <a:latin typeface="Abhaya Libre Regular"/>
            </a:endParaRPr>
          </a:p>
          <a:p>
            <a:pPr algn="just">
              <a:lnSpc>
                <a:spcPts val="3359"/>
              </a:lnSpc>
              <a:defRPr sz="2400">
                <a:solidFill>
                  <a:srgbClr val="000000"/>
                </a:solidFill>
                <a:latin typeface="Abhaya Libre Regular"/>
              </a:defRPr>
            </a:pPr>
            <a:r>
              <a:rPr dirty="0"/>
              <a:t>Las </a:t>
            </a:r>
            <a:r>
              <a:rPr dirty="0" err="1"/>
              <a:t>iniciativas</a:t>
            </a:r>
            <a:r>
              <a:rPr dirty="0"/>
              <a:t> de </a:t>
            </a:r>
            <a:r>
              <a:rPr dirty="0" err="1"/>
              <a:t>responsabilidad</a:t>
            </a:r>
            <a:r>
              <a:rPr dirty="0"/>
              <a:t> social </a:t>
            </a:r>
            <a:r>
              <a:rPr dirty="0" err="1"/>
              <a:t>empresarial</a:t>
            </a:r>
            <a:r>
              <a:rPr dirty="0"/>
              <a:t> </a:t>
            </a:r>
            <a:r>
              <a:rPr dirty="0" err="1"/>
              <a:t>pueden</a:t>
            </a:r>
            <a:r>
              <a:rPr dirty="0"/>
              <a:t>, por </a:t>
            </a:r>
            <a:r>
              <a:rPr dirty="0" err="1"/>
              <a:t>ejemplo</a:t>
            </a:r>
            <a:r>
              <a:rPr dirty="0"/>
              <a:t>, ser una </a:t>
            </a:r>
            <a:r>
              <a:rPr dirty="0" err="1"/>
              <a:t>poderosa</a:t>
            </a:r>
            <a:r>
              <a:rPr dirty="0"/>
              <a:t> </a:t>
            </a:r>
            <a:r>
              <a:rPr dirty="0" err="1"/>
              <a:t>herramienta</a:t>
            </a:r>
            <a:r>
              <a:rPr dirty="0"/>
              <a:t> de marketing, </a:t>
            </a:r>
            <a:r>
              <a:rPr dirty="0" err="1"/>
              <a:t>ayudando</a:t>
            </a:r>
            <a:r>
              <a:rPr dirty="0"/>
              <a:t> a una </a:t>
            </a:r>
            <a:r>
              <a:rPr dirty="0" err="1"/>
              <a:t>empresa</a:t>
            </a:r>
            <a:r>
              <a:rPr dirty="0"/>
              <a:t> a </a:t>
            </a:r>
            <a:r>
              <a:rPr dirty="0" err="1"/>
              <a:t>posicionarse</a:t>
            </a:r>
            <a:r>
              <a:rPr dirty="0"/>
              <a:t> </a:t>
            </a:r>
            <a:r>
              <a:rPr dirty="0" err="1"/>
              <a:t>favorablemente</a:t>
            </a:r>
            <a:r>
              <a:rPr dirty="0"/>
              <a:t> a los </a:t>
            </a:r>
            <a:r>
              <a:rPr dirty="0" err="1"/>
              <a:t>ojos</a:t>
            </a:r>
            <a:r>
              <a:rPr dirty="0"/>
              <a:t> de </a:t>
            </a:r>
            <a:r>
              <a:rPr dirty="0" err="1"/>
              <a:t>agentes</a:t>
            </a:r>
            <a:r>
              <a:rPr dirty="0"/>
              <a:t> </a:t>
            </a:r>
            <a:r>
              <a:rPr dirty="0" err="1"/>
              <a:t>consumidores</a:t>
            </a:r>
            <a:r>
              <a:rPr dirty="0"/>
              <a:t>, </a:t>
            </a:r>
            <a:r>
              <a:rPr dirty="0" err="1"/>
              <a:t>inversores</a:t>
            </a:r>
            <a:r>
              <a:rPr dirty="0"/>
              <a:t> y </a:t>
            </a:r>
            <a:r>
              <a:rPr dirty="0" err="1"/>
              <a:t>reguladores</a:t>
            </a:r>
            <a:r>
              <a:rPr dirty="0"/>
              <a:t>. Las </a:t>
            </a:r>
            <a:r>
              <a:rPr dirty="0" err="1"/>
              <a:t>iniciativas</a:t>
            </a:r>
            <a:r>
              <a:rPr dirty="0"/>
              <a:t> de RSE </a:t>
            </a:r>
            <a:r>
              <a:rPr dirty="0" err="1"/>
              <a:t>también</a:t>
            </a:r>
            <a:r>
              <a:rPr dirty="0"/>
              <a:t> </a:t>
            </a:r>
            <a:r>
              <a:rPr dirty="0" err="1"/>
              <a:t>pueden</a:t>
            </a:r>
            <a:r>
              <a:rPr dirty="0"/>
              <a:t> </a:t>
            </a:r>
            <a:r>
              <a:rPr dirty="0" err="1"/>
              <a:t>mejorar</a:t>
            </a:r>
            <a:r>
              <a:rPr dirty="0"/>
              <a:t> </a:t>
            </a:r>
            <a:r>
              <a:rPr dirty="0" err="1"/>
              <a:t>el</a:t>
            </a:r>
            <a:r>
              <a:rPr dirty="0"/>
              <a:t> </a:t>
            </a:r>
            <a:r>
              <a:rPr dirty="0" err="1"/>
              <a:t>compromiso</a:t>
            </a:r>
            <a:r>
              <a:rPr dirty="0"/>
              <a:t> y la </a:t>
            </a:r>
            <a:r>
              <a:rPr dirty="0" err="1"/>
              <a:t>satisfacción</a:t>
            </a:r>
            <a:r>
              <a:rPr dirty="0"/>
              <a:t> del personal </a:t>
            </a:r>
            <a:r>
              <a:rPr dirty="0" err="1"/>
              <a:t>empleado</a:t>
            </a:r>
            <a:r>
              <a:rPr dirty="0"/>
              <a:t>, </a:t>
            </a:r>
            <a:r>
              <a:rPr dirty="0" err="1"/>
              <a:t>medidas</a:t>
            </a:r>
            <a:r>
              <a:rPr dirty="0"/>
              <a:t> clave que </a:t>
            </a:r>
            <a:r>
              <a:rPr dirty="0" err="1"/>
              <a:t>impulsan</a:t>
            </a:r>
            <a:r>
              <a:rPr dirty="0"/>
              <a:t> la </a:t>
            </a:r>
            <a:r>
              <a:rPr dirty="0" err="1"/>
              <a:t>retención</a:t>
            </a:r>
            <a:r>
              <a:rPr dirty="0"/>
              <a:t>. Tales </a:t>
            </a:r>
            <a:r>
              <a:rPr dirty="0" err="1"/>
              <a:t>iniciativas</a:t>
            </a:r>
            <a:r>
              <a:rPr dirty="0"/>
              <a:t> </a:t>
            </a:r>
            <a:r>
              <a:rPr dirty="0" err="1"/>
              <a:t>incluso</a:t>
            </a:r>
            <a:r>
              <a:rPr dirty="0"/>
              <a:t> </a:t>
            </a:r>
            <a:r>
              <a:rPr dirty="0" err="1"/>
              <a:t>pueden</a:t>
            </a:r>
            <a:r>
              <a:rPr dirty="0"/>
              <a:t> </a:t>
            </a:r>
            <a:r>
              <a:rPr dirty="0" err="1"/>
              <a:t>atraer</a:t>
            </a:r>
            <a:r>
              <a:rPr dirty="0"/>
              <a:t> al personal </a:t>
            </a:r>
            <a:r>
              <a:rPr dirty="0" err="1"/>
              <a:t>trabajador</a:t>
            </a:r>
            <a:r>
              <a:rPr dirty="0"/>
              <a:t> </a:t>
            </a:r>
            <a:r>
              <a:rPr dirty="0" err="1"/>
              <a:t>potencial</a:t>
            </a:r>
            <a:r>
              <a:rPr dirty="0"/>
              <a:t> que </a:t>
            </a:r>
            <a:r>
              <a:rPr dirty="0" err="1"/>
              <a:t>tiene</a:t>
            </a:r>
            <a:r>
              <a:rPr dirty="0"/>
              <a:t> </a:t>
            </a:r>
            <a:r>
              <a:rPr dirty="0" err="1"/>
              <a:t>fuertes</a:t>
            </a:r>
            <a:r>
              <a:rPr dirty="0"/>
              <a:t> </a:t>
            </a:r>
            <a:r>
              <a:rPr dirty="0" err="1"/>
              <a:t>convicciones</a:t>
            </a:r>
            <a:r>
              <a:rPr dirty="0"/>
              <a:t> </a:t>
            </a:r>
            <a:r>
              <a:rPr dirty="0" err="1"/>
              <a:t>personales</a:t>
            </a:r>
            <a:r>
              <a:rPr dirty="0"/>
              <a:t> que </a:t>
            </a:r>
            <a:r>
              <a:rPr dirty="0" err="1"/>
              <a:t>coinciden</a:t>
            </a:r>
            <a:r>
              <a:rPr dirty="0"/>
              <a:t> con las de la </a:t>
            </a:r>
            <a:r>
              <a:rPr dirty="0" err="1"/>
              <a:t>organización</a:t>
            </a:r>
            <a:r>
              <a:rPr dirty="0"/>
              <a:t>.</a:t>
            </a:r>
          </a:p>
          <a:p>
            <a:pPr algn="just">
              <a:lnSpc>
                <a:spcPts val="3359"/>
              </a:lnSpc>
            </a:pPr>
            <a:endParaRPr lang="en-US" sz="1100" spc="-36" dirty="0">
              <a:solidFill>
                <a:srgbClr val="000000"/>
              </a:solidFill>
              <a:latin typeface="Abhaya Libre Regular"/>
            </a:endParaRPr>
          </a:p>
          <a:p>
            <a:pPr algn="just">
              <a:lnSpc>
                <a:spcPts val="3359"/>
              </a:lnSpc>
              <a:defRPr sz="2400">
                <a:solidFill>
                  <a:srgbClr val="000000"/>
                </a:solidFill>
                <a:latin typeface="Abhaya Libre Regular"/>
              </a:defRPr>
            </a:pPr>
            <a:r>
              <a:rPr dirty="0" err="1"/>
              <a:t>Finalmente</a:t>
            </a:r>
            <a:r>
              <a:rPr dirty="0"/>
              <a:t>, las </a:t>
            </a:r>
            <a:r>
              <a:rPr dirty="0" err="1"/>
              <a:t>iniciativas</a:t>
            </a:r>
            <a:r>
              <a:rPr dirty="0"/>
              <a:t> de </a:t>
            </a:r>
            <a:r>
              <a:rPr dirty="0" err="1"/>
              <a:t>responsabilidad</a:t>
            </a:r>
            <a:r>
              <a:rPr dirty="0"/>
              <a:t> social </a:t>
            </a:r>
            <a:r>
              <a:rPr dirty="0" err="1"/>
              <a:t>empresarial</a:t>
            </a:r>
            <a:r>
              <a:rPr dirty="0"/>
              <a:t>, por </a:t>
            </a:r>
            <a:r>
              <a:rPr dirty="0" err="1"/>
              <a:t>su</a:t>
            </a:r>
            <a:r>
              <a:rPr dirty="0"/>
              <a:t> </a:t>
            </a:r>
            <a:r>
              <a:rPr dirty="0" err="1"/>
              <a:t>naturaleza</a:t>
            </a:r>
            <a:r>
              <a:rPr dirty="0"/>
              <a:t>, </a:t>
            </a:r>
            <a:r>
              <a:rPr dirty="0" err="1"/>
              <a:t>obligan</a:t>
            </a:r>
            <a:r>
              <a:rPr dirty="0"/>
              <a:t> al </a:t>
            </a:r>
            <a:r>
              <a:rPr dirty="0" err="1"/>
              <a:t>equipo</a:t>
            </a:r>
            <a:r>
              <a:rPr dirty="0"/>
              <a:t> de </a:t>
            </a:r>
            <a:r>
              <a:rPr dirty="0" err="1"/>
              <a:t>liderazgo</a:t>
            </a:r>
            <a:r>
              <a:rPr dirty="0"/>
              <a:t> de la </a:t>
            </a:r>
            <a:r>
              <a:rPr dirty="0" err="1"/>
              <a:t>empresa</a:t>
            </a:r>
            <a:r>
              <a:rPr dirty="0"/>
              <a:t> a </a:t>
            </a:r>
            <a:r>
              <a:rPr dirty="0" err="1"/>
              <a:t>examinar</a:t>
            </a:r>
            <a:r>
              <a:rPr dirty="0"/>
              <a:t> las </a:t>
            </a:r>
            <a:r>
              <a:rPr dirty="0" err="1"/>
              <a:t>prácticas</a:t>
            </a:r>
            <a:r>
              <a:rPr dirty="0"/>
              <a:t> </a:t>
            </a:r>
            <a:r>
              <a:rPr dirty="0" err="1"/>
              <a:t>relacionadas</a:t>
            </a:r>
            <a:r>
              <a:rPr dirty="0"/>
              <a:t> con la forma </a:t>
            </a:r>
            <a:r>
              <a:rPr dirty="0" err="1"/>
              <a:t>en</a:t>
            </a:r>
            <a:r>
              <a:rPr dirty="0"/>
              <a:t> la que </a:t>
            </a:r>
            <a:r>
              <a:rPr dirty="0" err="1"/>
              <a:t>contratan</a:t>
            </a:r>
            <a:r>
              <a:rPr dirty="0"/>
              <a:t> y </a:t>
            </a:r>
            <a:r>
              <a:rPr dirty="0" err="1"/>
              <a:t>administran</a:t>
            </a:r>
            <a:r>
              <a:rPr dirty="0"/>
              <a:t> a sus </a:t>
            </a:r>
            <a:r>
              <a:rPr dirty="0" err="1"/>
              <a:t>trabajadores</a:t>
            </a:r>
            <a:r>
              <a:rPr dirty="0"/>
              <a:t> y </a:t>
            </a:r>
            <a:r>
              <a:rPr dirty="0" err="1"/>
              <a:t>trabajadoras</a:t>
            </a:r>
            <a:r>
              <a:rPr dirty="0"/>
              <a:t>, </a:t>
            </a:r>
            <a:r>
              <a:rPr dirty="0" err="1"/>
              <a:t>obtienen</a:t>
            </a:r>
            <a:r>
              <a:rPr dirty="0"/>
              <a:t> </a:t>
            </a:r>
            <a:r>
              <a:rPr dirty="0" err="1"/>
              <a:t>productos</a:t>
            </a:r>
            <a:r>
              <a:rPr dirty="0"/>
              <a:t> o </a:t>
            </a:r>
            <a:r>
              <a:rPr dirty="0" err="1"/>
              <a:t>componentes</a:t>
            </a:r>
            <a:r>
              <a:rPr dirty="0"/>
              <a:t> y </a:t>
            </a:r>
            <a:r>
              <a:rPr dirty="0" err="1"/>
              <a:t>entregan</a:t>
            </a:r>
            <a:r>
              <a:rPr dirty="0"/>
              <a:t> valor a la </a:t>
            </a:r>
            <a:r>
              <a:rPr dirty="0" err="1"/>
              <a:t>clientela</a:t>
            </a:r>
            <a:r>
              <a:rPr dirty="0"/>
              <a:t>.</a:t>
            </a:r>
          </a:p>
          <a:p>
            <a:pPr algn="just">
              <a:lnSpc>
                <a:spcPts val="3359"/>
              </a:lnSpc>
            </a:pPr>
            <a:endParaRPr lang="en-US" sz="1100" spc="-36" dirty="0">
              <a:solidFill>
                <a:srgbClr val="000000"/>
              </a:solidFill>
              <a:latin typeface="Abhaya Libre Regular"/>
            </a:endParaRPr>
          </a:p>
          <a:p>
            <a:pPr algn="just">
              <a:lnSpc>
                <a:spcPts val="3359"/>
              </a:lnSpc>
              <a:defRPr sz="2400">
                <a:solidFill>
                  <a:srgbClr val="000000"/>
                </a:solidFill>
                <a:latin typeface="Abhaya Libre Regular"/>
              </a:defRPr>
            </a:pPr>
            <a:r>
              <a:rPr dirty="0" err="1"/>
              <a:t>Esta</a:t>
            </a:r>
            <a:r>
              <a:rPr dirty="0"/>
              <a:t> </a:t>
            </a:r>
            <a:r>
              <a:rPr dirty="0" err="1"/>
              <a:t>reflexión</a:t>
            </a:r>
            <a:r>
              <a:rPr dirty="0"/>
              <a:t> </a:t>
            </a:r>
            <a:r>
              <a:rPr dirty="0" err="1"/>
              <a:t>puede</a:t>
            </a:r>
            <a:r>
              <a:rPr dirty="0"/>
              <a:t> </a:t>
            </a:r>
            <a:r>
              <a:rPr dirty="0" err="1"/>
              <a:t>llevar</a:t>
            </a:r>
            <a:r>
              <a:rPr dirty="0"/>
              <a:t> a </a:t>
            </a:r>
            <a:r>
              <a:rPr dirty="0" err="1"/>
              <a:t>soluciones</a:t>
            </a:r>
            <a:r>
              <a:rPr dirty="0"/>
              <a:t> </a:t>
            </a:r>
            <a:r>
              <a:rPr dirty="0" err="1"/>
              <a:t>innovadoras</a:t>
            </a:r>
            <a:r>
              <a:rPr dirty="0"/>
              <a:t> y </a:t>
            </a:r>
            <a:r>
              <a:rPr dirty="0" err="1"/>
              <a:t>pioneras</a:t>
            </a:r>
            <a:r>
              <a:rPr dirty="0"/>
              <a:t> que </a:t>
            </a:r>
            <a:r>
              <a:rPr dirty="0" err="1"/>
              <a:t>ayudan</a:t>
            </a:r>
            <a:r>
              <a:rPr dirty="0"/>
              <a:t> a una </a:t>
            </a:r>
            <a:r>
              <a:rPr dirty="0" err="1"/>
              <a:t>empresa</a:t>
            </a:r>
            <a:r>
              <a:rPr dirty="0"/>
              <a:t> a </a:t>
            </a:r>
            <a:r>
              <a:rPr dirty="0" err="1"/>
              <a:t>actuar</a:t>
            </a:r>
            <a:r>
              <a:rPr dirty="0"/>
              <a:t> de una </a:t>
            </a:r>
            <a:r>
              <a:rPr dirty="0" err="1"/>
              <a:t>manera</a:t>
            </a:r>
            <a:r>
              <a:rPr dirty="0"/>
              <a:t> </a:t>
            </a:r>
            <a:r>
              <a:rPr dirty="0" err="1"/>
              <a:t>más</a:t>
            </a:r>
            <a:r>
              <a:rPr dirty="0"/>
              <a:t> </a:t>
            </a:r>
            <a:r>
              <a:rPr dirty="0" err="1"/>
              <a:t>socialmente</a:t>
            </a:r>
            <a:r>
              <a:rPr dirty="0"/>
              <a:t> </a:t>
            </a:r>
            <a:r>
              <a:rPr dirty="0" err="1"/>
              <a:t>responsable</a:t>
            </a:r>
            <a:r>
              <a:rPr dirty="0"/>
              <a:t> y </a:t>
            </a:r>
            <a:r>
              <a:rPr dirty="0" err="1"/>
              <a:t>aumentar</a:t>
            </a:r>
            <a:r>
              <a:rPr dirty="0"/>
              <a:t> las </a:t>
            </a:r>
            <a:r>
              <a:rPr dirty="0" err="1"/>
              <a:t>ganancias</a:t>
            </a:r>
            <a:r>
              <a:rPr dirty="0"/>
              <a:t>. La </a:t>
            </a:r>
            <a:r>
              <a:rPr dirty="0" err="1"/>
              <a:t>reconceptualización</a:t>
            </a:r>
            <a:r>
              <a:rPr dirty="0"/>
              <a:t> del </a:t>
            </a:r>
            <a:r>
              <a:rPr dirty="0" err="1"/>
              <a:t>proceso</a:t>
            </a:r>
            <a:r>
              <a:rPr dirty="0"/>
              <a:t> de </a:t>
            </a:r>
            <a:r>
              <a:rPr dirty="0" err="1"/>
              <a:t>fabricación</a:t>
            </a:r>
            <a:r>
              <a:rPr dirty="0"/>
              <a:t> para que una </a:t>
            </a:r>
            <a:r>
              <a:rPr dirty="0" err="1"/>
              <a:t>empresa</a:t>
            </a:r>
            <a:r>
              <a:rPr dirty="0"/>
              <a:t> </a:t>
            </a:r>
            <a:r>
              <a:rPr dirty="0" err="1"/>
              <a:t>consuma</a:t>
            </a:r>
            <a:r>
              <a:rPr dirty="0"/>
              <a:t> </a:t>
            </a:r>
            <a:r>
              <a:rPr dirty="0" err="1"/>
              <a:t>menos</a:t>
            </a:r>
            <a:r>
              <a:rPr dirty="0"/>
              <a:t> </a:t>
            </a:r>
            <a:r>
              <a:rPr dirty="0" err="1"/>
              <a:t>energía</a:t>
            </a:r>
            <a:r>
              <a:rPr dirty="0"/>
              <a:t> y </a:t>
            </a:r>
            <a:r>
              <a:rPr dirty="0" err="1"/>
              <a:t>produzca</a:t>
            </a:r>
            <a:r>
              <a:rPr dirty="0"/>
              <a:t> </a:t>
            </a:r>
            <a:r>
              <a:rPr dirty="0" err="1"/>
              <a:t>menos</a:t>
            </a:r>
            <a:r>
              <a:rPr dirty="0"/>
              <a:t> </a:t>
            </a:r>
            <a:r>
              <a:rPr dirty="0" err="1"/>
              <a:t>residuos</a:t>
            </a:r>
            <a:r>
              <a:rPr dirty="0"/>
              <a:t>, por </a:t>
            </a:r>
            <a:r>
              <a:rPr dirty="0" err="1"/>
              <a:t>ejemplo</a:t>
            </a:r>
            <a:r>
              <a:rPr dirty="0"/>
              <a:t>, le </a:t>
            </a:r>
            <a:r>
              <a:rPr dirty="0" err="1"/>
              <a:t>permite</a:t>
            </a:r>
            <a:r>
              <a:rPr dirty="0"/>
              <a:t> ser </a:t>
            </a:r>
            <a:r>
              <a:rPr dirty="0" err="1"/>
              <a:t>más</a:t>
            </a:r>
            <a:r>
              <a:rPr dirty="0"/>
              <a:t> </a:t>
            </a:r>
            <a:r>
              <a:rPr dirty="0" err="1"/>
              <a:t>respetuosa</a:t>
            </a:r>
            <a:r>
              <a:rPr dirty="0"/>
              <a:t> con </a:t>
            </a:r>
            <a:r>
              <a:rPr dirty="0" err="1"/>
              <a:t>el</a:t>
            </a:r>
            <a:r>
              <a:rPr dirty="0"/>
              <a:t> medio </a:t>
            </a:r>
            <a:r>
              <a:rPr dirty="0" err="1"/>
              <a:t>ambiente</a:t>
            </a:r>
            <a:r>
              <a:rPr dirty="0"/>
              <a:t> al </a:t>
            </a:r>
            <a:r>
              <a:rPr dirty="0" err="1"/>
              <a:t>tiempo</a:t>
            </a:r>
            <a:r>
              <a:rPr dirty="0"/>
              <a:t> que reduce sus </a:t>
            </a:r>
            <a:r>
              <a:rPr dirty="0" err="1"/>
              <a:t>costos</a:t>
            </a:r>
            <a:r>
              <a:rPr dirty="0"/>
              <a:t> de </a:t>
            </a:r>
            <a:r>
              <a:rPr dirty="0" err="1"/>
              <a:t>energía</a:t>
            </a:r>
            <a:r>
              <a:rPr dirty="0"/>
              <a:t> y </a:t>
            </a:r>
            <a:r>
              <a:rPr dirty="0" err="1"/>
              <a:t>materiales</a:t>
            </a:r>
            <a:r>
              <a:rPr dirty="0"/>
              <a:t>, valor que </a:t>
            </a:r>
            <a:r>
              <a:rPr dirty="0" err="1"/>
              <a:t>puede</a:t>
            </a:r>
            <a:r>
              <a:rPr dirty="0"/>
              <a:t> </a:t>
            </a:r>
            <a:r>
              <a:rPr dirty="0" err="1"/>
              <a:t>recuperarse</a:t>
            </a:r>
            <a:r>
              <a:rPr dirty="0"/>
              <a:t> y </a:t>
            </a:r>
            <a:r>
              <a:rPr dirty="0" err="1"/>
              <a:t>compartirse</a:t>
            </a:r>
            <a:r>
              <a:rPr dirty="0"/>
              <a:t> tanto con </a:t>
            </a:r>
            <a:r>
              <a:rPr dirty="0" err="1"/>
              <a:t>proveedores</a:t>
            </a:r>
            <a:r>
              <a:rPr dirty="0"/>
              <a:t> </a:t>
            </a:r>
            <a:r>
              <a:rPr dirty="0" err="1"/>
              <a:t>como</a:t>
            </a:r>
            <a:r>
              <a:rPr dirty="0"/>
              <a:t> con la </a:t>
            </a:r>
            <a:r>
              <a:rPr dirty="0" err="1"/>
              <a:t>clientela</a:t>
            </a:r>
            <a:r>
              <a:rPr dirty="0"/>
              <a:t>.</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1667013" y="570247"/>
            <a:ext cx="14560759" cy="1410643"/>
          </a:xfrm>
          <a:prstGeom prst="rect">
            <a:avLst/>
          </a:prstGeom>
        </p:spPr>
        <p:txBody>
          <a:bodyPr wrap="square" lIns="0" tIns="0" rIns="0" bIns="0" anchor="t">
            <a:spAutoFit/>
          </a:bodyPr>
          <a:lstStyle/>
          <a:p>
            <a:pPr>
              <a:lnSpc>
                <a:spcPts val="5460"/>
              </a:lnSpc>
              <a:defRPr sz="4000" b="1">
                <a:solidFill>
                  <a:srgbClr val="000000"/>
                </a:solidFill>
                <a:latin typeface="Abhaya Libre Regular"/>
              </a:defRPr>
            </a:pPr>
            <a:r>
              <a:rPr dirty="0"/>
              <a:t>¿CUÁLES SON LOS BENEFICIOS DE LA RESPONSABILIDAD SOCIAL CORPORATIVA?</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48498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2251162" y="1869293"/>
            <a:ext cx="15351038" cy="5651547"/>
          </a:xfrm>
          <a:prstGeom prst="rect">
            <a:avLst/>
          </a:prstGeom>
        </p:spPr>
        <p:txBody>
          <a:bodyPr wrap="square" lIns="0" tIns="0" rIns="0" bIns="0" anchor="t">
            <a:spAutoFit/>
          </a:bodyPr>
          <a:lstStyle/>
          <a:p>
            <a:pPr algn="just">
              <a:lnSpc>
                <a:spcPts val="3359"/>
              </a:lnSpc>
              <a:defRPr sz="2400">
                <a:solidFill>
                  <a:srgbClr val="000000"/>
                </a:solidFill>
                <a:latin typeface="Abhaya Libre Regular"/>
              </a:defRPr>
            </a:pPr>
            <a:r>
              <a:t>Es probable que el número de empresas que informan sobre sus esfuerzos de RSE en Europa continúe aumentando en 2022. La Directiva de Información No Financiera de la UE y el Plan de Acción de la UE sobre Finanzas Sostenibles tienen como objetivo animar a las empresas a informar sobre su desempeño ambiental, social y de gobernanza (ESG).</a:t>
            </a:r>
          </a:p>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t>Según un informe de Global Reporting Initiative (GRI), el número de empresas en Europa que informaron haber utilizado los Estándares GRI aumentó un 9 % en 2020, con un total de 7.851 empresas que informaron haberlos utilizado. Es el marco más utilizado para informes de sostenibilidad. Además, un estudio realizado por el Consejo de Estándares de Contabilidad de Sostenibilidad (SASB) sacó a la luz que el número de empresas en Europa que divulgan información sobre su desempeño de sostenibilidad utilizando los estándares SASB también ha aumentado.</a:t>
            </a:r>
          </a:p>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t>En conclusión, se espera que cada vez más empresas de Europa reporten sobre su desempeño de RSE en 2022 debido a las regulaciones y marcos de la UE que fomentan los informes de sostenibilidad. También se espera que aumente el número de empresas que reportan utilizar los estándares GRI y SASB.</a:t>
            </a: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2" y="1179659"/>
            <a:ext cx="13785675" cy="705321"/>
          </a:xfrm>
          <a:prstGeom prst="rect">
            <a:avLst/>
          </a:prstGeom>
        </p:spPr>
        <p:txBody>
          <a:bodyPr wrap="square" lIns="0" tIns="0" rIns="0" bIns="0" anchor="t">
            <a:spAutoFit/>
          </a:bodyPr>
          <a:lstStyle/>
          <a:p>
            <a:pPr>
              <a:lnSpc>
                <a:spcPts val="5460"/>
              </a:lnSpc>
              <a:defRPr sz="4000" b="1">
                <a:solidFill>
                  <a:srgbClr val="000000"/>
                </a:solidFill>
                <a:latin typeface="Abhaya Libre Regular"/>
              </a:defRPr>
            </a:pPr>
            <a:r>
              <a:t>RSE en Europa</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80826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sp>
        <p:nvSpPr>
          <p:cNvPr id="15" name="TextBox 15"/>
          <p:cNvSpPr txBox="1"/>
          <p:nvPr/>
        </p:nvSpPr>
        <p:spPr>
          <a:xfrm>
            <a:off x="2251162" y="1869293"/>
            <a:ext cx="15351038" cy="6959598"/>
          </a:xfrm>
          <a:prstGeom prst="rect">
            <a:avLst/>
          </a:prstGeom>
        </p:spPr>
        <p:txBody>
          <a:bodyPr wrap="square" lIns="0" tIns="0" rIns="0" bIns="0" anchor="t">
            <a:spAutoFit/>
          </a:bodyPr>
          <a:lstStyle/>
          <a:p>
            <a:pPr algn="just">
              <a:lnSpc>
                <a:spcPts val="3359"/>
              </a:lnSpc>
              <a:defRPr sz="2400">
                <a:solidFill>
                  <a:srgbClr val="000000"/>
                </a:solidFill>
                <a:latin typeface="Abhaya Libre Regular"/>
              </a:defRPr>
            </a:pPr>
            <a:r>
              <a:t>Los Estándares de Global Reporting Initiative (GRI) son un conjunto de pautas de informes de sostenibilidad que proporcionan un marco para que las empresas informen sobre su desempeño económico, ambiental y social. Los uso de los Estándares GRI se extiende en todo el mundo y se consideran el marco de informes de sostenibilidad más utilizado.</a:t>
            </a:r>
          </a:p>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t>Los Estándares GRI están organizados en tres categorías principales: Económicos, Ambientales y Sociales. Dentro de cada categoría, hay indicadores de rendimiento específicos que las empresas pueden utilizar para informar sobre su desempeño. Los estándares también incluyen directrices sobre cómo informar sobre cada indicador, así como sobre cómo divulgar cualquier aspecto material del desempeño de la sostenibilidad.</a:t>
            </a:r>
          </a:p>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t>Los estándares GRI están diseñados para ser flexibles y pueden ser utilizados por empresas de todos los tamaños e industrias. También están diseñados para ser compatibles con otros marcos de información, como el Marco de Informes Integrados y las Normas del Consejo de Estándares de Contabilidad de Sostenibilidad (SASB).</a:t>
            </a:r>
          </a:p>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t>Una de las ventajas de usar los Estándares GRI es que brinda a las empresas un lenguaje común para debatir e informar sobre su desempeño de sostenibilidad, lo que facilita a las partes entender y comparar el rendimiento en diferentes empresas y sectores. Aumenta la transparencia y la responsabilidad de las empresas en su rendimiento y facilita la toma de decisiones informadas.</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2" y="1179659"/>
            <a:ext cx="13785675" cy="705321"/>
          </a:xfrm>
          <a:prstGeom prst="rect">
            <a:avLst/>
          </a:prstGeom>
        </p:spPr>
        <p:txBody>
          <a:bodyPr wrap="square" lIns="0" tIns="0" rIns="0" bIns="0" anchor="t">
            <a:spAutoFit/>
          </a:bodyPr>
          <a:lstStyle/>
          <a:p>
            <a:pPr>
              <a:lnSpc>
                <a:spcPts val="5460"/>
              </a:lnSpc>
              <a:defRPr sz="4000" b="1">
                <a:solidFill>
                  <a:srgbClr val="000000"/>
                </a:solidFill>
                <a:latin typeface="Abhaya Libre Regular"/>
              </a:defRPr>
            </a:pPr>
            <a:r>
              <a:t>Estándares GRI</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972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07829" y="594115"/>
            <a:ext cx="13792199" cy="1458476"/>
          </a:xfrm>
          <a:prstGeom prst="rect">
            <a:avLst/>
          </a:prstGeom>
        </p:spPr>
        <p:txBody>
          <a:bodyPr wrap="square" lIns="0" tIns="0" rIns="0" bIns="0" anchor="t">
            <a:spAutoFit/>
          </a:bodyPr>
          <a:lstStyle/>
          <a:p>
            <a:pPr algn="ctr">
              <a:lnSpc>
                <a:spcPts val="5449"/>
              </a:lnSpc>
              <a:defRPr sz="6410">
                <a:solidFill>
                  <a:srgbClr val="000000"/>
                </a:solidFill>
                <a:latin typeface="Abhaya Libre Regular"/>
              </a:defRPr>
            </a:pPr>
            <a:r>
              <a:t>Video - Reporte de sostenibilidad con los Estándares GRI</a:t>
            </a:r>
          </a:p>
        </p:txBody>
      </p:sp>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909396" y="6398294"/>
            <a:ext cx="1595077" cy="1656582"/>
          </a:xfrm>
          <a:prstGeom prst="rect">
            <a:avLst/>
          </a:prstGeom>
        </p:spPr>
      </p:pic>
      <p:grpSp>
        <p:nvGrpSpPr>
          <p:cNvPr id="9" name="Group 9"/>
          <p:cNvGrpSpPr/>
          <p:nvPr/>
        </p:nvGrpSpPr>
        <p:grpSpPr>
          <a:xfrm>
            <a:off x="838200" y="1858311"/>
            <a:ext cx="16245774" cy="6548777"/>
            <a:chOff x="0" y="-424490"/>
            <a:chExt cx="21661031" cy="8632585"/>
          </a:xfrm>
        </p:grpSpPr>
        <p:sp>
          <p:nvSpPr>
            <p:cNvPr id="11" name="TextBox 11"/>
            <p:cNvSpPr txBox="1"/>
            <p:nvPr/>
          </p:nvSpPr>
          <p:spPr>
            <a:xfrm>
              <a:off x="14022943" y="3984416"/>
              <a:ext cx="7638088" cy="1127536"/>
            </a:xfrm>
            <a:prstGeom prst="rect">
              <a:avLst/>
            </a:prstGeom>
          </p:spPr>
          <p:txBody>
            <a:bodyPr wrap="square" lIns="0" tIns="0" rIns="0" bIns="0" anchor="t">
              <a:spAutoFit/>
            </a:bodyPr>
            <a:lstStyle/>
            <a:p>
              <a:pPr marL="342900" indent="-342900" algn="just">
                <a:lnSpc>
                  <a:spcPts val="3359"/>
                </a:lnSpc>
                <a:buFontTx/>
                <a:buChar char="-"/>
              </a:pPr>
              <a:endParaRPr lang="en-US" sz="2400" spc="-36" dirty="0">
                <a:solidFill>
                  <a:srgbClr val="000000"/>
                </a:solidFill>
                <a:latin typeface="Abhaya Libre Regular"/>
              </a:endParaRPr>
            </a:p>
            <a:p>
              <a:pPr marL="342900" indent="-342900" algn="just">
                <a:lnSpc>
                  <a:spcPts val="3359"/>
                </a:lnSpc>
                <a:buFontTx/>
                <a:buChar char="-"/>
              </a:pPr>
              <a:endParaRPr lang="en-US" sz="2400" spc="-36" dirty="0">
                <a:solidFill>
                  <a:srgbClr val="000000"/>
                </a:solidFill>
                <a:latin typeface="Abhaya Libre Regular"/>
              </a:endParaRPr>
            </a:p>
          </p:txBody>
        </p:sp>
        <p:sp>
          <p:nvSpPr>
            <p:cNvPr id="12" name="TextBox 12"/>
            <p:cNvSpPr txBox="1"/>
            <p:nvPr/>
          </p:nvSpPr>
          <p:spPr>
            <a:xfrm>
              <a:off x="10107000" y="68269"/>
              <a:ext cx="8432798" cy="1127537"/>
            </a:xfrm>
            <a:prstGeom prst="rect">
              <a:avLst/>
            </a:prstGeom>
          </p:spPr>
          <p:txBody>
            <a:bodyPr wrap="square" lIns="0" tIns="0" rIns="0" bIns="0" anchor="t">
              <a:spAutoFit/>
            </a:bodyPr>
            <a:lstStyle/>
            <a:p>
              <a:pPr algn="just">
                <a:lnSpc>
                  <a:spcPts val="3359"/>
                </a:lnSpc>
                <a:defRPr sz="2400" b="1">
                  <a:solidFill>
                    <a:srgbClr val="000000"/>
                  </a:solidFill>
                  <a:latin typeface="Abhaya Libre Regular"/>
                </a:defRPr>
              </a:pPr>
              <a:r>
                <a:rPr dirty="0"/>
                <a:t>Los GRI Sustainability Reporting Standards, los </a:t>
              </a:r>
              <a:r>
                <a:rPr dirty="0" err="1"/>
                <a:t>primeros</a:t>
              </a:r>
              <a:r>
                <a:rPr dirty="0"/>
                <a:t> </a:t>
              </a:r>
              <a:r>
                <a:rPr dirty="0" err="1"/>
                <a:t>estándares</a:t>
              </a:r>
              <a:r>
                <a:rPr dirty="0"/>
                <a:t> </a:t>
              </a:r>
              <a:r>
                <a:rPr dirty="0" err="1"/>
                <a:t>globales</a:t>
              </a:r>
              <a:r>
                <a:rPr dirty="0"/>
                <a:t> para </a:t>
              </a:r>
              <a:r>
                <a:rPr dirty="0" err="1"/>
                <a:t>informes</a:t>
              </a:r>
              <a:r>
                <a:rPr dirty="0"/>
                <a:t> de </a:t>
              </a:r>
              <a:r>
                <a:rPr dirty="0" err="1"/>
                <a:t>sostenibilidad</a:t>
              </a:r>
              <a:r>
                <a:rPr dirty="0"/>
                <a:t>. </a:t>
              </a:r>
            </a:p>
          </p:txBody>
        </p:sp>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9122250" y="-424490"/>
              <a:ext cx="2301525" cy="2310188"/>
            </a:xfrm>
            <a:prstGeom prst="rect">
              <a:avLst/>
            </a:prstGeom>
          </p:spPr>
        </p:pic>
        <p:sp>
          <p:nvSpPr>
            <p:cNvPr id="16" name="TextBox 16"/>
            <p:cNvSpPr txBox="1"/>
            <p:nvPr/>
          </p:nvSpPr>
          <p:spPr>
            <a:xfrm>
              <a:off x="487768" y="7080559"/>
              <a:ext cx="10599884" cy="1127536"/>
            </a:xfrm>
            <a:prstGeom prst="rect">
              <a:avLst/>
            </a:prstGeom>
          </p:spPr>
          <p:txBody>
            <a:bodyPr lIns="0" tIns="0" rIns="0" bIns="0" anchor="t">
              <a:spAutoFit/>
            </a:bodyPr>
            <a:lstStyle/>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sp>
          <p:nvSpPr>
            <p:cNvPr id="17" name="TextBox 17"/>
            <p:cNvSpPr txBox="1"/>
            <p:nvPr/>
          </p:nvSpPr>
          <p:spPr>
            <a:xfrm>
              <a:off x="0" y="6159667"/>
              <a:ext cx="10620972" cy="376172"/>
            </a:xfrm>
            <a:prstGeom prst="rect">
              <a:avLst/>
            </a:prstGeom>
          </p:spPr>
          <p:txBody>
            <a:bodyPr lIns="0" tIns="0" rIns="0" bIns="0" anchor="t">
              <a:spAutoFit/>
            </a:bodyPr>
            <a:lstStyle/>
            <a:p>
              <a:pPr algn="just">
                <a:lnSpc>
                  <a:spcPts val="2240"/>
                </a:lnSpc>
              </a:pPr>
              <a:endParaRPr lang="en-US" sz="1600" spc="-24" dirty="0">
                <a:solidFill>
                  <a:srgbClr val="000000"/>
                </a:solidFill>
                <a:latin typeface="Abhaya Libre Regular"/>
              </a:endParaRPr>
            </a:p>
          </p:txBody>
        </p:sp>
      </p:grpSp>
      <p:sp>
        <p:nvSpPr>
          <p:cNvPr id="19" name="TextBox 18">
            <a:extLst>
              <a:ext uri="{FF2B5EF4-FFF2-40B4-BE49-F238E27FC236}">
                <a16:creationId xmlns:a16="http://schemas.microsoft.com/office/drawing/2014/main" id="{FB026494-26B7-A084-228B-6836C835A9AC}"/>
              </a:ext>
            </a:extLst>
          </p:cNvPr>
          <p:cNvSpPr txBox="1"/>
          <p:nvPr/>
        </p:nvSpPr>
        <p:spPr>
          <a:xfrm>
            <a:off x="1604155" y="6398294"/>
            <a:ext cx="5548566" cy="369332"/>
          </a:xfrm>
          <a:prstGeom prst="rect">
            <a:avLst/>
          </a:prstGeom>
          <a:noFill/>
        </p:spPr>
        <p:txBody>
          <a:bodyPr wrap="square">
            <a:spAutoFit/>
          </a:bodyPr>
          <a:lstStyle/>
          <a:p>
            <a:r>
              <a:t>https://www.youtube.com/watch?v=6LkrhalWIMc</a:t>
            </a:r>
          </a:p>
        </p:txBody>
      </p:sp>
      <p:pic>
        <p:nvPicPr>
          <p:cNvPr id="13" name="Online Media 12" title="Sustainability reporting with the GRI Standards">
            <a:hlinkClick r:id="" action="ppaction://media"/>
            <a:extLst>
              <a:ext uri="{FF2B5EF4-FFF2-40B4-BE49-F238E27FC236}">
                <a16:creationId xmlns:a16="http://schemas.microsoft.com/office/drawing/2014/main" id="{9A9EA79F-29E1-6210-AB31-FF9FECA4176B}"/>
              </a:ext>
            </a:extLst>
          </p:cNvPr>
          <p:cNvPicPr>
            <a:picLocks noRot="1" noChangeAspect="1"/>
          </p:cNvPicPr>
          <p:nvPr>
            <a:videoFile r:link="rId1"/>
          </p:nvPr>
        </p:nvPicPr>
        <p:blipFill>
          <a:blip r:embed="rId15"/>
          <a:stretch>
            <a:fillRect/>
          </a:stretch>
        </p:blipFill>
        <p:spPr>
          <a:xfrm>
            <a:off x="1001158" y="2027430"/>
            <a:ext cx="7004659" cy="3957633"/>
          </a:xfrm>
          <a:prstGeom prst="rect">
            <a:avLst/>
          </a:prstGeom>
        </p:spPr>
      </p:pic>
      <p:sp>
        <p:nvSpPr>
          <p:cNvPr id="20" name="TextBox 19">
            <a:extLst>
              <a:ext uri="{FF2B5EF4-FFF2-40B4-BE49-F238E27FC236}">
                <a16:creationId xmlns:a16="http://schemas.microsoft.com/office/drawing/2014/main" id="{A35EC5DE-347D-A211-A6F0-E749B4B7B1E6}"/>
              </a:ext>
            </a:extLst>
          </p:cNvPr>
          <p:cNvSpPr txBox="1"/>
          <p:nvPr/>
        </p:nvSpPr>
        <p:spPr>
          <a:xfrm>
            <a:off x="9902904" y="3658031"/>
            <a:ext cx="5983506" cy="5262979"/>
          </a:xfrm>
          <a:prstGeom prst="rect">
            <a:avLst/>
          </a:prstGeom>
          <a:noFill/>
        </p:spPr>
        <p:txBody>
          <a:bodyPr wrap="square">
            <a:spAutoFit/>
          </a:bodyPr>
          <a:lstStyle/>
          <a:p>
            <a:pPr marL="342900" indent="-342900">
              <a:buFont typeface="Arial" panose="020B0604020202020204" pitchFamily="34" charset="0"/>
              <a:buChar char="•"/>
              <a:defRPr sz="2400">
                <a:latin typeface="Abhaya Libre Regular" panose="020B0604020202020204" charset="0"/>
                <a:cs typeface="Abhaya Libre Regular" panose="020B0604020202020204" charset="0"/>
              </a:defRPr>
            </a:pPr>
            <a:r>
              <a:t>Los Estándares GRI permiten a todas las organizaciones informar públicamente sobre sus impactos económicos, ambientales y sociales y demostrar sus contribuciones, positivas o negativas, al objetivo del desarrollo sostenible. </a:t>
            </a:r>
          </a:p>
          <a:p>
            <a:pPr marL="342900" indent="-342900">
              <a:buFont typeface="Arial" panose="020B0604020202020204" pitchFamily="34" charset="0"/>
              <a:buChar char="•"/>
              <a:defRPr sz="2400">
                <a:latin typeface="Abhaya Libre Regular" panose="020B0604020202020204" charset="0"/>
                <a:cs typeface="Abhaya Libre Regular" panose="020B0604020202020204" charset="0"/>
              </a:defRPr>
            </a:pPr>
            <a:r>
              <a:t>Desarrollado por el Global Sustainability Standards Board, un organismo independiente de establecimiento de normas, los Estándares GRI se basan en años de aportaciones de personas expertas de diversas partes involucradas. </a:t>
            </a:r>
          </a:p>
          <a:p>
            <a:pPr marL="342900" indent="-342900">
              <a:buFont typeface="Arial" panose="020B0604020202020204" pitchFamily="34" charset="0"/>
              <a:buChar char="•"/>
              <a:defRPr sz="2400">
                <a:latin typeface="Abhaya Libre Regular" panose="020B0604020202020204" charset="0"/>
                <a:cs typeface="Abhaya Libre Regular" panose="020B0604020202020204" charset="0"/>
              </a:defRPr>
            </a:pPr>
            <a:r>
              <a:t>Los Estándares son las mejores prácticas globales y crean un lenguaje común para la presentación de informes de sostenibilidad. </a:t>
            </a:r>
          </a:p>
        </p:txBody>
      </p:sp>
    </p:spTree>
    <p:extLst>
      <p:ext uri="{BB962C8B-B14F-4D97-AF65-F5344CB8AC3E}">
        <p14:creationId xmlns:p14="http://schemas.microsoft.com/office/powerpoint/2010/main" val="40477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1667012" y="2395797"/>
            <a:ext cx="15623479" cy="6523581"/>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rPr b="1" dirty="0"/>
              <a:t>Ikea</a:t>
            </a:r>
            <a:r>
              <a:rPr dirty="0"/>
              <a:t>: El </a:t>
            </a:r>
            <a:r>
              <a:rPr dirty="0" err="1"/>
              <a:t>gigante</a:t>
            </a:r>
            <a:r>
              <a:rPr dirty="0"/>
              <a:t> del sector del </a:t>
            </a:r>
            <a:r>
              <a:rPr dirty="0" err="1"/>
              <a:t>mobiliario</a:t>
            </a:r>
            <a:r>
              <a:rPr dirty="0"/>
              <a:t> para </a:t>
            </a:r>
            <a:r>
              <a:rPr dirty="0" err="1"/>
              <a:t>el</a:t>
            </a:r>
            <a:r>
              <a:rPr dirty="0"/>
              <a:t> </a:t>
            </a:r>
            <a:r>
              <a:rPr dirty="0" err="1"/>
              <a:t>hogar</a:t>
            </a:r>
            <a:r>
              <a:rPr dirty="0"/>
              <a:t> </a:t>
            </a:r>
            <a:r>
              <a:rPr dirty="0" err="1"/>
              <a:t>tiene</a:t>
            </a:r>
            <a:r>
              <a:rPr dirty="0"/>
              <a:t> un </a:t>
            </a:r>
            <a:r>
              <a:rPr dirty="0" err="1"/>
              <a:t>fuerte</a:t>
            </a:r>
            <a:r>
              <a:rPr dirty="0"/>
              <a:t> </a:t>
            </a:r>
            <a:r>
              <a:rPr dirty="0" err="1"/>
              <a:t>compromiso</a:t>
            </a:r>
            <a:r>
              <a:rPr dirty="0"/>
              <a:t> con la </a:t>
            </a:r>
            <a:r>
              <a:rPr dirty="0" err="1"/>
              <a:t>sostenibilidad</a:t>
            </a:r>
            <a:r>
              <a:rPr dirty="0"/>
              <a:t> y se ha </a:t>
            </a:r>
            <a:r>
              <a:rPr dirty="0" err="1"/>
              <a:t>fijado</a:t>
            </a:r>
            <a:r>
              <a:rPr dirty="0"/>
              <a:t> </a:t>
            </a:r>
            <a:r>
              <a:rPr dirty="0" err="1"/>
              <a:t>objetivos</a:t>
            </a:r>
            <a:r>
              <a:rPr dirty="0"/>
              <a:t> </a:t>
            </a:r>
            <a:r>
              <a:rPr dirty="0" err="1"/>
              <a:t>ambiciosos</a:t>
            </a:r>
            <a:r>
              <a:rPr dirty="0"/>
              <a:t> para </a:t>
            </a:r>
            <a:r>
              <a:rPr dirty="0" err="1"/>
              <a:t>reducir</a:t>
            </a:r>
            <a:r>
              <a:rPr dirty="0"/>
              <a:t> </a:t>
            </a:r>
            <a:r>
              <a:rPr dirty="0" err="1"/>
              <a:t>su</a:t>
            </a:r>
            <a:r>
              <a:rPr dirty="0"/>
              <a:t> </a:t>
            </a:r>
            <a:r>
              <a:rPr dirty="0" err="1"/>
              <a:t>impacto</a:t>
            </a:r>
            <a:r>
              <a:rPr dirty="0"/>
              <a:t> </a:t>
            </a:r>
            <a:r>
              <a:rPr dirty="0" err="1"/>
              <a:t>ambiental</a:t>
            </a:r>
            <a:r>
              <a:rPr dirty="0"/>
              <a:t>, </a:t>
            </a:r>
            <a:r>
              <a:rPr dirty="0" err="1"/>
              <a:t>como</a:t>
            </a:r>
            <a:r>
              <a:rPr dirty="0"/>
              <a:t> </a:t>
            </a:r>
            <a:r>
              <a:rPr dirty="0" err="1"/>
              <a:t>obtener</a:t>
            </a:r>
            <a:r>
              <a:rPr dirty="0"/>
              <a:t> </a:t>
            </a:r>
            <a:r>
              <a:rPr dirty="0" err="1"/>
              <a:t>el</a:t>
            </a:r>
            <a:r>
              <a:rPr dirty="0"/>
              <a:t> 100 % de </a:t>
            </a:r>
            <a:r>
              <a:rPr dirty="0" err="1"/>
              <a:t>su</a:t>
            </a:r>
            <a:r>
              <a:rPr dirty="0"/>
              <a:t> </a:t>
            </a:r>
            <a:r>
              <a:rPr dirty="0" err="1"/>
              <a:t>energía</a:t>
            </a:r>
            <a:r>
              <a:rPr dirty="0"/>
              <a:t> de </a:t>
            </a:r>
            <a:r>
              <a:rPr dirty="0" err="1"/>
              <a:t>fuentes</a:t>
            </a:r>
            <a:r>
              <a:rPr dirty="0"/>
              <a:t> </a:t>
            </a:r>
            <a:r>
              <a:rPr dirty="0" err="1"/>
              <a:t>renovables</a:t>
            </a:r>
            <a:r>
              <a:rPr dirty="0"/>
              <a:t> para 2020.</a:t>
            </a:r>
          </a:p>
          <a:p>
            <a:pPr marL="342900" indent="-342900" algn="just">
              <a:lnSpc>
                <a:spcPts val="3359"/>
              </a:lnSpc>
              <a:buFont typeface="Arial" panose="020B0604020202020204" pitchFamily="34" charset="0"/>
              <a:buChar char="•"/>
              <a:defRPr sz="2400">
                <a:solidFill>
                  <a:srgbClr val="000000"/>
                </a:solidFill>
                <a:latin typeface="Abhaya Libre Regular"/>
              </a:defRPr>
            </a:pPr>
            <a:r>
              <a:rPr b="1" dirty="0"/>
              <a:t>Unilever</a:t>
            </a:r>
            <a:r>
              <a:rPr dirty="0"/>
              <a:t>: La </a:t>
            </a:r>
            <a:r>
              <a:rPr dirty="0" err="1"/>
              <a:t>empresa</a:t>
            </a:r>
            <a:r>
              <a:rPr dirty="0"/>
              <a:t> de </a:t>
            </a:r>
            <a:r>
              <a:rPr dirty="0" err="1"/>
              <a:t>bienes</a:t>
            </a:r>
            <a:r>
              <a:rPr dirty="0"/>
              <a:t> de </a:t>
            </a:r>
            <a:r>
              <a:rPr dirty="0" err="1"/>
              <a:t>consumo</a:t>
            </a:r>
            <a:r>
              <a:rPr dirty="0"/>
              <a:t> </a:t>
            </a:r>
            <a:r>
              <a:rPr dirty="0" err="1"/>
              <a:t>cuenta</a:t>
            </a:r>
            <a:r>
              <a:rPr dirty="0"/>
              <a:t> con una </a:t>
            </a:r>
            <a:r>
              <a:rPr dirty="0" err="1"/>
              <a:t>serie</a:t>
            </a:r>
            <a:r>
              <a:rPr dirty="0"/>
              <a:t> de </a:t>
            </a:r>
            <a:r>
              <a:rPr dirty="0" err="1"/>
              <a:t>iniciativas</a:t>
            </a:r>
            <a:r>
              <a:rPr dirty="0"/>
              <a:t> para </a:t>
            </a:r>
            <a:r>
              <a:rPr dirty="0" err="1"/>
              <a:t>promover</a:t>
            </a:r>
            <a:r>
              <a:rPr dirty="0"/>
              <a:t> la </a:t>
            </a:r>
            <a:r>
              <a:rPr dirty="0" err="1"/>
              <a:t>sostenibilidad</a:t>
            </a:r>
            <a:r>
              <a:rPr dirty="0"/>
              <a:t> y </a:t>
            </a:r>
            <a:r>
              <a:rPr dirty="0" err="1"/>
              <a:t>mejorar</a:t>
            </a:r>
            <a:r>
              <a:rPr dirty="0"/>
              <a:t> la </a:t>
            </a:r>
            <a:r>
              <a:rPr dirty="0" err="1"/>
              <a:t>vida</a:t>
            </a:r>
            <a:r>
              <a:rPr dirty="0"/>
              <a:t> de las </a:t>
            </a:r>
            <a:r>
              <a:rPr dirty="0" err="1"/>
              <a:t>comunidades</a:t>
            </a:r>
            <a:r>
              <a:rPr dirty="0"/>
              <a:t> </a:t>
            </a:r>
            <a:r>
              <a:rPr dirty="0" err="1"/>
              <a:t>en</a:t>
            </a:r>
            <a:r>
              <a:rPr dirty="0"/>
              <a:t> las que opera.</a:t>
            </a:r>
          </a:p>
          <a:p>
            <a:pPr marL="342900" indent="-342900" algn="just">
              <a:lnSpc>
                <a:spcPts val="3359"/>
              </a:lnSpc>
              <a:buFont typeface="Arial" panose="020B0604020202020204" pitchFamily="34" charset="0"/>
              <a:buChar char="•"/>
              <a:defRPr sz="2400">
                <a:solidFill>
                  <a:srgbClr val="000000"/>
                </a:solidFill>
                <a:latin typeface="Abhaya Libre Regular"/>
              </a:defRPr>
            </a:pPr>
            <a:r>
              <a:rPr b="1" dirty="0"/>
              <a:t>Nestlé</a:t>
            </a:r>
            <a:r>
              <a:rPr dirty="0"/>
              <a:t>: La </a:t>
            </a:r>
            <a:r>
              <a:rPr dirty="0" err="1"/>
              <a:t>compañía</a:t>
            </a:r>
            <a:r>
              <a:rPr dirty="0"/>
              <a:t> de </a:t>
            </a:r>
            <a:r>
              <a:rPr dirty="0" err="1"/>
              <a:t>alimentos</a:t>
            </a:r>
            <a:r>
              <a:rPr dirty="0"/>
              <a:t> y </a:t>
            </a:r>
            <a:r>
              <a:rPr dirty="0" err="1"/>
              <a:t>bebidas</a:t>
            </a:r>
            <a:r>
              <a:rPr dirty="0"/>
              <a:t> </a:t>
            </a:r>
            <a:r>
              <a:rPr dirty="0" err="1"/>
              <a:t>cuenta</a:t>
            </a:r>
            <a:r>
              <a:rPr dirty="0"/>
              <a:t> con una </a:t>
            </a:r>
            <a:r>
              <a:rPr dirty="0" err="1"/>
              <a:t>serie</a:t>
            </a:r>
            <a:r>
              <a:rPr dirty="0"/>
              <a:t> de </a:t>
            </a:r>
            <a:r>
              <a:rPr dirty="0" err="1"/>
              <a:t>iniciativas</a:t>
            </a:r>
            <a:r>
              <a:rPr dirty="0"/>
              <a:t> de </a:t>
            </a:r>
            <a:r>
              <a:rPr dirty="0" err="1"/>
              <a:t>sostenibilidad</a:t>
            </a:r>
            <a:r>
              <a:rPr dirty="0"/>
              <a:t>, </a:t>
            </a:r>
            <a:r>
              <a:rPr dirty="0" err="1"/>
              <a:t>incluido</a:t>
            </a:r>
            <a:r>
              <a:rPr dirty="0"/>
              <a:t> </a:t>
            </a:r>
            <a:r>
              <a:rPr dirty="0" err="1"/>
              <a:t>el</a:t>
            </a:r>
            <a:r>
              <a:rPr dirty="0"/>
              <a:t> </a:t>
            </a:r>
            <a:r>
              <a:rPr dirty="0" err="1"/>
              <a:t>compromiso</a:t>
            </a:r>
            <a:r>
              <a:rPr dirty="0"/>
              <a:t> de </a:t>
            </a:r>
            <a:r>
              <a:rPr dirty="0" err="1"/>
              <a:t>obtener</a:t>
            </a:r>
            <a:r>
              <a:rPr dirty="0"/>
              <a:t> </a:t>
            </a:r>
            <a:r>
              <a:rPr dirty="0" err="1"/>
              <a:t>el</a:t>
            </a:r>
            <a:r>
              <a:rPr dirty="0"/>
              <a:t> 100 % de sus </a:t>
            </a:r>
            <a:r>
              <a:rPr dirty="0" err="1"/>
              <a:t>materias</a:t>
            </a:r>
            <a:r>
              <a:rPr dirty="0"/>
              <a:t> </a:t>
            </a:r>
            <a:r>
              <a:rPr dirty="0" err="1"/>
              <a:t>primas</a:t>
            </a:r>
            <a:r>
              <a:rPr dirty="0"/>
              <a:t> </a:t>
            </a:r>
            <a:r>
              <a:rPr dirty="0" err="1"/>
              <a:t>agrícolas</a:t>
            </a:r>
            <a:r>
              <a:rPr dirty="0"/>
              <a:t> de </a:t>
            </a:r>
            <a:r>
              <a:rPr dirty="0" err="1"/>
              <a:t>manera</a:t>
            </a:r>
            <a:r>
              <a:rPr dirty="0"/>
              <a:t> </a:t>
            </a:r>
            <a:r>
              <a:rPr dirty="0" err="1"/>
              <a:t>sostenible</a:t>
            </a:r>
            <a:r>
              <a:rPr dirty="0"/>
              <a:t> para 2020.</a:t>
            </a:r>
          </a:p>
          <a:p>
            <a:pPr marL="342900" indent="-342900" algn="just">
              <a:lnSpc>
                <a:spcPts val="3359"/>
              </a:lnSpc>
              <a:buFont typeface="Arial" panose="020B0604020202020204" pitchFamily="34" charset="0"/>
              <a:buChar char="•"/>
              <a:defRPr sz="2400">
                <a:solidFill>
                  <a:srgbClr val="000000"/>
                </a:solidFill>
                <a:latin typeface="Abhaya Libre Regular"/>
              </a:defRPr>
            </a:pPr>
            <a:r>
              <a:rPr b="1" dirty="0"/>
              <a:t>Danone</a:t>
            </a:r>
            <a:r>
              <a:rPr dirty="0"/>
              <a:t>: La </a:t>
            </a:r>
            <a:r>
              <a:rPr dirty="0" err="1"/>
              <a:t>compañía</a:t>
            </a:r>
            <a:r>
              <a:rPr dirty="0"/>
              <a:t> de </a:t>
            </a:r>
            <a:r>
              <a:rPr dirty="0" err="1"/>
              <a:t>alimentos</a:t>
            </a:r>
            <a:r>
              <a:rPr dirty="0"/>
              <a:t> </a:t>
            </a:r>
            <a:r>
              <a:rPr dirty="0" err="1"/>
              <a:t>tiene</a:t>
            </a:r>
            <a:r>
              <a:rPr dirty="0"/>
              <a:t> un </a:t>
            </a:r>
            <a:r>
              <a:rPr dirty="0" err="1"/>
              <a:t>fuerte</a:t>
            </a:r>
            <a:r>
              <a:rPr dirty="0"/>
              <a:t> </a:t>
            </a:r>
            <a:r>
              <a:rPr dirty="0" err="1"/>
              <a:t>compromiso</a:t>
            </a:r>
            <a:r>
              <a:rPr dirty="0"/>
              <a:t> con la </a:t>
            </a:r>
            <a:r>
              <a:rPr dirty="0" err="1"/>
              <a:t>sostenibilidad</a:t>
            </a:r>
            <a:r>
              <a:rPr dirty="0"/>
              <a:t> y </a:t>
            </a:r>
            <a:r>
              <a:rPr dirty="0" err="1"/>
              <a:t>participa</a:t>
            </a:r>
            <a:r>
              <a:rPr dirty="0"/>
              <a:t> </a:t>
            </a:r>
            <a:r>
              <a:rPr dirty="0" err="1"/>
              <a:t>activamente</a:t>
            </a:r>
            <a:r>
              <a:rPr dirty="0"/>
              <a:t> </a:t>
            </a:r>
            <a:r>
              <a:rPr dirty="0" err="1"/>
              <a:t>en</a:t>
            </a:r>
            <a:r>
              <a:rPr dirty="0"/>
              <a:t> una </a:t>
            </a:r>
            <a:r>
              <a:rPr dirty="0" err="1"/>
              <a:t>serie</a:t>
            </a:r>
            <a:r>
              <a:rPr dirty="0"/>
              <a:t> de </a:t>
            </a:r>
            <a:r>
              <a:rPr dirty="0" err="1"/>
              <a:t>iniciativas</a:t>
            </a:r>
            <a:r>
              <a:rPr dirty="0"/>
              <a:t> para </a:t>
            </a:r>
            <a:r>
              <a:rPr dirty="0" err="1"/>
              <a:t>promover</a:t>
            </a:r>
            <a:r>
              <a:rPr dirty="0"/>
              <a:t> la </a:t>
            </a:r>
            <a:r>
              <a:rPr dirty="0" err="1"/>
              <a:t>agricultura</a:t>
            </a:r>
            <a:r>
              <a:rPr dirty="0"/>
              <a:t> </a:t>
            </a:r>
            <a:r>
              <a:rPr dirty="0" err="1"/>
              <a:t>sostenible</a:t>
            </a:r>
            <a:r>
              <a:rPr dirty="0"/>
              <a:t> y </a:t>
            </a:r>
            <a:r>
              <a:rPr dirty="0" err="1"/>
              <a:t>mejorar</a:t>
            </a:r>
            <a:r>
              <a:rPr dirty="0"/>
              <a:t> la </a:t>
            </a:r>
            <a:r>
              <a:rPr dirty="0" err="1"/>
              <a:t>vida</a:t>
            </a:r>
            <a:r>
              <a:rPr dirty="0"/>
              <a:t> de las </a:t>
            </a:r>
            <a:r>
              <a:rPr dirty="0" err="1"/>
              <a:t>comunidades</a:t>
            </a:r>
            <a:r>
              <a:rPr dirty="0"/>
              <a:t> </a:t>
            </a:r>
            <a:r>
              <a:rPr dirty="0" err="1"/>
              <a:t>en</a:t>
            </a:r>
            <a:r>
              <a:rPr dirty="0"/>
              <a:t> </a:t>
            </a:r>
            <a:r>
              <a:rPr dirty="0" err="1"/>
              <a:t>su</a:t>
            </a:r>
            <a:r>
              <a:rPr dirty="0"/>
              <a:t> </a:t>
            </a:r>
            <a:r>
              <a:rPr dirty="0" err="1"/>
              <a:t>cadena</a:t>
            </a:r>
            <a:r>
              <a:rPr dirty="0"/>
              <a:t> de </a:t>
            </a:r>
            <a:r>
              <a:rPr dirty="0" err="1"/>
              <a:t>suministro</a:t>
            </a:r>
            <a:r>
              <a:rPr dirty="0"/>
              <a:t>.</a:t>
            </a:r>
          </a:p>
          <a:p>
            <a:pPr marL="342900" indent="-342900" algn="just">
              <a:lnSpc>
                <a:spcPts val="3359"/>
              </a:lnSpc>
              <a:buFont typeface="Arial" panose="020B0604020202020204" pitchFamily="34" charset="0"/>
              <a:buChar char="•"/>
              <a:defRPr sz="2400">
                <a:solidFill>
                  <a:srgbClr val="000000"/>
                </a:solidFill>
                <a:latin typeface="Abhaya Libre Regular"/>
              </a:defRPr>
            </a:pPr>
            <a:r>
              <a:rPr b="1" dirty="0"/>
              <a:t>Novo Nordisk</a:t>
            </a:r>
            <a:r>
              <a:rPr dirty="0"/>
              <a:t>: La </a:t>
            </a:r>
            <a:r>
              <a:rPr dirty="0" err="1"/>
              <a:t>compañía</a:t>
            </a:r>
            <a:r>
              <a:rPr dirty="0"/>
              <a:t> sanitaria </a:t>
            </a:r>
            <a:r>
              <a:rPr dirty="0" err="1"/>
              <a:t>cuenta</a:t>
            </a:r>
            <a:r>
              <a:rPr dirty="0"/>
              <a:t> con una </a:t>
            </a:r>
            <a:r>
              <a:rPr dirty="0" err="1"/>
              <a:t>serie</a:t>
            </a:r>
            <a:r>
              <a:rPr dirty="0"/>
              <a:t> de </a:t>
            </a:r>
            <a:r>
              <a:rPr dirty="0" err="1"/>
              <a:t>iniciativas</a:t>
            </a:r>
            <a:r>
              <a:rPr dirty="0"/>
              <a:t> para </a:t>
            </a:r>
            <a:r>
              <a:rPr dirty="0" err="1"/>
              <a:t>promover</a:t>
            </a:r>
            <a:r>
              <a:rPr dirty="0"/>
              <a:t> la </a:t>
            </a:r>
            <a:r>
              <a:rPr dirty="0" err="1"/>
              <a:t>sostenibilidad</a:t>
            </a:r>
            <a:r>
              <a:rPr dirty="0"/>
              <a:t> y </a:t>
            </a:r>
            <a:r>
              <a:rPr dirty="0" err="1"/>
              <a:t>mejorar</a:t>
            </a:r>
            <a:r>
              <a:rPr dirty="0"/>
              <a:t> la </a:t>
            </a:r>
            <a:r>
              <a:rPr dirty="0" err="1"/>
              <a:t>vida</a:t>
            </a:r>
            <a:r>
              <a:rPr dirty="0"/>
              <a:t> de las </a:t>
            </a:r>
            <a:r>
              <a:rPr dirty="0" err="1"/>
              <a:t>comunidades</a:t>
            </a:r>
            <a:r>
              <a:rPr dirty="0"/>
              <a:t> </a:t>
            </a:r>
            <a:r>
              <a:rPr dirty="0" err="1"/>
              <a:t>en</a:t>
            </a:r>
            <a:r>
              <a:rPr dirty="0"/>
              <a:t> las que opera.</a:t>
            </a:r>
          </a:p>
          <a:p>
            <a:pPr marL="342900" indent="-342900" algn="just">
              <a:lnSpc>
                <a:spcPts val="3359"/>
              </a:lnSpc>
              <a:buFont typeface="Arial" panose="020B0604020202020204" pitchFamily="34" charset="0"/>
              <a:buChar char="•"/>
              <a:defRPr sz="2400">
                <a:solidFill>
                  <a:srgbClr val="000000"/>
                </a:solidFill>
                <a:latin typeface="Abhaya Libre Regular"/>
              </a:defRPr>
            </a:pPr>
            <a:r>
              <a:rPr b="1" dirty="0" err="1"/>
              <a:t>Triodos</a:t>
            </a:r>
            <a:r>
              <a:rPr b="1" dirty="0"/>
              <a:t> Bank</a:t>
            </a:r>
            <a:r>
              <a:rPr dirty="0"/>
              <a:t>: El banco es </a:t>
            </a:r>
            <a:r>
              <a:rPr dirty="0" err="1"/>
              <a:t>conocido</a:t>
            </a:r>
            <a:r>
              <a:rPr dirty="0"/>
              <a:t> por </a:t>
            </a:r>
            <a:r>
              <a:rPr dirty="0" err="1"/>
              <a:t>su</a:t>
            </a:r>
            <a:r>
              <a:rPr dirty="0"/>
              <a:t> </a:t>
            </a:r>
            <a:r>
              <a:rPr dirty="0" err="1"/>
              <a:t>compromiso</a:t>
            </a:r>
            <a:r>
              <a:rPr dirty="0"/>
              <a:t> con la banca </a:t>
            </a:r>
            <a:r>
              <a:rPr dirty="0" err="1"/>
              <a:t>ética</a:t>
            </a:r>
            <a:r>
              <a:rPr dirty="0"/>
              <a:t> y </a:t>
            </a:r>
            <a:r>
              <a:rPr dirty="0" err="1"/>
              <a:t>cuenta</a:t>
            </a:r>
            <a:r>
              <a:rPr dirty="0"/>
              <a:t> con una </a:t>
            </a:r>
            <a:r>
              <a:rPr dirty="0" err="1"/>
              <a:t>serie</a:t>
            </a:r>
            <a:r>
              <a:rPr dirty="0"/>
              <a:t> de </a:t>
            </a:r>
            <a:r>
              <a:rPr dirty="0" err="1"/>
              <a:t>iniciativas</a:t>
            </a:r>
            <a:r>
              <a:rPr dirty="0"/>
              <a:t> para </a:t>
            </a:r>
            <a:r>
              <a:rPr dirty="0" err="1"/>
              <a:t>promover</a:t>
            </a:r>
            <a:r>
              <a:rPr dirty="0"/>
              <a:t> la </a:t>
            </a:r>
            <a:r>
              <a:rPr dirty="0" err="1"/>
              <a:t>sostenibilidad</a:t>
            </a:r>
            <a:r>
              <a:rPr dirty="0"/>
              <a:t> y </a:t>
            </a:r>
            <a:r>
              <a:rPr dirty="0" err="1"/>
              <a:t>apoyar</a:t>
            </a:r>
            <a:r>
              <a:rPr dirty="0"/>
              <a:t> </a:t>
            </a:r>
            <a:r>
              <a:rPr dirty="0" err="1"/>
              <a:t>el</a:t>
            </a:r>
            <a:r>
              <a:rPr dirty="0"/>
              <a:t> </a:t>
            </a:r>
            <a:r>
              <a:rPr dirty="0" err="1"/>
              <a:t>desarrollo</a:t>
            </a:r>
            <a:r>
              <a:rPr dirty="0"/>
              <a:t> </a:t>
            </a:r>
            <a:r>
              <a:rPr dirty="0" err="1"/>
              <a:t>sostenible</a:t>
            </a:r>
            <a:r>
              <a:rPr dirty="0"/>
              <a:t>.</a:t>
            </a:r>
          </a:p>
          <a:p>
            <a:pPr marL="342900" indent="-342900" algn="just">
              <a:lnSpc>
                <a:spcPts val="3359"/>
              </a:lnSpc>
              <a:buFont typeface="Arial" panose="020B0604020202020204" pitchFamily="34" charset="0"/>
              <a:buChar char="•"/>
              <a:defRPr sz="2400">
                <a:solidFill>
                  <a:srgbClr val="000000"/>
                </a:solidFill>
                <a:latin typeface="Abhaya Libre Regular"/>
              </a:defRPr>
            </a:pPr>
            <a:r>
              <a:rPr b="1" dirty="0"/>
              <a:t>Interface</a:t>
            </a:r>
            <a:r>
              <a:rPr dirty="0"/>
              <a:t>: La </a:t>
            </a:r>
            <a:r>
              <a:rPr dirty="0" err="1"/>
              <a:t>compañía</a:t>
            </a:r>
            <a:r>
              <a:rPr dirty="0"/>
              <a:t> es </a:t>
            </a:r>
            <a:r>
              <a:rPr dirty="0" err="1"/>
              <a:t>líder</a:t>
            </a:r>
            <a:r>
              <a:rPr dirty="0"/>
              <a:t> </a:t>
            </a:r>
            <a:r>
              <a:rPr dirty="0" err="1"/>
              <a:t>mundial</a:t>
            </a:r>
            <a:r>
              <a:rPr dirty="0"/>
              <a:t> </a:t>
            </a:r>
            <a:r>
              <a:rPr dirty="0" err="1"/>
              <a:t>en</a:t>
            </a:r>
            <a:r>
              <a:rPr dirty="0"/>
              <a:t> la </a:t>
            </a:r>
            <a:r>
              <a:rPr dirty="0" err="1"/>
              <a:t>fabricación</a:t>
            </a:r>
            <a:r>
              <a:rPr dirty="0"/>
              <a:t> de </a:t>
            </a:r>
            <a:r>
              <a:rPr dirty="0" err="1"/>
              <a:t>suelos</a:t>
            </a:r>
            <a:r>
              <a:rPr dirty="0"/>
              <a:t> </a:t>
            </a:r>
            <a:r>
              <a:rPr dirty="0" err="1"/>
              <a:t>sostenibles</a:t>
            </a:r>
            <a:r>
              <a:rPr dirty="0"/>
              <a:t> y </a:t>
            </a:r>
            <a:r>
              <a:rPr dirty="0" err="1"/>
              <a:t>cuenta</a:t>
            </a:r>
            <a:r>
              <a:rPr dirty="0"/>
              <a:t> con una </a:t>
            </a:r>
            <a:r>
              <a:rPr dirty="0" err="1"/>
              <a:t>serie</a:t>
            </a:r>
            <a:r>
              <a:rPr dirty="0"/>
              <a:t> de </a:t>
            </a:r>
            <a:r>
              <a:rPr dirty="0" err="1"/>
              <a:t>iniciativas</a:t>
            </a:r>
            <a:r>
              <a:rPr dirty="0"/>
              <a:t> para </a:t>
            </a:r>
            <a:r>
              <a:rPr dirty="0" err="1"/>
              <a:t>promover</a:t>
            </a:r>
            <a:r>
              <a:rPr dirty="0"/>
              <a:t> la </a:t>
            </a:r>
            <a:r>
              <a:rPr dirty="0" err="1"/>
              <a:t>sostenibilidad</a:t>
            </a:r>
            <a:r>
              <a:rPr dirty="0"/>
              <a:t> y </a:t>
            </a:r>
            <a:r>
              <a:rPr dirty="0" err="1"/>
              <a:t>reducir</a:t>
            </a:r>
            <a:r>
              <a:rPr dirty="0"/>
              <a:t> </a:t>
            </a:r>
            <a:r>
              <a:rPr dirty="0" err="1"/>
              <a:t>su</a:t>
            </a:r>
            <a:r>
              <a:rPr dirty="0"/>
              <a:t> </a:t>
            </a:r>
            <a:r>
              <a:rPr dirty="0" err="1"/>
              <a:t>impacto</a:t>
            </a:r>
            <a:r>
              <a:rPr dirty="0"/>
              <a:t> </a:t>
            </a:r>
            <a:r>
              <a:rPr dirty="0" err="1"/>
              <a:t>ambiental</a:t>
            </a:r>
            <a:r>
              <a:rPr dirty="0"/>
              <a:t>.</a:t>
            </a: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1745071" y="927922"/>
            <a:ext cx="15960638" cy="705321"/>
          </a:xfrm>
          <a:prstGeom prst="rect">
            <a:avLst/>
          </a:prstGeom>
        </p:spPr>
        <p:txBody>
          <a:bodyPr wrap="square" lIns="0" tIns="0" rIns="0" bIns="0" anchor="t">
            <a:spAutoFit/>
          </a:bodyPr>
          <a:lstStyle/>
          <a:p>
            <a:pPr>
              <a:lnSpc>
                <a:spcPts val="5460"/>
              </a:lnSpc>
              <a:defRPr sz="4000" b="1">
                <a:solidFill>
                  <a:srgbClr val="000000"/>
                </a:solidFill>
                <a:latin typeface="Abhaya Libre Regular"/>
              </a:defRPr>
            </a:pPr>
            <a:r>
              <a:rPr dirty="0" err="1"/>
              <a:t>Ejemplos</a:t>
            </a:r>
            <a:r>
              <a:rPr dirty="0"/>
              <a:t> de </a:t>
            </a:r>
            <a:r>
              <a:rPr dirty="0" err="1"/>
              <a:t>empresas</a:t>
            </a:r>
            <a:r>
              <a:rPr dirty="0"/>
              <a:t> </a:t>
            </a:r>
            <a:r>
              <a:rPr dirty="0" err="1"/>
              <a:t>europeas</a:t>
            </a:r>
            <a:r>
              <a:rPr dirty="0"/>
              <a:t> con </a:t>
            </a:r>
            <a:r>
              <a:rPr dirty="0" err="1"/>
              <a:t>buena</a:t>
            </a:r>
            <a:r>
              <a:rPr dirty="0"/>
              <a:t> </a:t>
            </a:r>
            <a:r>
              <a:rPr dirty="0" err="1"/>
              <a:t>Responsabilidad</a:t>
            </a:r>
            <a:r>
              <a:rPr dirty="0"/>
              <a:t> Social </a:t>
            </a:r>
            <a:r>
              <a:rPr dirty="0" err="1"/>
              <a:t>Empresarial</a:t>
            </a:r>
            <a:endParaRPr lang="en-US" sz="4000" b="1" dirty="0">
              <a:solidFill>
                <a:srgbClr val="000000"/>
              </a:solidFill>
              <a:latin typeface="Abhaya Libre Regular"/>
            </a:endParaRP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2918338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1550566" y="2956304"/>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911525" y="3799930"/>
            <a:ext cx="8985074" cy="4343497"/>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rPr b="1"/>
              <a:t>Una definición simplista</a:t>
            </a:r>
            <a:r>
              <a:t>: El consumo sostenible es el concepto de consumir recursos y productos de una manera sostenible y responsable, para que puedan satisfacer nuestras necesidades ahora y en el futuro, sin crear un impacto ambiental negativo.</a:t>
            </a:r>
          </a:p>
          <a:p>
            <a:pPr marL="342900" indent="-342900" algn="just">
              <a:lnSpc>
                <a:spcPts val="3359"/>
              </a:lnSpc>
              <a:buFont typeface="Arial" panose="020B0604020202020204" pitchFamily="34" charset="0"/>
              <a:buChar char="•"/>
              <a:defRPr sz="2400">
                <a:solidFill>
                  <a:srgbClr val="000000"/>
                </a:solidFill>
                <a:latin typeface="Abhaya Libre Regular"/>
              </a:defRPr>
            </a:pPr>
            <a:r>
              <a:rPr b="1"/>
              <a:t>Una definición desde la perspectiva del consumidor final</a:t>
            </a:r>
            <a:r>
              <a:t>: El consumo sostenible significa lograr un comportamiento sostenible de la persona consumidora. Se trata de pensar y actuar con el medio ambiente en mente cuando nosotros, como consumidores finales, compramos, consumimos y tiramos. Se trata de adoptar valores sostenibles en la etapa inicial de la cadena de producción para tomar decisiones de consumo que reduzcan la generación de residuos y el impacto ambiental.</a:t>
            </a:r>
          </a:p>
        </p:txBody>
      </p:sp>
      <p:sp>
        <p:nvSpPr>
          <p:cNvPr id="9" name="TextBox 9"/>
          <p:cNvSpPr txBox="1"/>
          <p:nvPr/>
        </p:nvSpPr>
        <p:spPr>
          <a:xfrm>
            <a:off x="1911524" y="2052507"/>
            <a:ext cx="8985075" cy="765979"/>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rPr dirty="0" err="1"/>
              <a:t>Consumo</a:t>
            </a:r>
            <a:r>
              <a:rPr dirty="0"/>
              <a:t> </a:t>
            </a:r>
            <a:r>
              <a:rPr dirty="0" err="1"/>
              <a:t>sostenible</a:t>
            </a:r>
            <a:endParaRPr dirty="0"/>
          </a:p>
        </p:txBody>
      </p:sp>
      <p:sp>
        <p:nvSpPr>
          <p:cNvPr id="10" name="TextBox 10"/>
          <p:cNvSpPr txBox="1"/>
          <p:nvPr/>
        </p:nvSpPr>
        <p:spPr>
          <a:xfrm>
            <a:off x="1911525" y="2956305"/>
            <a:ext cx="8280738" cy="679032"/>
          </a:xfrm>
          <a:prstGeom prst="rect">
            <a:avLst/>
          </a:prstGeom>
        </p:spPr>
        <p:txBody>
          <a:bodyPr lIns="0" tIns="0" rIns="0" bIns="0" anchor="t">
            <a:spAutoFit/>
          </a:bodyPr>
          <a:lstStyle/>
          <a:p>
            <a:pPr>
              <a:lnSpc>
                <a:spcPts val="5460"/>
              </a:lnSpc>
              <a:defRPr sz="3900">
                <a:solidFill>
                  <a:srgbClr val="000000"/>
                </a:solidFill>
                <a:latin typeface="Abhaya Libre Regular"/>
              </a:defRPr>
            </a:pPr>
            <a:r>
              <a:t>¿Qué es el consumo sostenible?</a:t>
            </a:r>
          </a:p>
        </p:txBody>
      </p:sp>
      <p:pic>
        <p:nvPicPr>
          <p:cNvPr id="2052" name="Picture 4" descr="Sponsored image">
            <a:extLst>
              <a:ext uri="{FF2B5EF4-FFF2-40B4-BE49-F238E27FC236}">
                <a16:creationId xmlns:a16="http://schemas.microsoft.com/office/drawing/2014/main" id="{A4921739-0E97-5F37-70AA-7A6A8382F3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30899" y="4173002"/>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38061" y="4052837"/>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6" name="TextBox 16"/>
          <p:cNvSpPr txBox="1"/>
          <p:nvPr/>
        </p:nvSpPr>
        <p:spPr>
          <a:xfrm>
            <a:off x="251930" y="4534669"/>
            <a:ext cx="17704374" cy="3471463"/>
          </a:xfrm>
          <a:prstGeom prst="rect">
            <a:avLst/>
          </a:prstGeom>
        </p:spPr>
        <p:txBody>
          <a:bodyPr wrap="square" lIns="0" tIns="0" rIns="0" bIns="0" anchor="t">
            <a:spAutoFit/>
          </a:bodyPr>
          <a:lstStyle/>
          <a:p>
            <a:pPr algn="ctr">
              <a:lnSpc>
                <a:spcPts val="8000"/>
              </a:lnSpc>
              <a:defRPr sz="7200" b="1">
                <a:solidFill>
                  <a:srgbClr val="04989E"/>
                </a:solidFill>
                <a:latin typeface="Abhaya Libre Regular"/>
              </a:defRPr>
            </a:pPr>
            <a:r>
              <a:rPr sz="6000" dirty="0" err="1">
                <a:solidFill>
                  <a:srgbClr val="04989E"/>
                </a:solidFill>
                <a:latin typeface="Abhaya Libre Regular"/>
              </a:rPr>
              <a:t>Responsabilidad</a:t>
            </a:r>
            <a:r>
              <a:rPr sz="6000" dirty="0">
                <a:solidFill>
                  <a:srgbClr val="04989E"/>
                </a:solidFill>
                <a:latin typeface="Abhaya Libre Regular"/>
              </a:rPr>
              <a:t> social </a:t>
            </a:r>
            <a:r>
              <a:rPr sz="6000" dirty="0" err="1">
                <a:solidFill>
                  <a:srgbClr val="04989E"/>
                </a:solidFill>
                <a:latin typeface="Abhaya Libre Regular"/>
              </a:rPr>
              <a:t>medioambiental</a:t>
            </a:r>
            <a:r>
              <a:rPr sz="6000" dirty="0">
                <a:solidFill>
                  <a:srgbClr val="04989E"/>
                </a:solidFill>
                <a:latin typeface="Abhaya Libre Regular"/>
              </a:rPr>
              <a:t> </a:t>
            </a:r>
            <a:r>
              <a:rPr sz="6000" dirty="0" err="1">
                <a:solidFill>
                  <a:srgbClr val="04989E"/>
                </a:solidFill>
                <a:latin typeface="Abhaya Libre Regular"/>
              </a:rPr>
              <a:t>en</a:t>
            </a:r>
            <a:r>
              <a:rPr sz="6000" dirty="0">
                <a:solidFill>
                  <a:srgbClr val="04989E"/>
                </a:solidFill>
                <a:latin typeface="Abhaya Libre Regular"/>
              </a:rPr>
              <a:t> las </a:t>
            </a:r>
            <a:r>
              <a:rPr sz="6000" dirty="0" err="1">
                <a:solidFill>
                  <a:srgbClr val="04989E"/>
                </a:solidFill>
                <a:latin typeface="Abhaya Libre Regular"/>
              </a:rPr>
              <a:t>empresas</a:t>
            </a:r>
            <a:r>
              <a:rPr sz="6000" dirty="0">
                <a:solidFill>
                  <a:srgbClr val="04989E"/>
                </a:solidFill>
                <a:latin typeface="Abhaya Libre Regular"/>
              </a:rPr>
              <a:t>: </a:t>
            </a:r>
          </a:p>
          <a:p>
            <a:pPr algn="ctr">
              <a:lnSpc>
                <a:spcPts val="8000"/>
              </a:lnSpc>
              <a:defRPr sz="7200" b="1">
                <a:solidFill>
                  <a:srgbClr val="04989E"/>
                </a:solidFill>
                <a:latin typeface="Abhaya Libre Regular"/>
              </a:defRPr>
            </a:pPr>
            <a:r>
              <a:rPr sz="6000" dirty="0" err="1">
                <a:solidFill>
                  <a:srgbClr val="04989E"/>
                </a:solidFill>
                <a:latin typeface="Abhaya Libre Regular"/>
              </a:rPr>
              <a:t>Consumo</a:t>
            </a:r>
            <a:r>
              <a:rPr sz="6000" dirty="0">
                <a:solidFill>
                  <a:srgbClr val="04989E"/>
                </a:solidFill>
                <a:latin typeface="Abhaya Libre Regular"/>
              </a:rPr>
              <a:t> </a:t>
            </a:r>
            <a:r>
              <a:rPr sz="6000" dirty="0" err="1">
                <a:solidFill>
                  <a:srgbClr val="04989E"/>
                </a:solidFill>
                <a:latin typeface="Abhaya Libre Regular"/>
              </a:rPr>
              <a:t>sostenible</a:t>
            </a:r>
            <a:r>
              <a:rPr sz="6000" dirty="0">
                <a:solidFill>
                  <a:srgbClr val="04989E"/>
                </a:solidFill>
                <a:latin typeface="Abhaya Libre Regular"/>
              </a:rPr>
              <a:t>, </a:t>
            </a:r>
            <a:r>
              <a:rPr sz="6000" dirty="0" err="1">
                <a:solidFill>
                  <a:srgbClr val="04989E"/>
                </a:solidFill>
                <a:latin typeface="Abhaya Libre Regular"/>
              </a:rPr>
              <a:t>Huella</a:t>
            </a:r>
            <a:r>
              <a:rPr sz="6000" dirty="0">
                <a:solidFill>
                  <a:srgbClr val="04989E"/>
                </a:solidFill>
                <a:latin typeface="Abhaya Libre Regular"/>
              </a:rPr>
              <a:t> </a:t>
            </a:r>
            <a:r>
              <a:rPr sz="6000" dirty="0" err="1">
                <a:solidFill>
                  <a:srgbClr val="04989E"/>
                </a:solidFill>
                <a:latin typeface="Abhaya Libre Regular"/>
              </a:rPr>
              <a:t>ecológica</a:t>
            </a:r>
            <a:r>
              <a:rPr sz="6000" dirty="0">
                <a:solidFill>
                  <a:srgbClr val="04989E"/>
                </a:solidFill>
                <a:latin typeface="Abhaya Libre Regular"/>
              </a:rPr>
              <a:t>, </a:t>
            </a:r>
            <a:r>
              <a:rPr sz="6000" dirty="0" err="1">
                <a:solidFill>
                  <a:srgbClr val="04989E"/>
                </a:solidFill>
                <a:latin typeface="Abhaya Libre Regular"/>
              </a:rPr>
              <a:t>Empresas</a:t>
            </a:r>
            <a:r>
              <a:rPr sz="6000" dirty="0">
                <a:solidFill>
                  <a:srgbClr val="04989E"/>
                </a:solidFill>
                <a:latin typeface="Abhaya Libre Regular"/>
              </a:rPr>
              <a:t> </a:t>
            </a:r>
            <a:r>
              <a:rPr sz="6000" dirty="0" err="1">
                <a:solidFill>
                  <a:srgbClr val="04989E"/>
                </a:solidFill>
                <a:latin typeface="Abhaya Libre Regular"/>
              </a:rPr>
              <a:t>sociales</a:t>
            </a:r>
            <a:r>
              <a:rPr sz="6000" dirty="0">
                <a:solidFill>
                  <a:srgbClr val="04989E"/>
                </a:solidFill>
                <a:latin typeface="Abhaya Libre Regular"/>
              </a:rPr>
              <a:t> </a:t>
            </a:r>
          </a:p>
          <a:p>
            <a:pPr algn="ctr">
              <a:lnSpc>
                <a:spcPts val="12599"/>
              </a:lnSpc>
            </a:pPr>
            <a:endParaRPr lang="en-US" sz="5400" dirty="0">
              <a:solidFill>
                <a:srgbClr val="04989E"/>
              </a:solidFill>
              <a:latin typeface="Abhaya Libre Regular"/>
            </a:endParaRPr>
          </a:p>
        </p:txBody>
      </p:sp>
      <p:pic>
        <p:nvPicPr>
          <p:cNvPr id="17" name="Picture 17"/>
          <p:cNvPicPr>
            <a:picLocks noChangeAspect="1"/>
          </p:cNvPicPr>
          <p:nvPr/>
        </p:nvPicPr>
        <p:blipFill>
          <a:blip r:embed="rId14"/>
          <a:srcRect/>
          <a:stretch>
            <a:fillRect/>
          </a:stretch>
        </p:blipFill>
        <p:spPr>
          <a:xfrm>
            <a:off x="16418708" y="0"/>
            <a:ext cx="1869292" cy="1869292"/>
          </a:xfrm>
          <a:prstGeom prst="rect">
            <a:avLst/>
          </a:prstGeom>
        </p:spPr>
      </p:pic>
      <p:pic>
        <p:nvPicPr>
          <p:cNvPr id="18" name="Picture 18"/>
          <p:cNvPicPr>
            <a:picLocks noChangeAspect="1"/>
          </p:cNvPicPr>
          <p:nvPr/>
        </p:nvPicPr>
        <p:blipFill>
          <a:blip r:embed="rId15"/>
          <a:srcRect/>
          <a:stretch>
            <a:fillRect/>
          </a:stretch>
        </p:blipFill>
        <p:spPr>
          <a:xfrm>
            <a:off x="7758608" y="9258300"/>
            <a:ext cx="3710720" cy="779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1869290" y="743344"/>
            <a:ext cx="14549418" cy="657872"/>
          </a:xfrm>
          <a:prstGeom prst="rect">
            <a:avLst/>
          </a:prstGeom>
        </p:spPr>
        <p:txBody>
          <a:bodyPr wrap="square" lIns="0" tIns="0" rIns="0" bIns="0" anchor="t">
            <a:spAutoFit/>
          </a:bodyPr>
          <a:lstStyle/>
          <a:p>
            <a:pPr algn="ctr">
              <a:lnSpc>
                <a:spcPts val="5449"/>
              </a:lnSpc>
              <a:defRPr sz="3600" b="1">
                <a:solidFill>
                  <a:srgbClr val="000000"/>
                </a:solidFill>
                <a:latin typeface="Abhaya Libre Regular"/>
              </a:defRPr>
            </a:pPr>
            <a:r>
              <a:t>Cómo podemos contribuir a la sostenibilidad y al consumo responsable</a:t>
            </a:r>
          </a:p>
        </p:txBody>
      </p:sp>
      <p:grpSp>
        <p:nvGrpSpPr>
          <p:cNvPr id="7" name="Group 7"/>
          <p:cNvGrpSpPr/>
          <p:nvPr/>
        </p:nvGrpSpPr>
        <p:grpSpPr>
          <a:xfrm>
            <a:off x="1671495" y="1782057"/>
            <a:ext cx="15290979" cy="8066050"/>
            <a:chOff x="472574" y="-4738"/>
            <a:chExt cx="20387971" cy="10754732"/>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65311" y="-4738"/>
              <a:ext cx="2640979" cy="2742814"/>
            </a:xfrm>
            <a:prstGeom prst="rect">
              <a:avLst/>
            </a:prstGeom>
          </p:spPr>
        </p:pic>
        <p:sp>
          <p:nvSpPr>
            <p:cNvPr id="9" name="TextBox 9"/>
            <p:cNvSpPr txBox="1"/>
            <p:nvPr/>
          </p:nvSpPr>
          <p:spPr>
            <a:xfrm>
              <a:off x="472574" y="3066599"/>
              <a:ext cx="11702814" cy="6372685"/>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t>Lo primero que debes hacer es cuestionar tu propio consumo. Ya tenemos muchas cosas en nuestra vida diaria que podemos hacer más sostenibles y, por lo tanto, marcar la diferencia.</a:t>
              </a:r>
            </a:p>
            <a:p>
              <a:pPr marL="342900" indent="-342900" algn="just">
                <a:lnSpc>
                  <a:spcPts val="3359"/>
                </a:lnSpc>
                <a:buFont typeface="Arial" panose="020B0604020202020204" pitchFamily="34" charset="0"/>
                <a:buChar char="•"/>
                <a:defRPr sz="2400">
                  <a:solidFill>
                    <a:srgbClr val="000000"/>
                  </a:solidFill>
                  <a:latin typeface="Abhaya Libre Regular"/>
                </a:defRPr>
              </a:pPr>
              <a:r>
                <a:t>La moda rápida, la carne barata y los productos plásticos son una carga para la naturaleza y, a largo plazo, para nuestra cartera. Aunque los bajos precios pueden resultar tentadores al principio, a la larga no es barato, porque tienes que comprar más constantemente.</a:t>
              </a:r>
            </a:p>
            <a:p>
              <a:pPr marL="342900" indent="-342900" algn="just">
                <a:lnSpc>
                  <a:spcPts val="3359"/>
                </a:lnSpc>
                <a:buFont typeface="Arial" panose="020B0604020202020204" pitchFamily="34" charset="0"/>
                <a:buChar char="•"/>
                <a:defRPr sz="2400">
                  <a:solidFill>
                    <a:srgbClr val="000000"/>
                  </a:solidFill>
                  <a:latin typeface="Abhaya Libre Regular"/>
                </a:defRPr>
              </a:pPr>
              <a:r>
                <a:t>Quienes optan por una mejor calidad, condiciones de producción justas y apoyan la economía local dejan su huella ecológica y hacen algo activamente por la sostenibilidad, la equidad social y, en última instancia, su propio bienestar.</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60697" y="169201"/>
              <a:ext cx="2693009" cy="25852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740044" y="8394493"/>
              <a:ext cx="2406643" cy="2355501"/>
            </a:xfrm>
            <a:prstGeom prst="rect">
              <a:avLst/>
            </a:prstGeom>
          </p:spPr>
        </p:pic>
        <p:sp>
          <p:nvSpPr>
            <p:cNvPr id="18" name="TextBox 18"/>
            <p:cNvSpPr txBox="1"/>
            <p:nvPr/>
          </p:nvSpPr>
          <p:spPr>
            <a:xfrm>
              <a:off x="12326347" y="3184954"/>
              <a:ext cx="8534198" cy="5209973"/>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t>Demasiado desorden puede ser una carga. Por lo tanto: compra de manera responsable, infórmate y reconsidera tu alimentación y la forma en la que gestionas la ropa y otras cosas.</a:t>
              </a:r>
            </a:p>
            <a:p>
              <a:pPr marL="342900" indent="-342900" algn="just">
                <a:lnSpc>
                  <a:spcPts val="3359"/>
                </a:lnSpc>
                <a:buFont typeface="Arial" panose="020B0604020202020204" pitchFamily="34" charset="0"/>
                <a:buChar char="•"/>
                <a:defRPr sz="2400">
                  <a:solidFill>
                    <a:srgbClr val="000000"/>
                  </a:solidFill>
                  <a:latin typeface="Abhaya Libre Regular"/>
                </a:defRPr>
              </a:pPr>
              <a:r>
                <a:t>En lugar de gastar tu dinero en supuestas gangas y ofertas especiales, ahorra para algo significativo. Esto podría ser, por ejemplo, unas vacaciones con seres queridos, una actividad agradable o suministros para más adelante.</a:t>
              </a:r>
            </a:p>
          </p:txBody>
        </p:sp>
      </p:gr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614497">
            <a:off x="17215841" y="8047725"/>
            <a:ext cx="4352147" cy="43464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9906000" y="1693056"/>
            <a:ext cx="7768203" cy="6580124"/>
            <a:chOff x="0" y="0"/>
            <a:chExt cx="2374900" cy="2011680"/>
          </a:xfrm>
        </p:grpSpPr>
        <p:sp>
          <p:nvSpPr>
            <p:cNvPr id="8" name="Freeform 8"/>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a:solidFill>
                <a:srgbClr val="000000"/>
              </a:solidFill>
            </a:ln>
          </p:spPr>
        </p:sp>
      </p:grpSp>
      <p:sp>
        <p:nvSpPr>
          <p:cNvPr id="9" name="TextBox 9"/>
          <p:cNvSpPr txBox="1"/>
          <p:nvPr/>
        </p:nvSpPr>
        <p:spPr>
          <a:xfrm>
            <a:off x="762000" y="743344"/>
            <a:ext cx="16078200" cy="1458476"/>
          </a:xfrm>
          <a:prstGeom prst="rect">
            <a:avLst/>
          </a:prstGeom>
        </p:spPr>
        <p:txBody>
          <a:bodyPr wrap="square" lIns="0" tIns="0" rIns="0" bIns="0" anchor="t">
            <a:spAutoFit/>
          </a:bodyPr>
          <a:lstStyle/>
          <a:p>
            <a:pPr algn="ctr">
              <a:lnSpc>
                <a:spcPts val="5449"/>
              </a:lnSpc>
              <a:defRPr sz="6410">
                <a:solidFill>
                  <a:srgbClr val="000000"/>
                </a:solidFill>
                <a:latin typeface="Abhaya Libre Regular"/>
              </a:defRPr>
            </a:pPr>
            <a:r>
              <a:t>Alcanzar un consumo sostenible en Europa para 2050</a:t>
            </a:r>
          </a:p>
        </p:txBody>
      </p:sp>
      <p:grpSp>
        <p:nvGrpSpPr>
          <p:cNvPr id="10" name="Group 10"/>
          <p:cNvGrpSpPr/>
          <p:nvPr/>
        </p:nvGrpSpPr>
        <p:grpSpPr>
          <a:xfrm>
            <a:off x="502250" y="1684748"/>
            <a:ext cx="8973069" cy="7850982"/>
            <a:chOff x="-728494" y="-913880"/>
            <a:chExt cx="10075362" cy="10467978"/>
          </a:xfrm>
        </p:grpSpPr>
        <p:sp>
          <p:nvSpPr>
            <p:cNvPr id="11" name="TextBox 11"/>
            <p:cNvSpPr txBox="1"/>
            <p:nvPr/>
          </p:nvSpPr>
          <p:spPr>
            <a:xfrm>
              <a:off x="-436835" y="855988"/>
              <a:ext cx="9783703" cy="8698110"/>
            </a:xfrm>
            <a:prstGeom prst="rect">
              <a:avLst/>
            </a:prstGeom>
          </p:spPr>
          <p:txBody>
            <a:bodyPr lIns="0" tIns="0" rIns="0" bIns="0" anchor="t">
              <a:spAutoFit/>
            </a:bodyPr>
            <a:lstStyle/>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rPr dirty="0" err="1"/>
                <a:t>Alcanzar</a:t>
              </a:r>
              <a:r>
                <a:rPr dirty="0"/>
                <a:t> </a:t>
              </a:r>
              <a:r>
                <a:rPr dirty="0" err="1"/>
                <a:t>el</a:t>
              </a:r>
              <a:r>
                <a:rPr dirty="0"/>
                <a:t> </a:t>
              </a:r>
              <a:r>
                <a:rPr dirty="0" err="1"/>
                <a:t>consumo</a:t>
              </a:r>
              <a:r>
                <a:rPr dirty="0"/>
                <a:t> </a:t>
              </a:r>
              <a:r>
                <a:rPr dirty="0" err="1"/>
                <a:t>sostenible</a:t>
              </a:r>
              <a:r>
                <a:rPr dirty="0"/>
                <a:t> </a:t>
              </a:r>
              <a:r>
                <a:rPr dirty="0" err="1"/>
                <a:t>en</a:t>
              </a:r>
              <a:r>
                <a:rPr dirty="0"/>
                <a:t> Europa para 2050 es un </a:t>
              </a:r>
              <a:r>
                <a:rPr dirty="0" err="1"/>
                <a:t>objetivo</a:t>
              </a:r>
              <a:r>
                <a:rPr dirty="0"/>
                <a:t> </a:t>
              </a:r>
              <a:r>
                <a:rPr dirty="0" err="1"/>
                <a:t>ambicioso</a:t>
              </a:r>
              <a:r>
                <a:rPr dirty="0"/>
                <a:t>, </a:t>
              </a:r>
              <a:r>
                <a:rPr dirty="0" err="1"/>
                <a:t>pero</a:t>
              </a:r>
              <a:r>
                <a:rPr dirty="0"/>
                <a:t> es </a:t>
              </a:r>
              <a:r>
                <a:rPr dirty="0" err="1"/>
                <a:t>alcanzable</a:t>
              </a:r>
              <a:r>
                <a:rPr dirty="0"/>
                <a:t>. El principal </a:t>
              </a:r>
              <a:r>
                <a:rPr dirty="0" err="1"/>
                <a:t>desafío</a:t>
              </a:r>
              <a:r>
                <a:rPr dirty="0"/>
                <a:t> </a:t>
              </a:r>
              <a:r>
                <a:rPr dirty="0" err="1"/>
                <a:t>radica</a:t>
              </a:r>
              <a:r>
                <a:rPr dirty="0"/>
                <a:t> </a:t>
              </a:r>
              <a:r>
                <a:rPr dirty="0" err="1"/>
                <a:t>en</a:t>
              </a:r>
              <a:r>
                <a:rPr dirty="0"/>
                <a:t> </a:t>
              </a:r>
              <a:r>
                <a:rPr dirty="0" err="1"/>
                <a:t>cambiar</a:t>
              </a:r>
              <a:r>
                <a:rPr dirty="0"/>
                <a:t> </a:t>
              </a:r>
              <a:r>
                <a:rPr dirty="0" err="1"/>
                <a:t>el</a:t>
              </a:r>
              <a:r>
                <a:rPr dirty="0"/>
                <a:t> actual </a:t>
              </a:r>
              <a:r>
                <a:rPr dirty="0" err="1"/>
                <a:t>estilo</a:t>
              </a:r>
              <a:r>
                <a:rPr dirty="0"/>
                <a:t> de </a:t>
              </a:r>
              <a:r>
                <a:rPr dirty="0" err="1"/>
                <a:t>vida</a:t>
              </a:r>
              <a:r>
                <a:rPr dirty="0"/>
                <a:t> </a:t>
              </a:r>
              <a:r>
                <a:rPr dirty="0" err="1"/>
                <a:t>insostenible</a:t>
              </a:r>
              <a:r>
                <a:rPr dirty="0"/>
                <a:t> de la </a:t>
              </a:r>
              <a:r>
                <a:rPr dirty="0" err="1"/>
                <a:t>ciudadanía</a:t>
              </a:r>
              <a:r>
                <a:rPr dirty="0"/>
                <a:t> </a:t>
              </a:r>
              <a:r>
                <a:rPr dirty="0" err="1"/>
                <a:t>europea</a:t>
              </a:r>
              <a:r>
                <a:rPr dirty="0"/>
                <a:t>. Para </a:t>
              </a:r>
              <a:r>
                <a:rPr dirty="0" err="1"/>
                <a:t>ello</a:t>
              </a:r>
              <a:r>
                <a:rPr dirty="0"/>
                <a:t>, es </a:t>
              </a:r>
              <a:r>
                <a:rPr dirty="0" err="1"/>
                <a:t>necesario</a:t>
              </a:r>
              <a:r>
                <a:rPr dirty="0"/>
                <a:t> un </a:t>
              </a:r>
              <a:r>
                <a:rPr dirty="0" err="1"/>
                <a:t>cambio</a:t>
              </a:r>
              <a:r>
                <a:rPr dirty="0"/>
                <a:t> </a:t>
              </a:r>
              <a:r>
                <a:rPr dirty="0" err="1"/>
                <a:t>en</a:t>
              </a:r>
              <a:r>
                <a:rPr dirty="0"/>
                <a:t> las </a:t>
              </a:r>
              <a:r>
                <a:rPr dirty="0" err="1"/>
                <a:t>actitudes</a:t>
              </a:r>
              <a:r>
                <a:rPr dirty="0"/>
                <a:t> y </a:t>
              </a:r>
              <a:r>
                <a:rPr dirty="0" err="1"/>
                <a:t>políticas</a:t>
              </a:r>
              <a:r>
                <a:rPr dirty="0"/>
                <a:t> </a:t>
              </a:r>
              <a:r>
                <a:rPr dirty="0" err="1"/>
                <a:t>hacia</a:t>
              </a:r>
              <a:r>
                <a:rPr dirty="0"/>
                <a:t> </a:t>
              </a:r>
              <a:r>
                <a:rPr dirty="0" err="1"/>
                <a:t>el</a:t>
              </a:r>
              <a:r>
                <a:rPr dirty="0"/>
                <a:t> </a:t>
              </a:r>
              <a:r>
                <a:rPr dirty="0" err="1"/>
                <a:t>consumo</a:t>
              </a:r>
              <a:r>
                <a:rPr dirty="0"/>
                <a:t> </a:t>
              </a:r>
              <a:r>
                <a:rPr dirty="0" err="1"/>
                <a:t>sostenible</a:t>
              </a:r>
              <a:r>
                <a:rPr dirty="0"/>
                <a:t>.</a:t>
              </a:r>
            </a:p>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rPr dirty="0"/>
                <a:t>El primer paso es </a:t>
              </a:r>
              <a:r>
                <a:rPr dirty="0" err="1"/>
                <a:t>reducir</a:t>
              </a:r>
              <a:r>
                <a:rPr dirty="0"/>
                <a:t> </a:t>
              </a:r>
              <a:r>
                <a:rPr dirty="0" err="1"/>
                <a:t>el</a:t>
              </a:r>
              <a:r>
                <a:rPr dirty="0"/>
                <a:t> </a:t>
              </a:r>
              <a:r>
                <a:rPr dirty="0" err="1"/>
                <a:t>consumo</a:t>
              </a:r>
              <a:r>
                <a:rPr dirty="0"/>
                <a:t> de </a:t>
              </a:r>
              <a:r>
                <a:rPr dirty="0" err="1"/>
                <a:t>energía</a:t>
              </a:r>
              <a:r>
                <a:rPr dirty="0"/>
                <a:t> y </a:t>
              </a:r>
              <a:r>
                <a:rPr dirty="0" err="1"/>
                <a:t>recursos</a:t>
              </a:r>
              <a:r>
                <a:rPr dirty="0"/>
                <a:t>. Los </a:t>
              </a:r>
              <a:r>
                <a:rPr dirty="0" err="1"/>
                <a:t>gobiernos</a:t>
              </a:r>
              <a:r>
                <a:rPr dirty="0"/>
                <a:t> </a:t>
              </a:r>
              <a:r>
                <a:rPr dirty="0" err="1"/>
                <a:t>deben</a:t>
              </a:r>
              <a:r>
                <a:rPr dirty="0"/>
                <a:t> </a:t>
              </a:r>
              <a:r>
                <a:rPr dirty="0" err="1"/>
                <a:t>implementar</a:t>
              </a:r>
              <a:r>
                <a:rPr dirty="0"/>
                <a:t> </a:t>
              </a:r>
              <a:r>
                <a:rPr dirty="0" err="1"/>
                <a:t>estándares</a:t>
              </a:r>
              <a:r>
                <a:rPr dirty="0"/>
                <a:t> e </a:t>
              </a:r>
              <a:r>
                <a:rPr dirty="0" err="1"/>
                <a:t>incentivos</a:t>
              </a:r>
              <a:r>
                <a:rPr dirty="0"/>
                <a:t> de </a:t>
              </a:r>
              <a:r>
                <a:rPr dirty="0" err="1"/>
                <a:t>eficiencia</a:t>
              </a:r>
              <a:r>
                <a:rPr dirty="0"/>
                <a:t> </a:t>
              </a:r>
              <a:r>
                <a:rPr dirty="0" err="1"/>
                <a:t>energética</a:t>
              </a:r>
              <a:r>
                <a:rPr dirty="0"/>
                <a:t> </a:t>
              </a:r>
              <a:r>
                <a:rPr dirty="0" err="1"/>
                <a:t>más</a:t>
              </a:r>
              <a:r>
                <a:rPr dirty="0"/>
                <a:t> </a:t>
              </a:r>
              <a:r>
                <a:rPr dirty="0" err="1"/>
                <a:t>estrictos</a:t>
              </a:r>
              <a:r>
                <a:rPr dirty="0"/>
                <a:t> para </a:t>
              </a:r>
              <a:r>
                <a:rPr dirty="0" err="1"/>
                <a:t>dispositivos</a:t>
              </a:r>
              <a:r>
                <a:rPr dirty="0"/>
                <a:t> y </a:t>
              </a:r>
              <a:r>
                <a:rPr dirty="0" err="1"/>
                <a:t>electrodomésticos</a:t>
              </a:r>
              <a:r>
                <a:rPr dirty="0"/>
                <a:t> de </a:t>
              </a:r>
              <a:r>
                <a:rPr dirty="0" err="1"/>
                <a:t>ahorro</a:t>
              </a:r>
              <a:r>
                <a:rPr dirty="0"/>
                <a:t> de </a:t>
              </a:r>
              <a:r>
                <a:rPr dirty="0" err="1"/>
                <a:t>energía</a:t>
              </a:r>
              <a:r>
                <a:rPr dirty="0"/>
                <a:t>, </a:t>
              </a:r>
              <a:r>
                <a:rPr dirty="0" err="1"/>
                <a:t>como</a:t>
              </a:r>
              <a:r>
                <a:rPr dirty="0"/>
                <a:t> </a:t>
              </a:r>
              <a:r>
                <a:rPr dirty="0" err="1"/>
                <a:t>iluminación</a:t>
              </a:r>
              <a:r>
                <a:rPr dirty="0"/>
                <a:t> LED, </a:t>
              </a:r>
              <a:r>
                <a:rPr dirty="0" err="1"/>
                <a:t>paneles</a:t>
              </a:r>
              <a:r>
                <a:rPr dirty="0"/>
                <a:t> </a:t>
              </a:r>
              <a:r>
                <a:rPr dirty="0" err="1"/>
                <a:t>solares</a:t>
              </a:r>
              <a:r>
                <a:rPr dirty="0"/>
                <a:t> y </a:t>
              </a:r>
              <a:r>
                <a:rPr dirty="0" err="1"/>
                <a:t>vehículos</a:t>
              </a:r>
              <a:r>
                <a:rPr dirty="0"/>
                <a:t> </a:t>
              </a:r>
              <a:r>
                <a:rPr dirty="0" err="1"/>
                <a:t>eléctricos</a:t>
              </a:r>
              <a:r>
                <a:rPr dirty="0"/>
                <a:t>. </a:t>
              </a:r>
              <a:r>
                <a:rPr dirty="0" err="1"/>
                <a:t>Además</a:t>
              </a:r>
              <a:r>
                <a:rPr dirty="0"/>
                <a:t>, se debe </a:t>
              </a:r>
              <a:r>
                <a:rPr dirty="0" err="1"/>
                <a:t>dar</a:t>
              </a:r>
              <a:r>
                <a:rPr dirty="0"/>
                <a:t> </a:t>
              </a:r>
              <a:r>
                <a:rPr dirty="0" err="1"/>
                <a:t>prioridad</a:t>
              </a:r>
              <a:r>
                <a:rPr dirty="0"/>
                <a:t> a la </a:t>
              </a:r>
              <a:r>
                <a:rPr dirty="0" err="1"/>
                <a:t>implementación</a:t>
              </a:r>
              <a:r>
                <a:rPr dirty="0"/>
                <a:t> de </a:t>
              </a:r>
              <a:r>
                <a:rPr dirty="0" err="1"/>
                <a:t>fuentes</a:t>
              </a:r>
              <a:r>
                <a:rPr dirty="0"/>
                <a:t> de </a:t>
              </a:r>
              <a:r>
                <a:rPr dirty="0" err="1"/>
                <a:t>energía</a:t>
              </a:r>
              <a:r>
                <a:rPr dirty="0"/>
                <a:t> </a:t>
              </a:r>
              <a:r>
                <a:rPr dirty="0" err="1"/>
                <a:t>renovables</a:t>
              </a:r>
              <a:r>
                <a:rPr dirty="0"/>
                <a:t> y </a:t>
              </a:r>
              <a:r>
                <a:rPr dirty="0" err="1"/>
                <a:t>sistemas</a:t>
              </a:r>
              <a:r>
                <a:rPr dirty="0"/>
                <a:t> de </a:t>
              </a:r>
              <a:r>
                <a:rPr dirty="0" err="1"/>
                <a:t>almacenamiento</a:t>
              </a:r>
              <a:r>
                <a:rPr dirty="0"/>
                <a:t> de </a:t>
              </a:r>
              <a:r>
                <a:rPr dirty="0" err="1"/>
                <a:t>energía</a:t>
              </a:r>
              <a:r>
                <a:rPr dirty="0"/>
                <a:t>.</a:t>
              </a:r>
            </a:p>
            <a:p>
              <a:pPr algn="just">
                <a:lnSpc>
                  <a:spcPts val="3359"/>
                </a:lnSpc>
              </a:pPr>
              <a:endParaRPr lang="en-US" sz="2400" spc="-36" dirty="0">
                <a:solidFill>
                  <a:srgbClr val="000000"/>
                </a:solidFill>
                <a:latin typeface="Abhaya Libre Regular"/>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28494" y="-913880"/>
              <a:ext cx="2154466" cy="2328379"/>
            </a:xfrm>
            <a:prstGeom prst="rect">
              <a:avLst/>
            </a:prstGeom>
          </p:spPr>
        </p:pic>
      </p:grpSp>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634878" y="8145774"/>
            <a:ext cx="1814035" cy="1904046"/>
          </a:xfrm>
          <a:prstGeom prst="rect">
            <a:avLst/>
          </a:prstGeom>
        </p:spPr>
      </p:pic>
      <p:pic>
        <p:nvPicPr>
          <p:cNvPr id="13" name="Picture 12">
            <a:extLst>
              <a:ext uri="{FF2B5EF4-FFF2-40B4-BE49-F238E27FC236}">
                <a16:creationId xmlns:a16="http://schemas.microsoft.com/office/drawing/2014/main" id="{0D51D03E-CC31-CB7A-1C62-568AADD812A6}"/>
              </a:ext>
            </a:extLst>
          </p:cNvPr>
          <p:cNvPicPr>
            <a:picLocks noChangeAspect="1"/>
          </p:cNvPicPr>
          <p:nvPr/>
        </p:nvPicPr>
        <p:blipFill>
          <a:blip r:embed="rId14"/>
          <a:stretch>
            <a:fillRect/>
          </a:stretch>
        </p:blipFill>
        <p:spPr>
          <a:xfrm>
            <a:off x="10597743" y="2859637"/>
            <a:ext cx="6559569" cy="39602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10591800" y="1693055"/>
            <a:ext cx="7082404" cy="7225584"/>
            <a:chOff x="0" y="0"/>
            <a:chExt cx="2374900" cy="2011680"/>
          </a:xfrm>
        </p:grpSpPr>
        <p:sp>
          <p:nvSpPr>
            <p:cNvPr id="8" name="Freeform 8"/>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a:solidFill>
                <a:srgbClr val="000000"/>
              </a:solidFill>
            </a:ln>
          </p:spPr>
        </p:sp>
      </p:grpSp>
      <p:sp>
        <p:nvSpPr>
          <p:cNvPr id="9" name="TextBox 9"/>
          <p:cNvSpPr txBox="1"/>
          <p:nvPr/>
        </p:nvSpPr>
        <p:spPr>
          <a:xfrm>
            <a:off x="762000" y="743344"/>
            <a:ext cx="16078200" cy="1458476"/>
          </a:xfrm>
          <a:prstGeom prst="rect">
            <a:avLst/>
          </a:prstGeom>
        </p:spPr>
        <p:txBody>
          <a:bodyPr wrap="square" lIns="0" tIns="0" rIns="0" bIns="0" anchor="t">
            <a:spAutoFit/>
          </a:bodyPr>
          <a:lstStyle/>
          <a:p>
            <a:pPr algn="ctr">
              <a:lnSpc>
                <a:spcPts val="5449"/>
              </a:lnSpc>
              <a:defRPr sz="6410">
                <a:solidFill>
                  <a:srgbClr val="000000"/>
                </a:solidFill>
                <a:latin typeface="Abhaya Libre Regular"/>
              </a:defRPr>
            </a:pPr>
            <a:r>
              <a:t>Alcanzar un consumo sostenible en Europa para 2050</a:t>
            </a:r>
          </a:p>
        </p:txBody>
      </p:sp>
      <p:grpSp>
        <p:nvGrpSpPr>
          <p:cNvPr id="10" name="Group 10"/>
          <p:cNvGrpSpPr/>
          <p:nvPr/>
        </p:nvGrpSpPr>
        <p:grpSpPr>
          <a:xfrm>
            <a:off x="496976" y="1032298"/>
            <a:ext cx="9866223" cy="8138478"/>
            <a:chOff x="-708964" y="-881009"/>
            <a:chExt cx="10137067" cy="14119164"/>
          </a:xfrm>
        </p:grpSpPr>
        <p:sp>
          <p:nvSpPr>
            <p:cNvPr id="11" name="TextBox 11"/>
            <p:cNvSpPr txBox="1"/>
            <p:nvPr/>
          </p:nvSpPr>
          <p:spPr>
            <a:xfrm>
              <a:off x="-355600" y="1164189"/>
              <a:ext cx="9783703" cy="12073966"/>
            </a:xfrm>
            <a:prstGeom prst="rect">
              <a:avLst/>
            </a:prstGeom>
          </p:spPr>
          <p:txBody>
            <a:bodyPr lIns="0" tIns="0" rIns="0" bIns="0" anchor="t">
              <a:spAutoFit/>
            </a:bodyPr>
            <a:lstStyle/>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t>En segundo lugar, debe haber un cambio en el comportamiento de las personas consumidoras. Esto se puede lograr a través de campañas de concientización pública, programas educativos e incentivos para el consumo sostenible. Se debe animar a la gente a comprar alimentos y productos producidos localmente, reutilizar y reciclar tanto como sea posible, y reducir el consumo de productos desechables y de un solo uso.</a:t>
              </a:r>
            </a:p>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t>En tercer lugar, los gobiernos deben proporcionar apoyo financiero y regulatorio a las empresas y organizaciones que están en transición hacia prácticas más sostenibles. Incluye incentivos para las empresas que invierten en energía renovable y productos energéticamente eficientes, así como la promoción de economías circulares y compartidas.</a:t>
              </a:r>
            </a:p>
            <a:p>
              <a:pPr algn="just">
                <a:lnSpc>
                  <a:spcPts val="3359"/>
                </a:lnSpc>
              </a:pP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t>Por último, debería prestarse especial atención a los objetivos de desarrollo sostenible, como la reducción de la desigualdad y la pobreza, y la mejora de la salud y el bienestar.</a:t>
              </a:r>
            </a:p>
            <a:p>
              <a:pPr algn="just">
                <a:lnSpc>
                  <a:spcPts val="3359"/>
                </a:lnSpc>
              </a:pPr>
              <a:endParaRPr lang="en-US" sz="2400" spc="-36" dirty="0">
                <a:solidFill>
                  <a:srgbClr val="000000"/>
                </a:solidFill>
                <a:latin typeface="Abhaya Libre Regular"/>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8964" y="-881009"/>
              <a:ext cx="2384745" cy="2328379"/>
            </a:xfrm>
            <a:prstGeom prst="rect">
              <a:avLst/>
            </a:prstGeom>
          </p:spPr>
        </p:pic>
      </p:grpSp>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624555" y="6665404"/>
            <a:ext cx="1814035" cy="1904046"/>
          </a:xfrm>
          <a:prstGeom prst="rect">
            <a:avLst/>
          </a:prstGeom>
        </p:spPr>
      </p:pic>
      <p:pic>
        <p:nvPicPr>
          <p:cNvPr id="13" name="Picture 12">
            <a:extLst>
              <a:ext uri="{FF2B5EF4-FFF2-40B4-BE49-F238E27FC236}">
                <a16:creationId xmlns:a16="http://schemas.microsoft.com/office/drawing/2014/main" id="{15535BF6-1FDC-9994-4A56-ADCC2E436455}"/>
              </a:ext>
            </a:extLst>
          </p:cNvPr>
          <p:cNvPicPr>
            <a:picLocks noChangeAspect="1"/>
          </p:cNvPicPr>
          <p:nvPr/>
        </p:nvPicPr>
        <p:blipFill>
          <a:blip r:embed="rId14"/>
          <a:stretch>
            <a:fillRect/>
          </a:stretch>
        </p:blipFill>
        <p:spPr>
          <a:xfrm>
            <a:off x="11624555" y="3445954"/>
            <a:ext cx="4848225" cy="3219450"/>
          </a:xfrm>
          <a:prstGeom prst="rect">
            <a:avLst/>
          </a:prstGeom>
        </p:spPr>
      </p:pic>
    </p:spTree>
    <p:extLst>
      <p:ext uri="{BB962C8B-B14F-4D97-AF65-F5344CB8AC3E}">
        <p14:creationId xmlns:p14="http://schemas.microsoft.com/office/powerpoint/2010/main" val="307824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2947142"/>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474229" y="2628900"/>
            <a:ext cx="11888338" cy="6087564"/>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t>La </a:t>
            </a:r>
            <a:r>
              <a:rPr b="1"/>
              <a:t>huella ecológica</a:t>
            </a:r>
            <a:r>
              <a:t> indica la presión que las personas ejercen sobre los recursos naturales disponibles en su entorno.</a:t>
            </a:r>
            <a:endParaRPr lang="en-US" sz="2400" b="1"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Es un método que determina cómo de dependientes son las personas de los recursos naturales. Es una medida de cuántos recursos ambientales se necesitan para apoyar un determinado modo de vida o negocio.</a:t>
            </a:r>
          </a:p>
          <a:p>
            <a:pPr marL="342900" indent="-342900" algn="just">
              <a:lnSpc>
                <a:spcPts val="3359"/>
              </a:lnSpc>
              <a:buFont typeface="Arial" panose="020B0604020202020204" pitchFamily="34" charset="0"/>
              <a:buChar char="•"/>
              <a:defRPr sz="2400">
                <a:solidFill>
                  <a:srgbClr val="000000"/>
                </a:solidFill>
                <a:latin typeface="Abhaya Libre Regular"/>
              </a:defRPr>
            </a:pPr>
            <a:r>
              <a:t>La </a:t>
            </a:r>
            <a:r>
              <a:rPr b="1"/>
              <a:t>unidad de medida más común para la huella ecológica</a:t>
            </a:r>
            <a:r>
              <a:t> se expresa en </a:t>
            </a:r>
            <a:r>
              <a:rPr b="1"/>
              <a:t>hectáreas globales (hag)</a:t>
            </a:r>
            <a:r>
              <a:t> y permite a los y las profesionales determinar el área de tierra que necesita cada persona para satisfacer sus necesidades.</a:t>
            </a:r>
          </a:p>
          <a:p>
            <a:pPr marL="342900" indent="-342900" algn="just">
              <a:lnSpc>
                <a:spcPts val="3359"/>
              </a:lnSpc>
              <a:buFont typeface="Arial" panose="020B0604020202020204" pitchFamily="34" charset="0"/>
              <a:buChar char="•"/>
              <a:defRPr sz="2400">
                <a:solidFill>
                  <a:srgbClr val="000000"/>
                </a:solidFill>
                <a:latin typeface="Abhaya Libre Regular"/>
              </a:defRPr>
            </a:pPr>
            <a:r>
              <a:t>La huella ecológica se utiliza comúnmente para calcular la sostenibilidad de una entidad, como una región, persona o negocio.</a:t>
            </a:r>
          </a:p>
          <a:p>
            <a:pPr marL="342900" indent="-342900" algn="just">
              <a:lnSpc>
                <a:spcPts val="3359"/>
              </a:lnSpc>
              <a:buFont typeface="Arial" panose="020B0604020202020204" pitchFamily="34" charset="0"/>
              <a:buChar char="•"/>
              <a:defRPr sz="2400">
                <a:solidFill>
                  <a:srgbClr val="000000"/>
                </a:solidFill>
                <a:latin typeface="Abhaya Libre Regular"/>
              </a:defRPr>
            </a:pPr>
            <a:r>
              <a:t>También se puede expresar como la cantidad de recursos consumidos. Presentada por primera vez en 1992 por William Rees, la idea de calcular la huella ecológica está diseñada para evaluar el impacto ambiental de las actividades humanas, permitiendo determinar la velocidad a la que los seres humanos consumen recursos y generan desechos</a:t>
            </a:r>
            <a:r>
              <a:rPr b="1"/>
              <a:t>.</a:t>
            </a:r>
            <a:endParaRPr lang="en-US" sz="2400" spc="-36" dirty="0">
              <a:solidFill>
                <a:srgbClr val="000000"/>
              </a:solidFill>
              <a:latin typeface="Abhaya Libre Regular"/>
            </a:endParaRPr>
          </a:p>
        </p:txBody>
      </p:sp>
      <p:sp>
        <p:nvSpPr>
          <p:cNvPr id="9" name="TextBox 9"/>
          <p:cNvSpPr txBox="1"/>
          <p:nvPr/>
        </p:nvSpPr>
        <p:spPr>
          <a:xfrm>
            <a:off x="3377492" y="1011886"/>
            <a:ext cx="8985075" cy="765979"/>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t>Huella ecológica</a:t>
            </a:r>
          </a:p>
        </p:txBody>
      </p:sp>
      <p:sp>
        <p:nvSpPr>
          <p:cNvPr id="10" name="TextBox 10"/>
          <p:cNvSpPr txBox="1"/>
          <p:nvPr/>
        </p:nvSpPr>
        <p:spPr>
          <a:xfrm>
            <a:off x="3124200" y="1746427"/>
            <a:ext cx="8280738" cy="679032"/>
          </a:xfrm>
          <a:prstGeom prst="rect">
            <a:avLst/>
          </a:prstGeom>
        </p:spPr>
        <p:txBody>
          <a:bodyPr lIns="0" tIns="0" rIns="0" bIns="0" anchor="t">
            <a:spAutoFit/>
          </a:bodyPr>
          <a:lstStyle/>
          <a:p>
            <a:pPr>
              <a:lnSpc>
                <a:spcPts val="5460"/>
              </a:lnSpc>
              <a:defRPr sz="3900">
                <a:solidFill>
                  <a:srgbClr val="000000"/>
                </a:solidFill>
                <a:latin typeface="Abhaya Libre Regular"/>
              </a:defRPr>
            </a:pPr>
            <a:r>
              <a:t>¿Qué es la huella ecológica? </a:t>
            </a:r>
          </a:p>
        </p:txBody>
      </p:sp>
      <p:pic>
        <p:nvPicPr>
          <p:cNvPr id="11" name="Picture 10">
            <a:extLst>
              <a:ext uri="{FF2B5EF4-FFF2-40B4-BE49-F238E27FC236}">
                <a16:creationId xmlns:a16="http://schemas.microsoft.com/office/drawing/2014/main" id="{FEF849C1-1CA9-864A-1043-E906F3B89EF1}"/>
              </a:ext>
            </a:extLst>
          </p:cNvPr>
          <p:cNvPicPr>
            <a:picLocks noChangeAspect="1"/>
          </p:cNvPicPr>
          <p:nvPr/>
        </p:nvPicPr>
        <p:blipFill>
          <a:blip r:embed="rId8"/>
          <a:stretch>
            <a:fillRect/>
          </a:stretch>
        </p:blipFill>
        <p:spPr>
          <a:xfrm>
            <a:off x="12929687" y="4058194"/>
            <a:ext cx="4848225" cy="3228975"/>
          </a:xfrm>
          <a:prstGeom prst="rect">
            <a:avLst/>
          </a:prstGeom>
        </p:spPr>
      </p:pic>
    </p:spTree>
    <p:extLst>
      <p:ext uri="{BB962C8B-B14F-4D97-AF65-F5344CB8AC3E}">
        <p14:creationId xmlns:p14="http://schemas.microsoft.com/office/powerpoint/2010/main" val="291965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228093" y="1915799"/>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524000" y="3452362"/>
            <a:ext cx="9706030" cy="3471463"/>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t>La huella de carbono tiene en cuenta todos los gases de efecto invernadero y se utiliza para evaluar el impacto de las actividades humanas en el medio ambiente. La huella de carbono puede ser a nivel individual, estatal o global.</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Tanto la huella ecológica como la huella de carbono son dos formas diferentes de educar a las personas sobre su impacto en el medio ambiente y animarlas a cambiar sus hábitos, actuar contra el calentamiento global y reducir sus emisiones de gases de efecto invernadero.</a:t>
            </a:r>
          </a:p>
        </p:txBody>
      </p:sp>
      <p:sp>
        <p:nvSpPr>
          <p:cNvPr id="9" name="TextBox 9"/>
          <p:cNvSpPr txBox="1"/>
          <p:nvPr/>
        </p:nvSpPr>
        <p:spPr>
          <a:xfrm>
            <a:off x="3377492" y="1011886"/>
            <a:ext cx="8985075" cy="765979"/>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t>Huella ecológica</a:t>
            </a:r>
          </a:p>
        </p:txBody>
      </p:sp>
      <p:sp>
        <p:nvSpPr>
          <p:cNvPr id="10" name="TextBox 10"/>
          <p:cNvSpPr txBox="1"/>
          <p:nvPr/>
        </p:nvSpPr>
        <p:spPr>
          <a:xfrm>
            <a:off x="3124199" y="1746427"/>
            <a:ext cx="8985075" cy="679032"/>
          </a:xfrm>
          <a:prstGeom prst="rect">
            <a:avLst/>
          </a:prstGeom>
        </p:spPr>
        <p:txBody>
          <a:bodyPr wrap="square" lIns="0" tIns="0" rIns="0" bIns="0" anchor="t">
            <a:spAutoFit/>
          </a:bodyPr>
          <a:lstStyle/>
          <a:p>
            <a:pPr>
              <a:lnSpc>
                <a:spcPts val="5460"/>
              </a:lnSpc>
              <a:defRPr sz="3900">
                <a:solidFill>
                  <a:srgbClr val="000000"/>
                </a:solidFill>
                <a:latin typeface="Abhaya Libre Regular"/>
              </a:defRPr>
            </a:pPr>
            <a:r>
              <a:t>¿Huella ecológica o Huella de carbono?</a:t>
            </a:r>
          </a:p>
        </p:txBody>
      </p:sp>
      <p:pic>
        <p:nvPicPr>
          <p:cNvPr id="2050" name="Picture 2">
            <a:extLst>
              <a:ext uri="{FF2B5EF4-FFF2-40B4-BE49-F238E27FC236}">
                <a16:creationId xmlns:a16="http://schemas.microsoft.com/office/drawing/2014/main" id="{0A0D15E6-6DE8-DFB7-B3C3-F60B347FCB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7800" y="3080110"/>
            <a:ext cx="46863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35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2947142"/>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667012" y="2937985"/>
            <a:ext cx="10448787" cy="5651547"/>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t>El cálculo de la huella ecológica tiene en cuenta los siguientes dos factores:</a:t>
            </a:r>
          </a:p>
          <a:p>
            <a:pPr algn="just">
              <a:lnSpc>
                <a:spcPts val="3359"/>
              </a:lnSpc>
            </a:pPr>
            <a:endParaRPr lang="en-US" sz="2400" spc="-36" dirty="0">
              <a:solidFill>
                <a:srgbClr val="000000"/>
              </a:solidFill>
              <a:latin typeface="Abhaya Libre Regular"/>
            </a:endParaRP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La biocapacidad de la Tierra, que es la capacidad del planeta para producir recursos;</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La actividad humana y su impacto ecológico, es decir, los recursos consumidos por los seres humanos y sus residuos.</a:t>
            </a:r>
          </a:p>
          <a:p>
            <a:pPr lvl="1"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Los recursos consumidos por cada individuo se restan de los recursos generados por el planeta durante un año. La huella ecológica se mide en hectáreas globales. De media, un europeo o europea necesitaría 4,5 hectáreas, mientras que alguien de Norteamérica necesitaría 6,6 hectáreas y quienes viven en África 2,7 hectáreas.</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Los resultados de este cálculo a escala global muestran que la capacidad del planeta para satisfacer las necesidades de sus habitantes es insuficiente.</a:t>
            </a:r>
          </a:p>
        </p:txBody>
      </p:sp>
      <p:sp>
        <p:nvSpPr>
          <p:cNvPr id="9" name="TextBox 9"/>
          <p:cNvSpPr txBox="1"/>
          <p:nvPr/>
        </p:nvSpPr>
        <p:spPr>
          <a:xfrm>
            <a:off x="3377492" y="1011886"/>
            <a:ext cx="8985075" cy="765979"/>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t>Huella ecológica</a:t>
            </a:r>
          </a:p>
        </p:txBody>
      </p:sp>
      <p:sp>
        <p:nvSpPr>
          <p:cNvPr id="10" name="TextBox 10"/>
          <p:cNvSpPr txBox="1"/>
          <p:nvPr/>
        </p:nvSpPr>
        <p:spPr>
          <a:xfrm>
            <a:off x="2286000" y="2042053"/>
            <a:ext cx="13411201" cy="679032"/>
          </a:xfrm>
          <a:prstGeom prst="rect">
            <a:avLst/>
          </a:prstGeom>
        </p:spPr>
        <p:txBody>
          <a:bodyPr wrap="square" lIns="0" tIns="0" rIns="0" bIns="0" anchor="t">
            <a:spAutoFit/>
          </a:bodyPr>
          <a:lstStyle/>
          <a:p>
            <a:pPr>
              <a:lnSpc>
                <a:spcPts val="5460"/>
              </a:lnSpc>
              <a:defRPr sz="3900">
                <a:solidFill>
                  <a:srgbClr val="000000"/>
                </a:solidFill>
                <a:latin typeface="Abhaya Libre Regular"/>
              </a:defRPr>
            </a:pPr>
            <a:r>
              <a:t>¿Cómo se calcula y mide la huella ecológica global?</a:t>
            </a:r>
          </a:p>
        </p:txBody>
      </p:sp>
      <p:pic>
        <p:nvPicPr>
          <p:cNvPr id="3074" name="Picture 2">
            <a:extLst>
              <a:ext uri="{FF2B5EF4-FFF2-40B4-BE49-F238E27FC236}">
                <a16:creationId xmlns:a16="http://schemas.microsoft.com/office/drawing/2014/main" id="{6FD3DCB8-A89F-D3EF-44F8-3B163C1F9F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5546" y="4163840"/>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68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2947142"/>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667012" y="2937985"/>
            <a:ext cx="10448787" cy="5651547"/>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t>Una parte significativa de la huella ecológica se debe a las emisiones de gases de efecto invernadero de la actividad humana. De hecho, la huella ecológica de las personas depende predominantemente de su estilo de vida.</a:t>
            </a:r>
          </a:p>
          <a:p>
            <a:pPr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Para limitar las emisiones de gases de efecto invernadero y, por lo tanto, reducir la huella ecológica, es imperativo cambiar los estilos de vida de las personas, adoptando hábitos simples:</a:t>
            </a:r>
          </a:p>
          <a:p>
            <a:pPr algn="just">
              <a:lnSpc>
                <a:spcPts val="3359"/>
              </a:lnSpc>
            </a:pPr>
            <a:endParaRPr lang="en-US" sz="2400" spc="-36" dirty="0">
              <a:solidFill>
                <a:srgbClr val="000000"/>
              </a:solidFill>
              <a:latin typeface="Abhaya Libre Regular"/>
            </a:endParaRPr>
          </a:p>
          <a:p>
            <a:pPr marL="800100" lvl="1" indent="-342900" algn="just">
              <a:lnSpc>
                <a:spcPts val="3359"/>
              </a:lnSpc>
              <a:buFont typeface="Wingdings" panose="05000000000000000000" pitchFamily="2" charset="2"/>
              <a:buChar char="v"/>
              <a:defRPr sz="2400">
                <a:solidFill>
                  <a:srgbClr val="000000"/>
                </a:solidFill>
                <a:latin typeface="Abhaya Libre Regular"/>
              </a:defRPr>
            </a:pPr>
            <a:r>
              <a:t>Reducir el consumo de carne;</a:t>
            </a:r>
          </a:p>
          <a:p>
            <a:pPr marL="800100" lvl="1" indent="-342900" algn="just">
              <a:lnSpc>
                <a:spcPts val="3359"/>
              </a:lnSpc>
              <a:buFont typeface="Wingdings" panose="05000000000000000000" pitchFamily="2" charset="2"/>
              <a:buChar char="v"/>
              <a:defRPr sz="2400">
                <a:solidFill>
                  <a:srgbClr val="000000"/>
                </a:solidFill>
                <a:latin typeface="Abhaya Libre Regular"/>
              </a:defRPr>
            </a:pPr>
            <a:r>
              <a:t>Reciclar y dar nueva vida a los materiales;</a:t>
            </a:r>
          </a:p>
          <a:p>
            <a:pPr marL="800100" lvl="1" indent="-342900" algn="just">
              <a:lnSpc>
                <a:spcPts val="3359"/>
              </a:lnSpc>
              <a:buFont typeface="Wingdings" panose="05000000000000000000" pitchFamily="2" charset="2"/>
              <a:buChar char="v"/>
              <a:defRPr sz="2400">
                <a:solidFill>
                  <a:srgbClr val="000000"/>
                </a:solidFill>
                <a:latin typeface="Abhaya Libre Regular"/>
              </a:defRPr>
            </a:pPr>
            <a:r>
              <a:t>Optimizar el consumo de energía;</a:t>
            </a:r>
          </a:p>
          <a:p>
            <a:pPr marL="800100" lvl="1" indent="-342900" algn="just">
              <a:lnSpc>
                <a:spcPts val="3359"/>
              </a:lnSpc>
              <a:buFont typeface="Wingdings" panose="05000000000000000000" pitchFamily="2" charset="2"/>
              <a:buChar char="v"/>
              <a:defRPr sz="2400">
                <a:solidFill>
                  <a:srgbClr val="000000"/>
                </a:solidFill>
                <a:latin typeface="Abhaya Libre Regular"/>
              </a:defRPr>
            </a:pPr>
            <a:r>
              <a:t>Optar por una empresa de energía verde;</a:t>
            </a:r>
          </a:p>
          <a:p>
            <a:pPr marL="800100" lvl="1" indent="-342900" algn="just">
              <a:lnSpc>
                <a:spcPts val="3359"/>
              </a:lnSpc>
              <a:buFont typeface="Wingdings" panose="05000000000000000000" pitchFamily="2" charset="2"/>
              <a:buChar char="v"/>
              <a:defRPr sz="2400">
                <a:solidFill>
                  <a:srgbClr val="000000"/>
                </a:solidFill>
                <a:latin typeface="Abhaya Libre Regular"/>
              </a:defRPr>
            </a:pPr>
            <a:r>
              <a:t>Producir nuestra propia energía;</a:t>
            </a:r>
          </a:p>
          <a:p>
            <a:pPr marL="800100" lvl="1" indent="-342900" algn="just">
              <a:lnSpc>
                <a:spcPts val="3359"/>
              </a:lnSpc>
              <a:buFont typeface="Wingdings" panose="05000000000000000000" pitchFamily="2" charset="2"/>
              <a:buChar char="v"/>
              <a:defRPr sz="2400">
                <a:solidFill>
                  <a:srgbClr val="000000"/>
                </a:solidFill>
                <a:latin typeface="Abhaya Libre Regular"/>
              </a:defRPr>
            </a:pPr>
            <a:r>
              <a:t>Moverse de forma sostenible;</a:t>
            </a:r>
          </a:p>
        </p:txBody>
      </p:sp>
      <p:sp>
        <p:nvSpPr>
          <p:cNvPr id="9" name="TextBox 9"/>
          <p:cNvSpPr txBox="1"/>
          <p:nvPr/>
        </p:nvSpPr>
        <p:spPr>
          <a:xfrm>
            <a:off x="3377492" y="1011886"/>
            <a:ext cx="8985075" cy="765979"/>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t>Huella ecológica</a:t>
            </a:r>
          </a:p>
        </p:txBody>
      </p:sp>
      <p:sp>
        <p:nvSpPr>
          <p:cNvPr id="10" name="TextBox 10"/>
          <p:cNvSpPr txBox="1"/>
          <p:nvPr/>
        </p:nvSpPr>
        <p:spPr>
          <a:xfrm>
            <a:off x="2286000" y="2042053"/>
            <a:ext cx="13411201" cy="679032"/>
          </a:xfrm>
          <a:prstGeom prst="rect">
            <a:avLst/>
          </a:prstGeom>
        </p:spPr>
        <p:txBody>
          <a:bodyPr wrap="square" lIns="0" tIns="0" rIns="0" bIns="0" anchor="t">
            <a:spAutoFit/>
          </a:bodyPr>
          <a:lstStyle/>
          <a:p>
            <a:pPr>
              <a:lnSpc>
                <a:spcPts val="5460"/>
              </a:lnSpc>
              <a:defRPr sz="3900">
                <a:solidFill>
                  <a:srgbClr val="000000"/>
                </a:solidFill>
                <a:latin typeface="Abhaya Libre Regular"/>
              </a:defRPr>
            </a:pPr>
            <a:r>
              <a:t>¿Cómo reducir tu huella ecológica?</a:t>
            </a:r>
          </a:p>
        </p:txBody>
      </p:sp>
      <p:pic>
        <p:nvPicPr>
          <p:cNvPr id="4098" name="Picture 2">
            <a:extLst>
              <a:ext uri="{FF2B5EF4-FFF2-40B4-BE49-F238E27FC236}">
                <a16:creationId xmlns:a16="http://schemas.microsoft.com/office/drawing/2014/main" id="{AC15726E-DFF9-2D4E-42DE-4429C50E76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5546" y="4101837"/>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2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2947142"/>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914400" y="2937985"/>
            <a:ext cx="11201399" cy="6959598"/>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b="1">
                <a:solidFill>
                  <a:srgbClr val="000000"/>
                </a:solidFill>
                <a:latin typeface="Abhaya Libre Regular"/>
              </a:defRPr>
            </a:pPr>
            <a:r>
              <a:rPr dirty="0"/>
              <a:t>La UE ha </a:t>
            </a:r>
            <a:r>
              <a:rPr dirty="0" err="1"/>
              <a:t>aprobado</a:t>
            </a:r>
            <a:r>
              <a:rPr dirty="0"/>
              <a:t> un plan de </a:t>
            </a:r>
            <a:r>
              <a:rPr dirty="0" err="1"/>
              <a:t>energía</a:t>
            </a:r>
            <a:r>
              <a:rPr dirty="0"/>
              <a:t> </a:t>
            </a:r>
            <a:r>
              <a:rPr dirty="0" err="1"/>
              <a:t>renovable</a:t>
            </a:r>
            <a:r>
              <a:rPr dirty="0"/>
              <a:t> </a:t>
            </a:r>
            <a:r>
              <a:rPr dirty="0" err="1"/>
              <a:t>alemán</a:t>
            </a:r>
            <a:r>
              <a:rPr dirty="0"/>
              <a:t> de 28.000 </a:t>
            </a:r>
            <a:r>
              <a:rPr dirty="0" err="1"/>
              <a:t>millones</a:t>
            </a:r>
            <a:r>
              <a:rPr dirty="0"/>
              <a:t> de euros</a:t>
            </a:r>
            <a:endParaRPr lang="en-US" sz="2400" spc="-36" dirty="0">
              <a:solidFill>
                <a:srgbClr val="000000"/>
              </a:solidFill>
              <a:latin typeface="Abhaya Libre Regular"/>
            </a:endParaRPr>
          </a:p>
          <a:p>
            <a:pPr algn="just">
              <a:lnSpc>
                <a:spcPts val="3359"/>
              </a:lnSpc>
              <a:defRPr sz="2400">
                <a:solidFill>
                  <a:srgbClr val="000000"/>
                </a:solidFill>
                <a:latin typeface="Abhaya Libre Regular"/>
              </a:defRPr>
            </a:pPr>
            <a:r>
              <a:rPr dirty="0"/>
              <a:t>La </a:t>
            </a:r>
            <a:r>
              <a:rPr dirty="0" err="1"/>
              <a:t>política</a:t>
            </a:r>
            <a:r>
              <a:rPr dirty="0"/>
              <a:t> </a:t>
            </a:r>
            <a:r>
              <a:rPr dirty="0" err="1"/>
              <a:t>tiene</a:t>
            </a:r>
            <a:r>
              <a:rPr dirty="0"/>
              <a:t> </a:t>
            </a:r>
            <a:r>
              <a:rPr dirty="0" err="1"/>
              <a:t>como</a:t>
            </a:r>
            <a:r>
              <a:rPr dirty="0"/>
              <a:t> </a:t>
            </a:r>
            <a:r>
              <a:rPr dirty="0" err="1"/>
              <a:t>objetivo</a:t>
            </a:r>
            <a:r>
              <a:rPr dirty="0"/>
              <a:t> </a:t>
            </a:r>
            <a:r>
              <a:rPr dirty="0" err="1"/>
              <a:t>expandir</a:t>
            </a:r>
            <a:r>
              <a:rPr dirty="0"/>
              <a:t> </a:t>
            </a:r>
            <a:r>
              <a:rPr dirty="0" err="1"/>
              <a:t>rápidamente</a:t>
            </a:r>
            <a:r>
              <a:rPr dirty="0"/>
              <a:t> </a:t>
            </a:r>
            <a:r>
              <a:rPr dirty="0" err="1"/>
              <a:t>el</a:t>
            </a:r>
            <a:r>
              <a:rPr dirty="0"/>
              <a:t> </a:t>
            </a:r>
            <a:r>
              <a:rPr dirty="0" err="1"/>
              <a:t>uso</a:t>
            </a:r>
            <a:r>
              <a:rPr dirty="0"/>
              <a:t> de la </a:t>
            </a:r>
            <a:r>
              <a:rPr dirty="0" err="1"/>
              <a:t>energía</a:t>
            </a:r>
            <a:r>
              <a:rPr dirty="0"/>
              <a:t> </a:t>
            </a:r>
            <a:r>
              <a:rPr dirty="0" err="1"/>
              <a:t>eólica</a:t>
            </a:r>
            <a:r>
              <a:rPr dirty="0"/>
              <a:t> y solar. </a:t>
            </a:r>
            <a:r>
              <a:rPr dirty="0" err="1"/>
              <a:t>Está</a:t>
            </a:r>
            <a:r>
              <a:rPr dirty="0"/>
              <a:t> </a:t>
            </a:r>
            <a:r>
              <a:rPr dirty="0" err="1"/>
              <a:t>diseñado</a:t>
            </a:r>
            <a:r>
              <a:rPr dirty="0"/>
              <a:t> para </a:t>
            </a:r>
            <a:r>
              <a:rPr dirty="0" err="1"/>
              <a:t>cumplir</a:t>
            </a:r>
            <a:r>
              <a:rPr dirty="0"/>
              <a:t> </a:t>
            </a:r>
            <a:r>
              <a:rPr dirty="0" err="1"/>
              <a:t>el</a:t>
            </a:r>
            <a:r>
              <a:rPr dirty="0"/>
              <a:t> </a:t>
            </a:r>
            <a:r>
              <a:rPr dirty="0" err="1"/>
              <a:t>objetivo</a:t>
            </a:r>
            <a:r>
              <a:rPr dirty="0"/>
              <a:t> de </a:t>
            </a:r>
            <a:r>
              <a:rPr dirty="0" err="1"/>
              <a:t>Alemania</a:t>
            </a:r>
            <a:r>
              <a:rPr dirty="0"/>
              <a:t> de </a:t>
            </a:r>
            <a:r>
              <a:rPr dirty="0" err="1"/>
              <a:t>producir</a:t>
            </a:r>
            <a:r>
              <a:rPr dirty="0"/>
              <a:t> </a:t>
            </a:r>
            <a:r>
              <a:rPr dirty="0" err="1"/>
              <a:t>el</a:t>
            </a:r>
            <a:r>
              <a:rPr dirty="0"/>
              <a:t> 80 por </a:t>
            </a:r>
            <a:r>
              <a:rPr dirty="0" err="1"/>
              <a:t>ciento</a:t>
            </a:r>
            <a:r>
              <a:rPr dirty="0"/>
              <a:t> de </a:t>
            </a:r>
            <a:r>
              <a:rPr dirty="0" err="1"/>
              <a:t>su</a:t>
            </a:r>
            <a:r>
              <a:rPr dirty="0"/>
              <a:t> </a:t>
            </a:r>
            <a:r>
              <a:rPr dirty="0" err="1"/>
              <a:t>electricidad</a:t>
            </a:r>
            <a:r>
              <a:rPr dirty="0"/>
              <a:t> a </a:t>
            </a:r>
            <a:r>
              <a:rPr dirty="0" err="1"/>
              <a:t>partir</a:t>
            </a:r>
            <a:r>
              <a:rPr dirty="0"/>
              <a:t> de </a:t>
            </a:r>
            <a:r>
              <a:rPr dirty="0" err="1"/>
              <a:t>fuentes</a:t>
            </a:r>
            <a:r>
              <a:rPr dirty="0"/>
              <a:t> </a:t>
            </a:r>
            <a:r>
              <a:rPr dirty="0" err="1"/>
              <a:t>renovables</a:t>
            </a:r>
            <a:r>
              <a:rPr dirty="0"/>
              <a:t> para 2030. </a:t>
            </a:r>
            <a:r>
              <a:rPr dirty="0" err="1"/>
              <a:t>Sustituye</a:t>
            </a:r>
            <a:r>
              <a:rPr dirty="0"/>
              <a:t> al actual </a:t>
            </a:r>
            <a:r>
              <a:rPr dirty="0" err="1"/>
              <a:t>régimen</a:t>
            </a:r>
            <a:r>
              <a:rPr dirty="0"/>
              <a:t> de </a:t>
            </a:r>
            <a:r>
              <a:rPr dirty="0" err="1"/>
              <a:t>ayudas</a:t>
            </a:r>
            <a:r>
              <a:rPr dirty="0"/>
              <a:t> a las </a:t>
            </a:r>
            <a:r>
              <a:rPr dirty="0" err="1"/>
              <a:t>energías</a:t>
            </a:r>
            <a:r>
              <a:rPr dirty="0"/>
              <a:t> </a:t>
            </a:r>
            <a:r>
              <a:rPr dirty="0" err="1"/>
              <a:t>renovables</a:t>
            </a:r>
            <a:r>
              <a:rPr dirty="0"/>
              <a:t> y </a:t>
            </a:r>
            <a:r>
              <a:rPr dirty="0" err="1"/>
              <a:t>estará</a:t>
            </a:r>
            <a:r>
              <a:rPr dirty="0"/>
              <a:t> </a:t>
            </a:r>
            <a:r>
              <a:rPr dirty="0" err="1"/>
              <a:t>vigente</a:t>
            </a:r>
            <a:r>
              <a:rPr dirty="0"/>
              <a:t> hasta 2026.</a:t>
            </a:r>
          </a:p>
          <a:p>
            <a:pPr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b="1">
                <a:solidFill>
                  <a:srgbClr val="000000"/>
                </a:solidFill>
                <a:latin typeface="Abhaya Libre Regular"/>
              </a:defRPr>
            </a:pPr>
            <a:r>
              <a:rPr dirty="0"/>
              <a:t>La </a:t>
            </a:r>
            <a:r>
              <a:rPr dirty="0" err="1"/>
              <a:t>nueva</a:t>
            </a:r>
            <a:r>
              <a:rPr dirty="0"/>
              <a:t> </a:t>
            </a:r>
            <a:r>
              <a:rPr dirty="0" err="1"/>
              <a:t>prohibición</a:t>
            </a:r>
            <a:r>
              <a:rPr dirty="0"/>
              <a:t> de </a:t>
            </a:r>
            <a:r>
              <a:rPr dirty="0" err="1"/>
              <a:t>residuos</a:t>
            </a:r>
            <a:r>
              <a:rPr dirty="0"/>
              <a:t> </a:t>
            </a:r>
            <a:r>
              <a:rPr dirty="0" err="1"/>
              <a:t>plásticos</a:t>
            </a:r>
            <a:r>
              <a:rPr dirty="0"/>
              <a:t> de la UE </a:t>
            </a:r>
            <a:r>
              <a:rPr dirty="0" err="1"/>
              <a:t>podría</a:t>
            </a:r>
            <a:r>
              <a:rPr dirty="0"/>
              <a:t> </a:t>
            </a:r>
            <a:r>
              <a:rPr dirty="0" err="1"/>
              <a:t>marcar</a:t>
            </a:r>
            <a:r>
              <a:rPr dirty="0"/>
              <a:t> </a:t>
            </a:r>
            <a:r>
              <a:rPr dirty="0" err="1"/>
              <a:t>el</a:t>
            </a:r>
            <a:r>
              <a:rPr dirty="0"/>
              <a:t> final de los </a:t>
            </a:r>
            <a:r>
              <a:rPr dirty="0" err="1"/>
              <a:t>artículos</a:t>
            </a:r>
            <a:r>
              <a:rPr dirty="0"/>
              <a:t> de </a:t>
            </a:r>
            <a:r>
              <a:rPr dirty="0" err="1"/>
              <a:t>aseo</a:t>
            </a:r>
            <a:r>
              <a:rPr dirty="0"/>
              <a:t> personal </a:t>
            </a:r>
            <a:r>
              <a:rPr dirty="0" err="1"/>
              <a:t>en</a:t>
            </a:r>
            <a:r>
              <a:rPr dirty="0"/>
              <a:t> </a:t>
            </a:r>
            <a:r>
              <a:rPr dirty="0" err="1"/>
              <a:t>miniatura</a:t>
            </a:r>
            <a:r>
              <a:rPr dirty="0"/>
              <a:t> de los </a:t>
            </a:r>
            <a:r>
              <a:rPr dirty="0" err="1"/>
              <a:t>hoteles</a:t>
            </a:r>
            <a:endParaRPr dirty="0"/>
          </a:p>
          <a:p>
            <a:pPr algn="just">
              <a:lnSpc>
                <a:spcPts val="3359"/>
              </a:lnSpc>
              <a:defRPr sz="2400">
                <a:solidFill>
                  <a:srgbClr val="000000"/>
                </a:solidFill>
                <a:latin typeface="Abhaya Libre Regular"/>
              </a:defRPr>
            </a:pPr>
            <a:r>
              <a:rPr dirty="0"/>
              <a:t>La UE </a:t>
            </a:r>
            <a:r>
              <a:rPr dirty="0" err="1"/>
              <a:t>puede</a:t>
            </a:r>
            <a:r>
              <a:rPr dirty="0"/>
              <a:t> </a:t>
            </a:r>
            <a:r>
              <a:rPr dirty="0" err="1"/>
              <a:t>prohibir</a:t>
            </a:r>
            <a:r>
              <a:rPr dirty="0"/>
              <a:t> los </a:t>
            </a:r>
            <a:r>
              <a:rPr dirty="0" err="1"/>
              <a:t>artículos</a:t>
            </a:r>
            <a:r>
              <a:rPr dirty="0"/>
              <a:t> de </a:t>
            </a:r>
            <a:r>
              <a:rPr dirty="0" err="1"/>
              <a:t>aseo</a:t>
            </a:r>
            <a:r>
              <a:rPr dirty="0"/>
              <a:t> personal </a:t>
            </a:r>
            <a:r>
              <a:rPr dirty="0" err="1"/>
              <a:t>en</a:t>
            </a:r>
            <a:r>
              <a:rPr dirty="0"/>
              <a:t> </a:t>
            </a:r>
            <a:r>
              <a:rPr dirty="0" err="1"/>
              <a:t>miniatura</a:t>
            </a:r>
            <a:r>
              <a:rPr dirty="0"/>
              <a:t> de los </a:t>
            </a:r>
            <a:r>
              <a:rPr dirty="0" err="1"/>
              <a:t>hoteles</a:t>
            </a:r>
            <a:r>
              <a:rPr dirty="0"/>
              <a:t> y los </a:t>
            </a:r>
            <a:r>
              <a:rPr dirty="0" err="1"/>
              <a:t>envases</a:t>
            </a:r>
            <a:r>
              <a:rPr dirty="0"/>
              <a:t> de </a:t>
            </a:r>
            <a:r>
              <a:rPr dirty="0" err="1"/>
              <a:t>alimentos</a:t>
            </a:r>
            <a:r>
              <a:rPr dirty="0"/>
              <a:t> de un solo </a:t>
            </a:r>
            <a:r>
              <a:rPr dirty="0" err="1"/>
              <a:t>uso</a:t>
            </a:r>
            <a:r>
              <a:rPr dirty="0"/>
              <a:t> </a:t>
            </a:r>
            <a:r>
              <a:rPr dirty="0" err="1"/>
              <a:t>en</a:t>
            </a:r>
            <a:r>
              <a:rPr dirty="0"/>
              <a:t> </a:t>
            </a:r>
            <a:r>
              <a:rPr dirty="0" err="1"/>
              <a:t>su</a:t>
            </a:r>
            <a:r>
              <a:rPr dirty="0"/>
              <a:t> </a:t>
            </a:r>
            <a:r>
              <a:rPr dirty="0" err="1"/>
              <a:t>batalla</a:t>
            </a:r>
            <a:r>
              <a:rPr dirty="0"/>
              <a:t> contra </a:t>
            </a:r>
            <a:r>
              <a:rPr dirty="0" err="1"/>
              <a:t>el</a:t>
            </a:r>
            <a:r>
              <a:rPr dirty="0"/>
              <a:t> </a:t>
            </a:r>
            <a:r>
              <a:rPr dirty="0" err="1"/>
              <a:t>desperdicio</a:t>
            </a:r>
            <a:r>
              <a:rPr dirty="0"/>
              <a:t> de </a:t>
            </a:r>
            <a:r>
              <a:rPr dirty="0" err="1"/>
              <a:t>envases</a:t>
            </a:r>
            <a:r>
              <a:rPr dirty="0"/>
              <a:t>.</a:t>
            </a:r>
          </a:p>
          <a:p>
            <a:pPr algn="just">
              <a:lnSpc>
                <a:spcPts val="3359"/>
              </a:lnSpc>
              <a:defRPr sz="2400">
                <a:solidFill>
                  <a:srgbClr val="000000"/>
                </a:solidFill>
                <a:latin typeface="Abhaya Libre Regular"/>
              </a:defRPr>
            </a:pPr>
            <a:r>
              <a:rPr dirty="0"/>
              <a:t>La </a:t>
            </a:r>
            <a:r>
              <a:rPr dirty="0" err="1"/>
              <a:t>propuesta</a:t>
            </a:r>
            <a:r>
              <a:rPr dirty="0"/>
              <a:t> forma </a:t>
            </a:r>
            <a:r>
              <a:rPr dirty="0" err="1"/>
              <a:t>parte</a:t>
            </a:r>
            <a:r>
              <a:rPr dirty="0"/>
              <a:t> del </a:t>
            </a:r>
            <a:r>
              <a:rPr dirty="0" err="1"/>
              <a:t>Pacto</a:t>
            </a:r>
            <a:r>
              <a:rPr dirty="0"/>
              <a:t> Verde </a:t>
            </a:r>
            <a:r>
              <a:rPr dirty="0" err="1"/>
              <a:t>Europeo</a:t>
            </a:r>
            <a:r>
              <a:rPr dirty="0"/>
              <a:t>, un plan a </a:t>
            </a:r>
            <a:r>
              <a:rPr dirty="0" err="1"/>
              <a:t>nivel</a:t>
            </a:r>
            <a:r>
              <a:rPr dirty="0"/>
              <a:t> de la UE para </a:t>
            </a:r>
            <a:r>
              <a:rPr dirty="0" err="1"/>
              <a:t>alcanzar</a:t>
            </a:r>
            <a:r>
              <a:rPr dirty="0"/>
              <a:t> la </a:t>
            </a:r>
            <a:r>
              <a:rPr dirty="0" err="1"/>
              <a:t>emisión</a:t>
            </a:r>
            <a:r>
              <a:rPr dirty="0"/>
              <a:t> cero para 2050, </a:t>
            </a:r>
            <a:r>
              <a:rPr dirty="0" err="1"/>
              <a:t>separar</a:t>
            </a:r>
            <a:r>
              <a:rPr dirty="0"/>
              <a:t> </a:t>
            </a:r>
            <a:r>
              <a:rPr dirty="0" err="1"/>
              <a:t>el</a:t>
            </a:r>
            <a:r>
              <a:rPr dirty="0"/>
              <a:t> </a:t>
            </a:r>
            <a:r>
              <a:rPr dirty="0" err="1"/>
              <a:t>crecimiento</a:t>
            </a:r>
            <a:r>
              <a:rPr dirty="0"/>
              <a:t> </a:t>
            </a:r>
            <a:r>
              <a:rPr dirty="0" err="1"/>
              <a:t>económico</a:t>
            </a:r>
            <a:r>
              <a:rPr dirty="0"/>
              <a:t> del </a:t>
            </a:r>
            <a:r>
              <a:rPr dirty="0" err="1"/>
              <a:t>uso</a:t>
            </a:r>
            <a:r>
              <a:rPr dirty="0"/>
              <a:t> de los </a:t>
            </a:r>
            <a:r>
              <a:rPr dirty="0" err="1"/>
              <a:t>recursos</a:t>
            </a:r>
            <a:r>
              <a:rPr dirty="0"/>
              <a:t> y </a:t>
            </a:r>
            <a:r>
              <a:rPr dirty="0" err="1"/>
              <a:t>promover</a:t>
            </a:r>
            <a:r>
              <a:rPr dirty="0"/>
              <a:t> una </a:t>
            </a:r>
            <a:r>
              <a:rPr dirty="0" err="1"/>
              <a:t>economía</a:t>
            </a:r>
            <a:r>
              <a:rPr dirty="0"/>
              <a:t> circular.</a:t>
            </a:r>
          </a:p>
          <a:p>
            <a:pPr algn="just">
              <a:lnSpc>
                <a:spcPts val="3359"/>
              </a:lnSpc>
              <a:defRPr sz="2400">
                <a:solidFill>
                  <a:srgbClr val="000000"/>
                </a:solidFill>
                <a:latin typeface="Abhaya Libre Regular"/>
              </a:defRPr>
            </a:pPr>
            <a:r>
              <a:rPr dirty="0" err="1"/>
              <a:t>En</a:t>
            </a:r>
            <a:r>
              <a:rPr dirty="0"/>
              <a:t> Europa, </a:t>
            </a:r>
            <a:r>
              <a:rPr dirty="0" err="1"/>
              <a:t>cada</a:t>
            </a:r>
            <a:r>
              <a:rPr dirty="0"/>
              <a:t> persona genera, de media, </a:t>
            </a:r>
            <a:r>
              <a:rPr dirty="0" err="1"/>
              <a:t>casi</a:t>
            </a:r>
            <a:r>
              <a:rPr dirty="0"/>
              <a:t> 180 kg de </a:t>
            </a:r>
            <a:r>
              <a:rPr dirty="0" err="1"/>
              <a:t>residuos</a:t>
            </a:r>
            <a:r>
              <a:rPr dirty="0"/>
              <a:t> de </a:t>
            </a:r>
            <a:r>
              <a:rPr dirty="0" err="1"/>
              <a:t>envases</a:t>
            </a:r>
            <a:r>
              <a:rPr dirty="0"/>
              <a:t> </a:t>
            </a:r>
            <a:r>
              <a:rPr dirty="0" err="1"/>
              <a:t>cada</a:t>
            </a:r>
            <a:r>
              <a:rPr dirty="0"/>
              <a:t> </a:t>
            </a:r>
            <a:r>
              <a:rPr dirty="0" err="1"/>
              <a:t>año</a:t>
            </a:r>
            <a:r>
              <a:rPr dirty="0"/>
              <a:t>. El </a:t>
            </a:r>
            <a:r>
              <a:rPr dirty="0" err="1"/>
              <a:t>embalaje</a:t>
            </a:r>
            <a:r>
              <a:rPr dirty="0"/>
              <a:t> es uno de los </a:t>
            </a:r>
            <a:r>
              <a:rPr dirty="0" err="1"/>
              <a:t>principales</a:t>
            </a:r>
            <a:r>
              <a:rPr dirty="0"/>
              <a:t> </a:t>
            </a:r>
            <a:r>
              <a:rPr dirty="0" err="1"/>
              <a:t>culpables</a:t>
            </a:r>
            <a:r>
              <a:rPr dirty="0"/>
              <a:t>, </a:t>
            </a:r>
            <a:r>
              <a:rPr dirty="0" err="1"/>
              <a:t>ya</a:t>
            </a:r>
            <a:r>
              <a:rPr dirty="0"/>
              <a:t> que </a:t>
            </a:r>
            <a:r>
              <a:rPr dirty="0" err="1"/>
              <a:t>representa</a:t>
            </a:r>
            <a:r>
              <a:rPr dirty="0"/>
              <a:t> </a:t>
            </a:r>
            <a:r>
              <a:rPr dirty="0" err="1"/>
              <a:t>el</a:t>
            </a:r>
            <a:r>
              <a:rPr dirty="0"/>
              <a:t> 40 % de los </a:t>
            </a:r>
            <a:r>
              <a:rPr dirty="0" err="1"/>
              <a:t>plásticos</a:t>
            </a:r>
            <a:r>
              <a:rPr dirty="0"/>
              <a:t> y </a:t>
            </a:r>
            <a:r>
              <a:rPr dirty="0" err="1"/>
              <a:t>el</a:t>
            </a:r>
            <a:r>
              <a:rPr dirty="0"/>
              <a:t> 50 % del </a:t>
            </a:r>
            <a:r>
              <a:rPr dirty="0" err="1"/>
              <a:t>papel</a:t>
            </a:r>
            <a:r>
              <a:rPr dirty="0"/>
              <a:t> </a:t>
            </a:r>
            <a:r>
              <a:rPr dirty="0" err="1"/>
              <a:t>utilizado</a:t>
            </a:r>
            <a:r>
              <a:rPr dirty="0"/>
              <a:t> </a:t>
            </a:r>
            <a:r>
              <a:rPr dirty="0" err="1"/>
              <a:t>en</a:t>
            </a:r>
            <a:r>
              <a:rPr dirty="0"/>
              <a:t> la UE.</a:t>
            </a:r>
          </a:p>
        </p:txBody>
      </p:sp>
      <p:sp>
        <p:nvSpPr>
          <p:cNvPr id="9" name="TextBox 9"/>
          <p:cNvSpPr txBox="1"/>
          <p:nvPr/>
        </p:nvSpPr>
        <p:spPr>
          <a:xfrm>
            <a:off x="3377492" y="1011886"/>
            <a:ext cx="8985075" cy="765979"/>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t>Huella ecológica</a:t>
            </a:r>
          </a:p>
        </p:txBody>
      </p:sp>
      <p:sp>
        <p:nvSpPr>
          <p:cNvPr id="10" name="TextBox 10"/>
          <p:cNvSpPr txBox="1"/>
          <p:nvPr/>
        </p:nvSpPr>
        <p:spPr>
          <a:xfrm>
            <a:off x="3276600" y="2042053"/>
            <a:ext cx="12420601" cy="679032"/>
          </a:xfrm>
          <a:prstGeom prst="rect">
            <a:avLst/>
          </a:prstGeom>
        </p:spPr>
        <p:txBody>
          <a:bodyPr wrap="square" lIns="0" tIns="0" rIns="0" bIns="0" anchor="t">
            <a:spAutoFit/>
          </a:bodyPr>
          <a:lstStyle/>
          <a:p>
            <a:pPr>
              <a:lnSpc>
                <a:spcPts val="5460"/>
              </a:lnSpc>
              <a:defRPr sz="3900">
                <a:solidFill>
                  <a:srgbClr val="000000"/>
                </a:solidFill>
                <a:latin typeface="Abhaya Libre Regular"/>
              </a:defRPr>
            </a:pPr>
            <a:r>
              <a:t>Las historias ambientales positivas a partir de 2022</a:t>
            </a:r>
          </a:p>
        </p:txBody>
      </p:sp>
      <p:pic>
        <p:nvPicPr>
          <p:cNvPr id="5122" name="Picture 2">
            <a:extLst>
              <a:ext uri="{FF2B5EF4-FFF2-40B4-BE49-F238E27FC236}">
                <a16:creationId xmlns:a16="http://schemas.microsoft.com/office/drawing/2014/main" id="{9294D2C1-7587-412C-A158-56462A5FB9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5546" y="4076700"/>
            <a:ext cx="4848225"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3009900"/>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649084" y="2754212"/>
            <a:ext cx="10448787" cy="5651547"/>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b="1">
                <a:solidFill>
                  <a:srgbClr val="000000"/>
                </a:solidFill>
                <a:latin typeface="Abhaya Libre Regular"/>
              </a:defRPr>
            </a:pPr>
            <a:r>
              <a:t>La energía solar en Europa crecerá casi un 50 % en 2022, según un nuevo informe del grupo de la industria SolarPower Europe.</a:t>
            </a:r>
          </a:p>
          <a:p>
            <a:pPr algn="just">
              <a:lnSpc>
                <a:spcPts val="3359"/>
              </a:lnSpc>
              <a:defRPr sz="2400">
                <a:solidFill>
                  <a:srgbClr val="000000"/>
                </a:solidFill>
                <a:latin typeface="Abhaya Libre Regular"/>
              </a:defRPr>
            </a:pPr>
            <a:r>
              <a:t>Revela que la UE instaló un récord de 41,4 GW de energía solar este año, suficiente para alimentar el equivalente a 12,4 millones de hogares. Esto representa un aumento del 47 % con respecto a los 28,1 GW instalados en 2021.</a:t>
            </a:r>
          </a:p>
          <a:p>
            <a:pPr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b="1">
                <a:solidFill>
                  <a:srgbClr val="000000"/>
                </a:solidFill>
                <a:latin typeface="Abhaya Libre Regular"/>
              </a:defRPr>
            </a:pPr>
            <a:r>
              <a:t>Sustitución de envases de plástico</a:t>
            </a:r>
          </a:p>
          <a:p>
            <a:pPr algn="just">
              <a:lnSpc>
                <a:spcPts val="3359"/>
              </a:lnSpc>
              <a:defRPr sz="2400">
                <a:solidFill>
                  <a:srgbClr val="000000"/>
                </a:solidFill>
                <a:latin typeface="Abhaya Libre Regular"/>
              </a:defRPr>
            </a:pPr>
            <a:r>
              <a:t>Los fundadores de la startup londinense Notpla ganaron el Earthshot Award en la categoría 'Construir un mundo libre de residuos', recibiendo 1 millón de libras esterlinas (1,2 millones de euros) por crear una alternativa a las bolsas de plástico hechas de algas y plantas.</a:t>
            </a:r>
          </a:p>
          <a:p>
            <a:pPr algn="just">
              <a:lnSpc>
                <a:spcPts val="3359"/>
              </a:lnSpc>
              <a:defRPr sz="2400">
                <a:solidFill>
                  <a:srgbClr val="000000"/>
                </a:solidFill>
                <a:latin typeface="Abhaya Libre Regular"/>
              </a:defRPr>
            </a:pPr>
            <a:r>
              <a:t>El producto es completamente natural, biodegradable y se puede utilizar para hacer una amplia gama de envases, desde la envoltura de burbujas hasta contenedores de líquido y revestimientos para recipientes de alimentos.</a:t>
            </a:r>
          </a:p>
        </p:txBody>
      </p:sp>
      <p:sp>
        <p:nvSpPr>
          <p:cNvPr id="9" name="TextBox 9"/>
          <p:cNvSpPr txBox="1"/>
          <p:nvPr/>
        </p:nvSpPr>
        <p:spPr>
          <a:xfrm>
            <a:off x="3377492" y="1011886"/>
            <a:ext cx="8985075" cy="765979"/>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t>Huella ecológica</a:t>
            </a:r>
          </a:p>
        </p:txBody>
      </p:sp>
      <p:sp>
        <p:nvSpPr>
          <p:cNvPr id="10" name="TextBox 10"/>
          <p:cNvSpPr txBox="1"/>
          <p:nvPr/>
        </p:nvSpPr>
        <p:spPr>
          <a:xfrm>
            <a:off x="3276600" y="2042053"/>
            <a:ext cx="12420601" cy="679032"/>
          </a:xfrm>
          <a:prstGeom prst="rect">
            <a:avLst/>
          </a:prstGeom>
        </p:spPr>
        <p:txBody>
          <a:bodyPr wrap="square" lIns="0" tIns="0" rIns="0" bIns="0" anchor="t">
            <a:spAutoFit/>
          </a:bodyPr>
          <a:lstStyle/>
          <a:p>
            <a:pPr>
              <a:lnSpc>
                <a:spcPts val="5460"/>
              </a:lnSpc>
              <a:defRPr sz="3900">
                <a:solidFill>
                  <a:srgbClr val="000000"/>
                </a:solidFill>
                <a:latin typeface="Abhaya Libre Regular"/>
              </a:defRPr>
            </a:pPr>
            <a:r>
              <a:t>Las historias ambientales positivas a partir de 2022</a:t>
            </a:r>
          </a:p>
        </p:txBody>
      </p:sp>
      <p:pic>
        <p:nvPicPr>
          <p:cNvPr id="6146" name="Picture 2">
            <a:extLst>
              <a:ext uri="{FF2B5EF4-FFF2-40B4-BE49-F238E27FC236}">
                <a16:creationId xmlns:a16="http://schemas.microsoft.com/office/drawing/2014/main" id="{D66C34C9-2C44-053E-492D-19D0E741E4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1309" y="3665460"/>
            <a:ext cx="40767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750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667623" y="3086100"/>
            <a:ext cx="5543627" cy="5779574"/>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64862" y="2778110"/>
            <a:ext cx="11708138" cy="6087564"/>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En la Unión Europea, la economía social ya tiene una tradición, también bajo varios otros nombres como la economía solidaria o el tercer sector, teniendo un amplio reconocimiento tanto en los estados miembros como a nivel de instituciones europeas.</a:t>
            </a:r>
          </a:p>
          <a:p>
            <a:pPr marL="342900" indent="-342900" algn="just">
              <a:lnSpc>
                <a:spcPts val="3359"/>
              </a:lnSpc>
              <a:buFont typeface="Arial" panose="020B0604020202020204" pitchFamily="34" charset="0"/>
              <a:buChar char="•"/>
              <a:defRPr sz="2400">
                <a:solidFill>
                  <a:srgbClr val="000000"/>
                </a:solidFill>
                <a:latin typeface="Abhaya Libre Regular"/>
              </a:defRPr>
            </a:pPr>
            <a:r>
              <a:t>La economía social se ha desarrollado a partir de una tradición histórica principalmente cooperativa y goza del reconocimiento de las autoridades públicas que han adoptado leyes especiales y han institucionalizado durante mucho tiempo las relaciones de apoyo y colaboración con este sector principalmente en los países del sur de Europa (Francia, España y Portugal), pero también en Bélgica, y más recientemente en Grecia y Rumania.</a:t>
            </a:r>
          </a:p>
          <a:p>
            <a:pPr marL="342900" indent="-342900" algn="just">
              <a:lnSpc>
                <a:spcPts val="3359"/>
              </a:lnSpc>
              <a:buFont typeface="Arial" panose="020B0604020202020204" pitchFamily="34" charset="0"/>
              <a:buChar char="•"/>
              <a:defRPr sz="2400">
                <a:solidFill>
                  <a:srgbClr val="000000"/>
                </a:solidFill>
                <a:latin typeface="Abhaya Libre Regular"/>
              </a:defRPr>
            </a:pPr>
            <a:r>
              <a:t>Este sector incluye cooperativas, mutualidades, asociaciones sin ánimo de lucro, fundaciones y empresas sociales que realizan actividades económicas, ofrecen una amplia gama de productos y servicios en el mercado único europeo y generan millones de puestos de trabajo. Constituyen los principales componentes institucionales de la economía social, a veces también conocidos como organizaciones o empresas de economía social.</a:t>
            </a:r>
          </a:p>
        </p:txBody>
      </p:sp>
      <p:sp>
        <p:nvSpPr>
          <p:cNvPr id="9" name="TextBox 9"/>
          <p:cNvSpPr txBox="1"/>
          <p:nvPr/>
        </p:nvSpPr>
        <p:spPr>
          <a:xfrm>
            <a:off x="1662530" y="1258711"/>
            <a:ext cx="14568070" cy="1458476"/>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t>La economía social y las empresas sociales en Europa</a:t>
            </a:r>
          </a:p>
        </p:txBody>
      </p:sp>
      <p:pic>
        <p:nvPicPr>
          <p:cNvPr id="10242" name="Picture 2">
            <a:extLst>
              <a:ext uri="{FF2B5EF4-FFF2-40B4-BE49-F238E27FC236}">
                <a16:creationId xmlns:a16="http://schemas.microsoft.com/office/drawing/2014/main" id="{4264E2EC-AD05-C402-B22F-B9D715F4BF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30200" y="4398331"/>
            <a:ext cx="48387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33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4" y="1894978"/>
            <a:ext cx="10407925" cy="770736"/>
          </a:xfrm>
          <a:prstGeom prst="rect">
            <a:avLst/>
          </a:prstGeom>
        </p:spPr>
        <p:txBody>
          <a:bodyPr wrap="square" lIns="0" tIns="0" rIns="0" bIns="0" anchor="t">
            <a:spAutoFit/>
          </a:bodyPr>
          <a:lstStyle/>
          <a:p>
            <a:pPr>
              <a:lnSpc>
                <a:spcPts val="5449"/>
              </a:lnSpc>
              <a:defRPr sz="6410">
                <a:solidFill>
                  <a:srgbClr val="000000"/>
                </a:solidFill>
                <a:latin typeface="Abhaya Libre Regular Bold"/>
              </a:defRPr>
            </a:pPr>
            <a:r>
              <a:rPr dirty="0" err="1"/>
              <a:t>Descargo</a:t>
            </a:r>
            <a:r>
              <a:rPr dirty="0"/>
              <a:t> de </a:t>
            </a:r>
            <a:r>
              <a:rPr dirty="0" err="1"/>
              <a:t>responsabilidad</a:t>
            </a:r>
            <a:endParaRPr dirty="0"/>
          </a:p>
        </p:txBody>
      </p:sp>
      <p:sp>
        <p:nvSpPr>
          <p:cNvPr id="3" name="TextBox 3"/>
          <p:cNvSpPr txBox="1"/>
          <p:nvPr/>
        </p:nvSpPr>
        <p:spPr>
          <a:xfrm>
            <a:off x="1784075" y="2828851"/>
            <a:ext cx="15741892" cy="4222115"/>
          </a:xfrm>
          <a:prstGeom prst="rect">
            <a:avLst/>
          </a:prstGeom>
        </p:spPr>
        <p:txBody>
          <a:bodyPr lIns="0" tIns="0" rIns="0" bIns="0" anchor="t">
            <a:spAutoFit/>
          </a:bodyPr>
          <a:lstStyle/>
          <a:p>
            <a:pPr algn="just">
              <a:lnSpc>
                <a:spcPts val="4619"/>
              </a:lnSpc>
              <a:defRPr sz="3299">
                <a:solidFill>
                  <a:srgbClr val="000000"/>
                </a:solidFill>
                <a:latin typeface="Abhaya Libre Regular"/>
              </a:defRPr>
            </a:pPr>
            <a:r>
              <a:t>El apoyo de la Comisión Europea para la elaboración de la presente publicación no significa la aprobación de los contenidos, que es reflejo único de las opiniones del grupo de autores. La Comisión no se hace responsable del uso que pueda hacerse de la información.</a:t>
            </a:r>
          </a:p>
          <a:p>
            <a:pPr algn="just">
              <a:lnSpc>
                <a:spcPts val="2380"/>
              </a:lnSpc>
            </a:pPr>
            <a:endParaRPr lang="en-US" sz="3299" spc="-49">
              <a:solidFill>
                <a:srgbClr val="000000"/>
              </a:solidFill>
              <a:latin typeface="Abhaya Libre Regular"/>
            </a:endParaRPr>
          </a:p>
          <a:p>
            <a:pPr algn="just">
              <a:lnSpc>
                <a:spcPts val="4619"/>
              </a:lnSpc>
              <a:defRPr sz="3299">
                <a:solidFill>
                  <a:srgbClr val="000000"/>
                </a:solidFill>
                <a:latin typeface="Abhaya Libre Regular"/>
              </a:defRPr>
            </a:pPr>
            <a:r>
              <a:t>Proyecto n.º 2021-1-RO01-KA220-VET-000028118</a:t>
            </a:r>
          </a:p>
          <a:p>
            <a:pPr algn="just">
              <a:lnSpc>
                <a:spcPts val="4619"/>
              </a:lnSpc>
            </a:pPr>
            <a:endParaRPr lang="en-US" sz="3299" spc="-49">
              <a:solidFill>
                <a:srgbClr val="000000"/>
              </a:solidFill>
              <a:latin typeface="Abhaya Libre Regular"/>
            </a:endParaRPr>
          </a:p>
          <a:p>
            <a:pPr>
              <a:lnSpc>
                <a:spcPts val="3499"/>
              </a:lnSpc>
            </a:pPr>
            <a:endParaRPr lang="en-US" sz="3299" spc="-49">
              <a:solidFill>
                <a:srgbClr val="000000"/>
              </a:solidFill>
              <a:latin typeface="Abhaya Libre Regula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13"/>
          <a:srcRect/>
          <a:stretch>
            <a:fillRect/>
          </a:stretch>
        </p:blipFill>
        <p:spPr>
          <a:xfrm>
            <a:off x="1784075" y="6481135"/>
            <a:ext cx="7870946" cy="165289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686366" y="3168214"/>
            <a:ext cx="5296834" cy="55222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990600" y="3433640"/>
            <a:ext cx="11353800" cy="4779514"/>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rPr dirty="0"/>
              <a:t>El </a:t>
            </a:r>
            <a:r>
              <a:rPr dirty="0" err="1"/>
              <a:t>concepto</a:t>
            </a:r>
            <a:r>
              <a:rPr dirty="0"/>
              <a:t> de </a:t>
            </a:r>
            <a:r>
              <a:rPr dirty="0" err="1"/>
              <a:t>economía</a:t>
            </a:r>
            <a:r>
              <a:rPr dirty="0"/>
              <a:t> social, que </a:t>
            </a:r>
            <a:r>
              <a:rPr dirty="0" err="1"/>
              <a:t>apareció</a:t>
            </a:r>
            <a:r>
              <a:rPr dirty="0"/>
              <a:t> </a:t>
            </a:r>
            <a:r>
              <a:rPr dirty="0" err="1"/>
              <a:t>originalmente</a:t>
            </a:r>
            <a:r>
              <a:rPr dirty="0"/>
              <a:t> </a:t>
            </a:r>
            <a:r>
              <a:rPr dirty="0" err="1"/>
              <a:t>en</a:t>
            </a:r>
            <a:r>
              <a:rPr dirty="0"/>
              <a:t> las </a:t>
            </a:r>
            <a:r>
              <a:rPr dirty="0" err="1"/>
              <a:t>políticas</a:t>
            </a:r>
            <a:r>
              <a:rPr dirty="0"/>
              <a:t> </a:t>
            </a:r>
            <a:r>
              <a:rPr dirty="0" err="1"/>
              <a:t>relacionadas</a:t>
            </a:r>
            <a:r>
              <a:rPr dirty="0"/>
              <a:t> con las </a:t>
            </a:r>
            <a:r>
              <a:rPr dirty="0" err="1"/>
              <a:t>empresas</a:t>
            </a:r>
            <a:r>
              <a:rPr dirty="0"/>
              <a:t> o </a:t>
            </a:r>
            <a:r>
              <a:rPr dirty="0" err="1"/>
              <a:t>el</a:t>
            </a:r>
            <a:r>
              <a:rPr dirty="0"/>
              <a:t> </a:t>
            </a:r>
            <a:r>
              <a:rPr dirty="0" err="1"/>
              <a:t>mundo</a:t>
            </a:r>
            <a:r>
              <a:rPr dirty="0"/>
              <a:t> </a:t>
            </a:r>
            <a:r>
              <a:rPr dirty="0" err="1"/>
              <a:t>asociativo</a:t>
            </a:r>
            <a:r>
              <a:rPr dirty="0"/>
              <a:t>, se </a:t>
            </a:r>
            <a:r>
              <a:rPr dirty="0" err="1"/>
              <a:t>unió</a:t>
            </a:r>
            <a:r>
              <a:rPr dirty="0"/>
              <a:t> </a:t>
            </a:r>
            <a:r>
              <a:rPr dirty="0" err="1"/>
              <a:t>más</a:t>
            </a:r>
            <a:r>
              <a:rPr dirty="0"/>
              <a:t> </a:t>
            </a:r>
            <a:r>
              <a:rPr dirty="0" err="1"/>
              <a:t>recientemente</a:t>
            </a:r>
            <a:r>
              <a:rPr dirty="0"/>
              <a:t> al </a:t>
            </a:r>
            <a:r>
              <a:rPr dirty="0" err="1"/>
              <a:t>concepto</a:t>
            </a:r>
            <a:r>
              <a:rPr dirty="0"/>
              <a:t> de </a:t>
            </a:r>
            <a:r>
              <a:rPr dirty="0" err="1"/>
              <a:t>empresa</a:t>
            </a:r>
            <a:r>
              <a:rPr dirty="0"/>
              <a:t> social, </a:t>
            </a:r>
            <a:r>
              <a:rPr dirty="0" err="1"/>
              <a:t>después</a:t>
            </a:r>
            <a:r>
              <a:rPr dirty="0"/>
              <a:t> del </a:t>
            </a:r>
            <a:r>
              <a:rPr dirty="0" err="1"/>
              <a:t>éxito</a:t>
            </a:r>
            <a:r>
              <a:rPr dirty="0"/>
              <a:t> </a:t>
            </a:r>
            <a:r>
              <a:rPr dirty="0" err="1"/>
              <a:t>registrado</a:t>
            </a:r>
            <a:r>
              <a:rPr dirty="0"/>
              <a:t> </a:t>
            </a:r>
            <a:r>
              <a:rPr dirty="0" err="1"/>
              <a:t>desde</a:t>
            </a:r>
            <a:r>
              <a:rPr dirty="0"/>
              <a:t> los </a:t>
            </a:r>
            <a:r>
              <a:rPr dirty="0" err="1"/>
              <a:t>años</a:t>
            </a:r>
            <a:r>
              <a:rPr dirty="0"/>
              <a:t> 90 </a:t>
            </a:r>
            <a:r>
              <a:rPr dirty="0" err="1"/>
              <a:t>en</a:t>
            </a:r>
            <a:r>
              <a:rPr dirty="0"/>
              <a:t> Italia, </a:t>
            </a:r>
            <a:r>
              <a:rPr dirty="0" err="1"/>
              <a:t>el</a:t>
            </a:r>
            <a:r>
              <a:rPr dirty="0"/>
              <a:t> </a:t>
            </a:r>
            <a:r>
              <a:rPr dirty="0" err="1"/>
              <a:t>país</a:t>
            </a:r>
            <a:r>
              <a:rPr dirty="0"/>
              <a:t> que </a:t>
            </a:r>
            <a:r>
              <a:rPr dirty="0" err="1"/>
              <a:t>legisló</a:t>
            </a:r>
            <a:r>
              <a:rPr dirty="0"/>
              <a:t> la </a:t>
            </a:r>
            <a:r>
              <a:rPr dirty="0" err="1"/>
              <a:t>primera</a:t>
            </a:r>
            <a:r>
              <a:rPr dirty="0"/>
              <a:t> forma de </a:t>
            </a:r>
            <a:r>
              <a:rPr dirty="0" err="1"/>
              <a:t>empresa</a:t>
            </a:r>
            <a:r>
              <a:rPr dirty="0"/>
              <a:t> social, </a:t>
            </a:r>
            <a:r>
              <a:rPr dirty="0" err="1"/>
              <a:t>respectivamente</a:t>
            </a:r>
            <a:r>
              <a:rPr dirty="0"/>
              <a:t> la </a:t>
            </a:r>
            <a:r>
              <a:rPr dirty="0" err="1"/>
              <a:t>cooperativa</a:t>
            </a:r>
            <a:r>
              <a:rPr dirty="0"/>
              <a:t> social.</a:t>
            </a:r>
          </a:p>
          <a:p>
            <a:pPr marL="342900" indent="-342900" algn="just">
              <a:lnSpc>
                <a:spcPts val="3359"/>
              </a:lnSpc>
              <a:buFont typeface="Arial" panose="020B0604020202020204" pitchFamily="34" charset="0"/>
              <a:buChar char="•"/>
              <a:defRPr sz="2400">
                <a:solidFill>
                  <a:srgbClr val="000000"/>
                </a:solidFill>
                <a:latin typeface="Abhaya Libre Regular"/>
              </a:defRPr>
            </a:pPr>
            <a:r>
              <a:rPr dirty="0"/>
              <a:t>El </a:t>
            </a:r>
            <a:r>
              <a:rPr dirty="0" err="1"/>
              <a:t>concepto</a:t>
            </a:r>
            <a:r>
              <a:rPr dirty="0"/>
              <a:t> de </a:t>
            </a:r>
            <a:r>
              <a:rPr dirty="0" err="1"/>
              <a:t>empresa</a:t>
            </a:r>
            <a:r>
              <a:rPr dirty="0"/>
              <a:t> social </a:t>
            </a:r>
            <a:r>
              <a:rPr dirty="0" err="1"/>
              <a:t>enfatiza</a:t>
            </a:r>
            <a:r>
              <a:rPr dirty="0"/>
              <a:t> </a:t>
            </a:r>
            <a:r>
              <a:rPr dirty="0" err="1"/>
              <a:t>el</a:t>
            </a:r>
            <a:r>
              <a:rPr dirty="0"/>
              <a:t> </a:t>
            </a:r>
            <a:r>
              <a:rPr dirty="0" err="1"/>
              <a:t>carácter</a:t>
            </a:r>
            <a:r>
              <a:rPr dirty="0"/>
              <a:t> </a:t>
            </a:r>
            <a:r>
              <a:rPr dirty="0" err="1"/>
              <a:t>emprendedor</a:t>
            </a:r>
            <a:r>
              <a:rPr dirty="0"/>
              <a:t> de </a:t>
            </a:r>
            <a:r>
              <a:rPr dirty="0" err="1"/>
              <a:t>estas</a:t>
            </a:r>
            <a:r>
              <a:rPr dirty="0"/>
              <a:t> </a:t>
            </a:r>
            <a:r>
              <a:rPr dirty="0" err="1"/>
              <a:t>entidades</a:t>
            </a:r>
            <a:r>
              <a:rPr dirty="0"/>
              <a:t> y la </a:t>
            </a:r>
            <a:r>
              <a:rPr dirty="0" err="1"/>
              <a:t>existencia</a:t>
            </a:r>
            <a:r>
              <a:rPr dirty="0"/>
              <a:t> principal de una </a:t>
            </a:r>
            <a:r>
              <a:rPr dirty="0" err="1"/>
              <a:t>actividad</a:t>
            </a:r>
            <a:r>
              <a:rPr dirty="0"/>
              <a:t> </a:t>
            </a:r>
            <a:r>
              <a:rPr dirty="0" err="1"/>
              <a:t>económica</a:t>
            </a:r>
            <a:r>
              <a:rPr dirty="0"/>
              <a:t> </a:t>
            </a:r>
            <a:r>
              <a:rPr dirty="0" err="1"/>
              <a:t>dedicada</a:t>
            </a:r>
            <a:r>
              <a:rPr dirty="0"/>
              <a:t> a una </a:t>
            </a:r>
            <a:r>
              <a:rPr dirty="0" err="1"/>
              <a:t>misión</a:t>
            </a:r>
            <a:r>
              <a:rPr dirty="0"/>
              <a:t> social.</a:t>
            </a:r>
          </a:p>
          <a:p>
            <a:pPr marL="342900" indent="-342900" algn="just">
              <a:lnSpc>
                <a:spcPts val="3359"/>
              </a:lnSpc>
              <a:buFont typeface="Arial" panose="020B0604020202020204" pitchFamily="34" charset="0"/>
              <a:buChar char="•"/>
              <a:defRPr sz="2400">
                <a:solidFill>
                  <a:srgbClr val="000000"/>
                </a:solidFill>
                <a:latin typeface="Abhaya Libre Regular"/>
              </a:defRPr>
            </a:pPr>
            <a:r>
              <a:rPr dirty="0"/>
              <a:t>Las </a:t>
            </a:r>
            <a:r>
              <a:rPr dirty="0" err="1"/>
              <a:t>cooperativas</a:t>
            </a:r>
            <a:r>
              <a:rPr dirty="0"/>
              <a:t> </a:t>
            </a:r>
            <a:r>
              <a:rPr dirty="0" err="1"/>
              <a:t>sociales</a:t>
            </a:r>
            <a:r>
              <a:rPr dirty="0"/>
              <a:t> y </a:t>
            </a:r>
            <a:r>
              <a:rPr dirty="0" err="1"/>
              <a:t>parte</a:t>
            </a:r>
            <a:r>
              <a:rPr dirty="0"/>
              <a:t> de las </a:t>
            </a:r>
            <a:r>
              <a:rPr dirty="0" err="1"/>
              <a:t>empresas</a:t>
            </a:r>
            <a:r>
              <a:rPr dirty="0"/>
              <a:t> </a:t>
            </a:r>
            <a:r>
              <a:rPr dirty="0" err="1"/>
              <a:t>sociales</a:t>
            </a:r>
            <a:r>
              <a:rPr dirty="0"/>
              <a:t>, </a:t>
            </a:r>
            <a:r>
              <a:rPr dirty="0" err="1"/>
              <a:t>concretamente</a:t>
            </a:r>
            <a:r>
              <a:rPr dirty="0"/>
              <a:t> las de </a:t>
            </a:r>
            <a:r>
              <a:rPr dirty="0" err="1"/>
              <a:t>inserción</a:t>
            </a:r>
            <a:r>
              <a:rPr dirty="0"/>
              <a:t> a </a:t>
            </a:r>
            <a:r>
              <a:rPr dirty="0" err="1"/>
              <a:t>través</a:t>
            </a:r>
            <a:r>
              <a:rPr dirty="0"/>
              <a:t> de la </a:t>
            </a:r>
            <a:r>
              <a:rPr dirty="0" err="1"/>
              <a:t>actividad</a:t>
            </a:r>
            <a:r>
              <a:rPr dirty="0"/>
              <a:t> </a:t>
            </a:r>
            <a:r>
              <a:rPr dirty="0" err="1"/>
              <a:t>económica</a:t>
            </a:r>
            <a:r>
              <a:rPr dirty="0"/>
              <a:t> de los y las </a:t>
            </a:r>
            <a:r>
              <a:rPr dirty="0" err="1"/>
              <a:t>trabajadoras</a:t>
            </a:r>
            <a:r>
              <a:rPr dirty="0"/>
              <a:t> </a:t>
            </a:r>
            <a:r>
              <a:rPr dirty="0" err="1"/>
              <a:t>desfavorecidas</a:t>
            </a:r>
            <a:r>
              <a:rPr dirty="0"/>
              <a:t>, </a:t>
            </a:r>
            <a:r>
              <a:rPr dirty="0" err="1"/>
              <a:t>en</a:t>
            </a:r>
            <a:r>
              <a:rPr dirty="0"/>
              <a:t> los </a:t>
            </a:r>
            <a:r>
              <a:rPr dirty="0" err="1"/>
              <a:t>estados</a:t>
            </a:r>
            <a:r>
              <a:rPr dirty="0"/>
              <a:t> con </a:t>
            </a:r>
            <a:r>
              <a:rPr dirty="0" err="1"/>
              <a:t>tradición</a:t>
            </a:r>
            <a:r>
              <a:rPr dirty="0"/>
              <a:t>, se </a:t>
            </a:r>
            <a:r>
              <a:rPr dirty="0" err="1"/>
              <a:t>integran</a:t>
            </a:r>
            <a:r>
              <a:rPr dirty="0"/>
              <a:t> </a:t>
            </a:r>
            <a:r>
              <a:rPr dirty="0" err="1"/>
              <a:t>en</a:t>
            </a:r>
            <a:r>
              <a:rPr dirty="0"/>
              <a:t> los </a:t>
            </a:r>
            <a:r>
              <a:rPr dirty="0" err="1"/>
              <a:t>dispositivos</a:t>
            </a:r>
            <a:r>
              <a:rPr dirty="0"/>
              <a:t> de las </a:t>
            </a:r>
            <a:r>
              <a:rPr dirty="0" err="1"/>
              <a:t>políticas</a:t>
            </a:r>
            <a:r>
              <a:rPr dirty="0"/>
              <a:t> </a:t>
            </a:r>
            <a:r>
              <a:rPr dirty="0" err="1"/>
              <a:t>públicas</a:t>
            </a:r>
            <a:r>
              <a:rPr dirty="0"/>
              <a:t> de </a:t>
            </a:r>
            <a:r>
              <a:rPr dirty="0" err="1"/>
              <a:t>bienestar</a:t>
            </a:r>
            <a:r>
              <a:rPr dirty="0"/>
              <a:t>, </a:t>
            </a:r>
            <a:r>
              <a:rPr dirty="0" err="1"/>
              <a:t>como</a:t>
            </a:r>
            <a:r>
              <a:rPr dirty="0"/>
              <a:t> </a:t>
            </a:r>
            <a:r>
              <a:rPr dirty="0" err="1"/>
              <a:t>proveedores</a:t>
            </a:r>
            <a:r>
              <a:rPr dirty="0"/>
              <a:t> de </a:t>
            </a:r>
            <a:r>
              <a:rPr dirty="0" err="1"/>
              <a:t>servicios</a:t>
            </a:r>
            <a:r>
              <a:rPr dirty="0"/>
              <a:t> </a:t>
            </a:r>
            <a:r>
              <a:rPr dirty="0" err="1"/>
              <a:t>sociales</a:t>
            </a:r>
            <a:r>
              <a:rPr dirty="0"/>
              <a:t> y </a:t>
            </a:r>
            <a:r>
              <a:rPr dirty="0" err="1"/>
              <a:t>empleo</a:t>
            </a:r>
            <a:r>
              <a:rPr dirty="0"/>
              <a:t> de los y las </a:t>
            </a:r>
            <a:r>
              <a:rPr dirty="0" err="1"/>
              <a:t>trabajadoras</a:t>
            </a:r>
            <a:r>
              <a:rPr dirty="0"/>
              <a:t> </a:t>
            </a:r>
            <a:r>
              <a:rPr dirty="0" err="1"/>
              <a:t>desfavorecidas</a:t>
            </a:r>
            <a:r>
              <a:rPr dirty="0"/>
              <a:t>.</a:t>
            </a:r>
          </a:p>
        </p:txBody>
      </p:sp>
      <p:sp>
        <p:nvSpPr>
          <p:cNvPr id="9" name="TextBox 9"/>
          <p:cNvSpPr txBox="1"/>
          <p:nvPr/>
        </p:nvSpPr>
        <p:spPr>
          <a:xfrm>
            <a:off x="1662530" y="1258711"/>
            <a:ext cx="14568070" cy="1458476"/>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t>La economía social y las empresas sociales en Europa</a:t>
            </a:r>
          </a:p>
        </p:txBody>
      </p:sp>
      <p:pic>
        <p:nvPicPr>
          <p:cNvPr id="11266" name="Picture 2">
            <a:extLst>
              <a:ext uri="{FF2B5EF4-FFF2-40B4-BE49-F238E27FC236}">
                <a16:creationId xmlns:a16="http://schemas.microsoft.com/office/drawing/2014/main" id="{2E23EB3D-B62E-D749-22BD-17390512ED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22677" y="4379281"/>
            <a:ext cx="5010150"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60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0155597" y="2552700"/>
            <a:ext cx="6114115" cy="6374343"/>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990600" y="3433640"/>
            <a:ext cx="7391400" cy="3035446"/>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La economía social representa el 10 % de todas las empresas europeas (2 millones de empresas).</a:t>
            </a:r>
          </a:p>
          <a:p>
            <a:pPr marL="342900" indent="-342900" algn="just">
              <a:lnSpc>
                <a:spcPts val="3359"/>
              </a:lnSpc>
              <a:buFont typeface="Arial" panose="020B0604020202020204" pitchFamily="34" charset="0"/>
              <a:buChar char="•"/>
              <a:defRPr sz="2400">
                <a:solidFill>
                  <a:srgbClr val="000000"/>
                </a:solidFill>
                <a:latin typeface="Abhaya Libre Regular"/>
              </a:defRPr>
            </a:pPr>
            <a:r>
              <a:t>Esta economía social forma parte del modelo social y de bienestar europeo que incluye los mecanismos necesarios para que este sector genere un alto nivel de servicios, incluyendo servicios sociales de interés general, productos y puestos de trabajo.</a:t>
            </a:r>
          </a:p>
        </p:txBody>
      </p:sp>
      <p:sp>
        <p:nvSpPr>
          <p:cNvPr id="9" name="TextBox 9"/>
          <p:cNvSpPr txBox="1"/>
          <p:nvPr/>
        </p:nvSpPr>
        <p:spPr>
          <a:xfrm>
            <a:off x="1662530" y="1258711"/>
            <a:ext cx="14568070" cy="1458476"/>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t>La economía social y las empresas sociales en Europa</a:t>
            </a:r>
          </a:p>
        </p:txBody>
      </p:sp>
      <p:pic>
        <p:nvPicPr>
          <p:cNvPr id="12290" name="Picture 2">
            <a:extLst>
              <a:ext uri="{FF2B5EF4-FFF2-40B4-BE49-F238E27FC236}">
                <a16:creationId xmlns:a16="http://schemas.microsoft.com/office/drawing/2014/main" id="{AC12AE9B-2DAF-4A8C-672E-E5986E9B0C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94481" y="4000878"/>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43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1458476"/>
          </a:xfrm>
          <a:prstGeom prst="rect">
            <a:avLst/>
          </a:prstGeom>
        </p:spPr>
        <p:txBody>
          <a:bodyPr wrap="square" lIns="0" tIns="0" rIns="0" bIns="0" anchor="t">
            <a:spAutoFit/>
          </a:bodyPr>
          <a:lstStyle/>
          <a:p>
            <a:pPr algn="ctr">
              <a:lnSpc>
                <a:spcPts val="5449"/>
              </a:lnSpc>
              <a:defRPr sz="6410">
                <a:solidFill>
                  <a:srgbClr val="000000"/>
                </a:solidFill>
                <a:latin typeface="Abhaya Libre Regular"/>
              </a:defRPr>
            </a:pPr>
            <a:r>
              <a:t>¿Qué es una empresa social? Un modelo de negocio ganador de la medalla de oro.</a:t>
            </a:r>
          </a:p>
        </p:txBody>
      </p:sp>
      <p:grpSp>
        <p:nvGrpSpPr>
          <p:cNvPr id="8" name="Group 8"/>
          <p:cNvGrpSpPr/>
          <p:nvPr/>
        </p:nvGrpSpPr>
        <p:grpSpPr>
          <a:xfrm>
            <a:off x="1143000" y="3959763"/>
            <a:ext cx="16210354" cy="5146136"/>
            <a:chOff x="0" y="4889735"/>
            <a:chExt cx="22544403" cy="4312912"/>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748718" y="4889735"/>
              <a:ext cx="1534976" cy="1021652"/>
            </a:xfrm>
            <a:prstGeom prst="rect">
              <a:avLst/>
            </a:prstGeom>
          </p:spPr>
        </p:pic>
        <p:sp>
          <p:nvSpPr>
            <p:cNvPr id="11" name="TextBox 11"/>
            <p:cNvSpPr txBox="1"/>
            <p:nvPr/>
          </p:nvSpPr>
          <p:spPr>
            <a:xfrm>
              <a:off x="14160686" y="6318096"/>
              <a:ext cx="8383717" cy="2884551"/>
            </a:xfrm>
            <a:prstGeom prst="rect">
              <a:avLst/>
            </a:prstGeom>
          </p:spPr>
          <p:txBody>
            <a:bodyPr lIns="0" tIns="0" rIns="0" bIns="0" anchor="t">
              <a:spAutoFit/>
            </a:bodyPr>
            <a:lstStyle/>
            <a:p>
              <a:pPr algn="just">
                <a:lnSpc>
                  <a:spcPts val="3359"/>
                </a:lnSpc>
                <a:defRPr sz="2400">
                  <a:solidFill>
                    <a:srgbClr val="000000"/>
                  </a:solidFill>
                  <a:latin typeface="Abhaya Libre Regular"/>
                </a:defRPr>
              </a:pPr>
              <a:r>
                <a:t>Debido a que no existe una definición legal de lo que es una empresa social y dónde encaja en el panteón de las organizaciones empresariales, en este video los anillos olímpicos se utilizan con fines didácticos para las explicaciones más sugestivas.</a:t>
              </a:r>
            </a:p>
          </p:txBody>
        </p:sp>
        <p:sp>
          <p:nvSpPr>
            <p:cNvPr id="14" name="TextBox 14"/>
            <p:cNvSpPr txBox="1"/>
            <p:nvPr/>
          </p:nvSpPr>
          <p:spPr>
            <a:xfrm>
              <a:off x="0" y="7922741"/>
              <a:ext cx="10620972" cy="376172"/>
            </a:xfrm>
            <a:prstGeom prst="rect">
              <a:avLst/>
            </a:prstGeom>
          </p:spPr>
          <p:txBody>
            <a:bodyPr lIns="0" tIns="0" rIns="0" bIns="0" anchor="t">
              <a:spAutoFit/>
            </a:bodyPr>
            <a:lstStyle/>
            <a:p>
              <a:pPr algn="just">
                <a:lnSpc>
                  <a:spcPts val="2240"/>
                </a:lnSpc>
                <a:defRPr sz="1600">
                  <a:solidFill>
                    <a:srgbClr val="000000"/>
                  </a:solidFill>
                  <a:latin typeface="Abhaya Libre Regular"/>
                </a:defRPr>
              </a:pPr>
              <a:r>
                <a:t>Referencia del vídeo: https://www.youtube.com/watch?v=qXesPpXYHXo</a:t>
              </a:r>
            </a:p>
          </p:txBody>
        </p:sp>
      </p:grpSp>
      <p:pic>
        <p:nvPicPr>
          <p:cNvPr id="15" name="Online Media 14" title="What is a Social Enterprise? A Gold Medal Winning Business Model.">
            <a:hlinkClick r:id="" action="ppaction://media"/>
            <a:extLst>
              <a:ext uri="{FF2B5EF4-FFF2-40B4-BE49-F238E27FC236}">
                <a16:creationId xmlns:a16="http://schemas.microsoft.com/office/drawing/2014/main" id="{D0BD8DF1-642C-09E0-866A-E8BE5E780EF4}"/>
              </a:ext>
            </a:extLst>
          </p:cNvPr>
          <p:cNvPicPr>
            <a:picLocks noRot="1" noChangeAspect="1"/>
          </p:cNvPicPr>
          <p:nvPr>
            <a:videoFile r:link="rId1"/>
          </p:nvPr>
        </p:nvPicPr>
        <p:blipFill>
          <a:blip r:embed="rId13"/>
          <a:stretch>
            <a:fillRect/>
          </a:stretch>
        </p:blipFill>
        <p:spPr>
          <a:xfrm>
            <a:off x="1446520" y="2776140"/>
            <a:ext cx="8307080" cy="469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0703856" y="2180334"/>
            <a:ext cx="6685354" cy="653061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656694" y="2845393"/>
            <a:ext cx="9548650" cy="6087564"/>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rPr dirty="0"/>
              <a:t>Una </a:t>
            </a:r>
            <a:r>
              <a:rPr dirty="0" err="1"/>
              <a:t>empresa</a:t>
            </a:r>
            <a:r>
              <a:rPr dirty="0"/>
              <a:t> social es un </a:t>
            </a:r>
            <a:r>
              <a:rPr dirty="0" err="1"/>
              <a:t>negocio</a:t>
            </a:r>
            <a:r>
              <a:rPr dirty="0"/>
              <a:t> </a:t>
            </a:r>
            <a:r>
              <a:rPr dirty="0" err="1"/>
              <a:t>diseñado</a:t>
            </a:r>
            <a:r>
              <a:rPr dirty="0"/>
              <a:t> </a:t>
            </a:r>
            <a:r>
              <a:rPr dirty="0" err="1"/>
              <a:t>en</a:t>
            </a:r>
            <a:r>
              <a:rPr dirty="0"/>
              <a:t> </a:t>
            </a:r>
            <a:r>
              <a:rPr dirty="0" err="1"/>
              <a:t>torno</a:t>
            </a:r>
            <a:r>
              <a:rPr dirty="0"/>
              <a:t> a una </a:t>
            </a:r>
            <a:r>
              <a:rPr dirty="0" err="1"/>
              <a:t>misión</a:t>
            </a:r>
            <a:r>
              <a:rPr dirty="0"/>
              <a:t> </a:t>
            </a:r>
            <a:r>
              <a:rPr dirty="0" err="1"/>
              <a:t>altruista</a:t>
            </a:r>
            <a:r>
              <a:rPr dirty="0"/>
              <a:t> central, que a </a:t>
            </a:r>
            <a:r>
              <a:rPr dirty="0" err="1"/>
              <a:t>su</a:t>
            </a:r>
            <a:r>
              <a:rPr dirty="0"/>
              <a:t> </a:t>
            </a:r>
            <a:r>
              <a:rPr dirty="0" err="1"/>
              <a:t>vez</a:t>
            </a:r>
            <a:r>
              <a:rPr dirty="0"/>
              <a:t> </a:t>
            </a:r>
            <a:r>
              <a:rPr dirty="0" err="1"/>
              <a:t>influye</a:t>
            </a:r>
            <a:r>
              <a:rPr dirty="0"/>
              <a:t> </a:t>
            </a:r>
            <a:r>
              <a:rPr dirty="0" err="1"/>
              <a:t>en</a:t>
            </a:r>
            <a:r>
              <a:rPr dirty="0"/>
              <a:t> </a:t>
            </a:r>
            <a:r>
              <a:rPr dirty="0" err="1"/>
              <a:t>cómo</a:t>
            </a:r>
            <a:r>
              <a:rPr dirty="0"/>
              <a:t> se </a:t>
            </a:r>
            <a:r>
              <a:rPr dirty="0" err="1"/>
              <a:t>gestiona</a:t>
            </a:r>
            <a:r>
              <a:rPr dirty="0"/>
              <a:t>, </a:t>
            </a:r>
            <a:r>
              <a:rPr dirty="0" err="1"/>
              <a:t>desde</a:t>
            </a:r>
            <a:r>
              <a:rPr dirty="0"/>
              <a:t> </a:t>
            </a:r>
            <a:r>
              <a:rPr dirty="0" err="1"/>
              <a:t>el</a:t>
            </a:r>
            <a:r>
              <a:rPr dirty="0"/>
              <a:t> </a:t>
            </a:r>
            <a:r>
              <a:rPr dirty="0" err="1"/>
              <a:t>desarrollo</a:t>
            </a:r>
            <a:r>
              <a:rPr dirty="0"/>
              <a:t> de </a:t>
            </a:r>
            <a:r>
              <a:rPr dirty="0" err="1"/>
              <a:t>productos</a:t>
            </a:r>
            <a:r>
              <a:rPr dirty="0"/>
              <a:t> hasta la </a:t>
            </a:r>
            <a:r>
              <a:rPr dirty="0" err="1"/>
              <a:t>marca</a:t>
            </a:r>
            <a:r>
              <a:rPr dirty="0"/>
              <a:t>, </a:t>
            </a:r>
            <a:r>
              <a:rPr dirty="0" err="1"/>
              <a:t>desde</a:t>
            </a:r>
            <a:r>
              <a:rPr dirty="0"/>
              <a:t> la </a:t>
            </a:r>
            <a:r>
              <a:rPr dirty="0" err="1"/>
              <a:t>gestión</a:t>
            </a:r>
            <a:r>
              <a:rPr dirty="0"/>
              <a:t> de la </a:t>
            </a:r>
            <a:r>
              <a:rPr dirty="0" err="1"/>
              <a:t>cadena</a:t>
            </a:r>
            <a:r>
              <a:rPr dirty="0"/>
              <a:t> de </a:t>
            </a:r>
            <a:r>
              <a:rPr dirty="0" err="1"/>
              <a:t>suministro</a:t>
            </a:r>
            <a:r>
              <a:rPr dirty="0"/>
              <a:t> hasta la </a:t>
            </a:r>
            <a:r>
              <a:rPr dirty="0" err="1"/>
              <a:t>planificación</a:t>
            </a:r>
            <a:r>
              <a:rPr dirty="0"/>
              <a:t> </a:t>
            </a:r>
            <a:r>
              <a:rPr dirty="0" err="1"/>
              <a:t>financiera</a:t>
            </a:r>
            <a:r>
              <a:rPr dirty="0"/>
              <a:t>.</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rPr dirty="0" err="1"/>
              <a:t>En</a:t>
            </a:r>
            <a:r>
              <a:rPr dirty="0"/>
              <a:t> </a:t>
            </a:r>
            <a:r>
              <a:rPr dirty="0" err="1"/>
              <a:t>lugar</a:t>
            </a:r>
            <a:r>
              <a:rPr dirty="0"/>
              <a:t> de un solo </a:t>
            </a:r>
            <a:r>
              <a:rPr dirty="0" err="1"/>
              <a:t>resultado</a:t>
            </a:r>
            <a:r>
              <a:rPr dirty="0"/>
              <a:t> final </a:t>
            </a:r>
            <a:r>
              <a:rPr dirty="0" err="1"/>
              <a:t>centrado</a:t>
            </a:r>
            <a:r>
              <a:rPr dirty="0"/>
              <a:t> </a:t>
            </a:r>
            <a:r>
              <a:rPr dirty="0" err="1"/>
              <a:t>en</a:t>
            </a:r>
            <a:r>
              <a:rPr dirty="0"/>
              <a:t> las </a:t>
            </a:r>
            <a:r>
              <a:rPr dirty="0" err="1"/>
              <a:t>ganancias</a:t>
            </a:r>
            <a:r>
              <a:rPr dirty="0"/>
              <a:t>, </a:t>
            </a:r>
            <a:r>
              <a:rPr dirty="0" err="1"/>
              <a:t>muchas</a:t>
            </a:r>
            <a:r>
              <a:rPr dirty="0"/>
              <a:t> </a:t>
            </a:r>
            <a:r>
              <a:rPr dirty="0" err="1"/>
              <a:t>empresas</a:t>
            </a:r>
            <a:r>
              <a:rPr dirty="0"/>
              <a:t> </a:t>
            </a:r>
            <a:r>
              <a:rPr dirty="0" err="1"/>
              <a:t>sociales</a:t>
            </a:r>
            <a:r>
              <a:rPr dirty="0"/>
              <a:t> </a:t>
            </a:r>
            <a:r>
              <a:rPr dirty="0" err="1"/>
              <a:t>miden</a:t>
            </a:r>
            <a:r>
              <a:rPr dirty="0"/>
              <a:t> </a:t>
            </a:r>
            <a:r>
              <a:rPr dirty="0" err="1"/>
              <a:t>el</a:t>
            </a:r>
            <a:r>
              <a:rPr dirty="0"/>
              <a:t> </a:t>
            </a:r>
            <a:r>
              <a:rPr dirty="0" err="1"/>
              <a:t>éxito</a:t>
            </a:r>
            <a:r>
              <a:rPr dirty="0"/>
              <a:t> </a:t>
            </a:r>
            <a:r>
              <a:rPr dirty="0" err="1"/>
              <a:t>en</a:t>
            </a:r>
            <a:r>
              <a:rPr dirty="0"/>
              <a:t> </a:t>
            </a:r>
            <a:r>
              <a:rPr dirty="0" err="1"/>
              <a:t>función</a:t>
            </a:r>
            <a:r>
              <a:rPr dirty="0"/>
              <a:t> de un triple </a:t>
            </a:r>
            <a:r>
              <a:rPr dirty="0" err="1"/>
              <a:t>resultado</a:t>
            </a:r>
            <a:r>
              <a:rPr dirty="0"/>
              <a:t> final:</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rPr dirty="0"/>
              <a:t>Personas. El </a:t>
            </a:r>
            <a:r>
              <a:rPr dirty="0" err="1"/>
              <a:t>impacto</a:t>
            </a:r>
            <a:r>
              <a:rPr dirty="0"/>
              <a:t> </a:t>
            </a:r>
            <a:r>
              <a:rPr dirty="0" err="1"/>
              <a:t>humano</a:t>
            </a:r>
            <a:r>
              <a:rPr dirty="0"/>
              <a:t> de </a:t>
            </a:r>
            <a:r>
              <a:rPr dirty="0" err="1"/>
              <a:t>tu</a:t>
            </a:r>
            <a:r>
              <a:rPr dirty="0"/>
              <a:t> </a:t>
            </a:r>
            <a:r>
              <a:rPr dirty="0" err="1"/>
              <a:t>negocio</a:t>
            </a:r>
            <a:r>
              <a:rPr dirty="0"/>
              <a:t> y </a:t>
            </a:r>
            <a:r>
              <a:rPr dirty="0" err="1"/>
              <a:t>tu</a:t>
            </a:r>
            <a:r>
              <a:rPr dirty="0"/>
              <a:t> </a:t>
            </a:r>
            <a:r>
              <a:rPr dirty="0" err="1"/>
              <a:t>capacidad</a:t>
            </a:r>
            <a:r>
              <a:rPr dirty="0"/>
              <a:t> para </a:t>
            </a:r>
            <a:r>
              <a:rPr dirty="0" err="1"/>
              <a:t>afectar</a:t>
            </a:r>
            <a:r>
              <a:rPr dirty="0"/>
              <a:t> </a:t>
            </a:r>
            <a:r>
              <a:rPr dirty="0" err="1"/>
              <a:t>el</a:t>
            </a:r>
            <a:r>
              <a:rPr dirty="0"/>
              <a:t> </a:t>
            </a:r>
            <a:r>
              <a:rPr dirty="0" err="1"/>
              <a:t>cambio</a:t>
            </a:r>
            <a:r>
              <a:rPr dirty="0"/>
              <a:t> social, </a:t>
            </a:r>
            <a:r>
              <a:rPr dirty="0" err="1"/>
              <a:t>mejorar</a:t>
            </a:r>
            <a:r>
              <a:rPr dirty="0"/>
              <a:t> </a:t>
            </a:r>
            <a:r>
              <a:rPr dirty="0" err="1"/>
              <a:t>vidas</a:t>
            </a:r>
            <a:r>
              <a:rPr dirty="0"/>
              <a:t> y </a:t>
            </a:r>
            <a:r>
              <a:rPr dirty="0" err="1"/>
              <a:t>desarrollar</a:t>
            </a:r>
            <a:r>
              <a:rPr dirty="0"/>
              <a:t> una </a:t>
            </a:r>
            <a:r>
              <a:rPr dirty="0" err="1"/>
              <a:t>comunidad</a:t>
            </a:r>
            <a:r>
              <a:rPr dirty="0"/>
              <a:t> de </a:t>
            </a:r>
            <a:r>
              <a:rPr dirty="0" err="1"/>
              <a:t>manera</a:t>
            </a:r>
            <a:r>
              <a:rPr dirty="0"/>
              <a:t> </a:t>
            </a:r>
            <a:r>
              <a:rPr dirty="0" err="1"/>
              <a:t>sostenible</a:t>
            </a:r>
            <a:r>
              <a:rPr dirty="0"/>
              <a:t>.</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rPr dirty="0" err="1"/>
              <a:t>Planeta</a:t>
            </a:r>
            <a:r>
              <a:rPr dirty="0"/>
              <a:t>. Tu </a:t>
            </a:r>
            <a:r>
              <a:rPr dirty="0" err="1"/>
              <a:t>impacto</a:t>
            </a:r>
            <a:r>
              <a:rPr dirty="0"/>
              <a:t> </a:t>
            </a:r>
            <a:r>
              <a:rPr dirty="0" err="1"/>
              <a:t>ambiental</a:t>
            </a:r>
            <a:r>
              <a:rPr dirty="0"/>
              <a:t>: </a:t>
            </a:r>
            <a:r>
              <a:rPr dirty="0" err="1"/>
              <a:t>cómo</a:t>
            </a:r>
            <a:r>
              <a:rPr dirty="0"/>
              <a:t> </a:t>
            </a:r>
            <a:r>
              <a:rPr dirty="0" err="1"/>
              <a:t>contribuyes</a:t>
            </a:r>
            <a:r>
              <a:rPr dirty="0"/>
              <a:t> a un </a:t>
            </a:r>
            <a:r>
              <a:rPr dirty="0" err="1"/>
              <a:t>planeta</a:t>
            </a:r>
            <a:r>
              <a:rPr dirty="0"/>
              <a:t> </a:t>
            </a:r>
            <a:r>
              <a:rPr dirty="0" err="1"/>
              <a:t>sostenible</a:t>
            </a:r>
            <a:r>
              <a:rPr dirty="0"/>
              <a:t> o reduces la </a:t>
            </a:r>
            <a:r>
              <a:rPr dirty="0" err="1"/>
              <a:t>huella</a:t>
            </a:r>
            <a:r>
              <a:rPr dirty="0"/>
              <a:t> de </a:t>
            </a:r>
            <a:r>
              <a:rPr dirty="0" err="1"/>
              <a:t>carbono</a:t>
            </a:r>
            <a:r>
              <a:rPr dirty="0"/>
              <a:t> (</a:t>
            </a:r>
            <a:r>
              <a:rPr dirty="0" err="1"/>
              <a:t>emisiones</a:t>
            </a:r>
            <a:r>
              <a:rPr dirty="0"/>
              <a:t> de CO2) de </a:t>
            </a:r>
            <a:r>
              <a:rPr dirty="0" err="1"/>
              <a:t>tu</a:t>
            </a:r>
            <a:r>
              <a:rPr dirty="0"/>
              <a:t> </a:t>
            </a:r>
            <a:r>
              <a:rPr dirty="0" err="1"/>
              <a:t>empresa</a:t>
            </a:r>
            <a:r>
              <a:rPr dirty="0"/>
              <a:t> y </a:t>
            </a:r>
            <a:r>
              <a:rPr dirty="0" err="1"/>
              <a:t>tu</a:t>
            </a:r>
            <a:r>
              <a:rPr dirty="0"/>
              <a:t> </a:t>
            </a:r>
            <a:r>
              <a:rPr dirty="0" err="1"/>
              <a:t>clientela</a:t>
            </a:r>
            <a:r>
              <a:rPr dirty="0"/>
              <a:t>.</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rPr dirty="0" err="1"/>
              <a:t>Beneficio</a:t>
            </a:r>
            <a:r>
              <a:rPr dirty="0"/>
              <a:t>. Al </a:t>
            </a:r>
            <a:r>
              <a:rPr dirty="0" err="1"/>
              <a:t>igual</a:t>
            </a:r>
            <a:r>
              <a:rPr dirty="0"/>
              <a:t> que las </a:t>
            </a:r>
            <a:r>
              <a:rPr dirty="0" err="1"/>
              <a:t>empresas</a:t>
            </a:r>
            <a:r>
              <a:rPr dirty="0"/>
              <a:t> </a:t>
            </a:r>
            <a:r>
              <a:rPr dirty="0" err="1"/>
              <a:t>tradicionales</a:t>
            </a:r>
            <a:r>
              <a:rPr dirty="0"/>
              <a:t>, las </a:t>
            </a:r>
            <a:r>
              <a:rPr dirty="0" err="1"/>
              <a:t>empresas</a:t>
            </a:r>
            <a:r>
              <a:rPr dirty="0"/>
              <a:t> </a:t>
            </a:r>
            <a:r>
              <a:rPr dirty="0" err="1"/>
              <a:t>sociales</a:t>
            </a:r>
            <a:r>
              <a:rPr dirty="0"/>
              <a:t> </a:t>
            </a:r>
            <a:r>
              <a:rPr dirty="0" err="1"/>
              <a:t>necesitan</a:t>
            </a:r>
            <a:r>
              <a:rPr dirty="0"/>
              <a:t> </a:t>
            </a:r>
            <a:r>
              <a:rPr dirty="0" err="1"/>
              <a:t>ganar</a:t>
            </a:r>
            <a:r>
              <a:rPr dirty="0"/>
              <a:t> dinero para </a:t>
            </a:r>
            <a:r>
              <a:rPr dirty="0" err="1"/>
              <a:t>mantenerse</a:t>
            </a:r>
            <a:r>
              <a:rPr dirty="0"/>
              <a:t>, </a:t>
            </a:r>
            <a:r>
              <a:rPr dirty="0" err="1"/>
              <a:t>pagar</a:t>
            </a:r>
            <a:r>
              <a:rPr dirty="0"/>
              <a:t> al personal de </a:t>
            </a:r>
            <a:r>
              <a:rPr dirty="0" err="1"/>
              <a:t>trabajo</a:t>
            </a:r>
            <a:r>
              <a:rPr dirty="0"/>
              <a:t> y </a:t>
            </a:r>
            <a:r>
              <a:rPr dirty="0" err="1"/>
              <a:t>crecer</a:t>
            </a:r>
            <a:r>
              <a:rPr dirty="0"/>
              <a:t> </a:t>
            </a:r>
            <a:r>
              <a:rPr dirty="0" err="1"/>
              <a:t>como</a:t>
            </a:r>
            <a:r>
              <a:rPr dirty="0"/>
              <a:t> </a:t>
            </a:r>
            <a:r>
              <a:rPr dirty="0" err="1"/>
              <a:t>empresa</a:t>
            </a:r>
            <a:r>
              <a:rPr dirty="0"/>
              <a:t>.</a:t>
            </a:r>
          </a:p>
        </p:txBody>
      </p:sp>
      <p:sp>
        <p:nvSpPr>
          <p:cNvPr id="9" name="TextBox 9"/>
          <p:cNvSpPr txBox="1"/>
          <p:nvPr/>
        </p:nvSpPr>
        <p:spPr>
          <a:xfrm>
            <a:off x="1662531" y="1258711"/>
            <a:ext cx="8280738" cy="765979"/>
          </a:xfrm>
          <a:prstGeom prst="rect">
            <a:avLst/>
          </a:prstGeom>
        </p:spPr>
        <p:txBody>
          <a:bodyPr lIns="0" tIns="0" rIns="0" bIns="0" anchor="t">
            <a:spAutoFit/>
          </a:bodyPr>
          <a:lstStyle/>
          <a:p>
            <a:pPr>
              <a:lnSpc>
                <a:spcPts val="5449"/>
              </a:lnSpc>
              <a:defRPr sz="6410">
                <a:solidFill>
                  <a:srgbClr val="000000"/>
                </a:solidFill>
                <a:latin typeface="Abhaya Libre Regular"/>
              </a:defRPr>
            </a:pPr>
            <a:r>
              <a:t>Empresa Social</a:t>
            </a:r>
          </a:p>
        </p:txBody>
      </p:sp>
      <p:pic>
        <p:nvPicPr>
          <p:cNvPr id="1030" name="Picture 6">
            <a:extLst>
              <a:ext uri="{FF2B5EF4-FFF2-40B4-BE49-F238E27FC236}">
                <a16:creationId xmlns:a16="http://schemas.microsoft.com/office/drawing/2014/main" id="{DA3A7449-129D-A300-B9D5-387FE02A3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1332" y="3467100"/>
            <a:ext cx="5677435" cy="42551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a:extLst>
              <a:ext uri="{FF2B5EF4-FFF2-40B4-BE49-F238E27FC236}">
                <a16:creationId xmlns:a16="http://schemas.microsoft.com/office/drawing/2014/main" id="{62458E83-0890-1521-F951-E89899FC4316}"/>
              </a:ext>
            </a:extLst>
          </p:cNvPr>
          <p:cNvSpPr txBox="1"/>
          <p:nvPr/>
        </p:nvSpPr>
        <p:spPr>
          <a:xfrm>
            <a:off x="1373844" y="2056281"/>
            <a:ext cx="12420601" cy="679032"/>
          </a:xfrm>
          <a:prstGeom prst="rect">
            <a:avLst/>
          </a:prstGeom>
        </p:spPr>
        <p:txBody>
          <a:bodyPr wrap="square" lIns="0" tIns="0" rIns="0" bIns="0" anchor="t">
            <a:spAutoFit/>
          </a:bodyPr>
          <a:lstStyle/>
          <a:p>
            <a:pPr>
              <a:lnSpc>
                <a:spcPts val="5460"/>
              </a:lnSpc>
              <a:defRPr sz="3900">
                <a:solidFill>
                  <a:srgbClr val="000000"/>
                </a:solidFill>
                <a:latin typeface="Abhaya Libre Regular"/>
              </a:defRPr>
            </a:pPr>
            <a:r>
              <a:t>¿Qué es una empresa social? </a:t>
            </a:r>
          </a:p>
        </p:txBody>
      </p:sp>
    </p:spTree>
    <p:extLst>
      <p:ext uri="{BB962C8B-B14F-4D97-AF65-F5344CB8AC3E}">
        <p14:creationId xmlns:p14="http://schemas.microsoft.com/office/powerpoint/2010/main" val="119690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0703856" y="2180334"/>
            <a:ext cx="6685354" cy="653061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736541" y="3467100"/>
            <a:ext cx="9548650" cy="3471463"/>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t>A diferencia de un negocio tradicional donde las ganancias se reinvierten en el negocio por el bien de su propio crecimiento, una empresa social asigna una gran parte de sus ganancias a crear un cambio positivo en el mundo.</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Las empresas sociales no son necesariamente las mismas que las empresas con políticas de responsabilidad social empresarial (RSE). “Hacer el bien” no es un valor añadido para las empresas sociales. Es el valor fundamental y la misión en torno a la que se organizan.</a:t>
            </a:r>
          </a:p>
        </p:txBody>
      </p:sp>
      <p:sp>
        <p:nvSpPr>
          <p:cNvPr id="9" name="TextBox 9"/>
          <p:cNvSpPr txBox="1"/>
          <p:nvPr/>
        </p:nvSpPr>
        <p:spPr>
          <a:xfrm>
            <a:off x="1662531" y="1258711"/>
            <a:ext cx="8280738" cy="765979"/>
          </a:xfrm>
          <a:prstGeom prst="rect">
            <a:avLst/>
          </a:prstGeom>
        </p:spPr>
        <p:txBody>
          <a:bodyPr lIns="0" tIns="0" rIns="0" bIns="0" anchor="t">
            <a:spAutoFit/>
          </a:bodyPr>
          <a:lstStyle/>
          <a:p>
            <a:pPr>
              <a:lnSpc>
                <a:spcPts val="5449"/>
              </a:lnSpc>
              <a:defRPr sz="6410">
                <a:solidFill>
                  <a:srgbClr val="000000"/>
                </a:solidFill>
                <a:latin typeface="Abhaya Libre Regular"/>
              </a:defRPr>
            </a:pPr>
            <a:r>
              <a:t>Empresa Social</a:t>
            </a:r>
          </a:p>
        </p:txBody>
      </p:sp>
      <p:pic>
        <p:nvPicPr>
          <p:cNvPr id="1030" name="Picture 6">
            <a:extLst>
              <a:ext uri="{FF2B5EF4-FFF2-40B4-BE49-F238E27FC236}">
                <a16:creationId xmlns:a16="http://schemas.microsoft.com/office/drawing/2014/main" id="{DA3A7449-129D-A300-B9D5-387FE02A3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1332" y="3467100"/>
            <a:ext cx="5677435" cy="42551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a:extLst>
              <a:ext uri="{FF2B5EF4-FFF2-40B4-BE49-F238E27FC236}">
                <a16:creationId xmlns:a16="http://schemas.microsoft.com/office/drawing/2014/main" id="{62458E83-0890-1521-F951-E89899FC4316}"/>
              </a:ext>
            </a:extLst>
          </p:cNvPr>
          <p:cNvSpPr txBox="1"/>
          <p:nvPr/>
        </p:nvSpPr>
        <p:spPr>
          <a:xfrm>
            <a:off x="1373844" y="2056281"/>
            <a:ext cx="12420601" cy="679032"/>
          </a:xfrm>
          <a:prstGeom prst="rect">
            <a:avLst/>
          </a:prstGeom>
        </p:spPr>
        <p:txBody>
          <a:bodyPr wrap="square" lIns="0" tIns="0" rIns="0" bIns="0" anchor="t">
            <a:spAutoFit/>
          </a:bodyPr>
          <a:lstStyle/>
          <a:p>
            <a:pPr>
              <a:lnSpc>
                <a:spcPts val="5460"/>
              </a:lnSpc>
              <a:defRPr sz="3900">
                <a:solidFill>
                  <a:srgbClr val="000000"/>
                </a:solidFill>
                <a:latin typeface="Abhaya Libre Regular"/>
              </a:defRPr>
            </a:pPr>
            <a:r>
              <a:t>¿Qué es una empresa social? </a:t>
            </a:r>
          </a:p>
        </p:txBody>
      </p:sp>
    </p:spTree>
    <p:extLst>
      <p:ext uri="{BB962C8B-B14F-4D97-AF65-F5344CB8AC3E}">
        <p14:creationId xmlns:p14="http://schemas.microsoft.com/office/powerpoint/2010/main" val="1432417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837973" y="2235676"/>
            <a:ext cx="5274147" cy="5498624"/>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64862" y="2778110"/>
            <a:ext cx="11631938" cy="6523581"/>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t>Los diferentes modelos que puedes adoptar como emprendedor/a social incluyen:</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Organización sin ánimo de lucro. Entidad no empresarial exenta de impuestos que reinvierte los fondos excedentes en la misión.</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Cooperativa. Una empresa organizada por y para sus miembros. Las cooperativas de ahorro y crédito y las tiendas de comestibles comunitarias son algunos ejemplos de cooperativas.</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Negocio de propósito social. Estas empresas comienzan sobre la base de abordar una misión social.</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Empresa social. Las empresas sociales emplean a las personas de la comunidad que necesitan empleo, como jóvenes en situación de riesgo.</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Negocios socialmente responsables. Estas empresas apoyan las misiones sociales como parte de sus operaciones comerciales diarias.</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Organización con ánimo de lucro. Tal vez la categoría más vaga. Estas empresas priorizan las ganancias primero, pero donan fondos, crean conciencia o apoyan causas.</a:t>
            </a:r>
          </a:p>
          <a:p>
            <a:pPr marL="800100" lvl="1" indent="-342900" algn="just">
              <a:lnSpc>
                <a:spcPts val="3359"/>
              </a:lnSpc>
              <a:buFont typeface="Courier New" panose="02070309020205020404" pitchFamily="49" charset="0"/>
              <a:buChar char="o"/>
              <a:defRPr sz="2400">
                <a:solidFill>
                  <a:srgbClr val="000000"/>
                </a:solidFill>
                <a:latin typeface="Abhaya Libre Regular"/>
              </a:defRPr>
            </a:pPr>
            <a:r>
              <a:t>Podría decirse que el modelo de empresa social más común es donar una parte de las ganancias a una organización benéfica, pero eso no es todo lo que hay para construir una empresa social efectiva.</a:t>
            </a:r>
          </a:p>
        </p:txBody>
      </p:sp>
      <p:sp>
        <p:nvSpPr>
          <p:cNvPr id="9" name="TextBox 9"/>
          <p:cNvSpPr txBox="1"/>
          <p:nvPr/>
        </p:nvSpPr>
        <p:spPr>
          <a:xfrm>
            <a:off x="1662531" y="1258711"/>
            <a:ext cx="8280738" cy="765979"/>
          </a:xfrm>
          <a:prstGeom prst="rect">
            <a:avLst/>
          </a:prstGeom>
        </p:spPr>
        <p:txBody>
          <a:bodyPr lIns="0" tIns="0" rIns="0" bIns="0" anchor="t">
            <a:spAutoFit/>
          </a:bodyPr>
          <a:lstStyle/>
          <a:p>
            <a:pPr>
              <a:lnSpc>
                <a:spcPts val="5449"/>
              </a:lnSpc>
              <a:defRPr sz="6410">
                <a:solidFill>
                  <a:srgbClr val="000000"/>
                </a:solidFill>
                <a:latin typeface="Abhaya Libre Regular"/>
              </a:defRPr>
            </a:pPr>
            <a:r>
              <a:t>Empresa Social</a:t>
            </a:r>
          </a:p>
        </p:txBody>
      </p:sp>
      <p:sp>
        <p:nvSpPr>
          <p:cNvPr id="14" name="TextBox 10">
            <a:extLst>
              <a:ext uri="{FF2B5EF4-FFF2-40B4-BE49-F238E27FC236}">
                <a16:creationId xmlns:a16="http://schemas.microsoft.com/office/drawing/2014/main" id="{62458E83-0890-1521-F951-E89899FC4316}"/>
              </a:ext>
            </a:extLst>
          </p:cNvPr>
          <p:cNvSpPr txBox="1"/>
          <p:nvPr/>
        </p:nvSpPr>
        <p:spPr>
          <a:xfrm>
            <a:off x="1373844" y="2056281"/>
            <a:ext cx="12420601" cy="679032"/>
          </a:xfrm>
          <a:prstGeom prst="rect">
            <a:avLst/>
          </a:prstGeom>
        </p:spPr>
        <p:txBody>
          <a:bodyPr wrap="square" lIns="0" tIns="0" rIns="0" bIns="0" anchor="t">
            <a:spAutoFit/>
          </a:bodyPr>
          <a:lstStyle/>
          <a:p>
            <a:pPr>
              <a:lnSpc>
                <a:spcPts val="5460"/>
              </a:lnSpc>
              <a:defRPr sz="3900">
                <a:solidFill>
                  <a:srgbClr val="000000"/>
                </a:solidFill>
                <a:latin typeface="Abhaya Libre Regular"/>
              </a:defRPr>
            </a:pPr>
            <a:r>
              <a:t>Los diferentes tipos de emprendimiento social</a:t>
            </a:r>
          </a:p>
        </p:txBody>
      </p:sp>
      <p:pic>
        <p:nvPicPr>
          <p:cNvPr id="7170" name="Picture 2">
            <a:extLst>
              <a:ext uri="{FF2B5EF4-FFF2-40B4-BE49-F238E27FC236}">
                <a16:creationId xmlns:a16="http://schemas.microsoft.com/office/drawing/2014/main" id="{8B383D62-378E-984E-76B9-1D98A654E0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82600" y="3093709"/>
            <a:ext cx="47053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409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96800" y="2467068"/>
            <a:ext cx="5378166" cy="5607070"/>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64862" y="2778110"/>
            <a:ext cx="11631938" cy="6087564"/>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La misión de una empresa social es una ventaja competitiva que puede ayudarla a destacarse en un mercado abarrotado, si puede comunicar su motivación e impacto.</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La construcción de una empresa social viene con sus propios beneficios para el o la empresaria, y vale la pena entusiasmarse si planeas comenzar la tuya propia:</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Alineación de la misión de tu negocio y tu misión personal, lo que te impulsa a ir a trabajar todos los días y superar cualquier obstáculo</a:t>
            </a:r>
          </a:p>
          <a:p>
            <a:pPr marL="342900" indent="-342900" algn="just">
              <a:lnSpc>
                <a:spcPts val="3359"/>
              </a:lnSpc>
              <a:buFont typeface="Arial" panose="020B0604020202020204" pitchFamily="34" charset="0"/>
              <a:buChar char="•"/>
              <a:defRPr sz="2400">
                <a:solidFill>
                  <a:srgbClr val="000000"/>
                </a:solidFill>
                <a:latin typeface="Abhaya Libre Regular"/>
              </a:defRPr>
            </a:pPr>
            <a:r>
              <a:t>Marca basada en la misión con una causa de base que hace que las personas consumidoras se sientan bien con cada compra que hacen.</a:t>
            </a:r>
          </a:p>
          <a:p>
            <a:pPr marL="342900" indent="-342900" algn="just">
              <a:lnSpc>
                <a:spcPts val="3359"/>
              </a:lnSpc>
              <a:buFont typeface="Arial" panose="020B0604020202020204" pitchFamily="34" charset="0"/>
              <a:buChar char="•"/>
              <a:defRPr sz="2400">
                <a:solidFill>
                  <a:srgbClr val="000000"/>
                </a:solidFill>
                <a:latin typeface="Abhaya Libre Regular"/>
              </a:defRPr>
            </a:pPr>
            <a:r>
              <a:t>Acceso a más oportunidades de asociación como un negocio altruista, como otras organizaciones sin ánimo de lucro, personas influyentes y compañías con ánimo de lucro para aprovechar las audiencias existentes y las reputaciones establecidas para crear una presencia en su mercado.</a:t>
            </a:r>
          </a:p>
        </p:txBody>
      </p:sp>
      <p:sp>
        <p:nvSpPr>
          <p:cNvPr id="9" name="TextBox 9"/>
          <p:cNvSpPr txBox="1"/>
          <p:nvPr/>
        </p:nvSpPr>
        <p:spPr>
          <a:xfrm>
            <a:off x="1662531" y="1258711"/>
            <a:ext cx="8280738" cy="765979"/>
          </a:xfrm>
          <a:prstGeom prst="rect">
            <a:avLst/>
          </a:prstGeom>
        </p:spPr>
        <p:txBody>
          <a:bodyPr lIns="0" tIns="0" rIns="0" bIns="0" anchor="t">
            <a:spAutoFit/>
          </a:bodyPr>
          <a:lstStyle/>
          <a:p>
            <a:pPr>
              <a:lnSpc>
                <a:spcPts val="5449"/>
              </a:lnSpc>
              <a:defRPr sz="6410">
                <a:solidFill>
                  <a:srgbClr val="000000"/>
                </a:solidFill>
                <a:latin typeface="Abhaya Libre Regular"/>
              </a:defRPr>
            </a:pPr>
            <a:r>
              <a:t>Empresa Social</a:t>
            </a:r>
          </a:p>
        </p:txBody>
      </p:sp>
      <p:sp>
        <p:nvSpPr>
          <p:cNvPr id="14" name="TextBox 10">
            <a:extLst>
              <a:ext uri="{FF2B5EF4-FFF2-40B4-BE49-F238E27FC236}">
                <a16:creationId xmlns:a16="http://schemas.microsoft.com/office/drawing/2014/main" id="{62458E83-0890-1521-F951-E89899FC4316}"/>
              </a:ext>
            </a:extLst>
          </p:cNvPr>
          <p:cNvSpPr txBox="1"/>
          <p:nvPr/>
        </p:nvSpPr>
        <p:spPr>
          <a:xfrm>
            <a:off x="1373844" y="2056281"/>
            <a:ext cx="12420601" cy="679032"/>
          </a:xfrm>
          <a:prstGeom prst="rect">
            <a:avLst/>
          </a:prstGeom>
        </p:spPr>
        <p:txBody>
          <a:bodyPr wrap="square" lIns="0" tIns="0" rIns="0" bIns="0" anchor="t">
            <a:spAutoFit/>
          </a:bodyPr>
          <a:lstStyle/>
          <a:p>
            <a:pPr>
              <a:lnSpc>
                <a:spcPts val="5460"/>
              </a:lnSpc>
              <a:defRPr sz="3900">
                <a:solidFill>
                  <a:srgbClr val="000000"/>
                </a:solidFill>
                <a:latin typeface="Abhaya Libre Regular"/>
              </a:defRPr>
            </a:pPr>
            <a:r>
              <a:t>Beneficios de construir una empresa social</a:t>
            </a:r>
          </a:p>
        </p:txBody>
      </p:sp>
      <p:pic>
        <p:nvPicPr>
          <p:cNvPr id="8194" name="Picture 2">
            <a:extLst>
              <a:ext uri="{FF2B5EF4-FFF2-40B4-BE49-F238E27FC236}">
                <a16:creationId xmlns:a16="http://schemas.microsoft.com/office/drawing/2014/main" id="{C343FE59-6F06-DBB8-881D-DB048C67DE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26499" y="3529012"/>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68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638782" y="2305722"/>
            <a:ext cx="5496817" cy="5730771"/>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64862" y="2778110"/>
            <a:ext cx="11631938" cy="5215530"/>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defRPr sz="2400">
                <a:solidFill>
                  <a:srgbClr val="000000"/>
                </a:solidFill>
                <a:latin typeface="Abhaya Libre Regular"/>
              </a:defRPr>
            </a:pPr>
            <a:r>
              <a:t>Más cobertura de prensa: a las publicaciones y periodistas les encanta cubrir la innovación social y los y las agentes de cambio y compartir las historias de su impacto para ayudar a las empresas sociales a difundir sus esfuerzos.</a:t>
            </a:r>
          </a:p>
          <a:p>
            <a:pPr marL="342900" indent="-342900" algn="just">
              <a:lnSpc>
                <a:spcPts val="3359"/>
              </a:lnSpc>
              <a:buFont typeface="Arial" panose="020B0604020202020204" pitchFamily="34" charset="0"/>
              <a:buChar char="•"/>
              <a:defRPr sz="2400">
                <a:solidFill>
                  <a:srgbClr val="000000"/>
                </a:solidFill>
                <a:latin typeface="Abhaya Libre Regular"/>
              </a:defRPr>
            </a:pPr>
            <a:r>
              <a:t>Las empresas sociales suelen disponer de recursos "en especie", patrocinios y descuentos para proveedores, especialmente las organizaciones benéficas sin ánimo de lucro, que también pueden optar a la exención fiscal. Las ONG también pueden acceder a excelentes tarifas y características especiales en el plan Shopify para organizaciones sin ánimo de lucro.</a:t>
            </a:r>
          </a:p>
          <a:p>
            <a:pPr marL="342900" indent="-342900" algn="just">
              <a:lnSpc>
                <a:spcPts val="3359"/>
              </a:lnSpc>
              <a:buFont typeface="Arial" panose="020B0604020202020204" pitchFamily="34" charset="0"/>
              <a:buChar char="•"/>
              <a:defRPr sz="2400">
                <a:solidFill>
                  <a:srgbClr val="000000"/>
                </a:solidFill>
                <a:latin typeface="Abhaya Libre Regular"/>
              </a:defRPr>
            </a:pPr>
            <a:r>
              <a:t>Certificaciones y sistemas de apoyo. Las empresas sociales pueden recibir subvenciones, oportunidades de "inversión de impacto" que se centran en la creación de empleo y la sostenibilidad, y certificaciones especiales, como el estado de Corporación B, que facilitan la credibilidad, el compromiso con la transparencia y la captación de clientela, personal empleado, personal voluntario e inversores.</a:t>
            </a:r>
          </a:p>
          <a:p>
            <a:pPr marL="342900" indent="-342900" algn="just">
              <a:lnSpc>
                <a:spcPts val="3359"/>
              </a:lnSpc>
              <a:buFont typeface="Arial" panose="020B0604020202020204" pitchFamily="34" charset="0"/>
              <a:buChar char="•"/>
              <a:defRPr sz="2400">
                <a:solidFill>
                  <a:srgbClr val="000000"/>
                </a:solidFill>
                <a:latin typeface="Abhaya Libre Regular"/>
              </a:defRPr>
            </a:pPr>
            <a:r>
              <a:t>La transparencia y el impacto sostenible son esenciales para una empresa social exitosa. Y estas cosas son más fáciles de lograr si se trata a una causa cercana a ti con un impacto que puedes medir.</a:t>
            </a:r>
          </a:p>
        </p:txBody>
      </p:sp>
      <p:sp>
        <p:nvSpPr>
          <p:cNvPr id="9" name="TextBox 9"/>
          <p:cNvSpPr txBox="1"/>
          <p:nvPr/>
        </p:nvSpPr>
        <p:spPr>
          <a:xfrm>
            <a:off x="1662531" y="1258711"/>
            <a:ext cx="8280738" cy="765979"/>
          </a:xfrm>
          <a:prstGeom prst="rect">
            <a:avLst/>
          </a:prstGeom>
        </p:spPr>
        <p:txBody>
          <a:bodyPr lIns="0" tIns="0" rIns="0" bIns="0" anchor="t">
            <a:spAutoFit/>
          </a:bodyPr>
          <a:lstStyle/>
          <a:p>
            <a:pPr>
              <a:lnSpc>
                <a:spcPts val="5449"/>
              </a:lnSpc>
              <a:defRPr sz="6410">
                <a:solidFill>
                  <a:srgbClr val="000000"/>
                </a:solidFill>
                <a:latin typeface="Abhaya Libre Regular"/>
              </a:defRPr>
            </a:pPr>
            <a:r>
              <a:t>Empresa Social</a:t>
            </a:r>
          </a:p>
        </p:txBody>
      </p:sp>
      <p:sp>
        <p:nvSpPr>
          <p:cNvPr id="14" name="TextBox 10">
            <a:extLst>
              <a:ext uri="{FF2B5EF4-FFF2-40B4-BE49-F238E27FC236}">
                <a16:creationId xmlns:a16="http://schemas.microsoft.com/office/drawing/2014/main" id="{62458E83-0890-1521-F951-E89899FC4316}"/>
              </a:ext>
            </a:extLst>
          </p:cNvPr>
          <p:cNvSpPr txBox="1"/>
          <p:nvPr/>
        </p:nvSpPr>
        <p:spPr>
          <a:xfrm>
            <a:off x="1373844" y="2056281"/>
            <a:ext cx="12420601" cy="679032"/>
          </a:xfrm>
          <a:prstGeom prst="rect">
            <a:avLst/>
          </a:prstGeom>
        </p:spPr>
        <p:txBody>
          <a:bodyPr wrap="square" lIns="0" tIns="0" rIns="0" bIns="0" anchor="t">
            <a:spAutoFit/>
          </a:bodyPr>
          <a:lstStyle/>
          <a:p>
            <a:pPr>
              <a:lnSpc>
                <a:spcPts val="5460"/>
              </a:lnSpc>
              <a:defRPr sz="3900">
                <a:solidFill>
                  <a:srgbClr val="000000"/>
                </a:solidFill>
                <a:latin typeface="Abhaya Libre Regular"/>
              </a:defRPr>
            </a:pPr>
            <a:r>
              <a:t>Beneficios de construir una empresa social</a:t>
            </a:r>
          </a:p>
        </p:txBody>
      </p:sp>
      <p:pic>
        <p:nvPicPr>
          <p:cNvPr id="9218" name="Picture 2">
            <a:extLst>
              <a:ext uri="{FF2B5EF4-FFF2-40B4-BE49-F238E27FC236}">
                <a16:creationId xmlns:a16="http://schemas.microsoft.com/office/drawing/2014/main" id="{BD950AB3-8965-F0C2-60C0-7318ECCDD3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98877" y="3678659"/>
            <a:ext cx="48577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37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8"/>
          <p:cNvSpPr txBox="1"/>
          <p:nvPr/>
        </p:nvSpPr>
        <p:spPr>
          <a:xfrm>
            <a:off x="1725283" y="2180334"/>
            <a:ext cx="15325820" cy="6087564"/>
          </a:xfrm>
          <a:prstGeom prst="rect">
            <a:avLst/>
          </a:prstGeom>
        </p:spPr>
        <p:txBody>
          <a:bodyPr wrap="square" lIns="0" tIns="0" rIns="0" bIns="0" anchor="t">
            <a:spAutoFit/>
          </a:bodyPr>
          <a:lstStyle/>
          <a:p>
            <a:pPr marL="342900" indent="-342900" algn="just">
              <a:lnSpc>
                <a:spcPts val="3359"/>
              </a:lnSpc>
              <a:buFont typeface="Arial" panose="020B0604020202020204" pitchFamily="34" charset="0"/>
              <a:buChar char="•"/>
              <a:defRPr sz="2400">
                <a:solidFill>
                  <a:srgbClr val="000000"/>
                </a:solidFill>
                <a:latin typeface="Abhaya Libre Regular"/>
              </a:defRPr>
            </a:pPr>
            <a:r>
              <a:t>En Italia, un centro médico proporciona ayuda especializada de alto nivel, incluida la intermediación cultural, en especial en las zonas donde la cobertura de los servicios públicos es insuficiente, haciendo especial hincapié en las personas que se encuentran en una situación socioeconómica frágil (por ejemplo, los y las inmigrantes).</a:t>
            </a:r>
          </a:p>
          <a:p>
            <a:pPr marL="342900" indent="-342900" algn="just">
              <a:lnSpc>
                <a:spcPts val="3359"/>
              </a:lnSpc>
              <a:buFont typeface="Arial" panose="020B0604020202020204" pitchFamily="34" charset="0"/>
              <a:buChar char="•"/>
              <a:defRPr sz="2400">
                <a:solidFill>
                  <a:srgbClr val="000000"/>
                </a:solidFill>
                <a:latin typeface="Abhaya Libre Regular"/>
              </a:defRPr>
            </a:pPr>
            <a:r>
              <a:t>En Rumanía, una empresa con cinco personas en plantilla y otras cinco que trabajan de forma voluntaria, lleva trabajando desde 1996 para prestar servicios culturales en la lengua rumana a personas ciegas, adaptando contenido (sobre todo, libros y películas) para un público de unas 90.000 personas.</a:t>
            </a:r>
          </a:p>
          <a:p>
            <a:pPr marL="342900" indent="-342900" algn="just">
              <a:lnSpc>
                <a:spcPts val="3359"/>
              </a:lnSpc>
              <a:buFont typeface="Arial" panose="020B0604020202020204" pitchFamily="34" charset="0"/>
              <a:buChar char="•"/>
              <a:defRPr sz="2400">
                <a:solidFill>
                  <a:srgbClr val="000000"/>
                </a:solidFill>
                <a:latin typeface="Abhaya Libre Regular"/>
              </a:defRPr>
            </a:pPr>
            <a:r>
              <a:t>En Francia, una empresa creó en 2004 un concepto innovador de servicios de lavado de coches sin agua, con productos biodegradables, empleando a personas no cualificadas o marginadas para reintegrarlas en el mercado de trabajo.</a:t>
            </a:r>
          </a:p>
          <a:p>
            <a:pPr marL="342900" indent="-342900" algn="just">
              <a:lnSpc>
                <a:spcPts val="3359"/>
              </a:lnSpc>
              <a:buFont typeface="Arial" panose="020B0604020202020204" pitchFamily="34" charset="0"/>
              <a:buChar char="•"/>
              <a:defRPr sz="2400">
                <a:solidFill>
                  <a:srgbClr val="000000"/>
                </a:solidFill>
                <a:latin typeface="Abhaya Libre Regular"/>
              </a:defRPr>
            </a:pPr>
            <a:r>
              <a:t>En Hungría, una fundación creó un restaurante que emplea a personas discapacitadas (40 personas), les ofrece formación y les presta un servicio de guardería infantil para facilitar la transición hacia un empleo estable.</a:t>
            </a:r>
          </a:p>
          <a:p>
            <a:pPr marL="342900" indent="-342900" algn="just">
              <a:lnSpc>
                <a:spcPts val="3359"/>
              </a:lnSpc>
              <a:buFont typeface="Arial" panose="020B0604020202020204" pitchFamily="34" charset="0"/>
              <a:buChar char="•"/>
              <a:defRPr sz="2400">
                <a:solidFill>
                  <a:srgbClr val="000000"/>
                </a:solidFill>
                <a:latin typeface="Abhaya Libre Regular"/>
              </a:defRPr>
            </a:pPr>
            <a:r>
              <a:t>En los Países Bajos, una empresa enseña a leer utilizando herramientas digitales innovadoras y un método basado en el juego. Se trata de un método especialmente adaptado a niños y niñas hiperactivas o autistas, pero también a las personas analfabetas y a inmigrantes.</a:t>
            </a:r>
          </a:p>
          <a:p>
            <a:pPr marL="342900" indent="-342900" algn="just">
              <a:lnSpc>
                <a:spcPts val="3359"/>
              </a:lnSpc>
              <a:buFont typeface="Arial" panose="020B0604020202020204" pitchFamily="34" charset="0"/>
              <a:buChar char="•"/>
              <a:defRPr sz="2400">
                <a:solidFill>
                  <a:srgbClr val="000000"/>
                </a:solidFill>
                <a:latin typeface="Abhaya Libre Regular"/>
              </a:defRPr>
            </a:pPr>
            <a:r>
              <a:t>En Polonia, una cooperativa social constituida por dos asociaciones emplea a personas desempleadas de larga duración y a personas discapacitadas y ofrece en el mercado diversos servicios: servicios de restauración y de comida preparada, pequeños trabajos de construcción y artesanía, así como formación e integración profesional de personas desfavorecidas.</a:t>
            </a:r>
          </a:p>
        </p:txBody>
      </p:sp>
      <p:sp>
        <p:nvSpPr>
          <p:cNvPr id="9" name="TextBox 9"/>
          <p:cNvSpPr txBox="1"/>
          <p:nvPr/>
        </p:nvSpPr>
        <p:spPr>
          <a:xfrm>
            <a:off x="1662530" y="1258711"/>
            <a:ext cx="15352714" cy="765979"/>
          </a:xfrm>
          <a:prstGeom prst="rect">
            <a:avLst/>
          </a:prstGeom>
        </p:spPr>
        <p:txBody>
          <a:bodyPr wrap="square" lIns="0" tIns="0" rIns="0" bIns="0" anchor="t">
            <a:spAutoFit/>
          </a:bodyPr>
          <a:lstStyle/>
          <a:p>
            <a:pPr>
              <a:lnSpc>
                <a:spcPts val="5449"/>
              </a:lnSpc>
              <a:defRPr sz="6410">
                <a:solidFill>
                  <a:srgbClr val="000000"/>
                </a:solidFill>
                <a:latin typeface="Abhaya Libre Regular"/>
              </a:defRPr>
            </a:pPr>
            <a:r>
              <a:t>Algunos ejemplos de empresas sociales europeas:</a:t>
            </a:r>
          </a:p>
        </p:txBody>
      </p:sp>
    </p:spTree>
    <p:extLst>
      <p:ext uri="{BB962C8B-B14F-4D97-AF65-F5344CB8AC3E}">
        <p14:creationId xmlns:p14="http://schemas.microsoft.com/office/powerpoint/2010/main" val="2497030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765979"/>
          </a:xfrm>
          <a:prstGeom prst="rect">
            <a:avLst/>
          </a:prstGeom>
        </p:spPr>
        <p:txBody>
          <a:bodyPr wrap="square" lIns="0" tIns="0" rIns="0" bIns="0" anchor="t">
            <a:spAutoFit/>
          </a:bodyPr>
          <a:lstStyle/>
          <a:p>
            <a:pPr algn="ctr">
              <a:lnSpc>
                <a:spcPts val="5449"/>
              </a:lnSpc>
              <a:defRPr sz="6410">
                <a:solidFill>
                  <a:srgbClr val="000000"/>
                </a:solidFill>
                <a:latin typeface="Abhaya Libre Regular"/>
              </a:defRPr>
            </a:pPr>
            <a:r>
              <a:t>Caso práctico de empresa social: Human</a:t>
            </a:r>
          </a:p>
        </p:txBody>
      </p:sp>
      <p:grpSp>
        <p:nvGrpSpPr>
          <p:cNvPr id="8" name="Group 8"/>
          <p:cNvGrpSpPr/>
          <p:nvPr/>
        </p:nvGrpSpPr>
        <p:grpSpPr>
          <a:xfrm>
            <a:off x="1143000" y="3543301"/>
            <a:ext cx="15064128" cy="4317555"/>
            <a:chOff x="0" y="4540702"/>
            <a:chExt cx="20950299" cy="3618488"/>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31319" y="4540702"/>
              <a:ext cx="1534976" cy="1213384"/>
            </a:xfrm>
            <a:prstGeom prst="rect">
              <a:avLst/>
            </a:prstGeom>
          </p:spPr>
        </p:pic>
        <p:sp>
          <p:nvSpPr>
            <p:cNvPr id="11" name="TextBox 11"/>
            <p:cNvSpPr txBox="1"/>
            <p:nvPr/>
          </p:nvSpPr>
          <p:spPr>
            <a:xfrm>
              <a:off x="12566582" y="6785582"/>
              <a:ext cx="8383717" cy="716868"/>
            </a:xfrm>
            <a:prstGeom prst="rect">
              <a:avLst/>
            </a:prstGeom>
          </p:spPr>
          <p:txBody>
            <a:bodyPr lIns="0" tIns="0" rIns="0" bIns="0" anchor="t">
              <a:spAutoFit/>
            </a:bodyPr>
            <a:lstStyle/>
            <a:p>
              <a:pPr algn="just">
                <a:lnSpc>
                  <a:spcPts val="3359"/>
                </a:lnSpc>
                <a:defRPr sz="2400">
                  <a:solidFill>
                    <a:srgbClr val="000000"/>
                  </a:solidFill>
                  <a:latin typeface="Abhaya Libre Regular"/>
                </a:defRPr>
              </a:pPr>
              <a:r>
                <a:t>Human Ventures (Human) es una empresa creativa y social líder.</a:t>
              </a:r>
            </a:p>
          </p:txBody>
        </p:sp>
        <p:sp>
          <p:nvSpPr>
            <p:cNvPr id="14" name="TextBox 14"/>
            <p:cNvSpPr txBox="1"/>
            <p:nvPr/>
          </p:nvSpPr>
          <p:spPr>
            <a:xfrm>
              <a:off x="0" y="7922741"/>
              <a:ext cx="10620972" cy="236449"/>
            </a:xfrm>
            <a:prstGeom prst="rect">
              <a:avLst/>
            </a:prstGeom>
          </p:spPr>
          <p:txBody>
            <a:bodyPr lIns="0" tIns="0" rIns="0" bIns="0" anchor="t">
              <a:spAutoFit/>
            </a:bodyPr>
            <a:lstStyle/>
            <a:p>
              <a:pPr algn="just">
                <a:lnSpc>
                  <a:spcPts val="2240"/>
                </a:lnSpc>
                <a:defRPr sz="1600">
                  <a:solidFill>
                    <a:srgbClr val="000000"/>
                  </a:solidFill>
                  <a:latin typeface="Abhaya Libre Regular"/>
                </a:defRPr>
              </a:pPr>
              <a:r>
                <a:t>Referencia del vídeo: https://www.youtube.com/watch?v=X31MRWhJv7w</a:t>
              </a:r>
            </a:p>
          </p:txBody>
        </p:sp>
      </p:grpSp>
      <p:pic>
        <p:nvPicPr>
          <p:cNvPr id="10" name="Online Media 9" title="Social Enterprise Case Study: Human">
            <a:hlinkClick r:id="" action="ppaction://media"/>
            <a:extLst>
              <a:ext uri="{FF2B5EF4-FFF2-40B4-BE49-F238E27FC236}">
                <a16:creationId xmlns:a16="http://schemas.microsoft.com/office/drawing/2014/main" id="{610D8C30-BA7E-974B-13FF-F666C0C8D382}"/>
              </a:ext>
            </a:extLst>
          </p:cNvPr>
          <p:cNvPicPr>
            <a:picLocks noRot="1" noChangeAspect="1"/>
          </p:cNvPicPr>
          <p:nvPr>
            <a:videoFile r:link="rId1"/>
          </p:nvPr>
        </p:nvPicPr>
        <p:blipFill>
          <a:blip r:embed="rId13"/>
          <a:stretch>
            <a:fillRect/>
          </a:stretch>
        </p:blipFill>
        <p:spPr>
          <a:xfrm>
            <a:off x="1545158" y="2895703"/>
            <a:ext cx="6832600" cy="3860419"/>
          </a:xfrm>
          <a:prstGeom prst="rect">
            <a:avLst/>
          </a:prstGeom>
        </p:spPr>
      </p:pic>
    </p:spTree>
    <p:extLst>
      <p:ext uri="{BB962C8B-B14F-4D97-AF65-F5344CB8AC3E}">
        <p14:creationId xmlns:p14="http://schemas.microsoft.com/office/powerpoint/2010/main" val="36725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3" name="TextBox 13"/>
            <p:cNvSpPr txBox="1"/>
            <p:nvPr/>
          </p:nvSpPr>
          <p:spPr>
            <a:xfrm>
              <a:off x="114300" y="-38100"/>
              <a:ext cx="584200" cy="736600"/>
            </a:xfrm>
            <a:prstGeom prst="rect">
              <a:avLst/>
            </a:prstGeom>
          </p:spPr>
          <p:txBody>
            <a:bodyPr lIns="50800" tIns="50800" rIns="50800" bIns="50800" anchor="ctr"/>
            <a:lstStyle/>
            <a:p>
              <a:pPr algn="ctr">
                <a:lnSpc>
                  <a:spcPts val="2659"/>
                </a:lnSpc>
              </a:pPr>
              <a:endParaRPr/>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6" name="TextBox 16"/>
            <p:cNvSpPr txBox="1"/>
            <p:nvPr/>
          </p:nvSpPr>
          <p:spPr>
            <a:xfrm>
              <a:off x="114300" y="-38100"/>
              <a:ext cx="584200" cy="736600"/>
            </a:xfrm>
            <a:prstGeom prst="rect">
              <a:avLst/>
            </a:prstGeom>
          </p:spPr>
          <p:txBody>
            <a:bodyPr lIns="50800" tIns="50800" rIns="50800" bIns="50800" anchor="ctr"/>
            <a:lstStyle/>
            <a:p>
              <a:pPr algn="ctr">
                <a:lnSpc>
                  <a:spcPts val="2659"/>
                </a:lnSpc>
              </a:pPr>
              <a:endParaRPr/>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9" name="TextBox 19"/>
            <p:cNvSpPr txBox="1"/>
            <p:nvPr/>
          </p:nvSpPr>
          <p:spPr>
            <a:xfrm>
              <a:off x="114300" y="-38100"/>
              <a:ext cx="584200" cy="736600"/>
            </a:xfrm>
            <a:prstGeom prst="rect">
              <a:avLst/>
            </a:prstGeom>
          </p:spPr>
          <p:txBody>
            <a:bodyPr lIns="50800" tIns="50800" rIns="50800" bIns="50800" anchor="ctr"/>
            <a:lstStyle/>
            <a:p>
              <a:pPr algn="ctr">
                <a:lnSpc>
                  <a:spcPts val="2659"/>
                </a:lnSpc>
              </a:pPr>
              <a:endParaRPr/>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2" name="TextBox 22"/>
            <p:cNvSpPr txBox="1"/>
            <p:nvPr/>
          </p:nvSpPr>
          <p:spPr>
            <a:xfrm>
              <a:off x="114300" y="-38100"/>
              <a:ext cx="584200" cy="736600"/>
            </a:xfrm>
            <a:prstGeom prst="rect">
              <a:avLst/>
            </a:prstGeom>
          </p:spPr>
          <p:txBody>
            <a:bodyPr lIns="50800" tIns="50800" rIns="50800" bIns="50800" anchor="ctr"/>
            <a:lstStyle/>
            <a:p>
              <a:pPr algn="ctr">
                <a:lnSpc>
                  <a:spcPts val="2659"/>
                </a:lnSpc>
              </a:pPr>
              <a:endParaRPr/>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5" name="TextBox 25"/>
            <p:cNvSpPr txBox="1"/>
            <p:nvPr/>
          </p:nvSpPr>
          <p:spPr>
            <a:xfrm>
              <a:off x="114300" y="-38100"/>
              <a:ext cx="584200" cy="736600"/>
            </a:xfrm>
            <a:prstGeom prst="rect">
              <a:avLst/>
            </a:prstGeom>
          </p:spPr>
          <p:txBody>
            <a:bodyPr lIns="50800" tIns="50800" rIns="50800" bIns="50800" anchor="ctr"/>
            <a:lstStyle/>
            <a:p>
              <a:pPr algn="ctr">
                <a:lnSpc>
                  <a:spcPts val="2659"/>
                </a:lnSpc>
              </a:pPr>
              <a:endParaRPr/>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8" name="TextBox 28"/>
            <p:cNvSpPr txBox="1"/>
            <p:nvPr/>
          </p:nvSpPr>
          <p:spPr>
            <a:xfrm>
              <a:off x="114300" y="-38100"/>
              <a:ext cx="584200" cy="736600"/>
            </a:xfrm>
            <a:prstGeom prst="rect">
              <a:avLst/>
            </a:prstGeom>
          </p:spPr>
          <p:txBody>
            <a:bodyPr lIns="50800" tIns="50800" rIns="50800" bIns="50800" anchor="ctr"/>
            <a:lstStyle/>
            <a:p>
              <a:pPr algn="ctr">
                <a:lnSpc>
                  <a:spcPts val="2659"/>
                </a:lnSpc>
              </a:pPr>
              <a:endParaRPr/>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1" name="TextBox 31"/>
            <p:cNvSpPr txBox="1"/>
            <p:nvPr/>
          </p:nvSpPr>
          <p:spPr>
            <a:xfrm>
              <a:off x="114300" y="-38100"/>
              <a:ext cx="584200" cy="736600"/>
            </a:xfrm>
            <a:prstGeom prst="rect">
              <a:avLst/>
            </a:prstGeom>
          </p:spPr>
          <p:txBody>
            <a:bodyPr lIns="50800" tIns="50800" rIns="50800" bIns="50800" anchor="ctr"/>
            <a:lstStyle/>
            <a:p>
              <a:pPr algn="ctr">
                <a:lnSpc>
                  <a:spcPts val="2659"/>
                </a:lnSpc>
              </a:pPr>
              <a:endParaRPr/>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4" name="TextBox 34"/>
            <p:cNvSpPr txBox="1"/>
            <p:nvPr/>
          </p:nvSpPr>
          <p:spPr>
            <a:xfrm>
              <a:off x="114300" y="-38100"/>
              <a:ext cx="584200" cy="736600"/>
            </a:xfrm>
            <a:prstGeom prst="rect">
              <a:avLst/>
            </a:prstGeom>
          </p:spPr>
          <p:txBody>
            <a:bodyPr lIns="50800" tIns="50800" rIns="50800" bIns="50800" anchor="ctr"/>
            <a:lstStyle/>
            <a:p>
              <a:pPr algn="ctr">
                <a:lnSpc>
                  <a:spcPts val="2659"/>
                </a:lnSpc>
              </a:pPr>
              <a:endParaRPr/>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6608984" y="1228725"/>
            <a:ext cx="8280738" cy="770736"/>
          </a:xfrm>
          <a:prstGeom prst="rect">
            <a:avLst/>
          </a:prstGeom>
        </p:spPr>
        <p:txBody>
          <a:bodyPr lIns="0" tIns="0" rIns="0" bIns="0" anchor="t">
            <a:spAutoFit/>
          </a:bodyPr>
          <a:lstStyle/>
          <a:p>
            <a:pPr>
              <a:lnSpc>
                <a:spcPts val="5449"/>
              </a:lnSpc>
              <a:defRPr sz="6410">
                <a:solidFill>
                  <a:srgbClr val="000000"/>
                </a:solidFill>
                <a:latin typeface="Abhaya Libre Regular Bold"/>
              </a:defRPr>
            </a:pPr>
            <a:r>
              <a:t>Consorcio</a:t>
            </a:r>
          </a:p>
        </p:txBody>
      </p:sp>
      <p:pic>
        <p:nvPicPr>
          <p:cNvPr id="45" name="Picture 45"/>
          <p:cNvPicPr>
            <a:picLocks noChangeAspect="1"/>
          </p:cNvPicPr>
          <p:nvPr/>
        </p:nvPicPr>
        <p:blipFill>
          <a:blip r:embed="rId27"/>
          <a:srcRect/>
          <a:stretch>
            <a:fillRect/>
          </a:stretch>
        </p:blipFill>
        <p:spPr>
          <a:xfrm>
            <a:off x="7870030" y="9245916"/>
            <a:ext cx="3710720" cy="77925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765676" y="9575732"/>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236284" y="2918125"/>
            <a:ext cx="5708489" cy="5730575"/>
            <a:chOff x="0" y="0"/>
            <a:chExt cx="4198620" cy="3079750"/>
          </a:xfrm>
        </p:grpSpPr>
        <p:sp>
          <p:nvSpPr>
            <p:cNvPr id="8" name="Freeform 8"/>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a:solidFill>
                <a:srgbClr val="000000"/>
              </a:solidFill>
            </a:ln>
          </p:spPr>
        </p:sp>
      </p:grpSp>
      <p:sp>
        <p:nvSpPr>
          <p:cNvPr id="9" name="TextBox 9"/>
          <p:cNvSpPr txBox="1"/>
          <p:nvPr/>
        </p:nvSpPr>
        <p:spPr>
          <a:xfrm>
            <a:off x="1371600" y="399610"/>
            <a:ext cx="14782800" cy="1458476"/>
          </a:xfrm>
          <a:prstGeom prst="rect">
            <a:avLst/>
          </a:prstGeom>
        </p:spPr>
        <p:txBody>
          <a:bodyPr wrap="square" lIns="0" tIns="0" rIns="0" bIns="0" anchor="t">
            <a:spAutoFit/>
          </a:bodyPr>
          <a:lstStyle/>
          <a:p>
            <a:pPr algn="ctr">
              <a:lnSpc>
                <a:spcPts val="5449"/>
              </a:lnSpc>
              <a:defRPr sz="6410">
                <a:solidFill>
                  <a:srgbClr val="000000"/>
                </a:solidFill>
                <a:latin typeface="Abhaya Libre Regular"/>
              </a:defRPr>
            </a:pPr>
            <a:r>
              <a:rPr dirty="0"/>
              <a:t>¿</a:t>
            </a:r>
            <a:r>
              <a:rPr dirty="0" err="1"/>
              <a:t>Cuál</a:t>
            </a:r>
            <a:r>
              <a:rPr dirty="0"/>
              <a:t> es </a:t>
            </a:r>
            <a:r>
              <a:rPr dirty="0" err="1"/>
              <a:t>el</a:t>
            </a:r>
            <a:r>
              <a:rPr dirty="0"/>
              <a:t> </a:t>
            </a:r>
            <a:r>
              <a:rPr dirty="0" err="1"/>
              <a:t>futuro</a:t>
            </a:r>
            <a:r>
              <a:rPr dirty="0"/>
              <a:t> del </a:t>
            </a:r>
            <a:r>
              <a:rPr dirty="0" err="1"/>
              <a:t>emprendimiento</a:t>
            </a:r>
            <a:r>
              <a:rPr dirty="0"/>
              <a:t> social </a:t>
            </a:r>
            <a:r>
              <a:rPr dirty="0" err="1"/>
              <a:t>en</a:t>
            </a:r>
            <a:r>
              <a:rPr dirty="0"/>
              <a:t> Europa?</a:t>
            </a:r>
          </a:p>
        </p:txBody>
      </p:sp>
      <p:grpSp>
        <p:nvGrpSpPr>
          <p:cNvPr id="10" name="Group 10"/>
          <p:cNvGrpSpPr/>
          <p:nvPr/>
        </p:nvGrpSpPr>
        <p:grpSpPr>
          <a:xfrm>
            <a:off x="5934751" y="1409700"/>
            <a:ext cx="11972250" cy="8568404"/>
            <a:chOff x="-2" y="6991"/>
            <a:chExt cx="11136757" cy="10593822"/>
          </a:xfrm>
        </p:grpSpPr>
        <p:sp>
          <p:nvSpPr>
            <p:cNvPr id="11" name="TextBox 11"/>
            <p:cNvSpPr txBox="1"/>
            <p:nvPr/>
          </p:nvSpPr>
          <p:spPr>
            <a:xfrm>
              <a:off x="96696" y="7935522"/>
              <a:ext cx="11040059" cy="2665291"/>
            </a:xfrm>
            <a:prstGeom prst="rect">
              <a:avLst/>
            </a:prstGeom>
          </p:spPr>
          <p:txBody>
            <a:bodyPr lIns="0" tIns="0" rIns="0" bIns="0" anchor="t">
              <a:spAutoFit/>
            </a:bodyPr>
            <a:lstStyle/>
            <a:p>
              <a:pPr algn="just">
                <a:lnSpc>
                  <a:spcPts val="3359"/>
                </a:lnSpc>
                <a:defRPr sz="2400" b="1">
                  <a:solidFill>
                    <a:srgbClr val="000000"/>
                  </a:solidFill>
                  <a:latin typeface="Abhaya Libre Regular"/>
                </a:defRPr>
              </a:pPr>
              <a:r>
                <a:rPr sz="2200" dirty="0"/>
                <a:t>3. </a:t>
              </a:r>
              <a:r>
                <a:rPr sz="2200" dirty="0" err="1"/>
                <a:t>Construir</a:t>
              </a:r>
              <a:r>
                <a:rPr sz="2200" dirty="0"/>
                <a:t> una </a:t>
              </a:r>
              <a:r>
                <a:rPr sz="2200" dirty="0" err="1"/>
                <a:t>nueva</a:t>
              </a:r>
              <a:r>
                <a:rPr sz="2200" dirty="0"/>
                <a:t> </a:t>
              </a:r>
              <a:r>
                <a:rPr sz="2200" dirty="0" err="1"/>
                <a:t>narrativa</a:t>
              </a:r>
              <a:r>
                <a:rPr sz="2200" dirty="0"/>
                <a:t>: los y las </a:t>
              </a:r>
              <a:r>
                <a:rPr sz="2200" dirty="0" err="1"/>
                <a:t>miembros</a:t>
              </a:r>
              <a:r>
                <a:rPr sz="2200" dirty="0"/>
                <a:t> de la </a:t>
              </a:r>
              <a:r>
                <a:rPr sz="2200" dirty="0" err="1"/>
                <a:t>comunidad</a:t>
              </a:r>
              <a:r>
                <a:rPr sz="2200" dirty="0"/>
                <a:t> son </a:t>
              </a:r>
              <a:r>
                <a:rPr sz="2200" dirty="0" err="1"/>
                <a:t>agentes</a:t>
              </a:r>
              <a:r>
                <a:rPr sz="2200" dirty="0"/>
                <a:t> de </a:t>
              </a:r>
              <a:r>
                <a:rPr sz="2200" dirty="0" err="1"/>
                <a:t>cambio</a:t>
              </a:r>
              <a:endParaRPr sz="2200" dirty="0"/>
            </a:p>
            <a:p>
              <a:pPr algn="just">
                <a:lnSpc>
                  <a:spcPts val="3359"/>
                </a:lnSpc>
                <a:defRPr sz="2400">
                  <a:solidFill>
                    <a:srgbClr val="000000"/>
                  </a:solidFill>
                  <a:latin typeface="Abhaya Libre Regular"/>
                </a:defRPr>
              </a:pPr>
              <a:r>
                <a:rPr sz="2200" dirty="0" err="1"/>
                <a:t>Quizás</a:t>
              </a:r>
              <a:r>
                <a:rPr sz="2200" dirty="0"/>
                <a:t> lo </a:t>
              </a:r>
              <a:r>
                <a:rPr sz="2200" dirty="0" err="1"/>
                <a:t>más</a:t>
              </a:r>
              <a:r>
                <a:rPr sz="2200" dirty="0"/>
                <a:t> </a:t>
              </a:r>
              <a:r>
                <a:rPr sz="2200" dirty="0" err="1"/>
                <a:t>importante</a:t>
              </a:r>
              <a:r>
                <a:rPr sz="2200" dirty="0"/>
                <a:t> es que los/as </a:t>
              </a:r>
              <a:r>
                <a:rPr sz="2200" dirty="0" err="1"/>
                <a:t>innovadores</a:t>
              </a:r>
              <a:r>
                <a:rPr sz="2200" dirty="0"/>
                <a:t>/as </a:t>
              </a:r>
              <a:r>
                <a:rPr sz="2200" dirty="0" err="1"/>
                <a:t>están</a:t>
              </a:r>
              <a:r>
                <a:rPr sz="2200" dirty="0"/>
                <a:t> </a:t>
              </a:r>
              <a:r>
                <a:rPr sz="2200" dirty="0" err="1"/>
                <a:t>trabajando</a:t>
              </a:r>
              <a:r>
                <a:rPr sz="2200" dirty="0"/>
                <a:t> para </a:t>
              </a:r>
              <a:r>
                <a:rPr sz="2200" dirty="0" err="1"/>
                <a:t>apoyar</a:t>
              </a:r>
              <a:r>
                <a:rPr sz="2200" dirty="0"/>
                <a:t> a sus </a:t>
              </a:r>
              <a:r>
                <a:rPr sz="2200" dirty="0" err="1"/>
                <a:t>comunidades</a:t>
              </a:r>
              <a:r>
                <a:rPr sz="2200" dirty="0"/>
                <a:t> a </a:t>
              </a:r>
              <a:r>
                <a:rPr sz="2200" dirty="0" err="1"/>
                <a:t>construir</a:t>
              </a:r>
              <a:r>
                <a:rPr sz="2200" dirty="0"/>
                <a:t> </a:t>
              </a:r>
              <a:r>
                <a:rPr sz="2200" dirty="0" err="1"/>
                <a:t>nuevas</a:t>
              </a:r>
              <a:r>
                <a:rPr sz="2200" dirty="0"/>
                <a:t> </a:t>
              </a:r>
              <a:r>
                <a:rPr sz="2200" dirty="0" err="1"/>
                <a:t>identidades</a:t>
              </a:r>
              <a:r>
                <a:rPr sz="2200" dirty="0"/>
                <a:t> </a:t>
              </a:r>
              <a:r>
                <a:rPr sz="2200" dirty="0" err="1"/>
                <a:t>en</a:t>
              </a:r>
              <a:r>
                <a:rPr sz="2200" dirty="0"/>
                <a:t> </a:t>
              </a:r>
              <a:r>
                <a:rPr sz="2200" dirty="0" err="1"/>
                <a:t>torno</a:t>
              </a:r>
              <a:r>
                <a:rPr sz="2200" dirty="0"/>
                <a:t> a la </a:t>
              </a:r>
              <a:r>
                <a:rPr sz="2200" dirty="0" err="1"/>
                <a:t>creación</a:t>
              </a:r>
              <a:r>
                <a:rPr sz="2200" dirty="0"/>
                <a:t> de </a:t>
              </a:r>
              <a:r>
                <a:rPr sz="2200" dirty="0" err="1"/>
                <a:t>cambios</a:t>
              </a:r>
              <a:r>
                <a:rPr sz="2200" dirty="0"/>
                <a:t>. </a:t>
              </a:r>
              <a:r>
                <a:rPr sz="2200" dirty="0" err="1"/>
                <a:t>Replantean</a:t>
              </a:r>
              <a:r>
                <a:rPr sz="2200" dirty="0"/>
                <a:t> las </a:t>
              </a:r>
              <a:r>
                <a:rPr sz="2200" dirty="0" err="1"/>
                <a:t>diferencias</a:t>
              </a:r>
              <a:r>
                <a:rPr sz="2200" dirty="0"/>
                <a:t> </a:t>
              </a:r>
              <a:r>
                <a:rPr sz="2200" dirty="0" err="1"/>
                <a:t>como</a:t>
              </a:r>
              <a:r>
                <a:rPr sz="2200" dirty="0"/>
                <a:t> </a:t>
              </a:r>
              <a:r>
                <a:rPr sz="2200" dirty="0" err="1"/>
                <a:t>fortalezas</a:t>
              </a:r>
              <a:r>
                <a:rPr sz="2200" dirty="0"/>
                <a:t> y </a:t>
              </a:r>
              <a:r>
                <a:rPr sz="2200" dirty="0" err="1"/>
                <a:t>catalizan</a:t>
              </a:r>
              <a:r>
                <a:rPr sz="2200" dirty="0"/>
                <a:t> un </a:t>
              </a:r>
              <a:r>
                <a:rPr sz="2200" dirty="0" err="1"/>
                <a:t>cambio</a:t>
              </a:r>
              <a:r>
                <a:rPr sz="2200" dirty="0"/>
                <a:t> de </a:t>
              </a:r>
              <a:r>
                <a:rPr sz="2200" dirty="0" err="1"/>
                <a:t>mentalidad</a:t>
              </a:r>
              <a:r>
                <a:rPr sz="2200" dirty="0"/>
                <a:t> </a:t>
              </a:r>
              <a:r>
                <a:rPr sz="2200" dirty="0" err="1"/>
                <a:t>en</a:t>
              </a:r>
              <a:r>
                <a:rPr sz="2200" dirty="0"/>
                <a:t> </a:t>
              </a:r>
              <a:r>
                <a:rPr sz="2200" dirty="0" err="1"/>
                <a:t>torno</a:t>
              </a:r>
              <a:r>
                <a:rPr sz="2200" dirty="0"/>
                <a:t> a lo que los y las </a:t>
              </a:r>
              <a:r>
                <a:rPr sz="2200" dirty="0" err="1"/>
                <a:t>miembros</a:t>
              </a:r>
              <a:r>
                <a:rPr sz="2200" dirty="0"/>
                <a:t> de la </a:t>
              </a:r>
              <a:r>
                <a:rPr sz="2200" dirty="0" err="1"/>
                <a:t>comunidad</a:t>
              </a:r>
              <a:r>
                <a:rPr sz="2200" dirty="0"/>
                <a:t> son </a:t>
              </a:r>
              <a:r>
                <a:rPr sz="2200" dirty="0" err="1"/>
                <a:t>capaces</a:t>
              </a:r>
              <a:r>
                <a:rPr sz="2200" dirty="0"/>
                <a:t> de </a:t>
              </a:r>
              <a:r>
                <a:rPr sz="2200" dirty="0" err="1"/>
                <a:t>hacer</a:t>
              </a:r>
              <a:r>
                <a:rPr sz="2200" dirty="0"/>
                <a:t>.</a:t>
              </a:r>
            </a:p>
          </p:txBody>
        </p:sp>
        <p:sp>
          <p:nvSpPr>
            <p:cNvPr id="12" name="TextBox 12"/>
            <p:cNvSpPr txBox="1"/>
            <p:nvPr/>
          </p:nvSpPr>
          <p:spPr>
            <a:xfrm>
              <a:off x="2501990" y="5632326"/>
              <a:ext cx="7971960" cy="2126209"/>
            </a:xfrm>
            <a:prstGeom prst="rect">
              <a:avLst/>
            </a:prstGeom>
          </p:spPr>
          <p:txBody>
            <a:bodyPr wrap="square" lIns="0" tIns="0" rIns="0" bIns="0" anchor="t">
              <a:spAutoFit/>
            </a:bodyPr>
            <a:lstStyle/>
            <a:p>
              <a:pPr algn="just">
                <a:lnSpc>
                  <a:spcPts val="3359"/>
                </a:lnSpc>
                <a:defRPr sz="2400" b="1">
                  <a:solidFill>
                    <a:srgbClr val="000000"/>
                  </a:solidFill>
                  <a:latin typeface="Abhaya Libre Regular"/>
                </a:defRPr>
              </a:pPr>
              <a:r>
                <a:rPr sz="2200" dirty="0"/>
                <a:t>2. </a:t>
              </a:r>
              <a:r>
                <a:rPr sz="2200" dirty="0" err="1"/>
                <a:t>Construcción</a:t>
              </a:r>
              <a:r>
                <a:rPr sz="2200" dirty="0"/>
                <a:t> de </a:t>
              </a:r>
              <a:r>
                <a:rPr sz="2200" dirty="0" err="1"/>
                <a:t>espacios</a:t>
              </a:r>
              <a:r>
                <a:rPr sz="2200" dirty="0"/>
                <a:t> de </a:t>
              </a:r>
              <a:r>
                <a:rPr sz="2200" dirty="0" err="1"/>
                <a:t>colaboración</a:t>
              </a:r>
              <a:endParaRPr sz="2200" dirty="0"/>
            </a:p>
            <a:p>
              <a:pPr algn="just">
                <a:lnSpc>
                  <a:spcPts val="3359"/>
                </a:lnSpc>
                <a:defRPr sz="2400">
                  <a:solidFill>
                    <a:srgbClr val="000000"/>
                  </a:solidFill>
                  <a:latin typeface="Abhaya Libre Regular"/>
                </a:defRPr>
              </a:pPr>
              <a:r>
                <a:rPr sz="2200" dirty="0"/>
                <a:t>Los/as </a:t>
              </a:r>
              <a:r>
                <a:rPr sz="2200" dirty="0" err="1"/>
                <a:t>innovadores</a:t>
              </a:r>
              <a:r>
                <a:rPr sz="2200" dirty="0"/>
                <a:t>/as </a:t>
              </a:r>
              <a:r>
                <a:rPr sz="2200" dirty="0" err="1"/>
                <a:t>también</a:t>
              </a:r>
              <a:r>
                <a:rPr sz="2200" dirty="0"/>
                <a:t> </a:t>
              </a:r>
              <a:r>
                <a:rPr sz="2200" dirty="0" err="1"/>
                <a:t>operan</a:t>
              </a:r>
              <a:r>
                <a:rPr sz="2200" dirty="0"/>
                <a:t> </a:t>
              </a:r>
              <a:r>
                <a:rPr sz="2200" dirty="0" err="1"/>
                <a:t>como</a:t>
              </a:r>
              <a:r>
                <a:rPr sz="2200" dirty="0"/>
                <a:t> </a:t>
              </a:r>
              <a:r>
                <a:rPr sz="2200" dirty="0" err="1"/>
                <a:t>arquitectos</a:t>
              </a:r>
              <a:r>
                <a:rPr sz="2200" dirty="0"/>
                <a:t> </a:t>
              </a:r>
              <a:r>
                <a:rPr sz="2200" dirty="0" err="1"/>
                <a:t>sociales</a:t>
              </a:r>
              <a:r>
                <a:rPr sz="2200" dirty="0"/>
                <a:t>, </a:t>
              </a:r>
              <a:r>
                <a:rPr sz="2200" dirty="0" err="1"/>
                <a:t>diseñando</a:t>
              </a:r>
              <a:r>
                <a:rPr sz="2200" dirty="0"/>
                <a:t> </a:t>
              </a:r>
              <a:r>
                <a:rPr sz="2200" dirty="0" err="1"/>
                <a:t>nuevos</a:t>
              </a:r>
              <a:r>
                <a:rPr sz="2200" dirty="0"/>
                <a:t> </a:t>
              </a:r>
              <a:r>
                <a:rPr sz="2200" dirty="0" err="1"/>
                <a:t>espacios</a:t>
              </a:r>
              <a:r>
                <a:rPr sz="2200" dirty="0"/>
                <a:t> para </a:t>
              </a:r>
              <a:r>
                <a:rPr sz="2200" dirty="0" err="1"/>
                <a:t>interconectar</a:t>
              </a:r>
              <a:r>
                <a:rPr sz="2200" dirty="0"/>
                <a:t> a </a:t>
              </a:r>
              <a:r>
                <a:rPr sz="2200" dirty="0" err="1"/>
                <a:t>agentes</a:t>
              </a:r>
              <a:r>
                <a:rPr sz="2200" dirty="0"/>
                <a:t> de </a:t>
              </a:r>
              <a:r>
                <a:rPr sz="2200" dirty="0" err="1"/>
                <a:t>cambio</a:t>
              </a:r>
              <a:r>
                <a:rPr sz="2200" dirty="0"/>
                <a:t>, para que </a:t>
              </a:r>
              <a:r>
                <a:rPr sz="2200" dirty="0" err="1"/>
                <a:t>aprendan</a:t>
              </a:r>
              <a:r>
                <a:rPr sz="2200" dirty="0"/>
                <a:t> </a:t>
              </a:r>
              <a:r>
                <a:rPr sz="2200" dirty="0" err="1"/>
                <a:t>unos</a:t>
              </a:r>
              <a:r>
                <a:rPr sz="2200" dirty="0"/>
                <a:t> de </a:t>
              </a:r>
              <a:r>
                <a:rPr sz="2200" dirty="0" err="1"/>
                <a:t>otros</a:t>
              </a:r>
              <a:r>
                <a:rPr sz="2200" dirty="0"/>
                <a:t> y </a:t>
              </a:r>
              <a:r>
                <a:rPr sz="2200" dirty="0" err="1"/>
                <a:t>creen</a:t>
              </a:r>
              <a:r>
                <a:rPr sz="2200" dirty="0"/>
                <a:t> </a:t>
              </a:r>
              <a:r>
                <a:rPr sz="2200" dirty="0" err="1"/>
                <a:t>soluciones</a:t>
              </a:r>
              <a:r>
                <a:rPr sz="2200" dirty="0"/>
                <a:t> </a:t>
              </a:r>
              <a:r>
                <a:rPr sz="2200" dirty="0" err="1"/>
                <a:t>en</a:t>
              </a:r>
              <a:r>
                <a:rPr sz="2200" dirty="0"/>
                <a:t> conjunto.</a:t>
              </a:r>
            </a:p>
          </p:txBody>
        </p:sp>
        <p:sp>
          <p:nvSpPr>
            <p:cNvPr id="13" name="TextBox 13"/>
            <p:cNvSpPr txBox="1"/>
            <p:nvPr/>
          </p:nvSpPr>
          <p:spPr>
            <a:xfrm>
              <a:off x="0" y="2688180"/>
              <a:ext cx="11040059" cy="2665291"/>
            </a:xfrm>
            <a:prstGeom prst="rect">
              <a:avLst/>
            </a:prstGeom>
          </p:spPr>
          <p:txBody>
            <a:bodyPr lIns="0" tIns="0" rIns="0" bIns="0" anchor="t">
              <a:spAutoFit/>
            </a:bodyPr>
            <a:lstStyle/>
            <a:p>
              <a:pPr algn="just">
                <a:lnSpc>
                  <a:spcPts val="3359"/>
                </a:lnSpc>
                <a:defRPr sz="2400" b="1">
                  <a:solidFill>
                    <a:srgbClr val="000000"/>
                  </a:solidFill>
                  <a:latin typeface="Abhaya Libre Regular"/>
                </a:defRPr>
              </a:pPr>
              <a:r>
                <a:rPr sz="2200" dirty="0" err="1"/>
                <a:t>Cambios</a:t>
              </a:r>
              <a:r>
                <a:rPr sz="2200" dirty="0"/>
                <a:t> </a:t>
              </a:r>
              <a:r>
                <a:rPr sz="2200" dirty="0" err="1"/>
                <a:t>en</a:t>
              </a:r>
              <a:r>
                <a:rPr sz="2200" dirty="0"/>
                <a:t> </a:t>
              </a:r>
              <a:r>
                <a:rPr sz="2200" dirty="0" err="1"/>
                <a:t>el</a:t>
              </a:r>
              <a:r>
                <a:rPr sz="2200" dirty="0"/>
                <a:t> </a:t>
              </a:r>
              <a:r>
                <a:rPr sz="2200" dirty="0" err="1"/>
                <a:t>emprendimiento</a:t>
              </a:r>
              <a:r>
                <a:rPr sz="2200" dirty="0"/>
                <a:t> social</a:t>
              </a:r>
            </a:p>
            <a:p>
              <a:pPr algn="just">
                <a:lnSpc>
                  <a:spcPts val="3359"/>
                </a:lnSpc>
                <a:defRPr sz="2400" b="1">
                  <a:solidFill>
                    <a:srgbClr val="000000"/>
                  </a:solidFill>
                  <a:latin typeface="Abhaya Libre Regular"/>
                </a:defRPr>
              </a:pPr>
              <a:r>
                <a:rPr sz="2200" dirty="0"/>
                <a:t>1. </a:t>
              </a:r>
              <a:r>
                <a:rPr sz="2200" dirty="0" err="1"/>
                <a:t>Creación</a:t>
              </a:r>
              <a:r>
                <a:rPr sz="2200" dirty="0"/>
                <a:t> de </a:t>
              </a:r>
              <a:r>
                <a:rPr sz="2200" dirty="0" err="1"/>
                <a:t>nuevos</a:t>
              </a:r>
              <a:r>
                <a:rPr sz="2200" dirty="0"/>
                <a:t> roles</a:t>
              </a:r>
            </a:p>
            <a:p>
              <a:pPr algn="just">
                <a:lnSpc>
                  <a:spcPts val="3359"/>
                </a:lnSpc>
                <a:defRPr sz="2400">
                  <a:solidFill>
                    <a:srgbClr val="000000"/>
                  </a:solidFill>
                  <a:latin typeface="Abhaya Libre Regular"/>
                </a:defRPr>
              </a:pPr>
              <a:r>
                <a:rPr sz="2200" dirty="0"/>
                <a:t>Una forma </a:t>
              </a:r>
              <a:r>
                <a:rPr sz="2200" dirty="0" err="1"/>
                <a:t>en</a:t>
              </a:r>
              <a:r>
                <a:rPr sz="2200" dirty="0"/>
                <a:t> que los/as </a:t>
              </a:r>
              <a:r>
                <a:rPr sz="2200" dirty="0" err="1"/>
                <a:t>innovadores</a:t>
              </a:r>
              <a:r>
                <a:rPr sz="2200" dirty="0"/>
                <a:t>/as </a:t>
              </a:r>
              <a:r>
                <a:rPr sz="2200" dirty="0" err="1"/>
                <a:t>movilizan</a:t>
              </a:r>
              <a:r>
                <a:rPr sz="2200" dirty="0"/>
                <a:t> a sus </a:t>
              </a:r>
              <a:r>
                <a:rPr sz="2200" dirty="0" err="1"/>
                <a:t>comunidades</a:t>
              </a:r>
              <a:r>
                <a:rPr sz="2200" dirty="0"/>
                <a:t> es </a:t>
              </a:r>
              <a:r>
                <a:rPr sz="2200" dirty="0" err="1"/>
                <a:t>dándoles</a:t>
              </a:r>
              <a:r>
                <a:rPr sz="2200" dirty="0"/>
                <a:t> un nuevo </a:t>
              </a:r>
              <a:r>
                <a:rPr sz="2200" dirty="0" err="1"/>
                <a:t>papel</a:t>
              </a:r>
              <a:r>
                <a:rPr sz="2200" dirty="0"/>
                <a:t> </a:t>
              </a:r>
              <a:r>
                <a:rPr sz="2200" dirty="0" err="1"/>
                <a:t>en</a:t>
              </a:r>
              <a:r>
                <a:rPr sz="2200" dirty="0"/>
                <a:t> la </a:t>
              </a:r>
              <a:r>
                <a:rPr sz="2200" dirty="0" err="1"/>
                <a:t>resolución</a:t>
              </a:r>
              <a:r>
                <a:rPr sz="2200" dirty="0"/>
                <a:t> de </a:t>
              </a:r>
              <a:r>
                <a:rPr sz="2200" dirty="0" err="1"/>
                <a:t>problemas</a:t>
              </a:r>
              <a:r>
                <a:rPr sz="2200" dirty="0"/>
                <a:t>. Lo </a:t>
              </a:r>
              <a:r>
                <a:rPr sz="2200" dirty="0" err="1"/>
                <a:t>hacen</a:t>
              </a:r>
              <a:r>
                <a:rPr sz="2200" dirty="0"/>
                <a:t> </a:t>
              </a:r>
              <a:r>
                <a:rPr sz="2200" dirty="0" err="1"/>
                <a:t>proporcionando</a:t>
              </a:r>
              <a:r>
                <a:rPr sz="2200" dirty="0"/>
                <a:t> </a:t>
              </a:r>
              <a:r>
                <a:rPr sz="2200" dirty="0" err="1"/>
                <a:t>formación</a:t>
              </a:r>
              <a:r>
                <a:rPr sz="2200" dirty="0"/>
                <a:t> y </a:t>
              </a:r>
              <a:r>
                <a:rPr sz="2200" dirty="0" err="1"/>
                <a:t>herramientas</a:t>
              </a:r>
              <a:r>
                <a:rPr sz="2200" dirty="0"/>
                <a:t> para </a:t>
              </a:r>
              <a:r>
                <a:rPr sz="2200" dirty="0" err="1"/>
                <a:t>abordar</a:t>
              </a:r>
              <a:r>
                <a:rPr sz="2200" dirty="0"/>
                <a:t> con </a:t>
              </a:r>
              <a:r>
                <a:rPr sz="2200" dirty="0" err="1"/>
                <a:t>éxito</a:t>
              </a:r>
              <a:r>
                <a:rPr sz="2200" dirty="0"/>
                <a:t> los </a:t>
              </a:r>
              <a:r>
                <a:rPr sz="2200" dirty="0" err="1"/>
                <a:t>desafíos</a:t>
              </a:r>
              <a:r>
                <a:rPr sz="2200" dirty="0"/>
                <a:t> que </a:t>
              </a:r>
              <a:r>
                <a:rPr sz="2200" dirty="0" err="1"/>
                <a:t>ven</a:t>
              </a:r>
              <a:r>
                <a:rPr sz="2200" dirty="0"/>
                <a:t> y </a:t>
              </a:r>
              <a:r>
                <a:rPr sz="2200" dirty="0" err="1"/>
                <a:t>experimentan</a:t>
              </a:r>
              <a:r>
                <a:rPr sz="2200" dirty="0"/>
                <a:t>.</a:t>
              </a:r>
            </a:p>
          </p:txBody>
        </p:sp>
        <p:sp>
          <p:nvSpPr>
            <p:cNvPr id="14" name="TextBox 14"/>
            <p:cNvSpPr txBox="1"/>
            <p:nvPr/>
          </p:nvSpPr>
          <p:spPr>
            <a:xfrm>
              <a:off x="-2" y="422544"/>
              <a:ext cx="9678772" cy="2126209"/>
            </a:xfrm>
            <a:prstGeom prst="rect">
              <a:avLst/>
            </a:prstGeom>
          </p:spPr>
          <p:txBody>
            <a:bodyPr wrap="square" lIns="0" tIns="0" rIns="0" bIns="0" anchor="t">
              <a:spAutoFit/>
            </a:bodyPr>
            <a:lstStyle/>
            <a:p>
              <a:pPr algn="just">
                <a:lnSpc>
                  <a:spcPts val="3359"/>
                </a:lnSpc>
                <a:defRPr sz="2400">
                  <a:solidFill>
                    <a:srgbClr val="000000"/>
                  </a:solidFill>
                  <a:latin typeface="Abhaya Libre Regular"/>
                </a:defRPr>
              </a:pPr>
              <a:r>
                <a:rPr sz="2200" dirty="0"/>
                <a:t>La </a:t>
              </a:r>
              <a:r>
                <a:rPr sz="2200" dirty="0" err="1"/>
                <a:t>generación</a:t>
              </a:r>
              <a:r>
                <a:rPr sz="2200" dirty="0"/>
                <a:t> de </a:t>
              </a:r>
              <a:r>
                <a:rPr sz="2200" dirty="0" err="1"/>
                <a:t>emprendedores</a:t>
              </a:r>
              <a:r>
                <a:rPr sz="2200" dirty="0"/>
                <a:t>/as </a:t>
              </a:r>
              <a:r>
                <a:rPr sz="2200" dirty="0" err="1"/>
                <a:t>sociales</a:t>
              </a:r>
              <a:r>
                <a:rPr sz="2200" dirty="0"/>
                <a:t> </a:t>
              </a:r>
              <a:r>
                <a:rPr sz="2200" dirty="0" err="1"/>
                <a:t>en</a:t>
              </a:r>
              <a:r>
                <a:rPr sz="2200" dirty="0"/>
                <a:t> Europa </a:t>
              </a:r>
              <a:r>
                <a:rPr sz="2200" dirty="0" err="1"/>
                <a:t>está</a:t>
              </a:r>
              <a:r>
                <a:rPr sz="2200" dirty="0"/>
                <a:t> </a:t>
              </a:r>
              <a:r>
                <a:rPr sz="2200" dirty="0" err="1"/>
                <a:t>creciendo</a:t>
              </a:r>
              <a:r>
                <a:rPr sz="2200" dirty="0"/>
                <a:t> y hay un </a:t>
              </a:r>
              <a:r>
                <a:rPr sz="2200" dirty="0" err="1"/>
                <a:t>cambio</a:t>
              </a:r>
              <a:r>
                <a:rPr sz="2200" dirty="0"/>
                <a:t> </a:t>
              </a:r>
              <a:r>
                <a:rPr sz="2200" dirty="0" err="1"/>
                <a:t>en</a:t>
              </a:r>
              <a:r>
                <a:rPr sz="2200" dirty="0"/>
                <a:t> </a:t>
              </a:r>
              <a:r>
                <a:rPr sz="2200" dirty="0" err="1"/>
                <a:t>el</a:t>
              </a:r>
              <a:r>
                <a:rPr sz="2200" dirty="0"/>
                <a:t> </a:t>
              </a:r>
              <a:r>
                <a:rPr sz="2200" dirty="0" err="1"/>
                <a:t>sentido</a:t>
              </a:r>
              <a:r>
                <a:rPr sz="2200" dirty="0"/>
                <a:t> de que se </a:t>
              </a:r>
              <a:r>
                <a:rPr sz="2200" dirty="0" err="1"/>
                <a:t>centran</a:t>
              </a:r>
              <a:r>
                <a:rPr sz="2200" dirty="0"/>
                <a:t> </a:t>
              </a:r>
              <a:r>
                <a:rPr sz="2200" dirty="0" err="1"/>
                <a:t>menos</a:t>
              </a:r>
              <a:r>
                <a:rPr sz="2200" dirty="0"/>
                <a:t> </a:t>
              </a:r>
              <a:r>
                <a:rPr sz="2200" dirty="0" err="1"/>
                <a:t>en</a:t>
              </a:r>
              <a:r>
                <a:rPr sz="2200" dirty="0"/>
                <a:t> resolver </a:t>
              </a:r>
              <a:r>
                <a:rPr sz="2200" dirty="0" err="1"/>
                <a:t>problemas</a:t>
              </a:r>
              <a:r>
                <a:rPr sz="2200" dirty="0"/>
                <a:t> para los/as </a:t>
              </a:r>
              <a:r>
                <a:rPr sz="2200" dirty="0" err="1"/>
                <a:t>beneficiarios</a:t>
              </a:r>
              <a:r>
                <a:rPr sz="2200" dirty="0"/>
                <a:t>/as y </a:t>
              </a:r>
              <a:r>
                <a:rPr sz="2200" dirty="0" err="1"/>
                <a:t>más</a:t>
              </a:r>
              <a:r>
                <a:rPr sz="2200" dirty="0"/>
                <a:t> </a:t>
              </a:r>
              <a:r>
                <a:rPr sz="2200" dirty="0" err="1"/>
                <a:t>en</a:t>
              </a:r>
              <a:r>
                <a:rPr sz="2200" dirty="0"/>
                <a:t> </a:t>
              </a:r>
              <a:r>
                <a:rPr sz="2200" dirty="0" err="1"/>
                <a:t>formar</a:t>
              </a:r>
              <a:r>
                <a:rPr sz="2200" dirty="0"/>
                <a:t> a los y las </a:t>
              </a:r>
              <a:r>
                <a:rPr sz="2200" dirty="0" err="1"/>
                <a:t>más</a:t>
              </a:r>
              <a:r>
                <a:rPr sz="2200" dirty="0"/>
                <a:t> </a:t>
              </a:r>
              <a:r>
                <a:rPr sz="2200" dirty="0" err="1"/>
                <a:t>afectadas</a:t>
              </a:r>
              <a:r>
                <a:rPr sz="2200" dirty="0"/>
                <a:t> por un </a:t>
              </a:r>
              <a:r>
                <a:rPr sz="2200" dirty="0" err="1"/>
                <a:t>problema</a:t>
              </a:r>
              <a:r>
                <a:rPr sz="2200" dirty="0"/>
                <a:t> para </a:t>
              </a:r>
              <a:r>
                <a:rPr sz="2200" dirty="0" err="1"/>
                <a:t>construir</a:t>
              </a:r>
              <a:r>
                <a:rPr sz="2200" dirty="0"/>
                <a:t> </a:t>
              </a:r>
              <a:r>
                <a:rPr sz="2200" dirty="0" err="1"/>
                <a:t>soluciones</a:t>
              </a:r>
              <a:r>
                <a:rPr sz="2200" dirty="0"/>
                <a:t> </a:t>
              </a:r>
              <a:r>
                <a:rPr sz="2200" dirty="0" err="1"/>
                <a:t>ellos</a:t>
              </a:r>
              <a:r>
                <a:rPr sz="2200" dirty="0"/>
                <a:t> </a:t>
              </a:r>
              <a:r>
                <a:rPr sz="2200" dirty="0" err="1"/>
                <a:t>mismos</a:t>
              </a:r>
              <a:r>
                <a:rPr sz="2200" dirty="0"/>
                <a:t>.</a:t>
              </a:r>
            </a:p>
          </p:txBody>
        </p:sp>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78770" y="6991"/>
              <a:ext cx="1109632" cy="1636079"/>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41021" y="5753991"/>
              <a:ext cx="2093699" cy="1975929"/>
            </a:xfrm>
            <a:prstGeom prst="rect">
              <a:avLst/>
            </a:prstGeom>
          </p:spPr>
        </p:pic>
      </p:grpSp>
      <p:pic>
        <p:nvPicPr>
          <p:cNvPr id="17" name="Picture 16">
            <a:extLst>
              <a:ext uri="{FF2B5EF4-FFF2-40B4-BE49-F238E27FC236}">
                <a16:creationId xmlns:a16="http://schemas.microsoft.com/office/drawing/2014/main" id="{56EAB87F-CC33-9647-D2AD-FB9DB2B0853E}"/>
              </a:ext>
            </a:extLst>
          </p:cNvPr>
          <p:cNvPicPr>
            <a:picLocks noChangeAspect="1"/>
          </p:cNvPicPr>
          <p:nvPr/>
        </p:nvPicPr>
        <p:blipFill>
          <a:blip r:embed="rId14"/>
          <a:stretch>
            <a:fillRect/>
          </a:stretch>
        </p:blipFill>
        <p:spPr>
          <a:xfrm>
            <a:off x="1057584" y="4437353"/>
            <a:ext cx="4038600" cy="268975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765979"/>
          </a:xfrm>
          <a:prstGeom prst="rect">
            <a:avLst/>
          </a:prstGeom>
        </p:spPr>
        <p:txBody>
          <a:bodyPr wrap="square" lIns="0" tIns="0" rIns="0" bIns="0" anchor="t">
            <a:spAutoFit/>
          </a:bodyPr>
          <a:lstStyle/>
          <a:p>
            <a:pPr algn="ctr">
              <a:lnSpc>
                <a:spcPts val="5449"/>
              </a:lnSpc>
              <a:defRPr sz="6410">
                <a:solidFill>
                  <a:srgbClr val="000000"/>
                </a:solidFill>
                <a:latin typeface="Abhaya Libre Regular"/>
              </a:defRPr>
            </a:pPr>
            <a:r>
              <a:t>¿Qué es la economía social?</a:t>
            </a:r>
          </a:p>
        </p:txBody>
      </p:sp>
      <p:grpSp>
        <p:nvGrpSpPr>
          <p:cNvPr id="8" name="Group 8"/>
          <p:cNvGrpSpPr/>
          <p:nvPr/>
        </p:nvGrpSpPr>
        <p:grpSpPr>
          <a:xfrm>
            <a:off x="1143000" y="3088954"/>
            <a:ext cx="15679571" cy="4797756"/>
            <a:chOff x="0" y="4159920"/>
            <a:chExt cx="21806221" cy="4020939"/>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31319" y="4159920"/>
              <a:ext cx="1534976" cy="1594165"/>
            </a:xfrm>
            <a:prstGeom prst="rect">
              <a:avLst/>
            </a:prstGeom>
          </p:spPr>
        </p:pic>
        <p:sp>
          <p:nvSpPr>
            <p:cNvPr id="11" name="TextBox 11"/>
            <p:cNvSpPr txBox="1"/>
            <p:nvPr/>
          </p:nvSpPr>
          <p:spPr>
            <a:xfrm>
              <a:off x="13422504" y="6002310"/>
              <a:ext cx="8383717" cy="2178549"/>
            </a:xfrm>
            <a:prstGeom prst="rect">
              <a:avLst/>
            </a:prstGeom>
          </p:spPr>
          <p:txBody>
            <a:bodyPr lIns="0" tIns="0" rIns="0" bIns="0" anchor="t">
              <a:spAutoFit/>
            </a:bodyPr>
            <a:lstStyle/>
            <a:p>
              <a:pPr algn="just">
                <a:lnSpc>
                  <a:spcPts val="3359"/>
                </a:lnSpc>
                <a:defRPr sz="2400">
                  <a:solidFill>
                    <a:srgbClr val="000000"/>
                  </a:solidFill>
                  <a:latin typeface="Abhaya Libre Regular"/>
                </a:defRPr>
              </a:pPr>
              <a:r>
                <a:t>¿De qué trata la economía social? Este breve vídeo explica las principales características de esta forma alternativa de hacer negocios.</a:t>
              </a:r>
            </a:p>
            <a:p>
              <a:pPr algn="just">
                <a:lnSpc>
                  <a:spcPts val="3359"/>
                </a:lnSpc>
                <a:defRPr sz="2400">
                  <a:solidFill>
                    <a:srgbClr val="000000"/>
                  </a:solidFill>
                  <a:latin typeface="Abhaya Libre Regular"/>
                </a:defRPr>
              </a:pPr>
              <a:r>
                <a:t>El vídeo fue producido en el contexto del Plan de Acción de Economía Social, adoptado por la Comisión Europea el 9 de diciembre de 2021.</a:t>
              </a:r>
            </a:p>
          </p:txBody>
        </p:sp>
        <p:sp>
          <p:nvSpPr>
            <p:cNvPr id="14" name="TextBox 14"/>
            <p:cNvSpPr txBox="1"/>
            <p:nvPr/>
          </p:nvSpPr>
          <p:spPr>
            <a:xfrm>
              <a:off x="0" y="7922741"/>
              <a:ext cx="10620972" cy="236449"/>
            </a:xfrm>
            <a:prstGeom prst="rect">
              <a:avLst/>
            </a:prstGeom>
          </p:spPr>
          <p:txBody>
            <a:bodyPr lIns="0" tIns="0" rIns="0" bIns="0" anchor="t">
              <a:spAutoFit/>
            </a:bodyPr>
            <a:lstStyle/>
            <a:p>
              <a:pPr algn="just">
                <a:lnSpc>
                  <a:spcPts val="2240"/>
                </a:lnSpc>
                <a:defRPr sz="1600">
                  <a:solidFill>
                    <a:srgbClr val="000000"/>
                  </a:solidFill>
                  <a:latin typeface="Abhaya Libre Regular"/>
                </a:defRPr>
              </a:pPr>
              <a:r>
                <a:t>Referencia del vídeo: </a:t>
              </a:r>
              <a:r>
                <a:rPr>
                  <a:hlinkClick r:id="rId13"/>
                </a:rPr>
                <a:t>https://www.youtube.com/watch?v=GDSqf2Kjxi8</a:t>
              </a:r>
              <a:r>
                <a:t> </a:t>
              </a:r>
            </a:p>
          </p:txBody>
        </p:sp>
      </p:grpSp>
      <p:pic>
        <p:nvPicPr>
          <p:cNvPr id="12" name="Online Media 11" title="What is the Social Economy?">
            <a:hlinkClick r:id="" action="ppaction://media"/>
            <a:extLst>
              <a:ext uri="{FF2B5EF4-FFF2-40B4-BE49-F238E27FC236}">
                <a16:creationId xmlns:a16="http://schemas.microsoft.com/office/drawing/2014/main" id="{316C70E1-2E23-159B-1F08-C3193B7E20BA}"/>
              </a:ext>
            </a:extLst>
          </p:cNvPr>
          <p:cNvPicPr>
            <a:picLocks noRot="1" noChangeAspect="1"/>
          </p:cNvPicPr>
          <p:nvPr>
            <a:videoFile r:link="rId1"/>
          </p:nvPr>
        </p:nvPicPr>
        <p:blipFill>
          <a:blip r:embed="rId14"/>
          <a:stretch>
            <a:fillRect/>
          </a:stretch>
        </p:blipFill>
        <p:spPr>
          <a:xfrm>
            <a:off x="1219200" y="2389662"/>
            <a:ext cx="7841129" cy="4430238"/>
          </a:xfrm>
          <a:prstGeom prst="rect">
            <a:avLst/>
          </a:prstGeom>
        </p:spPr>
      </p:pic>
    </p:spTree>
    <p:extLst>
      <p:ext uri="{BB962C8B-B14F-4D97-AF65-F5344CB8AC3E}">
        <p14:creationId xmlns:p14="http://schemas.microsoft.com/office/powerpoint/2010/main" val="10498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765676" y="9575732"/>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609599" y="2842873"/>
            <a:ext cx="5894445" cy="5917250"/>
            <a:chOff x="0" y="0"/>
            <a:chExt cx="4198620" cy="3079750"/>
          </a:xfrm>
        </p:grpSpPr>
        <p:sp>
          <p:nvSpPr>
            <p:cNvPr id="8" name="Freeform 8"/>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a:solidFill>
                <a:srgbClr val="000000"/>
              </a:solidFill>
            </a:ln>
          </p:spPr>
        </p:sp>
      </p:grpSp>
      <p:sp>
        <p:nvSpPr>
          <p:cNvPr id="9" name="TextBox 9"/>
          <p:cNvSpPr txBox="1"/>
          <p:nvPr/>
        </p:nvSpPr>
        <p:spPr>
          <a:xfrm>
            <a:off x="1371600" y="743344"/>
            <a:ext cx="14782800" cy="2843471"/>
          </a:xfrm>
          <a:prstGeom prst="rect">
            <a:avLst/>
          </a:prstGeom>
        </p:spPr>
        <p:txBody>
          <a:bodyPr wrap="square" lIns="0" tIns="0" rIns="0" bIns="0" anchor="t">
            <a:spAutoFit/>
          </a:bodyPr>
          <a:lstStyle/>
          <a:p>
            <a:pPr algn="ctr">
              <a:lnSpc>
                <a:spcPts val="5449"/>
              </a:lnSpc>
              <a:defRPr sz="6410">
                <a:solidFill>
                  <a:srgbClr val="000000"/>
                </a:solidFill>
                <a:latin typeface="Abhaya Libre Regular"/>
              </a:defRPr>
            </a:pPr>
            <a:r>
              <a:t>Iniciativa en favor de las empresas sociales - Crear un clima favorable para las empresas sociales, los principales agentes de la economía social y la innovación</a:t>
            </a:r>
          </a:p>
        </p:txBody>
      </p:sp>
      <p:grpSp>
        <p:nvGrpSpPr>
          <p:cNvPr id="10" name="Group 10"/>
          <p:cNvGrpSpPr/>
          <p:nvPr/>
        </p:nvGrpSpPr>
        <p:grpSpPr>
          <a:xfrm>
            <a:off x="6538735" y="2011441"/>
            <a:ext cx="11157494" cy="7508672"/>
            <a:chOff x="0" y="6991"/>
            <a:chExt cx="11040059" cy="10011562"/>
          </a:xfrm>
        </p:grpSpPr>
        <p:sp>
          <p:nvSpPr>
            <p:cNvPr id="12" name="TextBox 12"/>
            <p:cNvSpPr txBox="1"/>
            <p:nvPr/>
          </p:nvSpPr>
          <p:spPr>
            <a:xfrm>
              <a:off x="2499637" y="4808580"/>
              <a:ext cx="8540422" cy="5209973"/>
            </a:xfrm>
            <a:prstGeom prst="rect">
              <a:avLst/>
            </a:prstGeom>
          </p:spPr>
          <p:txBody>
            <a:bodyPr wrap="square" lIns="0" tIns="0" rIns="0" bIns="0" anchor="t">
              <a:spAutoFit/>
            </a:bodyPr>
            <a:lstStyle/>
            <a:p>
              <a:pPr algn="just">
                <a:lnSpc>
                  <a:spcPts val="3359"/>
                </a:lnSpc>
                <a:defRPr sz="2400">
                  <a:solidFill>
                    <a:srgbClr val="000000"/>
                  </a:solidFill>
                  <a:latin typeface="Abhaya Libre Regular"/>
                </a:defRPr>
              </a:pPr>
              <a:r>
                <a:rPr dirty="0"/>
                <a:t>Con </a:t>
              </a:r>
              <a:r>
                <a:rPr dirty="0" err="1"/>
                <a:t>el</a:t>
              </a:r>
              <a:r>
                <a:rPr dirty="0"/>
                <a:t> fin de </a:t>
              </a:r>
              <a:r>
                <a:rPr dirty="0" err="1"/>
                <a:t>favorecer</a:t>
              </a:r>
              <a:r>
                <a:rPr dirty="0"/>
                <a:t> una «</a:t>
              </a:r>
              <a:r>
                <a:rPr dirty="0" err="1"/>
                <a:t>economía</a:t>
              </a:r>
              <a:r>
                <a:rPr dirty="0"/>
                <a:t> social de mercado </a:t>
              </a:r>
              <a:r>
                <a:rPr dirty="0" err="1"/>
                <a:t>altamente</a:t>
              </a:r>
              <a:r>
                <a:rPr dirty="0"/>
                <a:t> </a:t>
              </a:r>
              <a:r>
                <a:rPr dirty="0" err="1"/>
                <a:t>competitiva</a:t>
              </a:r>
              <a:r>
                <a:rPr dirty="0"/>
                <a:t>», la </a:t>
              </a:r>
              <a:r>
                <a:rPr dirty="0" err="1"/>
                <a:t>Comisión</a:t>
              </a:r>
              <a:r>
                <a:rPr dirty="0"/>
                <a:t> ha </a:t>
              </a:r>
              <a:r>
                <a:rPr dirty="0" err="1"/>
                <a:t>situado</a:t>
              </a:r>
              <a:r>
                <a:rPr dirty="0"/>
                <a:t> la </a:t>
              </a:r>
              <a:r>
                <a:rPr dirty="0" err="1"/>
                <a:t>economía</a:t>
              </a:r>
              <a:r>
                <a:rPr dirty="0"/>
                <a:t> social y la </a:t>
              </a:r>
              <a:r>
                <a:rPr dirty="0" err="1"/>
                <a:t>innovación</a:t>
              </a:r>
              <a:r>
                <a:rPr dirty="0"/>
                <a:t> social </a:t>
              </a:r>
              <a:r>
                <a:rPr dirty="0" err="1"/>
                <a:t>en</a:t>
              </a:r>
              <a:r>
                <a:rPr dirty="0"/>
                <a:t> </a:t>
              </a:r>
              <a:r>
                <a:rPr dirty="0" err="1"/>
                <a:t>el</a:t>
              </a:r>
              <a:r>
                <a:rPr dirty="0"/>
                <a:t> </a:t>
              </a:r>
              <a:r>
                <a:rPr dirty="0" err="1"/>
                <a:t>centro</a:t>
              </a:r>
              <a:r>
                <a:rPr dirty="0"/>
                <a:t> de sus </a:t>
              </a:r>
              <a:r>
                <a:rPr dirty="0" err="1"/>
                <a:t>iniciativas</a:t>
              </a:r>
              <a:r>
                <a:rPr dirty="0"/>
                <a:t>, tanto </a:t>
              </a:r>
              <a:r>
                <a:rPr dirty="0" err="1"/>
                <a:t>en</a:t>
              </a:r>
              <a:r>
                <a:rPr dirty="0"/>
                <a:t> lo que </a:t>
              </a:r>
              <a:r>
                <a:rPr dirty="0" err="1"/>
                <a:t>concierne</a:t>
              </a:r>
              <a:r>
                <a:rPr dirty="0"/>
                <a:t> a la </a:t>
              </a:r>
              <a:r>
                <a:rPr dirty="0" err="1"/>
                <a:t>cohesión</a:t>
              </a:r>
              <a:r>
                <a:rPr dirty="0"/>
                <a:t> territorial </a:t>
              </a:r>
              <a:r>
                <a:rPr dirty="0" err="1"/>
                <a:t>como</a:t>
              </a:r>
              <a:r>
                <a:rPr dirty="0"/>
                <a:t> a la </a:t>
              </a:r>
              <a:r>
                <a:rPr dirty="0" err="1"/>
                <a:t>búsqueda</a:t>
              </a:r>
              <a:r>
                <a:rPr dirty="0"/>
                <a:t> de </a:t>
              </a:r>
              <a:r>
                <a:rPr dirty="0" err="1"/>
                <a:t>soluciones</a:t>
              </a:r>
              <a:r>
                <a:rPr dirty="0"/>
                <a:t> </a:t>
              </a:r>
              <a:r>
                <a:rPr dirty="0" err="1"/>
                <a:t>originales</a:t>
              </a:r>
              <a:r>
                <a:rPr dirty="0"/>
                <a:t> para los </a:t>
              </a:r>
              <a:r>
                <a:rPr dirty="0" err="1"/>
                <a:t>problemas</a:t>
              </a:r>
              <a:r>
                <a:rPr dirty="0"/>
                <a:t> </a:t>
              </a:r>
              <a:r>
                <a:rPr dirty="0" err="1"/>
                <a:t>sociales</a:t>
              </a:r>
              <a:r>
                <a:rPr dirty="0"/>
                <a:t> y, </a:t>
              </a:r>
              <a:r>
                <a:rPr dirty="0" err="1"/>
                <a:t>en</a:t>
              </a:r>
              <a:r>
                <a:rPr dirty="0"/>
                <a:t> </a:t>
              </a:r>
              <a:r>
                <a:rPr dirty="0" err="1"/>
                <a:t>concreto</a:t>
              </a:r>
              <a:r>
                <a:rPr dirty="0"/>
                <a:t>, </a:t>
              </a:r>
              <a:r>
                <a:rPr dirty="0" err="1"/>
                <a:t>en</a:t>
              </a:r>
              <a:r>
                <a:rPr dirty="0"/>
                <a:t> la </a:t>
              </a:r>
              <a:r>
                <a:rPr dirty="0" err="1"/>
                <a:t>lucha</a:t>
              </a:r>
              <a:r>
                <a:rPr dirty="0"/>
                <a:t> contra la </a:t>
              </a:r>
              <a:r>
                <a:rPr dirty="0" err="1"/>
                <a:t>pobreza</a:t>
              </a:r>
              <a:r>
                <a:rPr dirty="0"/>
                <a:t> y la </a:t>
              </a:r>
              <a:r>
                <a:rPr dirty="0" err="1"/>
                <a:t>exclusión</a:t>
              </a:r>
              <a:r>
                <a:rPr dirty="0"/>
                <a:t>, </a:t>
              </a:r>
              <a:r>
                <a:rPr dirty="0" err="1"/>
                <a:t>en</a:t>
              </a:r>
              <a:r>
                <a:rPr dirty="0"/>
                <a:t> </a:t>
              </a:r>
              <a:r>
                <a:rPr dirty="0" err="1"/>
                <a:t>su</a:t>
              </a:r>
              <a:r>
                <a:rPr dirty="0"/>
                <a:t> </a:t>
              </a:r>
              <a:r>
                <a:rPr dirty="0" err="1"/>
                <a:t>Estrategia</a:t>
              </a:r>
              <a:r>
                <a:rPr dirty="0"/>
                <a:t> Europa 2020, </a:t>
              </a:r>
              <a:r>
                <a:rPr dirty="0" err="1"/>
                <a:t>en</a:t>
              </a:r>
              <a:r>
                <a:rPr dirty="0"/>
                <a:t> la </a:t>
              </a:r>
              <a:r>
                <a:rPr dirty="0" err="1"/>
                <a:t>iniciativa</a:t>
              </a:r>
              <a:r>
                <a:rPr dirty="0"/>
                <a:t> </a:t>
              </a:r>
              <a:r>
                <a:rPr dirty="0" err="1"/>
                <a:t>emblemática</a:t>
              </a:r>
              <a:r>
                <a:rPr dirty="0"/>
                <a:t> «Unión por la </a:t>
              </a:r>
              <a:r>
                <a:rPr dirty="0" err="1"/>
                <a:t>innovación</a:t>
              </a:r>
              <a:r>
                <a:rPr dirty="0"/>
                <a:t>», </a:t>
              </a:r>
              <a:r>
                <a:rPr dirty="0" err="1"/>
                <a:t>en</a:t>
              </a:r>
              <a:r>
                <a:rPr dirty="0"/>
                <a:t> la Plataforma </a:t>
              </a:r>
              <a:r>
                <a:rPr dirty="0" err="1"/>
                <a:t>Europea</a:t>
              </a:r>
              <a:r>
                <a:rPr dirty="0"/>
                <a:t> contra la </a:t>
              </a:r>
              <a:r>
                <a:rPr dirty="0" err="1"/>
                <a:t>Pobreza</a:t>
              </a:r>
              <a:r>
                <a:rPr dirty="0"/>
                <a:t> y la </a:t>
              </a:r>
              <a:r>
                <a:rPr dirty="0" err="1"/>
                <a:t>Exclusión</a:t>
              </a:r>
              <a:r>
                <a:rPr dirty="0"/>
                <a:t> Social y </a:t>
              </a:r>
              <a:r>
                <a:rPr dirty="0" err="1"/>
                <a:t>en</a:t>
              </a:r>
              <a:r>
                <a:rPr dirty="0"/>
                <a:t> </a:t>
              </a:r>
              <a:r>
                <a:rPr dirty="0" err="1"/>
                <a:t>el</a:t>
              </a:r>
              <a:r>
                <a:rPr dirty="0"/>
                <a:t> Acta del Mercado </a:t>
              </a:r>
              <a:r>
                <a:rPr dirty="0" err="1"/>
                <a:t>Único</a:t>
              </a:r>
              <a:r>
                <a:rPr dirty="0"/>
                <a:t> (AMU).</a:t>
              </a:r>
            </a:p>
          </p:txBody>
        </p:sp>
        <p:sp>
          <p:nvSpPr>
            <p:cNvPr id="13" name="TextBox 13"/>
            <p:cNvSpPr txBox="1"/>
            <p:nvPr/>
          </p:nvSpPr>
          <p:spPr>
            <a:xfrm>
              <a:off x="0" y="2165624"/>
              <a:ext cx="11040059" cy="2303194"/>
            </a:xfrm>
            <a:prstGeom prst="rect">
              <a:avLst/>
            </a:prstGeom>
          </p:spPr>
          <p:txBody>
            <a:bodyPr lIns="0" tIns="0" rIns="0" bIns="0" anchor="t">
              <a:spAutoFit/>
            </a:bodyPr>
            <a:lstStyle/>
            <a:p>
              <a:pPr algn="just">
                <a:lnSpc>
                  <a:spcPts val="3359"/>
                </a:lnSpc>
                <a:defRPr sz="2400">
                  <a:solidFill>
                    <a:srgbClr val="000000"/>
                  </a:solidFill>
                  <a:latin typeface="Abhaya Libre Regular"/>
                </a:defRPr>
              </a:pPr>
              <a:r>
                <a:rPr dirty="0"/>
                <a:t>El mercado </a:t>
              </a:r>
              <a:r>
                <a:rPr dirty="0" err="1"/>
                <a:t>único</a:t>
              </a:r>
              <a:r>
                <a:rPr dirty="0"/>
                <a:t> </a:t>
              </a:r>
              <a:r>
                <a:rPr dirty="0" err="1"/>
                <a:t>necesita</a:t>
              </a:r>
              <a:r>
                <a:rPr dirty="0"/>
                <a:t> un </a:t>
              </a:r>
              <a:r>
                <a:rPr dirty="0" err="1"/>
                <a:t>crecimiento</a:t>
              </a:r>
              <a:r>
                <a:rPr dirty="0"/>
                <a:t> nuevo e </a:t>
              </a:r>
              <a:r>
                <a:rPr dirty="0" err="1"/>
                <a:t>integrador</a:t>
              </a:r>
              <a:r>
                <a:rPr dirty="0"/>
                <a:t>, </a:t>
              </a:r>
              <a:r>
                <a:rPr dirty="0" err="1"/>
                <a:t>centrado</a:t>
              </a:r>
              <a:r>
                <a:rPr dirty="0"/>
                <a:t> </a:t>
              </a:r>
              <a:r>
                <a:rPr dirty="0" err="1"/>
                <a:t>en</a:t>
              </a:r>
              <a:r>
                <a:rPr dirty="0"/>
                <a:t> </a:t>
              </a:r>
              <a:r>
                <a:rPr dirty="0" err="1"/>
                <a:t>el</a:t>
              </a:r>
              <a:r>
                <a:rPr dirty="0"/>
                <a:t> </a:t>
              </a:r>
              <a:r>
                <a:rPr dirty="0" err="1"/>
                <a:t>empleo</a:t>
              </a:r>
              <a:r>
                <a:rPr dirty="0"/>
                <a:t> para </a:t>
              </a:r>
              <a:r>
                <a:rPr dirty="0" err="1"/>
                <a:t>todas</a:t>
              </a:r>
              <a:r>
                <a:rPr dirty="0"/>
                <a:t> las personas, que </a:t>
              </a:r>
              <a:r>
                <a:rPr dirty="0" err="1"/>
                <a:t>respalde</a:t>
              </a:r>
              <a:r>
                <a:rPr dirty="0"/>
                <a:t> </a:t>
              </a:r>
              <a:r>
                <a:rPr dirty="0" err="1"/>
                <a:t>el</a:t>
              </a:r>
              <a:r>
                <a:rPr dirty="0"/>
                <a:t> </a:t>
              </a:r>
              <a:r>
                <a:rPr dirty="0" err="1"/>
                <a:t>creciente</a:t>
              </a:r>
              <a:r>
                <a:rPr dirty="0"/>
                <a:t> </a:t>
              </a:r>
              <a:r>
                <a:rPr dirty="0" err="1"/>
                <a:t>deseo</a:t>
              </a:r>
              <a:r>
                <a:rPr dirty="0"/>
                <a:t> de la </a:t>
              </a:r>
              <a:r>
                <a:rPr dirty="0" err="1"/>
                <a:t>ciudadanía</a:t>
              </a:r>
              <a:r>
                <a:rPr dirty="0"/>
                <a:t> </a:t>
              </a:r>
              <a:r>
                <a:rPr dirty="0" err="1"/>
                <a:t>europea</a:t>
              </a:r>
              <a:r>
                <a:rPr dirty="0"/>
                <a:t> de que </a:t>
              </a:r>
              <a:r>
                <a:rPr dirty="0" err="1"/>
                <a:t>su</a:t>
              </a:r>
              <a:r>
                <a:rPr dirty="0"/>
                <a:t> </a:t>
              </a:r>
              <a:r>
                <a:rPr dirty="0" err="1"/>
                <a:t>trabajo</a:t>
              </a:r>
              <a:r>
                <a:rPr dirty="0"/>
                <a:t>, </a:t>
              </a:r>
              <a:r>
                <a:rPr dirty="0" err="1"/>
                <a:t>consumo</a:t>
              </a:r>
              <a:r>
                <a:rPr dirty="0"/>
                <a:t>, </a:t>
              </a:r>
              <a:r>
                <a:rPr dirty="0" err="1"/>
                <a:t>ahorro</a:t>
              </a:r>
              <a:r>
                <a:rPr dirty="0"/>
                <a:t> e </a:t>
              </a:r>
              <a:r>
                <a:rPr dirty="0" err="1"/>
                <a:t>inversiones</a:t>
              </a:r>
              <a:r>
                <a:rPr dirty="0"/>
                <a:t> </a:t>
              </a:r>
              <a:r>
                <a:rPr dirty="0" err="1"/>
                <a:t>estén</a:t>
              </a:r>
              <a:r>
                <a:rPr dirty="0"/>
                <a:t> </a:t>
              </a:r>
              <a:r>
                <a:rPr dirty="0" err="1"/>
                <a:t>más</a:t>
              </a:r>
              <a:r>
                <a:rPr dirty="0"/>
                <a:t> </a:t>
              </a:r>
              <a:r>
                <a:rPr dirty="0" err="1"/>
                <a:t>en</a:t>
              </a:r>
              <a:r>
                <a:rPr dirty="0"/>
                <a:t> </a:t>
              </a:r>
              <a:r>
                <a:rPr dirty="0" err="1"/>
                <a:t>sintonía</a:t>
              </a:r>
              <a:r>
                <a:rPr dirty="0"/>
                <a:t> y </a:t>
              </a:r>
              <a:r>
                <a:rPr dirty="0" err="1"/>
                <a:t>alineados</a:t>
              </a:r>
              <a:r>
                <a:rPr dirty="0"/>
                <a:t> con los </a:t>
              </a:r>
              <a:r>
                <a:rPr dirty="0" err="1"/>
                <a:t>principios</a:t>
              </a:r>
              <a:r>
                <a:rPr dirty="0"/>
                <a:t> "</a:t>
              </a:r>
              <a:r>
                <a:rPr dirty="0" err="1"/>
                <a:t>éticos</a:t>
              </a:r>
              <a:r>
                <a:rPr dirty="0"/>
                <a:t>" y "</a:t>
              </a:r>
              <a:r>
                <a:rPr dirty="0" err="1"/>
                <a:t>sociales</a:t>
              </a:r>
              <a:r>
                <a:rPr dirty="0"/>
                <a:t>". </a:t>
              </a:r>
            </a:p>
          </p:txBody>
        </p:sp>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58461" y="6991"/>
              <a:ext cx="1629943" cy="1636079"/>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41021" y="5753991"/>
              <a:ext cx="2093699" cy="1975929"/>
            </a:xfrm>
            <a:prstGeom prst="rect">
              <a:avLst/>
            </a:prstGeom>
          </p:spPr>
        </p:pic>
      </p:grpSp>
      <p:pic>
        <p:nvPicPr>
          <p:cNvPr id="17" name="Picture 16">
            <a:extLst>
              <a:ext uri="{FF2B5EF4-FFF2-40B4-BE49-F238E27FC236}">
                <a16:creationId xmlns:a16="http://schemas.microsoft.com/office/drawing/2014/main" id="{11B1A743-7733-C983-619E-13EBC42B9C78}"/>
              </a:ext>
            </a:extLst>
          </p:cNvPr>
          <p:cNvPicPr>
            <a:picLocks noChangeAspect="1"/>
          </p:cNvPicPr>
          <p:nvPr/>
        </p:nvPicPr>
        <p:blipFill>
          <a:blip r:embed="rId14"/>
          <a:stretch>
            <a:fillRect/>
          </a:stretch>
        </p:blipFill>
        <p:spPr>
          <a:xfrm>
            <a:off x="1174304" y="4457700"/>
            <a:ext cx="4838700" cy="3228975"/>
          </a:xfrm>
          <a:prstGeom prst="rect">
            <a:avLst/>
          </a:prstGeom>
        </p:spPr>
      </p:pic>
    </p:spTree>
    <p:extLst>
      <p:ext uri="{BB962C8B-B14F-4D97-AF65-F5344CB8AC3E}">
        <p14:creationId xmlns:p14="http://schemas.microsoft.com/office/powerpoint/2010/main" val="1904138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765979"/>
          </a:xfrm>
          <a:prstGeom prst="rect">
            <a:avLst/>
          </a:prstGeom>
        </p:spPr>
        <p:txBody>
          <a:bodyPr wrap="square" lIns="0" tIns="0" rIns="0" bIns="0" anchor="t">
            <a:spAutoFit/>
          </a:bodyPr>
          <a:lstStyle/>
          <a:p>
            <a:pPr algn="ctr">
              <a:lnSpc>
                <a:spcPts val="5449"/>
              </a:lnSpc>
              <a:defRPr sz="6410">
                <a:solidFill>
                  <a:srgbClr val="000000"/>
                </a:solidFill>
                <a:latin typeface="Abhaya Libre Regular"/>
              </a:defRPr>
            </a:pPr>
            <a:r>
              <a:t>Plan de Acción de Economía Social</a:t>
            </a:r>
          </a:p>
        </p:txBody>
      </p:sp>
      <p:grpSp>
        <p:nvGrpSpPr>
          <p:cNvPr id="8" name="Group 8"/>
          <p:cNvGrpSpPr/>
          <p:nvPr/>
        </p:nvGrpSpPr>
        <p:grpSpPr>
          <a:xfrm>
            <a:off x="1143000" y="3088954"/>
            <a:ext cx="15679571" cy="4771901"/>
            <a:chOff x="0" y="4159920"/>
            <a:chExt cx="21806221" cy="3999270"/>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31319" y="4159920"/>
              <a:ext cx="1534976" cy="1594165"/>
            </a:xfrm>
            <a:prstGeom prst="rect">
              <a:avLst/>
            </a:prstGeom>
          </p:spPr>
        </p:pic>
        <p:sp>
          <p:nvSpPr>
            <p:cNvPr id="11" name="TextBox 11"/>
            <p:cNvSpPr txBox="1"/>
            <p:nvPr/>
          </p:nvSpPr>
          <p:spPr>
            <a:xfrm>
              <a:off x="13422504" y="6002310"/>
              <a:ext cx="8383717" cy="1082289"/>
            </a:xfrm>
            <a:prstGeom prst="rect">
              <a:avLst/>
            </a:prstGeom>
          </p:spPr>
          <p:txBody>
            <a:bodyPr lIns="0" tIns="0" rIns="0" bIns="0" anchor="t">
              <a:spAutoFit/>
            </a:bodyPr>
            <a:lstStyle/>
            <a:p>
              <a:pPr algn="just">
                <a:lnSpc>
                  <a:spcPts val="3359"/>
                </a:lnSpc>
                <a:defRPr sz="2400">
                  <a:solidFill>
                    <a:srgbClr val="000000"/>
                  </a:solidFill>
                  <a:latin typeface="Abhaya Libre Regular"/>
                </a:defRPr>
              </a:pPr>
              <a:r>
                <a:t>Una breve explicación sobre qué es el Plan de Acción de Economía Social y cómo beneficia a las comunidades de toda Europa.</a:t>
              </a:r>
            </a:p>
          </p:txBody>
        </p:sp>
        <p:sp>
          <p:nvSpPr>
            <p:cNvPr id="14" name="TextBox 14"/>
            <p:cNvSpPr txBox="1"/>
            <p:nvPr/>
          </p:nvSpPr>
          <p:spPr>
            <a:xfrm>
              <a:off x="0" y="7922741"/>
              <a:ext cx="10620972" cy="236449"/>
            </a:xfrm>
            <a:prstGeom prst="rect">
              <a:avLst/>
            </a:prstGeom>
          </p:spPr>
          <p:txBody>
            <a:bodyPr lIns="0" tIns="0" rIns="0" bIns="0" anchor="t">
              <a:spAutoFit/>
            </a:bodyPr>
            <a:lstStyle/>
            <a:p>
              <a:pPr algn="just">
                <a:lnSpc>
                  <a:spcPts val="2240"/>
                </a:lnSpc>
                <a:defRPr sz="1600">
                  <a:solidFill>
                    <a:srgbClr val="000000"/>
                  </a:solidFill>
                  <a:latin typeface="Abhaya Libre Regular"/>
                </a:defRPr>
              </a:pPr>
              <a:r>
                <a:t>Referencia del vídeo: </a:t>
              </a:r>
              <a:r>
                <a:rPr>
                  <a:hlinkClick r:id="rId13"/>
                </a:rPr>
                <a:t>https://www.youtube.com/watch?v=NYtuAt_JyOc</a:t>
              </a:r>
              <a:r>
                <a:t> </a:t>
              </a:r>
            </a:p>
          </p:txBody>
        </p:sp>
      </p:grpSp>
      <p:pic>
        <p:nvPicPr>
          <p:cNvPr id="10" name="Online Media 9" title="Social Economy Action Plan">
            <a:hlinkClick r:id="" action="ppaction://media"/>
            <a:extLst>
              <a:ext uri="{FF2B5EF4-FFF2-40B4-BE49-F238E27FC236}">
                <a16:creationId xmlns:a16="http://schemas.microsoft.com/office/drawing/2014/main" id="{C1CF6382-155A-DE5D-F93B-3532979190E2}"/>
              </a:ext>
            </a:extLst>
          </p:cNvPr>
          <p:cNvPicPr>
            <a:picLocks noRot="1" noChangeAspect="1"/>
          </p:cNvPicPr>
          <p:nvPr>
            <a:videoFile r:link="rId1"/>
          </p:nvPr>
        </p:nvPicPr>
        <p:blipFill>
          <a:blip r:embed="rId14"/>
          <a:stretch>
            <a:fillRect/>
          </a:stretch>
        </p:blipFill>
        <p:spPr>
          <a:xfrm>
            <a:off x="1539514" y="2426146"/>
            <a:ext cx="7636916" cy="4314857"/>
          </a:xfrm>
          <a:prstGeom prst="rect">
            <a:avLst/>
          </a:prstGeom>
        </p:spPr>
      </p:pic>
    </p:spTree>
    <p:extLst>
      <p:ext uri="{BB962C8B-B14F-4D97-AF65-F5344CB8AC3E}">
        <p14:creationId xmlns:p14="http://schemas.microsoft.com/office/powerpoint/2010/main" val="380276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2216659" y="3219229"/>
            <a:ext cx="16223742" cy="5055230"/>
          </a:xfrm>
          <a:prstGeom prst="rect">
            <a:avLst/>
          </a:prstGeom>
        </p:spPr>
        <p:txBody>
          <a:bodyPr wrap="square" lIns="0" tIns="0" rIns="0" bIns="0" anchor="t">
            <a:spAutoFit/>
          </a:bodyPr>
          <a:lstStyle/>
          <a:p>
            <a:pPr>
              <a:lnSpc>
                <a:spcPts val="3600"/>
              </a:lnSpc>
              <a:defRPr sz="2400">
                <a:solidFill>
                  <a:srgbClr val="000000"/>
                </a:solidFill>
                <a:latin typeface="Abhaya Libre Regular"/>
              </a:defRPr>
            </a:pPr>
            <a:r>
              <a:t>https://www.beeco.green/sustainable-consumption/ </a:t>
            </a:r>
          </a:p>
          <a:p>
            <a:pPr>
              <a:lnSpc>
                <a:spcPts val="3600"/>
              </a:lnSpc>
              <a:defRPr sz="2400">
                <a:solidFill>
                  <a:srgbClr val="000000"/>
                </a:solidFill>
                <a:latin typeface="Abhaya Libre Regular"/>
                <a:hlinkClick r:id="rId11"/>
              </a:defRPr>
            </a:pPr>
            <a:r>
              <a:t>https://online.hbs.edu/blog/post/types-of-corporate-social-responsibility</a:t>
            </a:r>
            <a:endParaRPr lang="en-US" sz="2400" spc="-36" dirty="0">
              <a:solidFill>
                <a:srgbClr val="000000"/>
              </a:solidFill>
              <a:latin typeface="Abhaya Libre Regular"/>
            </a:endParaRPr>
          </a:p>
          <a:p>
            <a:pPr>
              <a:lnSpc>
                <a:spcPts val="3600"/>
              </a:lnSpc>
              <a:defRPr sz="2400">
                <a:solidFill>
                  <a:srgbClr val="000000"/>
                </a:solidFill>
                <a:latin typeface="Abhaya Libre Regular"/>
              </a:defRPr>
            </a:pPr>
            <a:r>
              <a:t>https://www.ecoonline.com/glossary/ecological-footprint</a:t>
            </a:r>
          </a:p>
          <a:p>
            <a:pPr>
              <a:lnSpc>
                <a:spcPts val="3600"/>
              </a:lnSpc>
              <a:defRPr sz="2400">
                <a:solidFill>
                  <a:srgbClr val="000000"/>
                </a:solidFill>
                <a:latin typeface="Abhaya Libre Regular"/>
              </a:defRPr>
            </a:pPr>
            <a:r>
              <a:t>https://climate.selectra.com/en/environment/ecological-footprint</a:t>
            </a:r>
          </a:p>
          <a:p>
            <a:pPr>
              <a:lnSpc>
                <a:spcPts val="3600"/>
              </a:lnSpc>
              <a:defRPr sz="2400">
                <a:solidFill>
                  <a:srgbClr val="000000"/>
                </a:solidFill>
                <a:latin typeface="Abhaya Libre Regular"/>
              </a:defRPr>
            </a:pPr>
            <a:r>
              <a:t>https://www.euronews.com/green/2023/01/03/here-are-all-the-positive-environmental-stories-from-2022-so-far</a:t>
            </a:r>
          </a:p>
          <a:p>
            <a:pPr>
              <a:lnSpc>
                <a:spcPts val="3600"/>
              </a:lnSpc>
              <a:defRPr sz="2400">
                <a:solidFill>
                  <a:srgbClr val="000000"/>
                </a:solidFill>
                <a:latin typeface="Abhaya Libre Regular"/>
              </a:defRPr>
            </a:pPr>
            <a:r>
              <a:t>https://corporatefinanceinstitute.com/resources/esg/social-enterprise/</a:t>
            </a:r>
          </a:p>
          <a:p>
            <a:pPr>
              <a:lnSpc>
                <a:spcPts val="3600"/>
              </a:lnSpc>
              <a:defRPr sz="2400">
                <a:solidFill>
                  <a:srgbClr val="000000"/>
                </a:solidFill>
                <a:latin typeface="Abhaya Libre Regular"/>
              </a:defRPr>
            </a:pPr>
            <a:r>
              <a:t>https://www.shopify.com/blog/social-entrepreneurship</a:t>
            </a:r>
          </a:p>
          <a:p>
            <a:pPr>
              <a:lnSpc>
                <a:spcPts val="3600"/>
              </a:lnSpc>
              <a:defRPr sz="2400">
                <a:solidFill>
                  <a:srgbClr val="000000"/>
                </a:solidFill>
                <a:latin typeface="Abhaya Libre Regular"/>
              </a:defRPr>
            </a:pPr>
            <a:r>
              <a:t>https://alaturidevoi.ro/wp-content/uploads/2022/01/Modele-de-bune-practici-din-economia-sociala-si-ISI-AFF-2021.pdf</a:t>
            </a:r>
          </a:p>
          <a:p>
            <a:pPr>
              <a:lnSpc>
                <a:spcPts val="3600"/>
              </a:lnSpc>
              <a:defRPr sz="2400">
                <a:solidFill>
                  <a:srgbClr val="000000"/>
                </a:solidFill>
                <a:latin typeface="Abhaya Libre Regular"/>
              </a:defRPr>
            </a:pPr>
            <a:r>
              <a:t>https://www.weforum.org/agenda/2022/11/what-is-the-future-of-social-entrepreneurship-in-europe/ </a:t>
            </a:r>
          </a:p>
          <a:p>
            <a:pPr>
              <a:lnSpc>
                <a:spcPts val="3600"/>
              </a:lnSpc>
              <a:defRPr sz="2400">
                <a:solidFill>
                  <a:srgbClr val="000000"/>
                </a:solidFill>
                <a:latin typeface="Abhaya Libre Regular"/>
              </a:defRPr>
            </a:pPr>
            <a:r>
              <a:t>https://www.fi-compass.eu/sites/default/files/publications/social-business-initiative-creating-a-favourable-climate-for-social-enterprises-key-stakeholders-in-the-social-economy-and-innovation.pdf</a:t>
            </a:r>
          </a:p>
        </p:txBody>
      </p:sp>
      <p:sp>
        <p:nvSpPr>
          <p:cNvPr id="8" name="TextBox 8"/>
          <p:cNvSpPr txBox="1"/>
          <p:nvPr/>
        </p:nvSpPr>
        <p:spPr>
          <a:xfrm>
            <a:off x="2216659" y="2282815"/>
            <a:ext cx="8280738" cy="770736"/>
          </a:xfrm>
          <a:prstGeom prst="rect">
            <a:avLst/>
          </a:prstGeom>
        </p:spPr>
        <p:txBody>
          <a:bodyPr lIns="0" tIns="0" rIns="0" bIns="0" anchor="t">
            <a:spAutoFit/>
          </a:bodyPr>
          <a:lstStyle/>
          <a:p>
            <a:pPr>
              <a:lnSpc>
                <a:spcPts val="5449"/>
              </a:lnSpc>
              <a:defRPr sz="6410">
                <a:solidFill>
                  <a:srgbClr val="000000"/>
                </a:solidFill>
                <a:latin typeface="Abhaya Libre Regular Bold"/>
              </a:defRPr>
            </a:pPr>
            <a:r>
              <a:t>Referencias</a:t>
            </a:r>
          </a:p>
        </p:txBody>
      </p:sp>
      <p:pic>
        <p:nvPicPr>
          <p:cNvPr id="9" name="Picture 9"/>
          <p:cNvPicPr>
            <a:picLocks noChangeAspect="1"/>
          </p:cNvPicPr>
          <p:nvPr/>
        </p:nvPicPr>
        <p:blipFill>
          <a:blip r:embed="rId12"/>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0" y="458151"/>
              <a:ext cx="3867430" cy="618789"/>
            </a:xfrm>
            <a:prstGeom prst="rect">
              <a:avLst/>
            </a:prstGeom>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381000" y="3721844"/>
            <a:ext cx="16992600" cy="2285241"/>
          </a:xfrm>
          <a:prstGeom prst="rect">
            <a:avLst/>
          </a:prstGeom>
        </p:spPr>
        <p:txBody>
          <a:bodyPr wrap="square" lIns="0" tIns="0" rIns="0" bIns="0" anchor="t">
            <a:spAutoFit/>
          </a:bodyPr>
          <a:lstStyle/>
          <a:p>
            <a:pPr>
              <a:lnSpc>
                <a:spcPts val="3600"/>
              </a:lnSpc>
              <a:defRPr sz="2400">
                <a:solidFill>
                  <a:srgbClr val="000000"/>
                </a:solidFill>
                <a:latin typeface="Abhaya Libre Regular"/>
              </a:defRPr>
            </a:pPr>
            <a:r>
              <a:t>The social responsibility of business | Alex Edmans | TEDxLondonBusinessSchool - </a:t>
            </a:r>
            <a:r>
              <a:rPr>
                <a:hlinkClick r:id="rId11"/>
              </a:rPr>
              <a:t>https://www.youtube.com/watch?v=Z5KZhm19EO0</a:t>
            </a:r>
            <a:r>
              <a:t> </a:t>
            </a:r>
          </a:p>
          <a:p>
            <a:pPr>
              <a:lnSpc>
                <a:spcPts val="3600"/>
              </a:lnSpc>
              <a:defRPr sz="2400">
                <a:solidFill>
                  <a:srgbClr val="000000"/>
                </a:solidFill>
                <a:latin typeface="Abhaya Libre Regular"/>
              </a:defRPr>
            </a:pPr>
            <a:r>
              <a:t>European Commission, Executive Agency for Small and Medium-Sized Enterprises, Corporate Social Responsibility (CSR) by European Small and Medium-Sized Enterprises (SMEs) and Start-ups: Good Practice, Publications Office, 2021,  </a:t>
            </a:r>
            <a:r>
              <a:rPr>
                <a:hlinkClick r:id="rId12"/>
              </a:rPr>
              <a:t>https://data.europa.eu/doi/10.2826/093808</a:t>
            </a:r>
            <a:endParaRPr lang="en-US" sz="2400" spc="-36" dirty="0">
              <a:solidFill>
                <a:srgbClr val="000000"/>
              </a:solidFill>
              <a:latin typeface="Abhaya Libre Regular"/>
            </a:endParaRPr>
          </a:p>
          <a:p>
            <a:pPr>
              <a:lnSpc>
                <a:spcPts val="3600"/>
              </a:lnSpc>
            </a:pPr>
            <a:endParaRPr lang="en-US" sz="2400" spc="-36" dirty="0">
              <a:solidFill>
                <a:srgbClr val="000000"/>
              </a:solidFill>
              <a:latin typeface="Abhaya Libre Regular"/>
            </a:endParaRPr>
          </a:p>
          <a:p>
            <a:pPr>
              <a:lnSpc>
                <a:spcPts val="3600"/>
              </a:lnSpc>
              <a:defRPr sz="2400">
                <a:solidFill>
                  <a:srgbClr val="000000"/>
                </a:solidFill>
                <a:latin typeface="Abhaya Libre Regular"/>
              </a:defRPr>
            </a:pPr>
            <a:r>
              <a:t>https://www.frontiersin.org/articles/10.3389/frsus.2021.647542/full Reflections on Sustainable Consumption in the Context of COVID-19 </a:t>
            </a:r>
          </a:p>
        </p:txBody>
      </p:sp>
      <p:sp>
        <p:nvSpPr>
          <p:cNvPr id="8" name="TextBox 8"/>
          <p:cNvSpPr txBox="1"/>
          <p:nvPr/>
        </p:nvSpPr>
        <p:spPr>
          <a:xfrm>
            <a:off x="2216659" y="2282815"/>
            <a:ext cx="8280738" cy="770736"/>
          </a:xfrm>
          <a:prstGeom prst="rect">
            <a:avLst/>
          </a:prstGeom>
        </p:spPr>
        <p:txBody>
          <a:bodyPr lIns="0" tIns="0" rIns="0" bIns="0" anchor="t">
            <a:spAutoFit/>
          </a:bodyPr>
          <a:lstStyle/>
          <a:p>
            <a:pPr>
              <a:lnSpc>
                <a:spcPts val="5449"/>
              </a:lnSpc>
              <a:defRPr sz="6410">
                <a:solidFill>
                  <a:srgbClr val="000000"/>
                </a:solidFill>
                <a:latin typeface="Abhaya Libre Regular Bold"/>
              </a:defRPr>
            </a:pPr>
            <a:r>
              <a:t>Recursos</a:t>
            </a:r>
          </a:p>
        </p:txBody>
      </p:sp>
      <p:pic>
        <p:nvPicPr>
          <p:cNvPr id="9" name="Picture 9"/>
          <p:cNvPicPr>
            <a:picLocks noChangeAspect="1"/>
          </p:cNvPicPr>
          <p:nvPr/>
        </p:nvPicPr>
        <p:blipFill>
          <a:blip r:embed="rId13"/>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0" y="458151"/>
              <a:ext cx="3867430" cy="618789"/>
            </a:xfrm>
            <a:prstGeom prst="rect">
              <a:avLst/>
            </a:prstGeom>
          </p:spPr>
        </p:pic>
      </p:grpSp>
    </p:spTree>
    <p:extLst>
      <p:ext uri="{BB962C8B-B14F-4D97-AF65-F5344CB8AC3E}">
        <p14:creationId xmlns:p14="http://schemas.microsoft.com/office/powerpoint/2010/main" val="95602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8" y="4005165"/>
            <a:ext cx="12325712" cy="1733465"/>
          </a:xfrm>
          <a:prstGeom prst="rect">
            <a:avLst/>
          </a:prstGeom>
        </p:spPr>
        <p:txBody>
          <a:bodyPr lIns="0" tIns="0" rIns="0" bIns="0" anchor="t">
            <a:spAutoFit/>
          </a:bodyPr>
          <a:lstStyle/>
          <a:p>
            <a:pPr algn="ctr">
              <a:lnSpc>
                <a:spcPts val="12486"/>
              </a:lnSpc>
              <a:defRPr sz="14030">
                <a:solidFill>
                  <a:srgbClr val="000000"/>
                </a:solidFill>
                <a:latin typeface="Abhaya Libre Regular Bold Italics"/>
              </a:defRPr>
            </a:pPr>
            <a:r>
              <a:t>¡Gracias!</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anchor="t">
            <a:spAutoFit/>
          </a:bodyPr>
          <a:lstStyle/>
          <a:p>
            <a:pPr algn="ctr">
              <a:lnSpc>
                <a:spcPts val="11295"/>
              </a:lnSpc>
              <a:spcBef>
                <a:spcPct val="0"/>
              </a:spcBef>
              <a:defRPr sz="8068">
                <a:solidFill>
                  <a:srgbClr val="04989E"/>
                </a:solidFill>
              </a:defRPr>
            </a:pPr>
            <a:r>
              <a:rPr>
                <a:latin typeface="Abhaya Libre Regular Bold"/>
              </a:rPr>
              <a:t>@Regio.Digi.Hub</a:t>
            </a:r>
            <a:r>
              <a:rPr>
                <a:latin typeface="Abhaya Libre Regular"/>
              </a:rPr>
              <a:t> </a:t>
            </a:r>
          </a:p>
        </p:txBody>
      </p:sp>
      <p:pic>
        <p:nvPicPr>
          <p:cNvPr id="17" name="Picture 17"/>
          <p:cNvPicPr>
            <a:picLocks noChangeAspect="1"/>
          </p:cNvPicPr>
          <p:nvPr/>
        </p:nvPicPr>
        <p:blipFill>
          <a:blip r:embed="rId22"/>
          <a:srcRect/>
          <a:stretch>
            <a:fillRect/>
          </a:stretch>
        </p:blipFill>
        <p:spPr>
          <a:xfrm>
            <a:off x="7555793" y="9258300"/>
            <a:ext cx="3710720" cy="779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336714" y="2945792"/>
            <a:ext cx="8274886" cy="557397"/>
          </a:xfrm>
          <a:prstGeom prst="rect">
            <a:avLst/>
          </a:prstGeom>
        </p:spPr>
        <p:txBody>
          <a:bodyPr wrap="square" lIns="0" tIns="0" rIns="0" bIns="0" anchor="t">
            <a:spAutoFit/>
          </a:bodyPr>
          <a:lstStyle/>
          <a:p>
            <a:pPr>
              <a:lnSpc>
                <a:spcPts val="4534"/>
              </a:lnSpc>
              <a:defRPr sz="3238">
                <a:solidFill>
                  <a:srgbClr val="000000"/>
                </a:solidFill>
                <a:latin typeface="Abhaya Libre Regular"/>
              </a:defRPr>
            </a:pPr>
            <a:r>
              <a:t>Transformación Digital y Verde - Definiciones</a:t>
            </a:r>
          </a:p>
        </p:txBody>
      </p:sp>
      <p:sp>
        <p:nvSpPr>
          <p:cNvPr id="3" name="TextBox 3"/>
          <p:cNvSpPr txBox="1"/>
          <p:nvPr/>
        </p:nvSpPr>
        <p:spPr>
          <a:xfrm>
            <a:off x="8336714" y="4702588"/>
            <a:ext cx="4684714" cy="555910"/>
          </a:xfrm>
          <a:prstGeom prst="rect">
            <a:avLst/>
          </a:prstGeom>
        </p:spPr>
        <p:txBody>
          <a:bodyPr lIns="0" tIns="0" rIns="0" bIns="0" anchor="t">
            <a:spAutoFit/>
          </a:bodyPr>
          <a:lstStyle/>
          <a:p>
            <a:pPr>
              <a:lnSpc>
                <a:spcPts val="4534"/>
              </a:lnSpc>
              <a:defRPr sz="3238">
                <a:solidFill>
                  <a:srgbClr val="000000"/>
                </a:solidFill>
                <a:latin typeface="Abhaya Libre Regular"/>
              </a:defRPr>
            </a:pPr>
            <a:r>
              <a:t>Consumo sostenible</a:t>
            </a:r>
          </a:p>
        </p:txBody>
      </p:sp>
      <p:sp>
        <p:nvSpPr>
          <p:cNvPr id="4" name="TextBox 4"/>
          <p:cNvSpPr txBox="1"/>
          <p:nvPr/>
        </p:nvSpPr>
        <p:spPr>
          <a:xfrm>
            <a:off x="8336714" y="6581939"/>
            <a:ext cx="4684714" cy="555910"/>
          </a:xfrm>
          <a:prstGeom prst="rect">
            <a:avLst/>
          </a:prstGeom>
        </p:spPr>
        <p:txBody>
          <a:bodyPr lIns="0" tIns="0" rIns="0" bIns="0" anchor="t">
            <a:spAutoFit/>
          </a:bodyPr>
          <a:lstStyle/>
          <a:p>
            <a:pPr>
              <a:lnSpc>
                <a:spcPts val="4534"/>
              </a:lnSpc>
              <a:defRPr sz="3238">
                <a:solidFill>
                  <a:srgbClr val="000000"/>
                </a:solidFill>
                <a:latin typeface="Abhaya Libre Regular"/>
              </a:defRPr>
            </a:pPr>
            <a:r>
              <a:t>Empresa Sociales</a:t>
            </a:r>
          </a:p>
        </p:txBody>
      </p:sp>
      <p:sp>
        <p:nvSpPr>
          <p:cNvPr id="5" name="TextBox 5"/>
          <p:cNvSpPr txBox="1"/>
          <p:nvPr/>
        </p:nvSpPr>
        <p:spPr>
          <a:xfrm>
            <a:off x="8336714" y="3824190"/>
            <a:ext cx="9646486" cy="555910"/>
          </a:xfrm>
          <a:prstGeom prst="rect">
            <a:avLst/>
          </a:prstGeom>
        </p:spPr>
        <p:txBody>
          <a:bodyPr wrap="square" lIns="0" tIns="0" rIns="0" bIns="0" anchor="t">
            <a:spAutoFit/>
          </a:bodyPr>
          <a:lstStyle/>
          <a:p>
            <a:pPr>
              <a:lnSpc>
                <a:spcPts val="4534"/>
              </a:lnSpc>
              <a:defRPr sz="3238">
                <a:solidFill>
                  <a:srgbClr val="000000"/>
                </a:solidFill>
                <a:latin typeface="Abhaya Libre Regular"/>
              </a:defRPr>
            </a:pPr>
            <a:r>
              <a:rPr dirty="0" err="1"/>
              <a:t>Responsabilidad</a:t>
            </a:r>
            <a:r>
              <a:rPr dirty="0"/>
              <a:t> social </a:t>
            </a:r>
            <a:r>
              <a:rPr dirty="0" err="1"/>
              <a:t>medioambiental</a:t>
            </a:r>
            <a:r>
              <a:rPr dirty="0"/>
              <a:t> </a:t>
            </a:r>
            <a:r>
              <a:rPr dirty="0" err="1"/>
              <a:t>en</a:t>
            </a:r>
            <a:r>
              <a:rPr dirty="0"/>
              <a:t> las </a:t>
            </a:r>
            <a:r>
              <a:rPr dirty="0" err="1"/>
              <a:t>empresas</a:t>
            </a:r>
            <a:endParaRPr dirty="0"/>
          </a:p>
        </p:txBody>
      </p:sp>
      <p:sp>
        <p:nvSpPr>
          <p:cNvPr id="6" name="TextBox 6"/>
          <p:cNvSpPr txBox="1"/>
          <p:nvPr/>
        </p:nvSpPr>
        <p:spPr>
          <a:xfrm>
            <a:off x="8336714" y="5754339"/>
            <a:ext cx="4684714" cy="555910"/>
          </a:xfrm>
          <a:prstGeom prst="rect">
            <a:avLst/>
          </a:prstGeom>
        </p:spPr>
        <p:txBody>
          <a:bodyPr lIns="0" tIns="0" rIns="0" bIns="0" anchor="t">
            <a:spAutoFit/>
          </a:bodyPr>
          <a:lstStyle/>
          <a:p>
            <a:pPr>
              <a:lnSpc>
                <a:spcPts val="4534"/>
              </a:lnSpc>
              <a:defRPr sz="3238">
                <a:solidFill>
                  <a:srgbClr val="000000"/>
                </a:solidFill>
                <a:latin typeface="Abhaya Libre Regular"/>
              </a:defRPr>
            </a:pPr>
            <a:r>
              <a:t>Huella ecológica</a:t>
            </a:r>
          </a:p>
        </p:txBody>
      </p:sp>
      <p:sp>
        <p:nvSpPr>
          <p:cNvPr id="7" name="TextBox 7"/>
          <p:cNvSpPr txBox="1"/>
          <p:nvPr/>
        </p:nvSpPr>
        <p:spPr>
          <a:xfrm>
            <a:off x="8336714" y="7460338"/>
            <a:ext cx="4684714" cy="555910"/>
          </a:xfrm>
          <a:prstGeom prst="rect">
            <a:avLst/>
          </a:prstGeom>
        </p:spPr>
        <p:txBody>
          <a:bodyPr lIns="0" tIns="0" rIns="0" bIns="0" anchor="t">
            <a:spAutoFit/>
          </a:bodyPr>
          <a:lstStyle/>
          <a:p>
            <a:pPr>
              <a:lnSpc>
                <a:spcPts val="4534"/>
              </a:lnSpc>
              <a:defRPr sz="3238">
                <a:solidFill>
                  <a:srgbClr val="000000"/>
                </a:solidFill>
                <a:latin typeface="Abhaya Libre Regular"/>
              </a:defRPr>
            </a:pPr>
            <a:r>
              <a:t>Artículos, Bibliografía</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7164428" y="8764186"/>
            <a:ext cx="4615459" cy="461545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0380">
            <a:off x="5570971" y="-4349323"/>
            <a:ext cx="5810576" cy="5802961"/>
          </a:xfrm>
          <a:prstGeom prst="rect">
            <a:avLst/>
          </a:prstGeom>
        </p:spPr>
      </p:pic>
      <p:sp>
        <p:nvSpPr>
          <p:cNvPr id="15" name="TextBox 15"/>
          <p:cNvSpPr txBox="1"/>
          <p:nvPr/>
        </p:nvSpPr>
        <p:spPr>
          <a:xfrm>
            <a:off x="1160102" y="5050278"/>
            <a:ext cx="8280738" cy="770736"/>
          </a:xfrm>
          <a:prstGeom prst="rect">
            <a:avLst/>
          </a:prstGeom>
        </p:spPr>
        <p:txBody>
          <a:bodyPr lIns="0" tIns="0" rIns="0" bIns="0" anchor="t">
            <a:spAutoFit/>
          </a:bodyPr>
          <a:lstStyle/>
          <a:p>
            <a:pPr>
              <a:lnSpc>
                <a:spcPts val="5449"/>
              </a:lnSpc>
              <a:defRPr sz="6410">
                <a:solidFill>
                  <a:srgbClr val="000000"/>
                </a:solidFill>
                <a:latin typeface="Abhaya Libre Regular Bold"/>
              </a:defRPr>
            </a:pPr>
            <a:r>
              <a:t>Contenido</a:t>
            </a:r>
          </a:p>
        </p:txBody>
      </p:sp>
      <p:sp>
        <p:nvSpPr>
          <p:cNvPr id="16" name="TextBox 16"/>
          <p:cNvSpPr txBox="1"/>
          <p:nvPr/>
        </p:nvSpPr>
        <p:spPr>
          <a:xfrm>
            <a:off x="7008829" y="2855939"/>
            <a:ext cx="1079688" cy="707040"/>
          </a:xfrm>
          <a:prstGeom prst="rect">
            <a:avLst/>
          </a:prstGeom>
        </p:spPr>
        <p:txBody>
          <a:bodyPr lIns="0" tIns="0" rIns="0" bIns="0" anchor="t">
            <a:spAutoFit/>
          </a:bodyPr>
          <a:lstStyle/>
          <a:p>
            <a:pPr>
              <a:lnSpc>
                <a:spcPts val="5654"/>
              </a:lnSpc>
              <a:defRPr sz="4038">
                <a:solidFill>
                  <a:srgbClr val="000000"/>
                </a:solidFill>
                <a:latin typeface="Abhaya Libre Regular"/>
              </a:defRPr>
            </a:pPr>
            <a:r>
              <a:t>01</a:t>
            </a:r>
          </a:p>
        </p:txBody>
      </p:sp>
      <p:sp>
        <p:nvSpPr>
          <p:cNvPr id="17" name="TextBox 17"/>
          <p:cNvSpPr txBox="1"/>
          <p:nvPr/>
        </p:nvSpPr>
        <p:spPr>
          <a:xfrm>
            <a:off x="7008829" y="3642267"/>
            <a:ext cx="1079688" cy="707040"/>
          </a:xfrm>
          <a:prstGeom prst="rect">
            <a:avLst/>
          </a:prstGeom>
        </p:spPr>
        <p:txBody>
          <a:bodyPr lIns="0" tIns="0" rIns="0" bIns="0" anchor="t">
            <a:spAutoFit/>
          </a:bodyPr>
          <a:lstStyle/>
          <a:p>
            <a:pPr>
              <a:lnSpc>
                <a:spcPts val="5654"/>
              </a:lnSpc>
              <a:defRPr sz="4038">
                <a:solidFill>
                  <a:srgbClr val="000000"/>
                </a:solidFill>
                <a:latin typeface="Abhaya Libre Regular"/>
              </a:defRPr>
            </a:pPr>
            <a:r>
              <a:t>02</a:t>
            </a:r>
          </a:p>
        </p:txBody>
      </p:sp>
      <p:sp>
        <p:nvSpPr>
          <p:cNvPr id="18" name="TextBox 18"/>
          <p:cNvSpPr txBox="1"/>
          <p:nvPr/>
        </p:nvSpPr>
        <p:spPr>
          <a:xfrm>
            <a:off x="7008829" y="4612735"/>
            <a:ext cx="1079688" cy="707040"/>
          </a:xfrm>
          <a:prstGeom prst="rect">
            <a:avLst/>
          </a:prstGeom>
        </p:spPr>
        <p:txBody>
          <a:bodyPr lIns="0" tIns="0" rIns="0" bIns="0" anchor="t">
            <a:spAutoFit/>
          </a:bodyPr>
          <a:lstStyle/>
          <a:p>
            <a:pPr>
              <a:lnSpc>
                <a:spcPts val="5654"/>
              </a:lnSpc>
              <a:defRPr sz="4038">
                <a:solidFill>
                  <a:srgbClr val="000000"/>
                </a:solidFill>
                <a:latin typeface="Abhaya Libre Regular"/>
              </a:defRPr>
            </a:pPr>
            <a:r>
              <a:t>03</a:t>
            </a:r>
          </a:p>
        </p:txBody>
      </p:sp>
      <p:sp>
        <p:nvSpPr>
          <p:cNvPr id="19" name="TextBox 19"/>
          <p:cNvSpPr txBox="1"/>
          <p:nvPr/>
        </p:nvSpPr>
        <p:spPr>
          <a:xfrm>
            <a:off x="7008829" y="5586475"/>
            <a:ext cx="1079688" cy="707040"/>
          </a:xfrm>
          <a:prstGeom prst="rect">
            <a:avLst/>
          </a:prstGeom>
        </p:spPr>
        <p:txBody>
          <a:bodyPr lIns="0" tIns="0" rIns="0" bIns="0" anchor="t">
            <a:spAutoFit/>
          </a:bodyPr>
          <a:lstStyle/>
          <a:p>
            <a:pPr>
              <a:lnSpc>
                <a:spcPts val="5654"/>
              </a:lnSpc>
              <a:defRPr sz="4038">
                <a:solidFill>
                  <a:srgbClr val="000000"/>
                </a:solidFill>
                <a:latin typeface="Abhaya Libre Regular"/>
              </a:defRPr>
            </a:pPr>
            <a:r>
              <a:t>04</a:t>
            </a:r>
          </a:p>
        </p:txBody>
      </p:sp>
      <p:sp>
        <p:nvSpPr>
          <p:cNvPr id="20" name="TextBox 20"/>
          <p:cNvSpPr txBox="1"/>
          <p:nvPr/>
        </p:nvSpPr>
        <p:spPr>
          <a:xfrm>
            <a:off x="7008829" y="6430809"/>
            <a:ext cx="1079688" cy="707040"/>
          </a:xfrm>
          <a:prstGeom prst="rect">
            <a:avLst/>
          </a:prstGeom>
        </p:spPr>
        <p:txBody>
          <a:bodyPr lIns="0" tIns="0" rIns="0" bIns="0" anchor="t">
            <a:spAutoFit/>
          </a:bodyPr>
          <a:lstStyle/>
          <a:p>
            <a:pPr>
              <a:lnSpc>
                <a:spcPts val="5654"/>
              </a:lnSpc>
              <a:defRPr sz="4038">
                <a:solidFill>
                  <a:srgbClr val="000000"/>
                </a:solidFill>
                <a:latin typeface="Abhaya Libre Regular"/>
              </a:defRPr>
            </a:pPr>
            <a:r>
              <a:t>05</a:t>
            </a:r>
          </a:p>
        </p:txBody>
      </p:sp>
      <p:sp>
        <p:nvSpPr>
          <p:cNvPr id="21" name="TextBox 21"/>
          <p:cNvSpPr txBox="1"/>
          <p:nvPr/>
        </p:nvSpPr>
        <p:spPr>
          <a:xfrm>
            <a:off x="7008829" y="7309207"/>
            <a:ext cx="1079688" cy="707040"/>
          </a:xfrm>
          <a:prstGeom prst="rect">
            <a:avLst/>
          </a:prstGeom>
        </p:spPr>
        <p:txBody>
          <a:bodyPr lIns="0" tIns="0" rIns="0" bIns="0" anchor="t">
            <a:spAutoFit/>
          </a:bodyPr>
          <a:lstStyle/>
          <a:p>
            <a:pPr>
              <a:lnSpc>
                <a:spcPts val="5654"/>
              </a:lnSpc>
              <a:defRPr sz="4038">
                <a:solidFill>
                  <a:srgbClr val="000000"/>
                </a:solidFill>
                <a:latin typeface="Abhaya Libre Regular"/>
              </a:defRPr>
            </a:pPr>
            <a:r>
              <a:t>06</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7"/>
          <a:srcRect/>
          <a:stretch>
            <a:fillRect/>
          </a:stretch>
        </p:blipFill>
        <p:spPr>
          <a:xfrm>
            <a:off x="7870030" y="9245916"/>
            <a:ext cx="3710720" cy="7792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911525" y="2052507"/>
            <a:ext cx="8280738" cy="770736"/>
          </a:xfrm>
          <a:prstGeom prst="rect">
            <a:avLst/>
          </a:prstGeom>
        </p:spPr>
        <p:txBody>
          <a:bodyPr lIns="0" tIns="0" rIns="0" bIns="0" anchor="t">
            <a:spAutoFit/>
          </a:bodyPr>
          <a:lstStyle/>
          <a:p>
            <a:pPr>
              <a:lnSpc>
                <a:spcPts val="5449"/>
              </a:lnSpc>
              <a:defRPr sz="6410">
                <a:solidFill>
                  <a:srgbClr val="000000"/>
                </a:solidFill>
                <a:latin typeface="Abhaya Libre Regular"/>
              </a:defRPr>
            </a:pPr>
            <a:r>
              <a:t>Introducción</a:t>
            </a:r>
          </a:p>
        </p:txBody>
      </p:sp>
      <p:sp>
        <p:nvSpPr>
          <p:cNvPr id="5" name="TextBox 5"/>
          <p:cNvSpPr txBox="1"/>
          <p:nvPr/>
        </p:nvSpPr>
        <p:spPr>
          <a:xfrm>
            <a:off x="406716" y="4846919"/>
            <a:ext cx="9143999" cy="2599430"/>
          </a:xfrm>
          <a:prstGeom prst="rect">
            <a:avLst/>
          </a:prstGeom>
        </p:spPr>
        <p:txBody>
          <a:bodyPr wrap="square" lIns="0" tIns="0" rIns="0" bIns="0" anchor="t">
            <a:spAutoFit/>
          </a:bodyPr>
          <a:lstStyle/>
          <a:p>
            <a:pPr algn="just">
              <a:lnSpc>
                <a:spcPts val="3359"/>
              </a:lnSpc>
              <a:defRPr sz="2400">
                <a:solidFill>
                  <a:srgbClr val="000000"/>
                </a:solidFill>
                <a:latin typeface="Abhaya Libre Regular"/>
              </a:defRPr>
            </a:pPr>
            <a:r>
              <a:t>La transformación digital y verde implica la integración de la tecnología digital en todas las áreas de un negocio y dará como resultado cambios fundamentales en la forma en que las empresas operan y en la forma en que brindan valor a la clientela, al tiempo que aumentan la competitividad de los sectores industriales, impactando no solo al sector privado, sino también al sector público, incluidas las agencias y organizaciones.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8" name="TextBox 8"/>
          <p:cNvSpPr txBox="1"/>
          <p:nvPr/>
        </p:nvSpPr>
        <p:spPr>
          <a:xfrm>
            <a:off x="476719" y="3031565"/>
            <a:ext cx="8280738" cy="679032"/>
          </a:xfrm>
          <a:prstGeom prst="rect">
            <a:avLst/>
          </a:prstGeom>
        </p:spPr>
        <p:txBody>
          <a:bodyPr lIns="0" tIns="0" rIns="0" bIns="0" anchor="t">
            <a:spAutoFit/>
          </a:bodyPr>
          <a:lstStyle/>
          <a:p>
            <a:pPr>
              <a:lnSpc>
                <a:spcPts val="5460"/>
              </a:lnSpc>
              <a:defRPr sz="3900">
                <a:solidFill>
                  <a:srgbClr val="000000"/>
                </a:solidFill>
                <a:latin typeface="Abhaya Libre Regular"/>
              </a:defRPr>
            </a:pPr>
            <a:r>
              <a:t>Transformación digital - Definición</a:t>
            </a:r>
          </a:p>
        </p:txBody>
      </p:sp>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924800" y="9138322"/>
            <a:ext cx="3710720" cy="779251"/>
          </a:xfrm>
          <a:prstGeom prst="rect">
            <a:avLst/>
          </a:prstGeom>
        </p:spPr>
      </p:pic>
      <p:pic>
        <p:nvPicPr>
          <p:cNvPr id="1028" name="Picture 4">
            <a:extLst>
              <a:ext uri="{FF2B5EF4-FFF2-40B4-BE49-F238E27FC236}">
                <a16:creationId xmlns:a16="http://schemas.microsoft.com/office/drawing/2014/main" id="{9FEC68BD-77FA-3CF9-4149-A32D431982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32003" y="1902573"/>
            <a:ext cx="4962525"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siness network concept. Group of businessperson. Teamwork. Data analysis. Management strategy. Business network concept. Group of businessperson. Teamwork. Data analysis. Management strategy. digital transformation stock pictures, royalty-free photos &amp; images">
            <a:extLst>
              <a:ext uri="{FF2B5EF4-FFF2-40B4-BE49-F238E27FC236}">
                <a16:creationId xmlns:a16="http://schemas.microsoft.com/office/drawing/2014/main" id="{41844CCB-93BC-B838-FED6-0ADA325DBB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32003" y="5950025"/>
            <a:ext cx="5829300" cy="28098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a:extLst>
              <a:ext uri="{FF2B5EF4-FFF2-40B4-BE49-F238E27FC236}">
                <a16:creationId xmlns:a16="http://schemas.microsoft.com/office/drawing/2014/main" id="{CA0B40CD-43E7-3F61-762C-50772E150E75}"/>
              </a:ext>
            </a:extLst>
          </p:cNvPr>
          <p:cNvGrpSpPr>
            <a:grpSpLocks noChangeAspect="1"/>
          </p:cNvGrpSpPr>
          <p:nvPr/>
        </p:nvGrpSpPr>
        <p:grpSpPr>
          <a:xfrm>
            <a:off x="10346592" y="1681395"/>
            <a:ext cx="7255608" cy="7653105"/>
            <a:chOff x="0" y="0"/>
            <a:chExt cx="4828540" cy="4716780"/>
          </a:xfrm>
        </p:grpSpPr>
        <p:sp>
          <p:nvSpPr>
            <p:cNvPr id="3" name="Freeform 7">
              <a:extLst>
                <a:ext uri="{FF2B5EF4-FFF2-40B4-BE49-F238E27FC236}">
                  <a16:creationId xmlns:a16="http://schemas.microsoft.com/office/drawing/2014/main" id="{A5D208D0-0D8E-D29B-A734-98BD40519DC2}"/>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sp>
        <p:nvSpPr>
          <p:cNvPr id="4" name="TextBox 4"/>
          <p:cNvSpPr txBox="1"/>
          <p:nvPr/>
        </p:nvSpPr>
        <p:spPr>
          <a:xfrm>
            <a:off x="1911525" y="2075233"/>
            <a:ext cx="8280738" cy="770736"/>
          </a:xfrm>
          <a:prstGeom prst="rect">
            <a:avLst/>
          </a:prstGeom>
        </p:spPr>
        <p:txBody>
          <a:bodyPr lIns="0" tIns="0" rIns="0" bIns="0" anchor="t">
            <a:spAutoFit/>
          </a:bodyPr>
          <a:lstStyle/>
          <a:p>
            <a:pPr>
              <a:lnSpc>
                <a:spcPts val="5449"/>
              </a:lnSpc>
              <a:defRPr sz="6410">
                <a:solidFill>
                  <a:srgbClr val="000000"/>
                </a:solidFill>
                <a:latin typeface="Abhaya Libre Regular"/>
              </a:defRPr>
            </a:pPr>
            <a:r>
              <a:t>Introducción</a:t>
            </a:r>
          </a:p>
        </p:txBody>
      </p:sp>
      <p:sp>
        <p:nvSpPr>
          <p:cNvPr id="5" name="TextBox 5"/>
          <p:cNvSpPr txBox="1"/>
          <p:nvPr/>
        </p:nvSpPr>
        <p:spPr>
          <a:xfrm>
            <a:off x="761999" y="3918919"/>
            <a:ext cx="10439401" cy="3907480"/>
          </a:xfrm>
          <a:prstGeom prst="rect">
            <a:avLst/>
          </a:prstGeom>
        </p:spPr>
        <p:txBody>
          <a:bodyPr wrap="square" lIns="0" tIns="0" rIns="0" bIns="0" anchor="t">
            <a:spAutoFit/>
          </a:bodyPr>
          <a:lstStyle/>
          <a:p>
            <a:pPr algn="just">
              <a:lnSpc>
                <a:spcPts val="3359"/>
              </a:lnSpc>
              <a:defRPr sz="2400">
                <a:solidFill>
                  <a:srgbClr val="000000"/>
                </a:solidFill>
                <a:latin typeface="Abhaya Libre Regular"/>
              </a:defRPr>
            </a:pPr>
            <a:r>
              <a:rPr dirty="0"/>
              <a:t>La </a:t>
            </a:r>
            <a:r>
              <a:rPr dirty="0" err="1"/>
              <a:t>transformación</a:t>
            </a:r>
            <a:r>
              <a:rPr dirty="0"/>
              <a:t> </a:t>
            </a:r>
            <a:r>
              <a:rPr dirty="0" err="1"/>
              <a:t>verde</a:t>
            </a:r>
            <a:r>
              <a:rPr dirty="0"/>
              <a:t> es uno de los </a:t>
            </a:r>
            <a:r>
              <a:rPr dirty="0" err="1"/>
              <a:t>procesos</a:t>
            </a:r>
            <a:r>
              <a:rPr dirty="0"/>
              <a:t> </a:t>
            </a:r>
            <a:r>
              <a:rPr dirty="0" err="1"/>
              <a:t>esenciales</a:t>
            </a:r>
            <a:r>
              <a:rPr dirty="0"/>
              <a:t> </a:t>
            </a:r>
            <a:r>
              <a:rPr dirty="0" err="1"/>
              <a:t>en</a:t>
            </a:r>
            <a:r>
              <a:rPr dirty="0"/>
              <a:t> </a:t>
            </a:r>
            <a:r>
              <a:rPr dirty="0" err="1"/>
              <a:t>el</a:t>
            </a:r>
            <a:r>
              <a:rPr dirty="0"/>
              <a:t> </a:t>
            </a:r>
            <a:r>
              <a:rPr dirty="0" err="1"/>
              <a:t>desarrollo</a:t>
            </a:r>
            <a:r>
              <a:rPr dirty="0"/>
              <a:t> del </a:t>
            </a:r>
            <a:r>
              <a:rPr dirty="0" err="1"/>
              <a:t>mundo</a:t>
            </a:r>
            <a:r>
              <a:rPr dirty="0"/>
              <a:t> que </a:t>
            </a:r>
            <a:r>
              <a:rPr dirty="0" err="1"/>
              <a:t>implica</a:t>
            </a:r>
            <a:r>
              <a:rPr dirty="0"/>
              <a:t> </a:t>
            </a:r>
            <a:r>
              <a:rPr dirty="0" err="1"/>
              <a:t>el</a:t>
            </a:r>
            <a:r>
              <a:rPr dirty="0"/>
              <a:t> </a:t>
            </a:r>
            <a:r>
              <a:rPr dirty="0" err="1"/>
              <a:t>desarrollo</a:t>
            </a:r>
            <a:r>
              <a:rPr dirty="0"/>
              <a:t> de </a:t>
            </a:r>
            <a:r>
              <a:rPr dirty="0" err="1"/>
              <a:t>tecnologías</a:t>
            </a:r>
            <a:r>
              <a:rPr dirty="0"/>
              <a:t> </a:t>
            </a:r>
            <a:r>
              <a:rPr dirty="0" err="1"/>
              <a:t>verdes</a:t>
            </a:r>
            <a:r>
              <a:rPr dirty="0"/>
              <a:t> y la </a:t>
            </a:r>
            <a:r>
              <a:rPr dirty="0" err="1"/>
              <a:t>creación</a:t>
            </a:r>
            <a:r>
              <a:rPr dirty="0"/>
              <a:t> de </a:t>
            </a:r>
            <a:r>
              <a:rPr dirty="0" err="1"/>
              <a:t>regulaciones</a:t>
            </a:r>
            <a:r>
              <a:rPr dirty="0"/>
              <a:t> </a:t>
            </a:r>
            <a:r>
              <a:rPr dirty="0" err="1"/>
              <a:t>legales</a:t>
            </a:r>
            <a:r>
              <a:rPr dirty="0"/>
              <a:t> para </a:t>
            </a:r>
            <a:r>
              <a:rPr dirty="0" err="1"/>
              <a:t>imponer</a:t>
            </a:r>
            <a:r>
              <a:rPr dirty="0"/>
              <a:t>, por </a:t>
            </a:r>
            <a:r>
              <a:rPr dirty="0" err="1"/>
              <a:t>ejemplo</a:t>
            </a:r>
            <a:r>
              <a:rPr dirty="0"/>
              <a:t>, </a:t>
            </a:r>
            <a:r>
              <a:rPr dirty="0" err="1"/>
              <a:t>el</a:t>
            </a:r>
            <a:r>
              <a:rPr dirty="0"/>
              <a:t> </a:t>
            </a:r>
            <a:r>
              <a:rPr dirty="0" err="1"/>
              <a:t>ahorro</a:t>
            </a:r>
            <a:r>
              <a:rPr dirty="0"/>
              <a:t> de </a:t>
            </a:r>
            <a:r>
              <a:rPr dirty="0" err="1"/>
              <a:t>energía</a:t>
            </a:r>
            <a:r>
              <a:rPr dirty="0"/>
              <a:t> o la </a:t>
            </a:r>
            <a:r>
              <a:rPr dirty="0" err="1"/>
              <a:t>reducción</a:t>
            </a:r>
            <a:r>
              <a:rPr dirty="0"/>
              <a:t> de las </a:t>
            </a:r>
            <a:r>
              <a:rPr dirty="0" err="1"/>
              <a:t>emisiones</a:t>
            </a:r>
            <a:r>
              <a:rPr dirty="0"/>
              <a:t> de gases de </a:t>
            </a:r>
            <a:r>
              <a:rPr dirty="0" err="1"/>
              <a:t>efecto</a:t>
            </a:r>
            <a:r>
              <a:rPr dirty="0"/>
              <a:t> </a:t>
            </a:r>
            <a:r>
              <a:rPr dirty="0" err="1"/>
              <a:t>invernadero</a:t>
            </a:r>
            <a:r>
              <a:rPr dirty="0"/>
              <a:t>, </a:t>
            </a:r>
            <a:r>
              <a:rPr dirty="0" err="1"/>
              <a:t>así</a:t>
            </a:r>
            <a:r>
              <a:rPr dirty="0"/>
              <a:t> </a:t>
            </a:r>
            <a:r>
              <a:rPr dirty="0" err="1"/>
              <a:t>como</a:t>
            </a:r>
            <a:r>
              <a:rPr dirty="0"/>
              <a:t> </a:t>
            </a:r>
            <a:r>
              <a:rPr dirty="0" err="1"/>
              <a:t>cualquier</a:t>
            </a:r>
            <a:r>
              <a:rPr dirty="0"/>
              <a:t> </a:t>
            </a:r>
            <a:r>
              <a:rPr dirty="0" err="1"/>
              <a:t>otra</a:t>
            </a:r>
            <a:r>
              <a:rPr dirty="0"/>
              <a:t> </a:t>
            </a:r>
            <a:r>
              <a:rPr dirty="0" err="1"/>
              <a:t>actividad</a:t>
            </a:r>
            <a:r>
              <a:rPr dirty="0"/>
              <a:t> </a:t>
            </a:r>
            <a:r>
              <a:rPr dirty="0" err="1"/>
              <a:t>dirigida</a:t>
            </a:r>
            <a:r>
              <a:rPr dirty="0"/>
              <a:t> a </a:t>
            </a:r>
            <a:r>
              <a:rPr dirty="0" err="1"/>
              <a:t>cambiar</a:t>
            </a:r>
            <a:r>
              <a:rPr dirty="0"/>
              <a:t> las </a:t>
            </a:r>
            <a:r>
              <a:rPr dirty="0" err="1"/>
              <a:t>actitudes</a:t>
            </a:r>
            <a:r>
              <a:rPr dirty="0"/>
              <a:t> de la </a:t>
            </a:r>
            <a:r>
              <a:rPr dirty="0" err="1"/>
              <a:t>sociedad</a:t>
            </a:r>
            <a:r>
              <a:rPr dirty="0"/>
              <a:t> </a:t>
            </a:r>
            <a:r>
              <a:rPr dirty="0" err="1"/>
              <a:t>hacia</a:t>
            </a:r>
            <a:r>
              <a:rPr dirty="0"/>
              <a:t> la </a:t>
            </a:r>
            <a:r>
              <a:rPr dirty="0" err="1"/>
              <a:t>aceptación</a:t>
            </a:r>
            <a:r>
              <a:rPr dirty="0"/>
              <a:t> de </a:t>
            </a:r>
            <a:r>
              <a:rPr dirty="0" err="1"/>
              <a:t>soluciones</a:t>
            </a:r>
            <a:r>
              <a:rPr dirty="0"/>
              <a:t> </a:t>
            </a:r>
            <a:r>
              <a:rPr dirty="0" err="1"/>
              <a:t>tecnológicas</a:t>
            </a:r>
            <a:r>
              <a:rPr dirty="0"/>
              <a:t> </a:t>
            </a:r>
            <a:r>
              <a:rPr dirty="0" err="1"/>
              <a:t>innovadoras</a:t>
            </a:r>
            <a:r>
              <a:rPr dirty="0"/>
              <a:t> y </a:t>
            </a:r>
            <a:r>
              <a:rPr dirty="0" err="1"/>
              <a:t>normas</a:t>
            </a:r>
            <a:r>
              <a:rPr dirty="0"/>
              <a:t> </a:t>
            </a:r>
            <a:r>
              <a:rPr dirty="0" err="1"/>
              <a:t>legales</a:t>
            </a:r>
            <a:r>
              <a:rPr dirty="0"/>
              <a:t> para un </a:t>
            </a:r>
            <a:r>
              <a:rPr dirty="0" err="1"/>
              <a:t>entorno</a:t>
            </a:r>
            <a:r>
              <a:rPr dirty="0"/>
              <a:t> </a:t>
            </a:r>
            <a:r>
              <a:rPr dirty="0" err="1"/>
              <a:t>respetuoso</a:t>
            </a:r>
            <a:r>
              <a:rPr dirty="0"/>
              <a:t>. Por lo tanto, la </a:t>
            </a:r>
            <a:r>
              <a:rPr dirty="0" err="1"/>
              <a:t>transformación</a:t>
            </a:r>
            <a:r>
              <a:rPr dirty="0"/>
              <a:t> </a:t>
            </a:r>
            <a:r>
              <a:rPr dirty="0" err="1"/>
              <a:t>verde</a:t>
            </a:r>
            <a:r>
              <a:rPr dirty="0"/>
              <a:t> se </a:t>
            </a:r>
            <a:r>
              <a:rPr dirty="0" err="1"/>
              <a:t>puede</a:t>
            </a:r>
            <a:r>
              <a:rPr dirty="0"/>
              <a:t> </a:t>
            </a:r>
            <a:r>
              <a:rPr dirty="0" err="1"/>
              <a:t>definir</a:t>
            </a:r>
            <a:r>
              <a:rPr dirty="0"/>
              <a:t> </a:t>
            </a:r>
            <a:r>
              <a:rPr dirty="0" err="1"/>
              <a:t>como</a:t>
            </a:r>
            <a:r>
              <a:rPr dirty="0"/>
              <a:t> la </a:t>
            </a:r>
            <a:r>
              <a:rPr dirty="0" err="1"/>
              <a:t>combinación</a:t>
            </a:r>
            <a:r>
              <a:rPr dirty="0"/>
              <a:t> del </a:t>
            </a:r>
            <a:r>
              <a:rPr dirty="0" err="1"/>
              <a:t>crecimiento</a:t>
            </a:r>
            <a:r>
              <a:rPr dirty="0"/>
              <a:t> </a:t>
            </a:r>
            <a:r>
              <a:rPr dirty="0" err="1"/>
              <a:t>económico</a:t>
            </a:r>
            <a:r>
              <a:rPr dirty="0"/>
              <a:t> con </a:t>
            </a:r>
            <a:r>
              <a:rPr dirty="0" err="1"/>
              <a:t>el</a:t>
            </a:r>
            <a:r>
              <a:rPr dirty="0"/>
              <a:t> </a:t>
            </a:r>
            <a:r>
              <a:rPr dirty="0" err="1"/>
              <a:t>cuidado</a:t>
            </a:r>
            <a:r>
              <a:rPr dirty="0"/>
              <a:t> del medio </a:t>
            </a:r>
            <a:r>
              <a:rPr dirty="0" err="1"/>
              <a:t>ambiente</a:t>
            </a:r>
            <a:r>
              <a:rPr dirty="0"/>
              <a:t> para </a:t>
            </a:r>
            <a:r>
              <a:rPr dirty="0" err="1"/>
              <a:t>garantizar</a:t>
            </a:r>
            <a:r>
              <a:rPr dirty="0"/>
              <a:t> una </a:t>
            </a:r>
            <a:r>
              <a:rPr dirty="0" err="1"/>
              <a:t>alta</a:t>
            </a:r>
            <a:r>
              <a:rPr dirty="0"/>
              <a:t> </a:t>
            </a:r>
            <a:r>
              <a:rPr dirty="0" err="1"/>
              <a:t>calidad</a:t>
            </a:r>
            <a:r>
              <a:rPr dirty="0"/>
              <a:t> de </a:t>
            </a:r>
            <a:r>
              <a:rPr dirty="0" err="1"/>
              <a:t>vida</a:t>
            </a:r>
            <a:r>
              <a:rPr dirty="0"/>
              <a:t> para las </a:t>
            </a:r>
            <a:r>
              <a:rPr dirty="0" err="1"/>
              <a:t>generaciones</a:t>
            </a:r>
            <a:r>
              <a:rPr dirty="0"/>
              <a:t> </a:t>
            </a:r>
            <a:r>
              <a:rPr dirty="0" err="1"/>
              <a:t>presentes</a:t>
            </a:r>
            <a:r>
              <a:rPr dirty="0"/>
              <a:t> y </a:t>
            </a:r>
            <a:r>
              <a:rPr dirty="0" err="1"/>
              <a:t>futuras</a:t>
            </a:r>
            <a:r>
              <a:rPr dirty="0"/>
              <a:t>, a un </a:t>
            </a:r>
            <a:r>
              <a:rPr dirty="0" err="1"/>
              <a:t>nivel</a:t>
            </a:r>
            <a:r>
              <a:rPr dirty="0"/>
              <a:t> que se </a:t>
            </a:r>
            <a:r>
              <a:rPr dirty="0" err="1"/>
              <a:t>puede</a:t>
            </a:r>
            <a:r>
              <a:rPr dirty="0"/>
              <a:t> </a:t>
            </a:r>
            <a:r>
              <a:rPr dirty="0" err="1"/>
              <a:t>alcanzar</a:t>
            </a:r>
            <a:r>
              <a:rPr dirty="0"/>
              <a:t> gracias al </a:t>
            </a:r>
            <a:r>
              <a:rPr dirty="0" err="1"/>
              <a:t>desarrollo</a:t>
            </a:r>
            <a:r>
              <a:rPr dirty="0"/>
              <a:t> de la </a:t>
            </a:r>
            <a:r>
              <a:rPr dirty="0" err="1"/>
              <a:t>civilización</a:t>
            </a:r>
            <a:r>
              <a:rPr dirty="0"/>
              <a:t>, </a:t>
            </a:r>
            <a:r>
              <a:rPr dirty="0" err="1"/>
              <a:t>así</a:t>
            </a:r>
            <a:r>
              <a:rPr dirty="0"/>
              <a:t> </a:t>
            </a:r>
            <a:r>
              <a:rPr dirty="0" err="1"/>
              <a:t>como</a:t>
            </a:r>
            <a:r>
              <a:rPr dirty="0"/>
              <a:t> al </a:t>
            </a:r>
            <a:r>
              <a:rPr dirty="0" err="1"/>
              <a:t>uso</a:t>
            </a:r>
            <a:r>
              <a:rPr dirty="0"/>
              <a:t> </a:t>
            </a:r>
            <a:r>
              <a:rPr dirty="0" err="1"/>
              <a:t>eficiente</a:t>
            </a:r>
            <a:r>
              <a:rPr dirty="0"/>
              <a:t> y </a:t>
            </a:r>
            <a:r>
              <a:rPr dirty="0" err="1"/>
              <a:t>racional</a:t>
            </a:r>
            <a:r>
              <a:rPr dirty="0"/>
              <a:t> de los </a:t>
            </a:r>
            <a:r>
              <a:rPr dirty="0" err="1"/>
              <a:t>recursos</a:t>
            </a:r>
            <a:r>
              <a:rPr dirty="0"/>
              <a:t> </a:t>
            </a:r>
            <a:r>
              <a:rPr dirty="0" err="1"/>
              <a:t>disponibles</a:t>
            </a:r>
            <a:r>
              <a:rPr dirty="0"/>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8" name="TextBox 8"/>
          <p:cNvSpPr txBox="1"/>
          <p:nvPr/>
        </p:nvSpPr>
        <p:spPr>
          <a:xfrm>
            <a:off x="831886" y="2923442"/>
            <a:ext cx="8280738" cy="679032"/>
          </a:xfrm>
          <a:prstGeom prst="rect">
            <a:avLst/>
          </a:prstGeom>
        </p:spPr>
        <p:txBody>
          <a:bodyPr lIns="0" tIns="0" rIns="0" bIns="0" anchor="t">
            <a:spAutoFit/>
          </a:bodyPr>
          <a:lstStyle/>
          <a:p>
            <a:pPr>
              <a:lnSpc>
                <a:spcPts val="5460"/>
              </a:lnSpc>
              <a:defRPr sz="3900">
                <a:solidFill>
                  <a:srgbClr val="000000"/>
                </a:solidFill>
                <a:latin typeface="Abhaya Libre Regular"/>
              </a:defRPr>
            </a:pPr>
            <a:r>
              <a:rPr dirty="0" err="1"/>
              <a:t>Transformación</a:t>
            </a:r>
            <a:r>
              <a:rPr dirty="0"/>
              <a:t> </a:t>
            </a:r>
            <a:r>
              <a:rPr dirty="0" err="1"/>
              <a:t>verde</a:t>
            </a:r>
            <a:r>
              <a:rPr dirty="0"/>
              <a:t> - </a:t>
            </a:r>
            <a:r>
              <a:rPr dirty="0" err="1"/>
              <a:t>Definición</a:t>
            </a:r>
            <a:endParaRPr dirty="0"/>
          </a:p>
        </p:txBody>
      </p:sp>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924800" y="9138322"/>
            <a:ext cx="3710720" cy="779251"/>
          </a:xfrm>
          <a:prstGeom prst="rect">
            <a:avLst/>
          </a:prstGeom>
        </p:spPr>
      </p:pic>
      <p:pic>
        <p:nvPicPr>
          <p:cNvPr id="1026" name="Picture 2">
            <a:extLst>
              <a:ext uri="{FF2B5EF4-FFF2-40B4-BE49-F238E27FC236}">
                <a16:creationId xmlns:a16="http://schemas.microsoft.com/office/drawing/2014/main" id="{7235336F-7F65-AE02-3890-605E5FB47A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11000" y="1842700"/>
            <a:ext cx="52006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ee, Awareness, Meditation, Practice">
            <a:extLst>
              <a:ext uri="{FF2B5EF4-FFF2-40B4-BE49-F238E27FC236}">
                <a16:creationId xmlns:a16="http://schemas.microsoft.com/office/drawing/2014/main" id="{0A3E1C77-5C85-7142-6DB3-50941AB65C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33945" y="5143500"/>
            <a:ext cx="5056739" cy="39074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a:extLst>
              <a:ext uri="{FF2B5EF4-FFF2-40B4-BE49-F238E27FC236}">
                <a16:creationId xmlns:a16="http://schemas.microsoft.com/office/drawing/2014/main" id="{D8C1BD6E-7B57-786D-42BB-C672258A9A58}"/>
              </a:ext>
            </a:extLst>
          </p:cNvPr>
          <p:cNvGrpSpPr>
            <a:grpSpLocks noChangeAspect="1"/>
          </p:cNvGrpSpPr>
          <p:nvPr/>
        </p:nvGrpSpPr>
        <p:grpSpPr>
          <a:xfrm>
            <a:off x="11433291" y="1361792"/>
            <a:ext cx="6818849" cy="8201307"/>
            <a:chOff x="0" y="0"/>
            <a:chExt cx="4828540" cy="4716780"/>
          </a:xfrm>
        </p:grpSpPr>
        <p:sp>
          <p:nvSpPr>
            <p:cNvPr id="3" name="Freeform 7">
              <a:extLst>
                <a:ext uri="{FF2B5EF4-FFF2-40B4-BE49-F238E27FC236}">
                  <a16:creationId xmlns:a16="http://schemas.microsoft.com/office/drawing/2014/main" id="{46CB90B5-85BB-8510-7D09-2A9FCF6F924C}"/>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Tree>
    <p:extLst>
      <p:ext uri="{BB962C8B-B14F-4D97-AF65-F5344CB8AC3E}">
        <p14:creationId xmlns:p14="http://schemas.microsoft.com/office/powerpoint/2010/main" val="57175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1939748" y="3455386"/>
            <a:ext cx="8536514" cy="4343497"/>
          </a:xfrm>
          <a:prstGeom prst="rect">
            <a:avLst/>
          </a:prstGeom>
        </p:spPr>
        <p:txBody>
          <a:bodyPr wrap="square" lIns="0" tIns="0" rIns="0" bIns="0" anchor="t">
            <a:spAutoFit/>
          </a:bodyPr>
          <a:lstStyle/>
          <a:p>
            <a:pPr algn="just">
              <a:lnSpc>
                <a:spcPts val="3359"/>
              </a:lnSpc>
              <a:defRPr sz="2400" b="1">
                <a:solidFill>
                  <a:srgbClr val="000000"/>
                </a:solidFill>
                <a:latin typeface="Abhaya Libre Regular"/>
              </a:defRPr>
            </a:pPr>
            <a:r>
              <a:t>¿Qué es la RSE?</a:t>
            </a:r>
          </a:p>
          <a:p>
            <a:pPr algn="just">
              <a:lnSpc>
                <a:spcPts val="3359"/>
              </a:lnSpc>
              <a:defRPr sz="2400">
                <a:solidFill>
                  <a:srgbClr val="000000"/>
                </a:solidFill>
                <a:latin typeface="Abhaya Libre Regular"/>
              </a:defRPr>
            </a:pPr>
            <a:r>
              <a:t>La responsabilidad social empresarial (RSE) es una forma de desarrollo sostenible a través de la cual las empresas eligen tratar los problemas ambientales y sociales como parte integral de las operaciones comerciales.</a:t>
            </a:r>
          </a:p>
          <a:p>
            <a:pPr algn="just">
              <a:lnSpc>
                <a:spcPts val="3359"/>
              </a:lnSpc>
              <a:defRPr sz="2400">
                <a:solidFill>
                  <a:srgbClr val="000000"/>
                </a:solidFill>
                <a:latin typeface="Abhaya Libre Regular"/>
              </a:defRPr>
            </a:pPr>
            <a:r>
              <a:t>En las relaciones entre las empresas y la comunidad, la responsabilidad social es mutuamente beneficiosa. Por un lado, genera ganancias para las empresas y, por otro, brinda apoyo a grupos o comunidades desfavorecidas y participa en el desarrollo local.</a:t>
            </a:r>
          </a:p>
          <a:p>
            <a:pPr algn="just">
              <a:lnSpc>
                <a:spcPts val="3359"/>
              </a:lnSpc>
            </a:pPr>
            <a:endParaRPr lang="en-US" sz="2400" spc="-36" dirty="0">
              <a:solidFill>
                <a:srgbClr val="000000"/>
              </a:solidFill>
              <a:latin typeface="Abhaya Libre Regular"/>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1911524" y="2052507"/>
            <a:ext cx="13785675" cy="705321"/>
          </a:xfrm>
          <a:prstGeom prst="rect">
            <a:avLst/>
          </a:prstGeom>
        </p:spPr>
        <p:txBody>
          <a:bodyPr wrap="square" lIns="0" tIns="0" rIns="0" bIns="0" anchor="t">
            <a:spAutoFit/>
          </a:bodyPr>
          <a:lstStyle/>
          <a:p>
            <a:pPr>
              <a:lnSpc>
                <a:spcPts val="5460"/>
              </a:lnSpc>
              <a:defRPr sz="4000" b="1">
                <a:solidFill>
                  <a:srgbClr val="000000"/>
                </a:solidFill>
                <a:latin typeface="Abhaya Libre Regular"/>
              </a:defRPr>
            </a:pPr>
            <a:r>
              <a:t>Responsabilidad social medioambiental en las empresas</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pic>
        <p:nvPicPr>
          <p:cNvPr id="1026" name="Picture 2">
            <a:extLst>
              <a:ext uri="{FF2B5EF4-FFF2-40B4-BE49-F238E27FC236}">
                <a16:creationId xmlns:a16="http://schemas.microsoft.com/office/drawing/2014/main" id="{044C1789-81EE-B693-B5CC-BDB6FFA119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80750" y="4383499"/>
            <a:ext cx="5210175" cy="30003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a:extLst>
              <a:ext uri="{FF2B5EF4-FFF2-40B4-BE49-F238E27FC236}">
                <a16:creationId xmlns:a16="http://schemas.microsoft.com/office/drawing/2014/main" id="{9F6979BA-10C9-DC40-6070-4D4727787263}"/>
              </a:ext>
            </a:extLst>
          </p:cNvPr>
          <p:cNvGrpSpPr>
            <a:grpSpLocks noChangeAspect="1"/>
          </p:cNvGrpSpPr>
          <p:nvPr/>
        </p:nvGrpSpPr>
        <p:grpSpPr>
          <a:xfrm>
            <a:off x="11186060" y="3125766"/>
            <a:ext cx="5999554" cy="5860690"/>
            <a:chOff x="0" y="0"/>
            <a:chExt cx="4828540" cy="4716780"/>
          </a:xfrm>
        </p:grpSpPr>
        <p:sp>
          <p:nvSpPr>
            <p:cNvPr id="3" name="Freeform 7">
              <a:extLst>
                <a:ext uri="{FF2B5EF4-FFF2-40B4-BE49-F238E27FC236}">
                  <a16:creationId xmlns:a16="http://schemas.microsoft.com/office/drawing/2014/main" id="{D95188D5-233A-810F-BC7A-55E81E234E94}"/>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07829" y="594115"/>
            <a:ext cx="13792199" cy="1458476"/>
          </a:xfrm>
          <a:prstGeom prst="rect">
            <a:avLst/>
          </a:prstGeom>
        </p:spPr>
        <p:txBody>
          <a:bodyPr wrap="square" lIns="0" tIns="0" rIns="0" bIns="0" anchor="t">
            <a:spAutoFit/>
          </a:bodyPr>
          <a:lstStyle/>
          <a:p>
            <a:pPr algn="ctr">
              <a:lnSpc>
                <a:spcPts val="5449"/>
              </a:lnSpc>
              <a:defRPr sz="6410">
                <a:solidFill>
                  <a:srgbClr val="000000"/>
                </a:solidFill>
                <a:latin typeface="Abhaya Libre Regular"/>
              </a:defRPr>
            </a:pPr>
            <a:r>
              <a:t>Video: ¿Qué es la Responsabilidad Social Empresarial (RSE)? </a:t>
            </a:r>
          </a:p>
        </p:txBody>
      </p:sp>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378648" y="6529363"/>
            <a:ext cx="1595077" cy="1656582"/>
          </a:xfrm>
          <a:prstGeom prst="rect">
            <a:avLst/>
          </a:prstGeom>
        </p:spPr>
      </p:pic>
      <p:grpSp>
        <p:nvGrpSpPr>
          <p:cNvPr id="9" name="Group 9"/>
          <p:cNvGrpSpPr/>
          <p:nvPr/>
        </p:nvGrpSpPr>
        <p:grpSpPr>
          <a:xfrm>
            <a:off x="838200" y="2180334"/>
            <a:ext cx="16245774" cy="7121575"/>
            <a:chOff x="0" y="0"/>
            <a:chExt cx="21661031" cy="9387646"/>
          </a:xfrm>
        </p:grpSpPr>
        <p:sp>
          <p:nvSpPr>
            <p:cNvPr id="10" name="TextBox 10"/>
            <p:cNvSpPr txBox="1"/>
            <p:nvPr/>
          </p:nvSpPr>
          <p:spPr>
            <a:xfrm>
              <a:off x="1967427" y="6535839"/>
              <a:ext cx="6550713" cy="2851807"/>
            </a:xfrm>
            <a:prstGeom prst="rect">
              <a:avLst/>
            </a:prstGeom>
          </p:spPr>
          <p:txBody>
            <a:bodyPr wrap="square" lIns="0" tIns="0" rIns="0" bIns="0" anchor="t">
              <a:spAutoFit/>
            </a:bodyPr>
            <a:lstStyle/>
            <a:p>
              <a:pPr algn="just">
                <a:lnSpc>
                  <a:spcPts val="3359"/>
                </a:lnSpc>
                <a:defRPr sz="2400" b="1">
                  <a:solidFill>
                    <a:srgbClr val="000000"/>
                  </a:solidFill>
                  <a:latin typeface="Abhaya Libre Regular"/>
                </a:defRPr>
              </a:pPr>
              <a:r>
                <a:t>Maneras eficaces de involucrarse en la RSE</a:t>
              </a:r>
            </a:p>
            <a:p>
              <a:pPr marL="342900" indent="-342900" algn="just">
                <a:lnSpc>
                  <a:spcPts val="3359"/>
                </a:lnSpc>
                <a:buFontTx/>
                <a:buChar char="-"/>
                <a:defRPr sz="2400">
                  <a:solidFill>
                    <a:srgbClr val="000000"/>
                  </a:solidFill>
                  <a:latin typeface="Abhaya Libre Regular"/>
                </a:defRPr>
              </a:pPr>
              <a:r>
                <a:t>Mejores condiciones de vida</a:t>
              </a:r>
            </a:p>
            <a:p>
              <a:pPr marL="342900" indent="-342900" algn="just">
                <a:lnSpc>
                  <a:spcPts val="3359"/>
                </a:lnSpc>
                <a:buFontTx/>
                <a:buChar char="-"/>
                <a:defRPr sz="2400">
                  <a:solidFill>
                    <a:srgbClr val="000000"/>
                  </a:solidFill>
                  <a:latin typeface="Abhaya Libre Regular"/>
                </a:defRPr>
              </a:pPr>
              <a:r>
                <a:t>Educación</a:t>
              </a:r>
            </a:p>
            <a:p>
              <a:pPr marL="342900" indent="-342900" algn="just">
                <a:lnSpc>
                  <a:spcPts val="3359"/>
                </a:lnSpc>
                <a:buFontTx/>
                <a:buChar char="-"/>
                <a:defRPr sz="2400">
                  <a:solidFill>
                    <a:srgbClr val="000000"/>
                  </a:solidFill>
                  <a:latin typeface="Abhaya Libre Regular"/>
                </a:defRPr>
              </a:pPr>
              <a:r>
                <a:t>Proteger el medio ambiente</a:t>
              </a:r>
            </a:p>
            <a:p>
              <a:pPr marL="342900" indent="-342900" algn="just">
                <a:lnSpc>
                  <a:spcPts val="3359"/>
                </a:lnSpc>
                <a:buFontTx/>
                <a:buChar char="-"/>
                <a:defRPr sz="2400">
                  <a:solidFill>
                    <a:srgbClr val="000000"/>
                  </a:solidFill>
                  <a:latin typeface="Abhaya Libre Regular"/>
                </a:defRPr>
              </a:pPr>
              <a:r>
                <a:t>Servicios sanitarios</a:t>
              </a:r>
            </a:p>
          </p:txBody>
        </p:sp>
        <p:sp>
          <p:nvSpPr>
            <p:cNvPr id="11" name="TextBox 11"/>
            <p:cNvSpPr txBox="1"/>
            <p:nvPr/>
          </p:nvSpPr>
          <p:spPr>
            <a:xfrm>
              <a:off x="14022943" y="3984416"/>
              <a:ext cx="7638088" cy="4576075"/>
            </a:xfrm>
            <a:prstGeom prst="rect">
              <a:avLst/>
            </a:prstGeom>
          </p:spPr>
          <p:txBody>
            <a:bodyPr wrap="square" lIns="0" tIns="0" rIns="0" bIns="0" anchor="t">
              <a:spAutoFit/>
            </a:bodyPr>
            <a:lstStyle/>
            <a:p>
              <a:pPr algn="just">
                <a:lnSpc>
                  <a:spcPts val="3359"/>
                </a:lnSpc>
                <a:defRPr sz="2400" b="1">
                  <a:solidFill>
                    <a:srgbClr val="000000"/>
                  </a:solidFill>
                  <a:latin typeface="Abhaya Libre Regular"/>
                </a:defRPr>
              </a:pPr>
              <a:r>
                <a:t>Objetivos de la RSE:</a:t>
              </a:r>
            </a:p>
            <a:p>
              <a:pPr marL="342900" indent="-342900" algn="just">
                <a:lnSpc>
                  <a:spcPts val="3359"/>
                </a:lnSpc>
                <a:buFontTx/>
                <a:buChar char="-"/>
                <a:defRPr sz="2400">
                  <a:solidFill>
                    <a:srgbClr val="000000"/>
                  </a:solidFill>
                  <a:latin typeface="Abhaya Libre Regular"/>
                </a:defRPr>
              </a:pPr>
              <a:r>
                <a:t>Identificar y mejorar el impacto en la sociedad y el medio ambiente</a:t>
              </a:r>
            </a:p>
            <a:p>
              <a:pPr marL="342900" indent="-342900" algn="just">
                <a:lnSpc>
                  <a:spcPts val="3359"/>
                </a:lnSpc>
                <a:buFontTx/>
                <a:buChar char="-"/>
                <a:defRPr sz="2400">
                  <a:solidFill>
                    <a:srgbClr val="000000"/>
                  </a:solidFill>
                  <a:latin typeface="Abhaya Libre Regular"/>
                </a:defRPr>
              </a:pPr>
              <a:r>
                <a:t>Mejorar la imagen de la marca</a:t>
              </a:r>
            </a:p>
            <a:p>
              <a:pPr marL="342900" indent="-342900" algn="just">
                <a:lnSpc>
                  <a:spcPts val="3359"/>
                </a:lnSpc>
                <a:buFontTx/>
                <a:buChar char="-"/>
                <a:defRPr sz="2400">
                  <a:solidFill>
                    <a:srgbClr val="000000"/>
                  </a:solidFill>
                  <a:latin typeface="Abhaya Libre Regular"/>
                </a:defRPr>
              </a:pPr>
              <a:r>
                <a:t>Diferenciarse de los competidores</a:t>
              </a:r>
            </a:p>
            <a:p>
              <a:pPr marL="342900" indent="-342900" algn="just">
                <a:lnSpc>
                  <a:spcPts val="3359"/>
                </a:lnSpc>
                <a:buFontTx/>
                <a:buChar char="-"/>
                <a:defRPr sz="2400">
                  <a:solidFill>
                    <a:srgbClr val="000000"/>
                  </a:solidFill>
                  <a:latin typeface="Abhaya Libre Regular"/>
                </a:defRPr>
              </a:pPr>
              <a:r>
                <a:t>Aumentar la satisfacción del personal de trabajo</a:t>
              </a:r>
            </a:p>
            <a:p>
              <a:pPr marL="342900" indent="-342900" algn="just">
                <a:lnSpc>
                  <a:spcPts val="3359"/>
                </a:lnSpc>
                <a:buFontTx/>
                <a:buChar char="-"/>
              </a:pPr>
              <a:endParaRPr lang="en-US" sz="2400" spc="-36" dirty="0">
                <a:solidFill>
                  <a:srgbClr val="000000"/>
                </a:solidFill>
                <a:latin typeface="Abhaya Libre Regular"/>
              </a:endParaRPr>
            </a:p>
            <a:p>
              <a:pPr marL="342900" indent="-342900" algn="just">
                <a:lnSpc>
                  <a:spcPts val="3359"/>
                </a:lnSpc>
                <a:buFontTx/>
                <a:buChar char="-"/>
              </a:pPr>
              <a:endParaRPr lang="en-US" sz="2400" spc="-36" dirty="0">
                <a:solidFill>
                  <a:srgbClr val="000000"/>
                </a:solidFill>
                <a:latin typeface="Abhaya Libre Regular"/>
              </a:endParaRPr>
            </a:p>
          </p:txBody>
        </p:sp>
        <p:sp>
          <p:nvSpPr>
            <p:cNvPr id="12" name="TextBox 12"/>
            <p:cNvSpPr txBox="1"/>
            <p:nvPr/>
          </p:nvSpPr>
          <p:spPr>
            <a:xfrm>
              <a:off x="11477616" y="843735"/>
              <a:ext cx="7115182" cy="2277050"/>
            </a:xfrm>
            <a:prstGeom prst="rect">
              <a:avLst/>
            </a:prstGeom>
          </p:spPr>
          <p:txBody>
            <a:bodyPr wrap="square" lIns="0" tIns="0" rIns="0" bIns="0" anchor="t">
              <a:spAutoFit/>
            </a:bodyPr>
            <a:lstStyle/>
            <a:p>
              <a:pPr algn="just">
                <a:lnSpc>
                  <a:spcPts val="3359"/>
                </a:lnSpc>
                <a:defRPr sz="2400">
                  <a:solidFill>
                    <a:srgbClr val="000000"/>
                  </a:solidFill>
                  <a:latin typeface="Abhaya Libre Regular"/>
                </a:defRPr>
              </a:pPr>
              <a:r>
                <a:t>R = Responsabilidad (lo que se debe hacer)</a:t>
              </a:r>
            </a:p>
            <a:p>
              <a:pPr algn="just">
                <a:lnSpc>
                  <a:spcPts val="3359"/>
                </a:lnSpc>
                <a:defRPr sz="2400">
                  <a:solidFill>
                    <a:srgbClr val="000000"/>
                  </a:solidFill>
                  <a:latin typeface="Abhaya Libre Regular"/>
                </a:defRPr>
              </a:pPr>
              <a:r>
                <a:t>S = Social (personas + medio ambiente)</a:t>
              </a:r>
            </a:p>
            <a:p>
              <a:pPr algn="just">
                <a:lnSpc>
                  <a:spcPts val="3359"/>
                </a:lnSpc>
                <a:defRPr sz="2400">
                  <a:solidFill>
                    <a:srgbClr val="000000"/>
                  </a:solidFill>
                  <a:latin typeface="Abhaya Libre Regular"/>
                </a:defRPr>
              </a:pPr>
              <a:r>
                <a:t>E = Empresarial (negocio)</a:t>
              </a:r>
            </a:p>
            <a:p>
              <a:pPr algn="just">
                <a:lnSpc>
                  <a:spcPts val="3359"/>
                </a:lnSpc>
                <a:defRPr sz="2400" b="1">
                  <a:solidFill>
                    <a:srgbClr val="000000"/>
                  </a:solidFill>
                  <a:latin typeface="Abhaya Libre Regular"/>
                </a:defRPr>
              </a:pPr>
              <a:r>
                <a:t>La RSE no es solo la gestión de riesgos</a:t>
              </a:r>
            </a:p>
          </p:txBody>
        </p:sp>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8713339" y="0"/>
              <a:ext cx="2301525" cy="2310188"/>
            </a:xfrm>
            <a:prstGeom prst="rect">
              <a:avLst/>
            </a:prstGeom>
          </p:spPr>
        </p:pic>
        <p:sp>
          <p:nvSpPr>
            <p:cNvPr id="16" name="TextBox 16"/>
            <p:cNvSpPr txBox="1"/>
            <p:nvPr/>
          </p:nvSpPr>
          <p:spPr>
            <a:xfrm>
              <a:off x="487768" y="7080559"/>
              <a:ext cx="10599884" cy="1127536"/>
            </a:xfrm>
            <a:prstGeom prst="rect">
              <a:avLst/>
            </a:prstGeom>
          </p:spPr>
          <p:txBody>
            <a:bodyPr lIns="0" tIns="0" rIns="0" bIns="0" anchor="t">
              <a:spAutoFit/>
            </a:bodyPr>
            <a:lstStyle/>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sp>
          <p:nvSpPr>
            <p:cNvPr id="17" name="TextBox 17"/>
            <p:cNvSpPr txBox="1"/>
            <p:nvPr/>
          </p:nvSpPr>
          <p:spPr>
            <a:xfrm>
              <a:off x="0" y="6159667"/>
              <a:ext cx="10620972" cy="376172"/>
            </a:xfrm>
            <a:prstGeom prst="rect">
              <a:avLst/>
            </a:prstGeom>
          </p:spPr>
          <p:txBody>
            <a:bodyPr lIns="0" tIns="0" rIns="0" bIns="0" anchor="t">
              <a:spAutoFit/>
            </a:bodyPr>
            <a:lstStyle/>
            <a:p>
              <a:pPr algn="just">
                <a:lnSpc>
                  <a:spcPts val="2240"/>
                </a:lnSpc>
              </a:pPr>
              <a:endParaRPr lang="en-US" sz="1600" spc="-24" dirty="0">
                <a:solidFill>
                  <a:srgbClr val="000000"/>
                </a:solidFill>
                <a:latin typeface="Abhaya Libre Regular"/>
              </a:endParaRPr>
            </a:p>
          </p:txBody>
        </p:sp>
      </p:grpSp>
      <p:pic>
        <p:nvPicPr>
          <p:cNvPr id="13" name="Online Media 12" title="What is CSR?">
            <a:hlinkClick r:id="" action="ppaction://media"/>
            <a:extLst>
              <a:ext uri="{FF2B5EF4-FFF2-40B4-BE49-F238E27FC236}">
                <a16:creationId xmlns:a16="http://schemas.microsoft.com/office/drawing/2014/main" id="{E795F5D8-C133-814B-7472-1C1D31A1A4DB}"/>
              </a:ext>
            </a:extLst>
          </p:cNvPr>
          <p:cNvPicPr>
            <a:picLocks noRot="1" noChangeAspect="1"/>
          </p:cNvPicPr>
          <p:nvPr>
            <a:videoFile r:link="rId1"/>
          </p:nvPr>
        </p:nvPicPr>
        <p:blipFill>
          <a:blip r:embed="rId15"/>
          <a:stretch>
            <a:fillRect/>
          </a:stretch>
        </p:blipFill>
        <p:spPr>
          <a:xfrm>
            <a:off x="838200" y="2159768"/>
            <a:ext cx="7756584" cy="4173954"/>
          </a:xfrm>
          <a:prstGeom prst="rect">
            <a:avLst/>
          </a:prstGeom>
        </p:spPr>
      </p:pic>
      <p:sp>
        <p:nvSpPr>
          <p:cNvPr id="19" name="TextBox 18">
            <a:extLst>
              <a:ext uri="{FF2B5EF4-FFF2-40B4-BE49-F238E27FC236}">
                <a16:creationId xmlns:a16="http://schemas.microsoft.com/office/drawing/2014/main" id="{FB026494-26B7-A084-228B-6836C835A9AC}"/>
              </a:ext>
            </a:extLst>
          </p:cNvPr>
          <p:cNvSpPr txBox="1"/>
          <p:nvPr/>
        </p:nvSpPr>
        <p:spPr>
          <a:xfrm>
            <a:off x="1146381" y="6496245"/>
            <a:ext cx="5548566" cy="369332"/>
          </a:xfrm>
          <a:prstGeom prst="rect">
            <a:avLst/>
          </a:prstGeom>
          <a:noFill/>
        </p:spPr>
        <p:txBody>
          <a:bodyPr wrap="square">
            <a:spAutoFit/>
          </a:bodyPr>
          <a:lstStyle/>
          <a:p>
            <a:r>
              <a:t>https://www.youtube.com/watch?v=T317juXMaBs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2608</TotalTime>
  <Words>6291</Words>
  <Application>Microsoft Office PowerPoint</Application>
  <PresentationFormat>Personalizado</PresentationFormat>
  <Paragraphs>290</Paragraphs>
  <Slides>46</Slides>
  <Notes>0</Notes>
  <HiddenSlides>0</HiddenSlides>
  <MMClips>6</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46</vt:i4>
      </vt:variant>
    </vt:vector>
  </HeadingPairs>
  <TitlesOfParts>
    <vt:vector size="54" baseType="lpstr">
      <vt:lpstr>Courier New</vt:lpstr>
      <vt:lpstr>Wingdings</vt:lpstr>
      <vt:lpstr>Calibri</vt:lpstr>
      <vt:lpstr>Abhaya Libre Regular</vt:lpstr>
      <vt:lpstr>Abhaya Libre Regular Bold</vt:lpstr>
      <vt:lpstr>Arial</vt:lpstr>
      <vt:lpstr>Abhaya Libre Regular Bold Italics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creator>Ana Paraschiv</dc:creator>
  <cp:lastModifiedBy>Sheila Larrabaster</cp:lastModifiedBy>
  <cp:revision>22</cp:revision>
  <dcterms:created xsi:type="dcterms:W3CDTF">2006-08-16T00:00:00Z</dcterms:created>
  <dcterms:modified xsi:type="dcterms:W3CDTF">2023-05-30T17:29:53Z</dcterms:modified>
  <dc:identifier>DAFSGCxx1iQ</dc:identifier>
</cp:coreProperties>
</file>