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96" r:id="rId11"/>
    <p:sldId id="265" r:id="rId12"/>
    <p:sldId id="266" r:id="rId13"/>
    <p:sldId id="267" r:id="rId14"/>
    <p:sldId id="268" r:id="rId15"/>
    <p:sldId id="269" r:id="rId16"/>
    <p:sldId id="270" r:id="rId17"/>
    <p:sldId id="271" r:id="rId18"/>
    <p:sldId id="272" r:id="rId19"/>
    <p:sldId id="273" r:id="rId20"/>
    <p:sldId id="297"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8" r:id="rId36"/>
    <p:sldId id="288" r:id="rId37"/>
    <p:sldId id="289" r:id="rId38"/>
    <p:sldId id="290" r:id="rId39"/>
    <p:sldId id="291" r:id="rId40"/>
    <p:sldId id="292" r:id="rId41"/>
    <p:sldId id="299" r:id="rId42"/>
    <p:sldId id="293" r:id="rId43"/>
    <p:sldId id="294" r:id="rId44"/>
    <p:sldId id="295" r:id="rId45"/>
  </p:sldIdLst>
  <p:sldSz cx="18288000" cy="10287000"/>
  <p:notesSz cx="6858000" cy="9144000"/>
  <p:embeddedFontLst>
    <p:embeddedFont>
      <p:font typeface="Abhaya Libre" panose="020B0604020202020204" charset="0"/>
      <p:regular r:id="rId47"/>
      <p:bold r:id="rId48"/>
    </p:embeddedFont>
    <p:embeddedFont>
      <p:font typeface="Calibri"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iVuqwi62hj/vwn2ZR4l/Sp3I+9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54" d="100"/>
          <a:sy n="54" d="100"/>
        </p:scale>
        <p:origin x="192" y="-14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customschemas.google.com/relationships/presentationmetadata" Target="meta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50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c0d571eb8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1c0d571eb8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c0d571eb8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1c0d571eb8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c0d571eb8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1c0d571eb8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c0d571eb8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1c0d571eb8a_0_6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c0d571eb8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1c0d571eb8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0d571eb8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1c0d571eb8a_0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29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0d571eb8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1c0d571eb8a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c0d571eb8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1c0d571eb8a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c0d571eb8a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1c0d571eb8a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c0d571eb8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1c0d571eb8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c0d571eb8a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1c0d571eb8a_0_2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c0d571eb8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1c0d571eb8a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c0d571eb8a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1c0d571eb8a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c0d571eb8a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1c0d571eb8a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c0d571eb8a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g1c0d571eb8a_0_3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c0d571eb8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g1c0d571eb8a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c0d571eb8a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g1c0d571eb8a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c0d571eb8a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g1c0d571eb8a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340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c0d571eb8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g1c0d571eb8a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c0d571eb8a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7" name="Google Shape;597;g1c0d571eb8a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c0d571eb8a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1c0d571eb8a_0_4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c0d571eb8a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g1c0d571eb8a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666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c0d571eb8a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1c0d571eb8a_0_4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c08aab1bd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1c08aab1bd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1792288" y="612775"/>
            <a:ext cx="5486400" cy="4114800"/>
          </a:xfrm>
          <a:prstGeom prst="rect">
            <a:avLst/>
          </a:prstGeom>
          <a:noFill/>
          <a:ln>
            <a:noFill/>
          </a:ln>
        </p:spPr>
      </p:sp>
      <p:sp>
        <p:nvSpPr>
          <p:cNvPr id="64" name="Google Shape;64;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hyperlink" Target="https://urbanore.com/"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zerowastehome.com/" TargetMode="External"/><Relationship Id="rId3" Type="http://schemas.openxmlformats.org/officeDocument/2006/relationships/image" Target="../media/image41.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hyperlink" Target="https://www.zerowaste.com/blog/tips-office-zero-wast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youtube.com/watch?v=_mHsLCb7gSI"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43.jp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hyperlink" Target="https://wrwcanada.com/en/get-involved/resources/plastics-themed-resources/plastic-fact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hyperlink" Target="https://www.henkel.com/spotlight/2021-02-18-recycling-old-plastic-new-perspectives-1150968" TargetMode="External"/><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hyperlink" Target="https://www.notpla.com/"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1.jpg"/><Relationship Id="rId4" Type="http://schemas.openxmlformats.org/officeDocument/2006/relationships/image" Target="../media/image10.png"/><Relationship Id="rId9" Type="http://schemas.openxmlformats.org/officeDocument/2006/relationships/hyperlink" Target="http://www.youtube.com/watch?v=2bhWOHFeyEo"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upffee.me/"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10.png"/><Relationship Id="rId9" Type="http://schemas.openxmlformats.org/officeDocument/2006/relationships/hyperlink" Target="http://www.youtube.com/watch?v=_41KCtyHIf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hyperlink" Target="https://www.theguardian.com/sustainable-business/2016/may/27/ikea-net-exporter-renewable-energy-2020-cop21" TargetMode="External"/><Relationship Id="rId3" Type="http://schemas.openxmlformats.org/officeDocument/2006/relationships/image" Target="../media/image2.png"/><Relationship Id="rId7" Type="http://schemas.openxmlformats.org/officeDocument/2006/relationships/hyperlink" Target="https://www.huffpost.com/entry/ikea-uk-sells-solar-panels-for-homes_n_5720e357e4b01a5ebde41a55"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3.jpg"/></Relationships>
</file>

<file path=ppt/slides/_rels/slide25.xml.rels><?xml version="1.0" encoding="UTF-8" standalone="yes"?>
<Relationships xmlns="http://schemas.openxmlformats.org/package/2006/relationships"><Relationship Id="rId8" Type="http://schemas.openxmlformats.org/officeDocument/2006/relationships/hyperlink" Target="https://www.unilever.com/planet-and-society/" TargetMode="External"/><Relationship Id="rId3" Type="http://schemas.openxmlformats.org/officeDocument/2006/relationships/image" Target="../media/image2.png"/><Relationship Id="rId7" Type="http://schemas.openxmlformats.org/officeDocument/2006/relationships/hyperlink" Target="https://www.fastcompany.com/3051498/why-unilever-is-betting-big-on-sustainability"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4.jpg"/><Relationship Id="rId4" Type="http://schemas.openxmlformats.org/officeDocument/2006/relationships/image" Target="../media/image10.png"/><Relationship Id="rId9" Type="http://schemas.openxmlformats.org/officeDocument/2006/relationships/hyperlink" Target="https://www.economist.com/business/2014/08/09/in-search-of-the-good-busines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2.png"/><Relationship Id="rId7" Type="http://schemas.openxmlformats.org/officeDocument/2006/relationships/hyperlink" Target="https://www.eco-business.com/news/panasonic-means-business-ambitious-sustainability-targets/"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hyperlink" Target="https://www.newsweek.com/green-2015/top-green-companies-world-2015"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6.jp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7.png"/><Relationship Id="rId4" Type="http://schemas.openxmlformats.org/officeDocument/2006/relationships/image" Target="../media/image10.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hyperlink" Target="https://www.nytimes.com/2014/07/31/business/at-patagonia-the-bottom-line-includes-the-earth.html?_r=0" TargetMode="External"/><Relationship Id="rId13" Type="http://schemas.openxmlformats.org/officeDocument/2006/relationships/hyperlink" Target="https://www.newyorker.com/business/currency/patagonias-anti-growth-strategy" TargetMode="External"/><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hyperlink" Target="https://wornwear.patagonia.com/" TargetMode="External"/><Relationship Id="rId2" Type="http://schemas.openxmlformats.org/officeDocument/2006/relationships/notesSlide" Target="../notesSlides/notesSlide29.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https://www.brittonmdg.com/blog/patagonia-and-the-marketability-of-anti-materialism/" TargetMode="External"/><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hyperlink" Target="https://www.patagonia.com/activism/" TargetMode="External"/><Relationship Id="rId4" Type="http://schemas.openxmlformats.org/officeDocument/2006/relationships/image" Target="../media/image10.png"/><Relationship Id="rId9" Type="http://schemas.openxmlformats.org/officeDocument/2006/relationships/hyperlink" Target="https://www.latimes.com/archives/la-xpm-1995-04-11-fi-53331-story.html" TargetMode="External"/><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s://www.ibm.com/services" TargetMode="External"/><Relationship Id="rId3" Type="http://schemas.openxmlformats.org/officeDocument/2006/relationships/image" Target="../media/image2.png"/><Relationship Id="rId7" Type="http://schemas.openxmlformats.org/officeDocument/2006/relationships/hyperlink" Target="https://www.ibm.com/ibm/environment/information/40_Years_of_IBM_Environmental_Leadership.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9.jpg"/><Relationship Id="rId4" Type="http://schemas.openxmlformats.org/officeDocument/2006/relationships/image" Target="../media/image10.png"/><Relationship Id="rId9" Type="http://schemas.openxmlformats.org/officeDocument/2006/relationships/hyperlink" Target="https://www.ibm.com/ibm/environment/"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2.png"/><Relationship Id="rId7" Type="http://schemas.openxmlformats.org/officeDocument/2006/relationships/hyperlink" Target="https://www.businessclimateleaders.org/us-brewers-declaration"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hyperlink" Target="https://www.theguardian.com/sustainable-business/google-adobe-ebay-save-water-drought-california" TargetMode="External"/><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https://www.adobe.com/corporate-responsibility/sustainability/green-building.html" TargetMode="External"/><Relationship Id="rId5" Type="http://schemas.openxmlformats.org/officeDocument/2006/relationships/image" Target="../media/image6.png"/><Relationship Id="rId10" Type="http://schemas.openxmlformats.org/officeDocument/2006/relationships/hyperlink" Target="https://www.csrwire.com/press_releases/37146-newsweek-ranks-adobe-world-s-greenest-it-company" TargetMode="External"/><Relationship Id="rId4" Type="http://schemas.openxmlformats.org/officeDocument/2006/relationships/image" Target="../media/image10.png"/><Relationship Id="rId9" Type="http://schemas.openxmlformats.org/officeDocument/2006/relationships/hyperlink" Target="https://www.greenbiz.com/article/adobes-4-step-path-toward-net-zero-energy-balance" TargetMode="External"/><Relationship Id="rId14" Type="http://schemas.openxmlformats.org/officeDocument/2006/relationships/image" Target="../media/image61.png"/></Relationships>
</file>

<file path=ppt/slides/_rels/slide33.xml.rels><?xml version="1.0" encoding="UTF-8" standalone="yes"?>
<Relationships xmlns="http://schemas.openxmlformats.org/package/2006/relationships"><Relationship Id="rId8" Type="http://schemas.openxmlformats.org/officeDocument/2006/relationships/hyperlink" Target="https://www.environmentalleader.com/2015/01/nike-nasa-bring-green-chemistry-ideas-to-market/" TargetMode="External"/><Relationship Id="rId3" Type="http://schemas.openxmlformats.org/officeDocument/2006/relationships/image" Target="../media/image2.png"/><Relationship Id="rId7" Type="http://schemas.openxmlformats.org/officeDocument/2006/relationships/hyperlink" Target="https://qz.com/485333/nike-north-americas-most-sustainable-big-brand-proves-that-cleaning-up-your-act-is-smart-busines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62.jp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5.png"/><Relationship Id="rId4" Type="http://schemas.openxmlformats.org/officeDocument/2006/relationships/image" Target="../media/image10.png"/><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7.jpg"/><Relationship Id="rId4" Type="http://schemas.openxmlformats.org/officeDocument/2006/relationships/image" Target="../media/image10.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10.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jpg"/><Relationship Id="rId1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15.png"/><Relationship Id="rId19"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9.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hyperlink" Target="https://www.virgin.com/virgin-unite/latest/10-global-companies-that-are-environmentally-friendly" TargetMode="External"/><Relationship Id="rId13" Type="http://schemas.openxmlformats.org/officeDocument/2006/relationships/hyperlink" Target="https://www.zerowaste.com/blog/what-is-it-who-started-the-zero-waste-movement/" TargetMode="External"/><Relationship Id="rId3" Type="http://schemas.openxmlformats.org/officeDocument/2006/relationships/image" Target="../media/image77.png"/><Relationship Id="rId7" Type="http://schemas.openxmlformats.org/officeDocument/2006/relationships/image" Target="../media/image6.png"/><Relationship Id="rId12" Type="http://schemas.openxmlformats.org/officeDocument/2006/relationships/hyperlink" Target="https://zerowastebulgaria.org/en/%D0%BD%D0%B0%D1%87%D0%B0%D0%BB%D0%BE-english/" TargetMode="External"/><Relationship Id="rId17" Type="http://schemas.openxmlformats.org/officeDocument/2006/relationships/image" Target="../media/image16.png"/><Relationship Id="rId2" Type="http://schemas.openxmlformats.org/officeDocument/2006/relationships/notesSlide" Target="../notesSlides/notesSlide43.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hyperlink" Target="https://wrwcanada.com/en/get-involved/resources/plastics-themed-resources/plastic-facts" TargetMode="External"/><Relationship Id="rId5" Type="http://schemas.openxmlformats.org/officeDocument/2006/relationships/image" Target="../media/image3.png"/><Relationship Id="rId15" Type="http://schemas.openxmlformats.org/officeDocument/2006/relationships/hyperlink" Target="https://zerowastehome.com/" TargetMode="External"/><Relationship Id="rId10" Type="http://schemas.openxmlformats.org/officeDocument/2006/relationships/hyperlink" Target="https://livinglight.info" TargetMode="External"/><Relationship Id="rId4" Type="http://schemas.openxmlformats.org/officeDocument/2006/relationships/image" Target="../media/image9.png"/><Relationship Id="rId9" Type="http://schemas.openxmlformats.org/officeDocument/2006/relationships/hyperlink" Target="https://www.ecovative.com" TargetMode="External"/><Relationship Id="rId14" Type="http://schemas.openxmlformats.org/officeDocument/2006/relationships/hyperlink" Target="https://recyclinginlincoln.com/the-five-r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2.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hyperlink" Target="https://zerowastebulgaria.org/en/%d0%bd%d0%b0%d1%87%d0%b0%d0%bb%d0%be-english/"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zwia.org/" TargetMode="Externa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rot="1852805">
            <a:off x="7890475" y="-2171729"/>
            <a:ext cx="5364129" cy="5364129"/>
          </a:xfrm>
          <a:prstGeom prst="rect">
            <a:avLst/>
          </a:prstGeom>
          <a:noFill/>
          <a:ln>
            <a:noFill/>
          </a:ln>
        </p:spPr>
      </p:pic>
      <p:pic>
        <p:nvPicPr>
          <p:cNvPr id="85" name="Google Shape;85;p1"/>
          <p:cNvPicPr preferRelativeResize="0"/>
          <p:nvPr/>
        </p:nvPicPr>
        <p:blipFill rotWithShape="1">
          <a:blip r:embed="rId4">
            <a:alphaModFix/>
          </a:blip>
          <a:srcRect/>
          <a:stretch/>
        </p:blipFill>
        <p:spPr>
          <a:xfrm rot="-4196164">
            <a:off x="-4478873" y="6861709"/>
            <a:ext cx="11622266" cy="12388074"/>
          </a:xfrm>
          <a:prstGeom prst="rect">
            <a:avLst/>
          </a:prstGeom>
          <a:noFill/>
          <a:ln>
            <a:noFill/>
          </a:ln>
        </p:spPr>
      </p:pic>
      <p:pic>
        <p:nvPicPr>
          <p:cNvPr id="86" name="Google Shape;86;p1"/>
          <p:cNvPicPr preferRelativeResize="0"/>
          <p:nvPr/>
        </p:nvPicPr>
        <p:blipFill rotWithShape="1">
          <a:blip r:embed="rId5">
            <a:alphaModFix/>
          </a:blip>
          <a:srcRect/>
          <a:stretch/>
        </p:blipFill>
        <p:spPr>
          <a:xfrm>
            <a:off x="16027651" y="8452049"/>
            <a:ext cx="2556197" cy="2751289"/>
          </a:xfrm>
          <a:prstGeom prst="rect">
            <a:avLst/>
          </a:prstGeom>
          <a:noFill/>
          <a:ln>
            <a:noFill/>
          </a:ln>
        </p:spPr>
      </p:pic>
      <p:pic>
        <p:nvPicPr>
          <p:cNvPr id="87" name="Google Shape;87;p1"/>
          <p:cNvPicPr preferRelativeResize="0"/>
          <p:nvPr/>
        </p:nvPicPr>
        <p:blipFill rotWithShape="1">
          <a:blip r:embed="rId6">
            <a:alphaModFix/>
          </a:blip>
          <a:srcRect/>
          <a:stretch/>
        </p:blipFill>
        <p:spPr>
          <a:xfrm rot="-1185502">
            <a:off x="-1434135" y="-1156985"/>
            <a:ext cx="3750108" cy="3745193"/>
          </a:xfrm>
          <a:prstGeom prst="rect">
            <a:avLst/>
          </a:prstGeom>
          <a:noFill/>
          <a:ln>
            <a:noFill/>
          </a:ln>
        </p:spPr>
      </p:pic>
      <p:pic>
        <p:nvPicPr>
          <p:cNvPr id="88" name="Google Shape;88;p1"/>
          <p:cNvPicPr preferRelativeResize="0"/>
          <p:nvPr/>
        </p:nvPicPr>
        <p:blipFill rotWithShape="1">
          <a:blip r:embed="rId7">
            <a:alphaModFix/>
          </a:blip>
          <a:srcRect/>
          <a:stretch/>
        </p:blipFill>
        <p:spPr>
          <a:xfrm rot="6632729">
            <a:off x="16143270" y="-2037213"/>
            <a:ext cx="4881157" cy="4874760"/>
          </a:xfrm>
          <a:prstGeom prst="rect">
            <a:avLst/>
          </a:prstGeom>
          <a:noFill/>
          <a:ln>
            <a:noFill/>
          </a:ln>
        </p:spPr>
      </p:pic>
      <p:pic>
        <p:nvPicPr>
          <p:cNvPr id="89" name="Google Shape;89;p1"/>
          <p:cNvPicPr preferRelativeResize="0"/>
          <p:nvPr/>
        </p:nvPicPr>
        <p:blipFill rotWithShape="1">
          <a:blip r:embed="rId8">
            <a:alphaModFix/>
          </a:blip>
          <a:srcRect/>
          <a:stretch/>
        </p:blipFill>
        <p:spPr>
          <a:xfrm>
            <a:off x="243213" y="715612"/>
            <a:ext cx="7274007" cy="7274007"/>
          </a:xfrm>
          <a:prstGeom prst="rect">
            <a:avLst/>
          </a:prstGeom>
          <a:noFill/>
          <a:ln>
            <a:noFill/>
          </a:ln>
        </p:spPr>
      </p:pic>
      <p:pic>
        <p:nvPicPr>
          <p:cNvPr id="90" name="Google Shape;90;p1"/>
          <p:cNvPicPr preferRelativeResize="0"/>
          <p:nvPr/>
        </p:nvPicPr>
        <p:blipFill rotWithShape="1">
          <a:blip r:embed="rId9">
            <a:alphaModFix/>
          </a:blip>
          <a:srcRect/>
          <a:stretch/>
        </p:blipFill>
        <p:spPr>
          <a:xfrm>
            <a:off x="7752212" y="9258300"/>
            <a:ext cx="3710720" cy="779251"/>
          </a:xfrm>
          <a:prstGeom prst="rect">
            <a:avLst/>
          </a:prstGeom>
          <a:noFill/>
          <a:ln>
            <a:noFill/>
          </a:ln>
        </p:spPr>
      </p:pic>
      <p:sp>
        <p:nvSpPr>
          <p:cNvPr id="91" name="Google Shape;91;p1"/>
          <p:cNvSpPr txBox="1"/>
          <p:nvPr/>
        </p:nvSpPr>
        <p:spPr>
          <a:xfrm>
            <a:off x="7752212" y="3645911"/>
            <a:ext cx="9010597" cy="23907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defRPr sz="4500">
                <a:solidFill>
                  <a:srgbClr val="000000"/>
                </a:solidFill>
                <a:latin typeface="Abhaya Libre"/>
                <a:ea typeface="Abhaya Libre"/>
                <a:cs typeface="Abhaya Libre"/>
                <a:sym typeface="Abhaya Libre"/>
              </a:defRPr>
            </a:pPr>
            <a:r>
              <a:t>Promover el desarrollo regional fomentando la capacidad del sistema de FP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248" name="Google Shape;248;g1c08aab1bd7_0_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49" name="Google Shape;249;g1c08aab1bd7_0_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51" name="Google Shape;251;g1c08aab1bd7_0_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252" name="Google Shape;252;g1c08aab1bd7_0_2"/>
          <p:cNvSpPr txBox="1"/>
          <p:nvPr/>
        </p:nvSpPr>
        <p:spPr>
          <a:xfrm>
            <a:off x="2416508" y="743344"/>
            <a:ext cx="13235868"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rPr dirty="0"/>
              <a:t>Historia del </a:t>
            </a:r>
            <a:r>
              <a:rPr dirty="0" err="1"/>
              <a:t>movimiento</a:t>
            </a:r>
            <a:r>
              <a:rPr dirty="0"/>
              <a:t> </a:t>
            </a:r>
            <a:r>
              <a:rPr dirty="0" err="1"/>
              <a:t>residuo</a:t>
            </a:r>
            <a:r>
              <a:rPr dirty="0"/>
              <a:t> cero</a:t>
            </a:r>
          </a:p>
        </p:txBody>
      </p:sp>
      <p:pic>
        <p:nvPicPr>
          <p:cNvPr id="253" name="Google Shape;253;g1c08aab1bd7_0_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pic>
        <p:nvPicPr>
          <p:cNvPr id="259" name="Google Shape;259;g1c08aab1bd7_0_2"/>
          <p:cNvPicPr preferRelativeResize="0"/>
          <p:nvPr/>
        </p:nvPicPr>
        <p:blipFill rotWithShape="1">
          <a:blip r:embed="rId8">
            <a:alphaModFix/>
          </a:blip>
          <a:srcRect/>
          <a:stretch/>
        </p:blipFill>
        <p:spPr>
          <a:xfrm>
            <a:off x="960832" y="4846908"/>
            <a:ext cx="1455676" cy="3240837"/>
          </a:xfrm>
          <a:prstGeom prst="rect">
            <a:avLst/>
          </a:prstGeom>
          <a:noFill/>
          <a:ln>
            <a:noFill/>
          </a:ln>
        </p:spPr>
      </p:pic>
      <p:sp>
        <p:nvSpPr>
          <p:cNvPr id="2" name="Google Shape;257;g1c08aab1bd7_0_2">
            <a:extLst>
              <a:ext uri="{FF2B5EF4-FFF2-40B4-BE49-F238E27FC236}">
                <a16:creationId xmlns:a16="http://schemas.microsoft.com/office/drawing/2014/main" id="{468467E3-46E4-2FDA-2D70-B6CAD7642F21}"/>
              </a:ext>
            </a:extLst>
          </p:cNvPr>
          <p:cNvSpPr txBox="1"/>
          <p:nvPr/>
        </p:nvSpPr>
        <p:spPr>
          <a:xfrm>
            <a:off x="3156881" y="2509531"/>
            <a:ext cx="12830811" cy="103412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solidFill>
                  <a:srgbClr val="000000"/>
                </a:solidFill>
                <a:latin typeface="Abhaya Libre"/>
                <a:ea typeface="Abhaya Libre"/>
                <a:cs typeface="Abhaya Libre"/>
                <a:sym typeface="Abhaya Libre"/>
              </a:defRPr>
            </a:pPr>
            <a:r>
              <a:rPr dirty="0" err="1"/>
              <a:t>Posiblemente</a:t>
            </a:r>
            <a:r>
              <a:rPr dirty="0"/>
              <a:t>, </a:t>
            </a:r>
            <a:r>
              <a:rPr dirty="0" err="1"/>
              <a:t>nuestros</a:t>
            </a:r>
            <a:r>
              <a:rPr dirty="0"/>
              <a:t>/as </a:t>
            </a:r>
            <a:r>
              <a:rPr dirty="0" err="1"/>
              <a:t>mayores</a:t>
            </a:r>
            <a:r>
              <a:rPr dirty="0"/>
              <a:t> </a:t>
            </a:r>
            <a:r>
              <a:rPr dirty="0" err="1"/>
              <a:t>recuerden</a:t>
            </a:r>
            <a:r>
              <a:rPr dirty="0"/>
              <a:t> la </a:t>
            </a:r>
            <a:r>
              <a:rPr dirty="0" err="1"/>
              <a:t>época</a:t>
            </a:r>
            <a:r>
              <a:rPr dirty="0"/>
              <a:t> </a:t>
            </a:r>
            <a:r>
              <a:rPr dirty="0" err="1"/>
              <a:t>en</a:t>
            </a:r>
            <a:r>
              <a:rPr dirty="0"/>
              <a:t> la que </a:t>
            </a:r>
            <a:r>
              <a:rPr dirty="0" err="1"/>
              <a:t>devolvían</a:t>
            </a:r>
            <a:r>
              <a:rPr dirty="0"/>
              <a:t> las </a:t>
            </a:r>
            <a:r>
              <a:rPr dirty="0" err="1"/>
              <a:t>botellas</a:t>
            </a:r>
            <a:r>
              <a:rPr dirty="0"/>
              <a:t> de leche a la tienda, o </a:t>
            </a:r>
            <a:r>
              <a:rPr dirty="0" err="1"/>
              <a:t>utilizaban</a:t>
            </a:r>
            <a:r>
              <a:rPr dirty="0"/>
              <a:t> </a:t>
            </a:r>
            <a:r>
              <a:rPr dirty="0" err="1"/>
              <a:t>bolsas</a:t>
            </a:r>
            <a:r>
              <a:rPr dirty="0"/>
              <a:t>, </a:t>
            </a:r>
            <a:r>
              <a:rPr dirty="0" err="1"/>
              <a:t>recipientes</a:t>
            </a:r>
            <a:r>
              <a:rPr dirty="0"/>
              <a:t> y </a:t>
            </a:r>
            <a:r>
              <a:rPr dirty="0" err="1"/>
              <a:t>tarros</a:t>
            </a:r>
            <a:r>
              <a:rPr dirty="0"/>
              <a:t> </a:t>
            </a:r>
            <a:r>
              <a:rPr dirty="0" err="1"/>
              <a:t>reutilizables</a:t>
            </a:r>
            <a:r>
              <a:rPr dirty="0"/>
              <a:t> </a:t>
            </a:r>
            <a:r>
              <a:rPr dirty="0" err="1"/>
              <a:t>en</a:t>
            </a:r>
            <a:r>
              <a:rPr dirty="0"/>
              <a:t> la </a:t>
            </a:r>
            <a:r>
              <a:rPr dirty="0" err="1"/>
              <a:t>cocina</a:t>
            </a:r>
            <a:r>
              <a:rPr dirty="0"/>
              <a:t> y </a:t>
            </a:r>
            <a:r>
              <a:rPr dirty="0" err="1"/>
              <a:t>en</a:t>
            </a:r>
            <a:r>
              <a:rPr dirty="0"/>
              <a:t> </a:t>
            </a:r>
            <a:r>
              <a:rPr dirty="0" err="1"/>
              <a:t>el</a:t>
            </a:r>
            <a:r>
              <a:rPr dirty="0"/>
              <a:t> </a:t>
            </a:r>
            <a:r>
              <a:rPr dirty="0" err="1"/>
              <a:t>supermercado</a:t>
            </a:r>
            <a:r>
              <a:rPr dirty="0"/>
              <a:t>.</a:t>
            </a:r>
          </a:p>
        </p:txBody>
      </p:sp>
      <p:sp>
        <p:nvSpPr>
          <p:cNvPr id="3" name="Google Shape;258;g1c08aab1bd7_0_2">
            <a:extLst>
              <a:ext uri="{FF2B5EF4-FFF2-40B4-BE49-F238E27FC236}">
                <a16:creationId xmlns:a16="http://schemas.microsoft.com/office/drawing/2014/main" id="{75DD1328-FB0A-E46D-D792-19E5BE714B44}"/>
              </a:ext>
            </a:extLst>
          </p:cNvPr>
          <p:cNvSpPr txBox="1"/>
          <p:nvPr/>
        </p:nvSpPr>
        <p:spPr>
          <a:xfrm>
            <a:off x="3156881" y="5143500"/>
            <a:ext cx="14196472" cy="258532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Tal vez la primera mención del término “residuo cero” proviene del concepto de reciclaje total de Daniel Knapp. En la década de los 80, Knapp y su esposa fundaron una operación y mercado de rescate, </a:t>
            </a:r>
            <a:r>
              <a:rPr u="sng">
                <a:solidFill>
                  <a:schemeClr val="hlink"/>
                </a:solidFill>
                <a:hlinkClick r:id="rId9"/>
              </a:rPr>
              <a:t>Urban Ore</a:t>
            </a:r>
            <a:r>
              <a:t>, en Berkeley (California), y a partir de este experimento mostraron cómo se podía hacer para no tener que enviar los desechos a los vertederos y reutilizarlos dentro de la comunidad. Su éxito sigue siendo visible hoy en día, y Urban Ore estima que, cada año, aprovecha más de 8.000 toneladas de desechos que van a los vertederos.</a:t>
            </a:r>
            <a:r>
              <a:rPr>
                <a:solidFill>
                  <a:srgbClr val="000000"/>
                </a:solidFill>
              </a:rPr>
              <a:t> </a:t>
            </a:r>
            <a:endParaRPr dirty="0"/>
          </a:p>
        </p:txBody>
      </p:sp>
      <p:pic>
        <p:nvPicPr>
          <p:cNvPr id="5" name="Picture 4" descr="Diagram  Description automatically generated with low confidence">
            <a:extLst>
              <a:ext uri="{FF2B5EF4-FFF2-40B4-BE49-F238E27FC236}">
                <a16:creationId xmlns:a16="http://schemas.microsoft.com/office/drawing/2014/main" id="{A5F38007-D692-9AFE-9431-1D0542328A1D}"/>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0" y="1346685"/>
            <a:ext cx="3035616" cy="3035616"/>
          </a:xfrm>
          <a:prstGeom prst="rect">
            <a:avLst/>
          </a:prstGeom>
        </p:spPr>
      </p:pic>
    </p:spTree>
    <p:extLst>
      <p:ext uri="{BB962C8B-B14F-4D97-AF65-F5344CB8AC3E}">
        <p14:creationId xmlns:p14="http://schemas.microsoft.com/office/powerpoint/2010/main" val="93044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64"/>
        <p:cNvGrpSpPr/>
        <p:nvPr/>
      </p:nvGrpSpPr>
      <p:grpSpPr>
        <a:xfrm>
          <a:off x="0" y="0"/>
          <a:ext cx="0" cy="0"/>
          <a:chOff x="0" y="0"/>
          <a:chExt cx="0" cy="0"/>
        </a:xfrm>
      </p:grpSpPr>
      <p:pic>
        <p:nvPicPr>
          <p:cNvPr id="265" name="Google Shape;265;g1c0d571eb8a_0_2"/>
          <p:cNvPicPr preferRelativeResize="0"/>
          <p:nvPr/>
        </p:nvPicPr>
        <p:blipFill>
          <a:blip r:embed="rId3">
            <a:alphaModFix/>
          </a:blip>
          <a:stretch>
            <a:fillRect/>
          </a:stretch>
        </p:blipFill>
        <p:spPr>
          <a:xfrm>
            <a:off x="11784426" y="2180325"/>
            <a:ext cx="4012361" cy="6377550"/>
          </a:xfrm>
          <a:prstGeom prst="rect">
            <a:avLst/>
          </a:prstGeom>
          <a:noFill/>
          <a:ln>
            <a:noFill/>
          </a:ln>
        </p:spPr>
      </p:pic>
      <p:pic>
        <p:nvPicPr>
          <p:cNvPr id="266" name="Google Shape;266;g1c0d571eb8a_0_2"/>
          <p:cNvPicPr preferRelativeResize="0"/>
          <p:nvPr/>
        </p:nvPicPr>
        <p:blipFill rotWithShape="1">
          <a:blip r:embed="rId4">
            <a:alphaModFix/>
          </a:blip>
          <a:srcRect/>
          <a:stretch/>
        </p:blipFill>
        <p:spPr>
          <a:xfrm rot="-4196164">
            <a:off x="-5811133" y="7594029"/>
            <a:ext cx="11622267" cy="12388075"/>
          </a:xfrm>
          <a:prstGeom prst="rect">
            <a:avLst/>
          </a:prstGeom>
          <a:noFill/>
          <a:ln>
            <a:noFill/>
          </a:ln>
        </p:spPr>
      </p:pic>
      <p:pic>
        <p:nvPicPr>
          <p:cNvPr id="267" name="Google Shape;267;g1c0d571eb8a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68" name="Google Shape;268;g1c0d571eb8a_0_2"/>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69" name="Google Shape;269;g1c0d571eb8a_0_2"/>
          <p:cNvPicPr preferRelativeResize="0"/>
          <p:nvPr/>
        </p:nvPicPr>
        <p:blipFill rotWithShape="1">
          <a:blip r:embed="rId7">
            <a:alphaModFix/>
          </a:blip>
          <a:srcRect/>
          <a:stretch/>
        </p:blipFill>
        <p:spPr>
          <a:xfrm>
            <a:off x="7870030" y="9245916"/>
            <a:ext cx="3710719" cy="779251"/>
          </a:xfrm>
          <a:prstGeom prst="rect">
            <a:avLst/>
          </a:prstGeom>
          <a:noFill/>
          <a:ln>
            <a:noFill/>
          </a:ln>
        </p:spPr>
      </p:pic>
      <p:sp>
        <p:nvSpPr>
          <p:cNvPr id="270" name="Google Shape;270;g1c0d571eb8a_0_2"/>
          <p:cNvSpPr/>
          <p:nvPr/>
        </p:nvSpPr>
        <p:spPr>
          <a:xfrm>
            <a:off x="10225818" y="16509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g1c0d571eb8a_0_2"/>
          <p:cNvSpPr txBox="1"/>
          <p:nvPr/>
        </p:nvSpPr>
        <p:spPr>
          <a:xfrm>
            <a:off x="1911524" y="3799930"/>
            <a:ext cx="7458825" cy="465358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err="1"/>
              <a:t>En</a:t>
            </a:r>
            <a:r>
              <a:rPr dirty="0"/>
              <a:t> la </a:t>
            </a:r>
            <a:r>
              <a:rPr dirty="0" err="1"/>
              <a:t>segunda</a:t>
            </a:r>
            <a:r>
              <a:rPr dirty="0"/>
              <a:t> </a:t>
            </a:r>
            <a:r>
              <a:rPr dirty="0" err="1"/>
              <a:t>década</a:t>
            </a:r>
            <a:r>
              <a:rPr dirty="0"/>
              <a:t> del nuevo </a:t>
            </a:r>
            <a:r>
              <a:rPr dirty="0" err="1"/>
              <a:t>milenio</a:t>
            </a:r>
            <a:r>
              <a:rPr dirty="0"/>
              <a:t>, </a:t>
            </a:r>
            <a:r>
              <a:rPr dirty="0" err="1"/>
              <a:t>el</a:t>
            </a:r>
            <a:r>
              <a:rPr dirty="0"/>
              <a:t> </a:t>
            </a:r>
            <a:r>
              <a:rPr dirty="0" err="1"/>
              <a:t>concepto</a:t>
            </a:r>
            <a:r>
              <a:rPr dirty="0"/>
              <a:t> de </a:t>
            </a:r>
            <a:r>
              <a:rPr dirty="0" err="1"/>
              <a:t>residuo</a:t>
            </a:r>
            <a:r>
              <a:rPr dirty="0"/>
              <a:t> cero se </a:t>
            </a:r>
            <a:r>
              <a:rPr dirty="0" err="1"/>
              <a:t>había</a:t>
            </a:r>
            <a:r>
              <a:rPr dirty="0"/>
              <a:t> </a:t>
            </a:r>
            <a:r>
              <a:rPr dirty="0" err="1"/>
              <a:t>alejado</a:t>
            </a:r>
            <a:r>
              <a:rPr dirty="0"/>
              <a:t> de </a:t>
            </a:r>
            <a:r>
              <a:rPr dirty="0" err="1"/>
              <a:t>especialistas</a:t>
            </a:r>
            <a:r>
              <a:rPr dirty="0"/>
              <a:t>, </a:t>
            </a:r>
            <a:r>
              <a:rPr dirty="0" err="1"/>
              <a:t>responsables</a:t>
            </a:r>
            <a:r>
              <a:rPr dirty="0"/>
              <a:t> </a:t>
            </a:r>
            <a:r>
              <a:rPr dirty="0" err="1"/>
              <a:t>políticos</a:t>
            </a:r>
            <a:r>
              <a:rPr dirty="0"/>
              <a:t> y </a:t>
            </a:r>
            <a:r>
              <a:rPr dirty="0" err="1"/>
              <a:t>ambientalistas</a:t>
            </a:r>
            <a:r>
              <a:rPr dirty="0"/>
              <a:t> y </a:t>
            </a:r>
            <a:r>
              <a:rPr dirty="0" err="1"/>
              <a:t>había</a:t>
            </a:r>
            <a:r>
              <a:rPr dirty="0"/>
              <a:t> </a:t>
            </a:r>
            <a:r>
              <a:rPr dirty="0" err="1"/>
              <a:t>comenzado</a:t>
            </a:r>
            <a:r>
              <a:rPr dirty="0"/>
              <a:t> a </a:t>
            </a:r>
            <a:r>
              <a:rPr dirty="0" err="1"/>
              <a:t>expandirse</a:t>
            </a:r>
            <a:r>
              <a:rPr dirty="0"/>
              <a:t> </a:t>
            </a:r>
            <a:r>
              <a:rPr dirty="0" err="1"/>
              <a:t>en</a:t>
            </a:r>
            <a:r>
              <a:rPr dirty="0"/>
              <a:t> la </a:t>
            </a:r>
            <a:r>
              <a:rPr dirty="0" err="1"/>
              <a:t>sociedad</a:t>
            </a:r>
            <a:r>
              <a:rPr dirty="0"/>
              <a:t>. A Bea Johnson, una </a:t>
            </a:r>
            <a:r>
              <a:rPr dirty="0" err="1"/>
              <a:t>mujer</a:t>
            </a:r>
            <a:r>
              <a:rPr dirty="0"/>
              <a:t> </a:t>
            </a:r>
            <a:r>
              <a:rPr dirty="0" err="1"/>
              <a:t>franco-estadounidense</a:t>
            </a:r>
            <a:r>
              <a:rPr dirty="0"/>
              <a:t> que </a:t>
            </a:r>
            <a:r>
              <a:rPr dirty="0" err="1"/>
              <a:t>vive</a:t>
            </a:r>
            <a:r>
              <a:rPr dirty="0"/>
              <a:t> </a:t>
            </a:r>
            <a:r>
              <a:rPr dirty="0" err="1"/>
              <a:t>en</a:t>
            </a:r>
            <a:r>
              <a:rPr dirty="0"/>
              <a:t> California, se le </a:t>
            </a:r>
            <a:r>
              <a:rPr dirty="0" err="1"/>
              <a:t>atribuye</a:t>
            </a:r>
            <a:r>
              <a:rPr dirty="0"/>
              <a:t> </a:t>
            </a:r>
            <a:r>
              <a:rPr dirty="0" err="1"/>
              <a:t>el</a:t>
            </a:r>
            <a:r>
              <a:rPr dirty="0"/>
              <a:t> </a:t>
            </a:r>
            <a:r>
              <a:rPr dirty="0" err="1"/>
              <a:t>inicio</a:t>
            </a:r>
            <a:r>
              <a:rPr dirty="0"/>
              <a:t> del </a:t>
            </a:r>
            <a:r>
              <a:rPr dirty="0" err="1"/>
              <a:t>estilo</a:t>
            </a:r>
            <a:r>
              <a:rPr dirty="0"/>
              <a:t> de </a:t>
            </a:r>
            <a:r>
              <a:rPr dirty="0" err="1"/>
              <a:t>vida</a:t>
            </a:r>
            <a:r>
              <a:rPr dirty="0"/>
              <a:t> </a:t>
            </a:r>
            <a:r>
              <a:rPr dirty="0" err="1"/>
              <a:t>basado</a:t>
            </a:r>
            <a:r>
              <a:rPr dirty="0"/>
              <a:t> </a:t>
            </a:r>
            <a:r>
              <a:rPr dirty="0" err="1"/>
              <a:t>en</a:t>
            </a:r>
            <a:r>
              <a:rPr dirty="0"/>
              <a:t> </a:t>
            </a:r>
            <a:r>
              <a:rPr dirty="0" err="1"/>
              <a:t>el</a:t>
            </a:r>
            <a:r>
              <a:rPr dirty="0"/>
              <a:t> </a:t>
            </a:r>
            <a:r>
              <a:rPr dirty="0" err="1"/>
              <a:t>movimiento</a:t>
            </a:r>
            <a:r>
              <a:rPr dirty="0"/>
              <a:t> </a:t>
            </a:r>
            <a:r>
              <a:rPr dirty="0" err="1"/>
              <a:t>residuo</a:t>
            </a:r>
            <a:r>
              <a:rPr dirty="0"/>
              <a:t> cero. </a:t>
            </a:r>
            <a:r>
              <a:rPr dirty="0" err="1"/>
              <a:t>Comenzó</a:t>
            </a:r>
            <a:r>
              <a:rPr dirty="0"/>
              <a:t> por </a:t>
            </a:r>
            <a:r>
              <a:rPr dirty="0" err="1"/>
              <a:t>implementar</a:t>
            </a:r>
            <a:r>
              <a:rPr dirty="0"/>
              <a:t> </a:t>
            </a:r>
            <a:r>
              <a:rPr dirty="0" err="1"/>
              <a:t>medidas</a:t>
            </a:r>
            <a:r>
              <a:rPr dirty="0"/>
              <a:t> </a:t>
            </a:r>
            <a:r>
              <a:rPr dirty="0" err="1"/>
              <a:t>en</a:t>
            </a:r>
            <a:r>
              <a:rPr dirty="0"/>
              <a:t> </a:t>
            </a:r>
            <a:r>
              <a:rPr dirty="0" err="1"/>
              <a:t>su</a:t>
            </a:r>
            <a:r>
              <a:rPr dirty="0"/>
              <a:t> </a:t>
            </a:r>
            <a:r>
              <a:rPr dirty="0" err="1"/>
              <a:t>familia</a:t>
            </a:r>
            <a:r>
              <a:rPr dirty="0"/>
              <a:t> de </a:t>
            </a:r>
            <a:r>
              <a:rPr dirty="0" err="1"/>
              <a:t>cuatro</a:t>
            </a:r>
            <a:r>
              <a:rPr dirty="0"/>
              <a:t> </a:t>
            </a:r>
            <a:r>
              <a:rPr dirty="0" err="1"/>
              <a:t>integrantes</a:t>
            </a:r>
            <a:r>
              <a:rPr dirty="0"/>
              <a:t>, y </a:t>
            </a:r>
            <a:r>
              <a:rPr dirty="0" err="1"/>
              <a:t>compartía</a:t>
            </a:r>
            <a:r>
              <a:rPr dirty="0"/>
              <a:t> sus </a:t>
            </a:r>
            <a:r>
              <a:rPr dirty="0" err="1"/>
              <a:t>experiencias</a:t>
            </a:r>
            <a:r>
              <a:rPr dirty="0"/>
              <a:t> </a:t>
            </a:r>
            <a:r>
              <a:rPr dirty="0" err="1"/>
              <a:t>en</a:t>
            </a:r>
            <a:r>
              <a:rPr dirty="0"/>
              <a:t> </a:t>
            </a:r>
            <a:r>
              <a:rPr dirty="0" err="1"/>
              <a:t>su</a:t>
            </a:r>
            <a:r>
              <a:rPr dirty="0"/>
              <a:t> blog </a:t>
            </a:r>
            <a:r>
              <a:rPr u="sng" dirty="0">
                <a:solidFill>
                  <a:schemeClr val="hlink"/>
                </a:solidFill>
                <a:hlinkClick r:id="rId8"/>
              </a:rPr>
              <a:t>Zero Waste Home</a:t>
            </a:r>
            <a:r>
              <a:rPr dirty="0"/>
              <a:t>.</a:t>
            </a:r>
          </a:p>
        </p:txBody>
      </p:sp>
      <p:sp>
        <p:nvSpPr>
          <p:cNvPr id="272" name="Google Shape;272;g1c0d571eb8a_0_2"/>
          <p:cNvSpPr txBox="1"/>
          <p:nvPr/>
        </p:nvSpPr>
        <p:spPr>
          <a:xfrm>
            <a:off x="1911525" y="205250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2010</a:t>
            </a:r>
          </a:p>
        </p:txBody>
      </p:sp>
      <p:sp>
        <p:nvSpPr>
          <p:cNvPr id="273" name="Google Shape;273;g1c0d571eb8a_0_2"/>
          <p:cNvSpPr txBox="1"/>
          <p:nvPr/>
        </p:nvSpPr>
        <p:spPr>
          <a:xfrm>
            <a:off x="1911525" y="2956305"/>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defRPr sz="3900">
                <a:latin typeface="Abhaya Libre"/>
                <a:ea typeface="Abhaya Libre"/>
                <a:cs typeface="Abhaya Libre"/>
                <a:sym typeface="Abhaya Libre"/>
              </a:defRPr>
            </a:pPr>
            <a:r>
              <a:t>El estilo de vida residuo cero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77"/>
        <p:cNvGrpSpPr/>
        <p:nvPr/>
      </p:nvGrpSpPr>
      <p:grpSpPr>
        <a:xfrm>
          <a:off x="0" y="0"/>
          <a:ext cx="0" cy="0"/>
          <a:chOff x="0" y="0"/>
          <a:chExt cx="0" cy="0"/>
        </a:xfrm>
      </p:grpSpPr>
      <p:pic>
        <p:nvPicPr>
          <p:cNvPr id="278" name="Google Shape;278;g1c0d571eb8a_0_3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79" name="Google Shape;279;g1c0d571eb8a_0_3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80" name="Google Shape;280;g1c0d571eb8a_0_3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81" name="Google Shape;281;g1c0d571eb8a_0_34"/>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282" name="Google Shape;282;g1c0d571eb8a_0_3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83" name="Google Shape;283;g1c0d571eb8a_0_34"/>
          <p:cNvSpPr txBox="1"/>
          <p:nvPr/>
        </p:nvSpPr>
        <p:spPr>
          <a:xfrm>
            <a:off x="3857862" y="931781"/>
            <a:ext cx="9708875" cy="16776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rPr dirty="0" err="1"/>
              <a:t>Residuo</a:t>
            </a:r>
            <a:r>
              <a:rPr dirty="0"/>
              <a:t> cero </a:t>
            </a:r>
            <a:r>
              <a:rPr dirty="0" err="1"/>
              <a:t>en</a:t>
            </a:r>
            <a:r>
              <a:rPr dirty="0"/>
              <a:t> </a:t>
            </a:r>
            <a:r>
              <a:rPr dirty="0" err="1"/>
              <a:t>el</a:t>
            </a:r>
            <a:r>
              <a:rPr dirty="0"/>
              <a:t> </a:t>
            </a:r>
            <a:r>
              <a:rPr dirty="0" err="1"/>
              <a:t>negocio</a:t>
            </a:r>
            <a:endParaRPr sz="6410" dirty="0">
              <a:latin typeface="Abhaya Libre"/>
              <a:ea typeface="Abhaya Libre"/>
              <a:cs typeface="Abhaya Libre"/>
              <a:sym typeface="Abhaya Libre"/>
            </a:endParaRPr>
          </a:p>
          <a:p>
            <a:pPr marL="0" marR="0" lvl="0" indent="0" algn="ctr" rtl="0">
              <a:lnSpc>
                <a:spcPct val="85007"/>
              </a:lnSpc>
              <a:spcBef>
                <a:spcPts val="0"/>
              </a:spcBef>
              <a:spcAft>
                <a:spcPts val="0"/>
              </a:spcAft>
              <a:buNone/>
            </a:pPr>
            <a:endParaRPr sz="6410" dirty="0">
              <a:latin typeface="Abhaya Libre"/>
              <a:ea typeface="Abhaya Libre"/>
              <a:cs typeface="Abhaya Libre"/>
              <a:sym typeface="Abhaya Libre"/>
            </a:endParaRPr>
          </a:p>
        </p:txBody>
      </p:sp>
      <p:pic>
        <p:nvPicPr>
          <p:cNvPr id="284" name="Google Shape;284;g1c0d571eb8a_0_34"/>
          <p:cNvPicPr preferRelativeResize="0"/>
          <p:nvPr/>
        </p:nvPicPr>
        <p:blipFill>
          <a:blip r:embed="rId8">
            <a:alphaModFix/>
          </a:blip>
          <a:stretch>
            <a:fillRect/>
          </a:stretch>
        </p:blipFill>
        <p:spPr>
          <a:xfrm>
            <a:off x="431700" y="2653838"/>
            <a:ext cx="8280600" cy="5520400"/>
          </a:xfrm>
          <a:prstGeom prst="rect">
            <a:avLst/>
          </a:prstGeom>
          <a:noFill/>
          <a:ln>
            <a:noFill/>
          </a:ln>
        </p:spPr>
      </p:pic>
      <p:grpSp>
        <p:nvGrpSpPr>
          <p:cNvPr id="285" name="Google Shape;285;g1c0d571eb8a_0_34"/>
          <p:cNvGrpSpPr/>
          <p:nvPr/>
        </p:nvGrpSpPr>
        <p:grpSpPr>
          <a:xfrm>
            <a:off x="9311000" y="2192450"/>
            <a:ext cx="7888134" cy="7053466"/>
            <a:chOff x="-1278833" y="-114719"/>
            <a:chExt cx="12491108" cy="8178800"/>
          </a:xfrm>
        </p:grpSpPr>
        <p:sp>
          <p:nvSpPr>
            <p:cNvPr id="286" name="Google Shape;286;g1c0d571eb8a_0_34"/>
            <p:cNvSpPr txBox="1"/>
            <p:nvPr/>
          </p:nvSpPr>
          <p:spPr>
            <a:xfrm>
              <a:off x="-1278833" y="6882081"/>
              <a:ext cx="12491100" cy="11820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Aquí tienes un gran artículo: </a:t>
              </a:r>
              <a:r>
                <a:rPr u="sng">
                  <a:solidFill>
                    <a:schemeClr val="hlink"/>
                  </a:solidFill>
                  <a:hlinkClick r:id="rId9"/>
                </a:rPr>
                <a:t>“Tips for Making Your Office Zero Waste”</a:t>
              </a:r>
              <a:r>
                <a:t>.</a:t>
              </a:r>
            </a:p>
          </p:txBody>
        </p:sp>
        <p:sp>
          <p:nvSpPr>
            <p:cNvPr id="287" name="Google Shape;287;g1c0d571eb8a_0_34"/>
            <p:cNvSpPr txBox="1"/>
            <p:nvPr/>
          </p:nvSpPr>
          <p:spPr>
            <a:xfrm>
              <a:off x="-1278826" y="-114719"/>
              <a:ext cx="12491100" cy="807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err="1"/>
                <a:t>Establecer</a:t>
              </a:r>
              <a:r>
                <a:rPr dirty="0"/>
                <a:t> </a:t>
              </a:r>
              <a:r>
                <a:rPr dirty="0" err="1"/>
                <a:t>objetivos</a:t>
              </a:r>
              <a:r>
                <a:rPr dirty="0"/>
                <a:t> para </a:t>
              </a:r>
              <a:r>
                <a:rPr dirty="0" err="1"/>
                <a:t>alcanzar</a:t>
              </a:r>
              <a:r>
                <a:rPr dirty="0"/>
                <a:t> </a:t>
              </a:r>
              <a:r>
                <a:rPr dirty="0" err="1"/>
                <a:t>el</a:t>
              </a:r>
              <a:r>
                <a:rPr dirty="0"/>
                <a:t> </a:t>
              </a:r>
              <a:r>
                <a:rPr dirty="0" err="1"/>
                <a:t>nivel</a:t>
              </a:r>
              <a:r>
                <a:rPr dirty="0"/>
                <a:t> cero de </a:t>
              </a:r>
              <a:r>
                <a:rPr dirty="0" err="1"/>
                <a:t>residuos</a:t>
              </a:r>
              <a:r>
                <a:rPr dirty="0"/>
                <a:t> </a:t>
              </a:r>
              <a:r>
                <a:rPr dirty="0" err="1"/>
                <a:t>en</a:t>
              </a:r>
              <a:r>
                <a:rPr dirty="0"/>
                <a:t> una </a:t>
              </a:r>
              <a:r>
                <a:rPr dirty="0" err="1"/>
                <a:t>empresa</a:t>
              </a:r>
              <a:r>
                <a:rPr dirty="0"/>
                <a:t> </a:t>
              </a:r>
              <a:r>
                <a:rPr dirty="0" err="1"/>
                <a:t>puede</a:t>
              </a:r>
              <a:r>
                <a:rPr dirty="0"/>
                <a:t> </a:t>
              </a:r>
              <a:r>
                <a:rPr dirty="0" err="1"/>
                <a:t>resultar</a:t>
              </a:r>
              <a:r>
                <a:rPr dirty="0"/>
                <a:t> </a:t>
              </a:r>
              <a:r>
                <a:rPr dirty="0" err="1"/>
                <a:t>abrumador</a:t>
              </a:r>
              <a:r>
                <a:rPr dirty="0"/>
                <a:t> y, </a:t>
              </a:r>
              <a:r>
                <a:rPr dirty="0" err="1"/>
                <a:t>muchas</a:t>
              </a:r>
              <a:r>
                <a:rPr dirty="0"/>
                <a:t> </a:t>
              </a:r>
              <a:r>
                <a:rPr dirty="0" err="1"/>
                <a:t>veces</a:t>
              </a:r>
              <a:r>
                <a:rPr dirty="0"/>
                <a:t>, </a:t>
              </a:r>
              <a:r>
                <a:rPr dirty="0" err="1"/>
                <a:t>confuso</a:t>
              </a:r>
              <a:r>
                <a:rPr dirty="0"/>
                <a:t>. Es </a:t>
              </a:r>
              <a:r>
                <a:rPr dirty="0" err="1"/>
                <a:t>importante</a:t>
              </a:r>
              <a:r>
                <a:rPr dirty="0"/>
                <a:t> </a:t>
              </a:r>
              <a:r>
                <a:rPr dirty="0" err="1"/>
                <a:t>comenzar</a:t>
              </a:r>
              <a:r>
                <a:rPr dirty="0"/>
                <a:t> con lo </a:t>
              </a:r>
              <a:r>
                <a:rPr dirty="0" err="1"/>
                <a:t>básico</a:t>
              </a:r>
              <a:r>
                <a:rPr dirty="0"/>
                <a:t>. ¿</a:t>
              </a:r>
              <a:r>
                <a:rPr dirty="0" err="1"/>
                <a:t>Qué</a:t>
              </a:r>
              <a:r>
                <a:rPr dirty="0"/>
                <a:t> </a:t>
              </a:r>
              <a:r>
                <a:rPr dirty="0" err="1"/>
                <a:t>está</a:t>
              </a:r>
              <a:r>
                <a:rPr dirty="0"/>
                <a:t> </a:t>
              </a:r>
              <a:r>
                <a:rPr dirty="0" err="1"/>
                <a:t>tirando</a:t>
              </a:r>
              <a:r>
                <a:rPr dirty="0"/>
                <a:t> a la </a:t>
              </a:r>
              <a:r>
                <a:rPr dirty="0" err="1"/>
                <a:t>basura</a:t>
              </a:r>
              <a:r>
                <a:rPr dirty="0"/>
                <a:t> </a:t>
              </a:r>
              <a:r>
                <a:rPr dirty="0" err="1"/>
                <a:t>tu</a:t>
              </a:r>
              <a:r>
                <a:rPr dirty="0"/>
                <a:t> </a:t>
              </a:r>
              <a:r>
                <a:rPr dirty="0" err="1"/>
                <a:t>negocio</a:t>
              </a:r>
              <a:r>
                <a:rPr dirty="0"/>
                <a:t>? Saber </a:t>
              </a:r>
              <a:r>
                <a:rPr dirty="0" err="1"/>
                <a:t>qué</a:t>
              </a:r>
              <a:r>
                <a:rPr dirty="0"/>
                <a:t> </a:t>
              </a:r>
              <a:r>
                <a:rPr dirty="0" err="1"/>
                <a:t>residuos</a:t>
              </a:r>
              <a:r>
                <a:rPr dirty="0"/>
                <a:t> se </a:t>
              </a:r>
              <a:r>
                <a:rPr dirty="0" err="1"/>
                <a:t>están</a:t>
              </a:r>
              <a:r>
                <a:rPr dirty="0"/>
                <a:t> </a:t>
              </a:r>
              <a:r>
                <a:rPr dirty="0" err="1"/>
                <a:t>generando</a:t>
              </a:r>
              <a:r>
                <a:rPr dirty="0"/>
                <a:t> </a:t>
              </a:r>
              <a:r>
                <a:rPr dirty="0" err="1"/>
                <a:t>ayudará</a:t>
              </a:r>
              <a:r>
                <a:rPr dirty="0"/>
                <a:t> </a:t>
              </a:r>
              <a:r>
                <a:rPr dirty="0" err="1"/>
                <a:t>en</a:t>
              </a:r>
              <a:r>
                <a:rPr dirty="0"/>
                <a:t> la </a:t>
              </a:r>
              <a:r>
                <a:rPr dirty="0" err="1"/>
                <a:t>elección</a:t>
              </a:r>
              <a:r>
                <a:rPr dirty="0"/>
                <a:t> de </a:t>
              </a:r>
              <a:r>
                <a:rPr dirty="0" err="1"/>
                <a:t>materiales</a:t>
              </a:r>
              <a:r>
                <a:rPr dirty="0"/>
                <a:t>, los </a:t>
              </a:r>
              <a:r>
                <a:rPr dirty="0" err="1"/>
                <a:t>programas</a:t>
              </a:r>
              <a:r>
                <a:rPr dirty="0"/>
                <a:t> de </a:t>
              </a:r>
              <a:r>
                <a:rPr dirty="0" err="1"/>
                <a:t>participación</a:t>
              </a:r>
              <a:r>
                <a:rPr dirty="0"/>
                <a:t> para </a:t>
              </a:r>
              <a:r>
                <a:rPr dirty="0" err="1"/>
                <a:t>el</a:t>
              </a:r>
              <a:r>
                <a:rPr dirty="0"/>
                <a:t> personal, y </a:t>
              </a:r>
              <a:r>
                <a:rPr dirty="0" err="1"/>
                <a:t>cómo</a:t>
              </a:r>
              <a:r>
                <a:rPr dirty="0"/>
                <a:t> se </a:t>
              </a:r>
              <a:r>
                <a:rPr dirty="0" err="1"/>
                <a:t>deben</a:t>
              </a:r>
              <a:r>
                <a:rPr dirty="0"/>
                <a:t> </a:t>
              </a:r>
              <a:r>
                <a:rPr dirty="0" err="1"/>
                <a:t>separar</a:t>
              </a:r>
              <a:r>
                <a:rPr dirty="0"/>
                <a:t> los </a:t>
              </a:r>
              <a:r>
                <a:rPr dirty="0" err="1"/>
                <a:t>residuos</a:t>
              </a:r>
              <a:r>
                <a:rPr dirty="0"/>
                <a:t> para </a:t>
              </a:r>
              <a:r>
                <a:rPr dirty="0" err="1"/>
                <a:t>priorizar</a:t>
              </a:r>
              <a:r>
                <a:rPr dirty="0"/>
                <a:t> la </a:t>
              </a:r>
              <a:r>
                <a:rPr dirty="0" err="1"/>
                <a:t>reutilización</a:t>
              </a:r>
              <a:r>
                <a:rPr dirty="0"/>
                <a:t> y </a:t>
              </a:r>
              <a:r>
                <a:rPr dirty="0" err="1"/>
                <a:t>el</a:t>
              </a:r>
              <a:r>
                <a:rPr dirty="0"/>
                <a:t> </a:t>
              </a:r>
              <a:r>
                <a:rPr dirty="0" err="1"/>
                <a:t>reciclaje</a:t>
              </a:r>
              <a:r>
                <a:rPr dirty="0"/>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Para las </a:t>
              </a:r>
              <a:r>
                <a:rPr dirty="0" err="1"/>
                <a:t>empresas</a:t>
              </a:r>
              <a:r>
                <a:rPr dirty="0"/>
                <a:t>, </a:t>
              </a:r>
              <a:r>
                <a:rPr dirty="0" err="1"/>
                <a:t>residuo</a:t>
              </a:r>
              <a:r>
                <a:rPr dirty="0"/>
                <a:t> cero es </a:t>
              </a:r>
              <a:r>
                <a:rPr dirty="0" err="1"/>
                <a:t>cuando</a:t>
              </a:r>
              <a:r>
                <a:rPr dirty="0"/>
                <a:t> se </a:t>
              </a:r>
              <a:r>
                <a:rPr dirty="0" err="1"/>
                <a:t>evita</a:t>
              </a:r>
              <a:r>
                <a:rPr dirty="0"/>
                <a:t> </a:t>
              </a:r>
              <a:r>
                <a:rPr dirty="0" err="1"/>
                <a:t>enviar</a:t>
              </a:r>
              <a:r>
                <a:rPr dirty="0"/>
                <a:t> </a:t>
              </a:r>
              <a:r>
                <a:rPr dirty="0" err="1"/>
                <a:t>el</a:t>
              </a:r>
              <a:r>
                <a:rPr dirty="0"/>
                <a:t> 90 % de los </a:t>
              </a:r>
              <a:r>
                <a:rPr dirty="0" err="1"/>
                <a:t>residuos</a:t>
              </a:r>
              <a:r>
                <a:rPr dirty="0"/>
                <a:t> a </a:t>
              </a:r>
              <a:r>
                <a:rPr dirty="0" err="1"/>
                <a:t>vertederos</a:t>
              </a:r>
              <a:r>
                <a:rPr dirty="0"/>
                <a:t> e </a:t>
              </a:r>
              <a:r>
                <a:rPr dirty="0" err="1"/>
                <a:t>incineradoras</a:t>
              </a:r>
              <a:r>
                <a:rPr dirty="0"/>
                <a:t> [Fuentes: ZWIA y TRUE].</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91"/>
        <p:cNvGrpSpPr/>
        <p:nvPr/>
      </p:nvGrpSpPr>
      <p:grpSpPr>
        <a:xfrm>
          <a:off x="0" y="0"/>
          <a:ext cx="0" cy="0"/>
          <a:chOff x="0" y="0"/>
          <a:chExt cx="0" cy="0"/>
        </a:xfrm>
      </p:grpSpPr>
      <p:pic>
        <p:nvPicPr>
          <p:cNvPr id="292" name="Google Shape;292;g1c0d571eb8a_0_50"/>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93" name="Google Shape;293;g1c0d571eb8a_0_5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94" name="Google Shape;294;g1c0d571eb8a_0_5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95" name="Google Shape;295;g1c0d571eb8a_0_50"/>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296" name="Google Shape;296;g1c0d571eb8a_0_50"/>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97" name="Google Shape;297;g1c0d571eb8a_0_50"/>
          <p:cNvSpPr txBox="1"/>
          <p:nvPr/>
        </p:nvSpPr>
        <p:spPr>
          <a:xfrm>
            <a:off x="1089082" y="1577766"/>
            <a:ext cx="16264271"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rPr dirty="0">
                <a:solidFill>
                  <a:srgbClr val="000000"/>
                </a:solidFill>
              </a:rPr>
              <a:t>Video</a:t>
            </a:r>
            <a:r>
              <a:rPr dirty="0"/>
              <a:t>: ¿Son las tiendas de </a:t>
            </a:r>
            <a:r>
              <a:rPr dirty="0" err="1"/>
              <a:t>residuo</a:t>
            </a:r>
            <a:r>
              <a:rPr dirty="0"/>
              <a:t> cero </a:t>
            </a:r>
            <a:r>
              <a:rPr dirty="0" err="1"/>
              <a:t>el</a:t>
            </a:r>
            <a:r>
              <a:rPr dirty="0"/>
              <a:t> </a:t>
            </a:r>
            <a:r>
              <a:rPr dirty="0" err="1"/>
              <a:t>futuro</a:t>
            </a:r>
            <a:r>
              <a:rPr dirty="0"/>
              <a:t>?</a:t>
            </a:r>
          </a:p>
        </p:txBody>
      </p:sp>
      <p:pic>
        <p:nvPicPr>
          <p:cNvPr id="298" name="Google Shape;298;g1c0d571eb8a_0_50" descr="Step inside Britain’s first no-packaging supermarket. Located in Totnes in Devon, Earth Food Love is a dry goods store run by ex-pro footballer Richard and his wife Nicola. A triumphant story about conscientious consumption, sustainability, innovation and behaviour change; they explain what it means to be waste-free and whether this could be the beginning of a new era for shopping habits.   Find out how to enter at: https://www.TheGreatBritishHighStreet.co.uk  Join the conversation on social media using #MyHighStreet and follow us: https://www.twitter.com/TheGBHighSt https://www.facebook.com/TheGBHighSt https://www.instagram.com/TheGBHighSt" title="Are Zero Waste shops the future? - The Zero Waste Shop | The Great British High Street Awards 2018">
            <a:hlinkClick r:id="rId8"/>
          </p:cNvPr>
          <p:cNvPicPr preferRelativeResize="0"/>
          <p:nvPr/>
        </p:nvPicPr>
        <p:blipFill>
          <a:blip r:embed="rId9">
            <a:alphaModFix/>
          </a:blip>
          <a:stretch>
            <a:fillRect/>
          </a:stretch>
        </p:blipFill>
        <p:spPr>
          <a:xfrm>
            <a:off x="1733230" y="2627869"/>
            <a:ext cx="8579921" cy="6434887"/>
          </a:xfrm>
          <a:prstGeom prst="rect">
            <a:avLst/>
          </a:prstGeom>
          <a:noFill/>
          <a:ln>
            <a:noFill/>
          </a:ln>
        </p:spPr>
      </p:pic>
      <p:sp>
        <p:nvSpPr>
          <p:cNvPr id="299" name="Google Shape;299;g1c0d571eb8a_0_50"/>
          <p:cNvSpPr txBox="1"/>
          <p:nvPr/>
        </p:nvSpPr>
        <p:spPr>
          <a:xfrm>
            <a:off x="10962001" y="3075413"/>
            <a:ext cx="6264300" cy="5539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Adéntrate en el primer supermercado sin envases de Reino Unido. Ubicada en Totnes en Devon, Earth Food Love es una tienda de productos dirigida por el ex futbolista profesional Richard y su esposa Nicola; una historia triunfal sobre el consumo consciente, la sostenibilidad, la innovación y el cambio de comportamiento. Explican lo que significa no crear residuos y si este podría ser el comienzo de una nueva era con respecto a los hábitos de compra.</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03"/>
        <p:cNvGrpSpPr/>
        <p:nvPr/>
      </p:nvGrpSpPr>
      <p:grpSpPr>
        <a:xfrm>
          <a:off x="0" y="0"/>
          <a:ext cx="0" cy="0"/>
          <a:chOff x="0" y="0"/>
          <a:chExt cx="0" cy="0"/>
        </a:xfrm>
      </p:grpSpPr>
      <p:pic>
        <p:nvPicPr>
          <p:cNvPr id="304" name="Google Shape;304;g1c0d571eb8a_0_6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05" name="Google Shape;305;g1c0d571eb8a_0_6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06" name="Google Shape;306;g1c0d571eb8a_0_69"/>
          <p:cNvPicPr preferRelativeResize="0"/>
          <p:nvPr/>
        </p:nvPicPr>
        <p:blipFill rotWithShape="1">
          <a:blip r:embed="rId5">
            <a:alphaModFix/>
          </a:blip>
          <a:srcRect/>
          <a:stretch/>
        </p:blipFill>
        <p:spPr>
          <a:xfrm>
            <a:off x="1784708" y="118200"/>
            <a:ext cx="1869291" cy="1869291"/>
          </a:xfrm>
          <a:prstGeom prst="rect">
            <a:avLst/>
          </a:prstGeom>
          <a:noFill/>
          <a:ln>
            <a:noFill/>
          </a:ln>
        </p:spPr>
      </p:pic>
      <p:pic>
        <p:nvPicPr>
          <p:cNvPr id="307" name="Google Shape;307;g1c0d571eb8a_0_69"/>
          <p:cNvPicPr preferRelativeResize="0"/>
          <p:nvPr/>
        </p:nvPicPr>
        <p:blipFill rotWithShape="1">
          <a:blip r:embed="rId6">
            <a:alphaModFix/>
          </a:blip>
          <a:srcRect/>
          <a:stretch/>
        </p:blipFill>
        <p:spPr>
          <a:xfrm>
            <a:off x="5143030" y="9355341"/>
            <a:ext cx="3710719" cy="779251"/>
          </a:xfrm>
          <a:prstGeom prst="rect">
            <a:avLst/>
          </a:prstGeom>
          <a:noFill/>
          <a:ln>
            <a:noFill/>
          </a:ln>
        </p:spPr>
      </p:pic>
      <p:sp>
        <p:nvSpPr>
          <p:cNvPr id="308" name="Google Shape;308;g1c0d571eb8a_0_69"/>
          <p:cNvSpPr txBox="1"/>
          <p:nvPr/>
        </p:nvSpPr>
        <p:spPr>
          <a:xfrm>
            <a:off x="1911525" y="3799930"/>
            <a:ext cx="6510900" cy="450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En un estudio publicado en Science Advance, un grupo de investigación estima que desde la década de 1950 se han generado 8.300 millones de toneladas de plástico en todo el mundo, y solo el 9 % de esos plásticos se han reciclado. Se calcula que, de aquí a 2050, se perderán 12.000 millones de toneladas más de plástico en los vertederos.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Por lo tanto, fijándonos en la infografía, podemos sacar las conclusiones por nuestra cuenta. </a:t>
            </a:r>
            <a:r>
              <a:rPr u="sng">
                <a:solidFill>
                  <a:schemeClr val="hlink"/>
                </a:solidFill>
                <a:hlinkClick r:id="rId7"/>
              </a:rPr>
              <a:t>Fuente y más recursos</a:t>
            </a:r>
            <a:r>
              <a:t>.</a:t>
            </a:r>
            <a:endParaRPr sz="2400">
              <a:latin typeface="Abhaya Libre"/>
              <a:ea typeface="Abhaya Libre"/>
              <a:cs typeface="Abhaya Libre"/>
              <a:sym typeface="Abhaya Libre"/>
            </a:endParaRPr>
          </a:p>
        </p:txBody>
      </p:sp>
      <p:sp>
        <p:nvSpPr>
          <p:cNvPr id="309" name="Google Shape;309;g1c0d571eb8a_0_69"/>
          <p:cNvSpPr txBox="1"/>
          <p:nvPr/>
        </p:nvSpPr>
        <p:spPr>
          <a:xfrm>
            <a:off x="1911525" y="205250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¿Para qué molestarse?</a:t>
            </a:r>
          </a:p>
        </p:txBody>
      </p:sp>
      <p:sp>
        <p:nvSpPr>
          <p:cNvPr id="310" name="Google Shape;310;g1c0d571eb8a_0_69"/>
          <p:cNvSpPr txBox="1"/>
          <p:nvPr/>
        </p:nvSpPr>
        <p:spPr>
          <a:xfrm>
            <a:off x="1911525" y="2956305"/>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defRPr sz="3900">
                <a:latin typeface="Abhaya Libre"/>
                <a:ea typeface="Abhaya Libre"/>
                <a:cs typeface="Abhaya Libre"/>
                <a:sym typeface="Abhaya Libre"/>
              </a:defRPr>
            </a:pPr>
            <a:r>
              <a:t>Datos sobre plásticos</a:t>
            </a:r>
          </a:p>
        </p:txBody>
      </p:sp>
      <p:pic>
        <p:nvPicPr>
          <p:cNvPr id="311" name="Google Shape;311;g1c0d571eb8a_0_69"/>
          <p:cNvPicPr preferRelativeResize="0"/>
          <p:nvPr/>
        </p:nvPicPr>
        <p:blipFill>
          <a:blip r:embed="rId8">
            <a:alphaModFix/>
          </a:blip>
          <a:stretch>
            <a:fillRect/>
          </a:stretch>
        </p:blipFill>
        <p:spPr>
          <a:xfrm>
            <a:off x="10192125" y="26850"/>
            <a:ext cx="8095876" cy="1028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15"/>
        <p:cNvGrpSpPr/>
        <p:nvPr/>
      </p:nvGrpSpPr>
      <p:grpSpPr>
        <a:xfrm>
          <a:off x="0" y="0"/>
          <a:ext cx="0" cy="0"/>
          <a:chOff x="0" y="0"/>
          <a:chExt cx="0" cy="0"/>
        </a:xfrm>
      </p:grpSpPr>
      <p:sp>
        <p:nvSpPr>
          <p:cNvPr id="316" name="Google Shape;316;p7"/>
          <p:cNvSpPr txBox="1"/>
          <p:nvPr/>
        </p:nvSpPr>
        <p:spPr>
          <a:xfrm>
            <a:off x="1911525" y="3201830"/>
            <a:ext cx="6510900" cy="50226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En 2012, el mundo generará 1,3 mil millones de toneladas de basura, el equivalente al peso de unos 7.000 edificios Empire State. ¿Qué clase de basura es? ¿A dónde va?</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La respuesta es que poco menos de la mitad proviene de desechos "orgánicos", principalmente alimentos, y la mayor parte se deposita en vertederos, según un nuevo informe del Banco Mundial. He aquí los datos facilitados por el informe, en un gráfico circular.</a:t>
            </a:r>
            <a:endParaRPr sz="2400">
              <a:latin typeface="Abhaya Libre"/>
              <a:ea typeface="Abhaya Libre"/>
              <a:cs typeface="Abhaya Libre"/>
              <a:sym typeface="Abhaya Libre"/>
            </a:endParaRPr>
          </a:p>
        </p:txBody>
      </p:sp>
      <p:pic>
        <p:nvPicPr>
          <p:cNvPr id="317" name="Google Shape;317;p7"/>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18" name="Google Shape;318;p7"/>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19" name="Google Shape;319;p7"/>
          <p:cNvSpPr txBox="1"/>
          <p:nvPr/>
        </p:nvSpPr>
        <p:spPr>
          <a:xfrm>
            <a:off x="1911600" y="962825"/>
            <a:ext cx="13579412"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rPr dirty="0"/>
              <a:t>1,3 mil </a:t>
            </a:r>
            <a:r>
              <a:rPr dirty="0" err="1"/>
              <a:t>millones</a:t>
            </a:r>
            <a:r>
              <a:rPr dirty="0"/>
              <a:t> de </a:t>
            </a:r>
            <a:r>
              <a:rPr dirty="0" err="1"/>
              <a:t>toneladas</a:t>
            </a:r>
            <a:r>
              <a:rPr dirty="0"/>
              <a:t> de </a:t>
            </a:r>
            <a:r>
              <a:rPr dirty="0" err="1"/>
              <a:t>basura</a:t>
            </a:r>
            <a:endParaRPr dirty="0"/>
          </a:p>
        </p:txBody>
      </p:sp>
      <p:pic>
        <p:nvPicPr>
          <p:cNvPr id="320" name="Google Shape;320;p7"/>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21" name="Google Shape;321;p7"/>
          <p:cNvPicPr preferRelativeResize="0"/>
          <p:nvPr/>
        </p:nvPicPr>
        <p:blipFill rotWithShape="1">
          <a:blip r:embed="rId6">
            <a:alphaModFix/>
          </a:blip>
          <a:srcRect/>
          <a:stretch/>
        </p:blipFill>
        <p:spPr>
          <a:xfrm>
            <a:off x="7870030" y="9245916"/>
            <a:ext cx="3710720" cy="779251"/>
          </a:xfrm>
          <a:prstGeom prst="rect">
            <a:avLst/>
          </a:prstGeom>
          <a:noFill/>
          <a:ln>
            <a:noFill/>
          </a:ln>
        </p:spPr>
      </p:pic>
      <p:sp>
        <p:nvSpPr>
          <p:cNvPr id="322" name="Google Shape;322;p7"/>
          <p:cNvSpPr txBox="1"/>
          <p:nvPr/>
        </p:nvSpPr>
        <p:spPr>
          <a:xfrm>
            <a:off x="1911525" y="1869305"/>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defRPr sz="3900">
                <a:latin typeface="Abhaya Libre"/>
                <a:ea typeface="Abhaya Libre"/>
                <a:cs typeface="Abhaya Libre"/>
                <a:sym typeface="Abhaya Libre"/>
              </a:defRPr>
            </a:pPr>
            <a:r>
              <a:t>¿A dónde va la basura del mundo?</a:t>
            </a:r>
          </a:p>
        </p:txBody>
      </p:sp>
      <p:pic>
        <p:nvPicPr>
          <p:cNvPr id="323" name="Google Shape;323;p7"/>
          <p:cNvPicPr preferRelativeResize="0"/>
          <p:nvPr/>
        </p:nvPicPr>
        <p:blipFill>
          <a:blip r:embed="rId7">
            <a:alphaModFix/>
          </a:blip>
          <a:stretch>
            <a:fillRect/>
          </a:stretch>
        </p:blipFill>
        <p:spPr>
          <a:xfrm>
            <a:off x="9392100" y="3006117"/>
            <a:ext cx="8280600" cy="51029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27"/>
        <p:cNvGrpSpPr/>
        <p:nvPr/>
      </p:nvGrpSpPr>
      <p:grpSpPr>
        <a:xfrm>
          <a:off x="0" y="0"/>
          <a:ext cx="0" cy="0"/>
          <a:chOff x="0" y="0"/>
          <a:chExt cx="0" cy="0"/>
        </a:xfrm>
      </p:grpSpPr>
      <p:sp>
        <p:nvSpPr>
          <p:cNvPr id="328" name="Google Shape;328;g1c0d571eb8a_0_83"/>
          <p:cNvSpPr txBox="1"/>
          <p:nvPr/>
        </p:nvSpPr>
        <p:spPr>
          <a:xfrm>
            <a:off x="1911525" y="3259498"/>
            <a:ext cx="14828400" cy="24375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Tanto </a:t>
            </a:r>
            <a:r>
              <a:rPr dirty="0" err="1"/>
              <a:t>en</a:t>
            </a:r>
            <a:r>
              <a:rPr dirty="0"/>
              <a:t> los </a:t>
            </a:r>
            <a:r>
              <a:rPr dirty="0" err="1"/>
              <a:t>países</a:t>
            </a:r>
            <a:r>
              <a:rPr dirty="0"/>
              <a:t> </a:t>
            </a:r>
            <a:r>
              <a:rPr dirty="0" err="1"/>
              <a:t>ricos</a:t>
            </a:r>
            <a:r>
              <a:rPr dirty="0"/>
              <a:t> </a:t>
            </a:r>
            <a:r>
              <a:rPr dirty="0" err="1"/>
              <a:t>como</a:t>
            </a:r>
            <a:r>
              <a:rPr dirty="0"/>
              <a:t> </a:t>
            </a:r>
            <a:r>
              <a:rPr dirty="0" err="1"/>
              <a:t>en</a:t>
            </a:r>
            <a:r>
              <a:rPr dirty="0"/>
              <a:t> los </a:t>
            </a:r>
            <a:r>
              <a:rPr dirty="0" err="1"/>
              <a:t>pobres</a:t>
            </a:r>
            <a:r>
              <a:rPr dirty="0"/>
              <a:t>, la </a:t>
            </a:r>
            <a:r>
              <a:rPr dirty="0" err="1"/>
              <a:t>inmensa</a:t>
            </a:r>
            <a:r>
              <a:rPr dirty="0"/>
              <a:t> </a:t>
            </a:r>
            <a:r>
              <a:rPr dirty="0" err="1"/>
              <a:t>mayoría</a:t>
            </a:r>
            <a:r>
              <a:rPr dirty="0"/>
              <a:t> de </a:t>
            </a:r>
            <a:r>
              <a:rPr dirty="0" err="1"/>
              <a:t>nuestros</a:t>
            </a:r>
            <a:r>
              <a:rPr dirty="0"/>
              <a:t> </a:t>
            </a:r>
            <a:r>
              <a:rPr dirty="0" err="1"/>
              <a:t>residuos</a:t>
            </a:r>
            <a:r>
              <a:rPr dirty="0"/>
              <a:t> van a </a:t>
            </a:r>
            <a:r>
              <a:rPr dirty="0" err="1"/>
              <a:t>parar</a:t>
            </a:r>
            <a:r>
              <a:rPr dirty="0"/>
              <a:t> a </a:t>
            </a:r>
            <a:r>
              <a:rPr dirty="0" err="1"/>
              <a:t>vertederos</a:t>
            </a:r>
            <a:r>
              <a:rPr dirty="0"/>
              <a:t>, </a:t>
            </a:r>
            <a:r>
              <a:rPr dirty="0" err="1"/>
              <a:t>donde</a:t>
            </a:r>
            <a:r>
              <a:rPr dirty="0"/>
              <a:t> (a menudo) se </a:t>
            </a:r>
            <a:r>
              <a:rPr dirty="0" err="1"/>
              <a:t>tapan</a:t>
            </a:r>
            <a:r>
              <a:rPr dirty="0"/>
              <a:t>. Una </a:t>
            </a:r>
            <a:r>
              <a:rPr dirty="0" err="1"/>
              <a:t>parte</a:t>
            </a:r>
            <a:r>
              <a:rPr dirty="0"/>
              <a:t> </a:t>
            </a:r>
            <a:r>
              <a:rPr dirty="0" err="1"/>
              <a:t>muy</a:t>
            </a:r>
            <a:r>
              <a:rPr dirty="0"/>
              <a:t> </a:t>
            </a:r>
            <a:r>
              <a:rPr dirty="0" err="1"/>
              <a:t>pequeña</a:t>
            </a:r>
            <a:r>
              <a:rPr dirty="0"/>
              <a:t> de los </a:t>
            </a:r>
            <a:r>
              <a:rPr dirty="0" err="1"/>
              <a:t>residuos</a:t>
            </a:r>
            <a:r>
              <a:rPr dirty="0"/>
              <a:t> </a:t>
            </a:r>
            <a:r>
              <a:rPr dirty="0" err="1"/>
              <a:t>registrados</a:t>
            </a:r>
            <a:r>
              <a:rPr dirty="0"/>
              <a:t> </a:t>
            </a:r>
            <a:r>
              <a:rPr dirty="0" err="1"/>
              <a:t>en</a:t>
            </a:r>
            <a:r>
              <a:rPr dirty="0"/>
              <a:t> los </a:t>
            </a:r>
            <a:r>
              <a:rPr dirty="0" err="1"/>
              <a:t>datos</a:t>
            </a:r>
            <a:r>
              <a:rPr dirty="0"/>
              <a:t> del Banco Mundial (que </a:t>
            </a:r>
            <a:r>
              <a:rPr dirty="0" err="1"/>
              <a:t>según</a:t>
            </a:r>
            <a:r>
              <a:rPr dirty="0"/>
              <a:t> </a:t>
            </a:r>
            <a:r>
              <a:rPr dirty="0" err="1"/>
              <a:t>admite</a:t>
            </a:r>
            <a:r>
              <a:rPr dirty="0"/>
              <a:t> </a:t>
            </a:r>
            <a:r>
              <a:rPr dirty="0" err="1"/>
              <a:t>su</a:t>
            </a:r>
            <a:r>
              <a:rPr dirty="0"/>
              <a:t> </a:t>
            </a:r>
            <a:r>
              <a:rPr dirty="0" err="1"/>
              <a:t>grupo</a:t>
            </a:r>
            <a:r>
              <a:rPr dirty="0"/>
              <a:t> de </a:t>
            </a:r>
            <a:r>
              <a:rPr dirty="0" err="1"/>
              <a:t>autores</a:t>
            </a:r>
            <a:r>
              <a:rPr dirty="0"/>
              <a:t>/as, </a:t>
            </a:r>
            <a:r>
              <a:rPr dirty="0" err="1"/>
              <a:t>fue</a:t>
            </a:r>
            <a:r>
              <a:rPr dirty="0"/>
              <a:t> </a:t>
            </a:r>
            <a:r>
              <a:rPr dirty="0" err="1"/>
              <a:t>difícil</a:t>
            </a:r>
            <a:r>
              <a:rPr dirty="0"/>
              <a:t> de </a:t>
            </a:r>
            <a:r>
              <a:rPr dirty="0" err="1"/>
              <a:t>recolectar</a:t>
            </a:r>
            <a:r>
              <a:rPr dirty="0"/>
              <a:t> para </a:t>
            </a:r>
            <a:r>
              <a:rPr dirty="0" err="1"/>
              <a:t>esta</a:t>
            </a:r>
            <a:r>
              <a:rPr dirty="0"/>
              <a:t> </a:t>
            </a:r>
            <a:r>
              <a:rPr dirty="0" err="1"/>
              <a:t>categoría</a:t>
            </a:r>
            <a:r>
              <a:rPr dirty="0"/>
              <a:t>), se </a:t>
            </a:r>
            <a:r>
              <a:rPr dirty="0" err="1"/>
              <a:t>destinó</a:t>
            </a:r>
            <a:r>
              <a:rPr dirty="0"/>
              <a:t> a </a:t>
            </a:r>
            <a:r>
              <a:rPr dirty="0" err="1"/>
              <a:t>residuos</a:t>
            </a:r>
            <a:r>
              <a:rPr dirty="0"/>
              <a:t> </a:t>
            </a:r>
            <a:r>
              <a:rPr dirty="0" err="1"/>
              <a:t>reciclados</a:t>
            </a:r>
            <a:r>
              <a:rPr dirty="0"/>
              <a:t> o </a:t>
            </a:r>
            <a:r>
              <a:rPr dirty="0" err="1"/>
              <a:t>compostados</a:t>
            </a:r>
            <a:r>
              <a:rPr dirty="0"/>
              <a:t>. "Los </a:t>
            </a:r>
            <a:r>
              <a:rPr dirty="0" err="1"/>
              <a:t>residuos</a:t>
            </a:r>
            <a:r>
              <a:rPr dirty="0"/>
              <a:t> </a:t>
            </a:r>
            <a:r>
              <a:rPr dirty="0" err="1"/>
              <a:t>recogidos</a:t>
            </a:r>
            <a:r>
              <a:rPr dirty="0"/>
              <a:t> </a:t>
            </a:r>
            <a:r>
              <a:rPr dirty="0" err="1"/>
              <a:t>en</a:t>
            </a:r>
            <a:r>
              <a:rPr dirty="0"/>
              <a:t> </a:t>
            </a:r>
            <a:r>
              <a:rPr dirty="0" err="1"/>
              <a:t>África</a:t>
            </a:r>
            <a:r>
              <a:rPr dirty="0"/>
              <a:t> se </a:t>
            </a:r>
            <a:r>
              <a:rPr dirty="0" err="1"/>
              <a:t>vierten</a:t>
            </a:r>
            <a:r>
              <a:rPr dirty="0"/>
              <a:t> o </a:t>
            </a:r>
            <a:r>
              <a:rPr dirty="0" err="1"/>
              <a:t>envían</a:t>
            </a:r>
            <a:r>
              <a:rPr dirty="0"/>
              <a:t>, </a:t>
            </a:r>
            <a:r>
              <a:rPr dirty="0" err="1"/>
              <a:t>casi</a:t>
            </a:r>
            <a:r>
              <a:rPr dirty="0"/>
              <a:t> </a:t>
            </a:r>
            <a:r>
              <a:rPr dirty="0" err="1"/>
              <a:t>exclusivamente</a:t>
            </a:r>
            <a:r>
              <a:rPr dirty="0"/>
              <a:t>, a </a:t>
            </a:r>
            <a:r>
              <a:rPr dirty="0" err="1"/>
              <a:t>vertederos</a:t>
            </a:r>
            <a:r>
              <a:rPr dirty="0"/>
              <a:t>", dice </a:t>
            </a:r>
            <a:r>
              <a:rPr dirty="0" err="1"/>
              <a:t>el</a:t>
            </a:r>
            <a:r>
              <a:rPr dirty="0"/>
              <a:t> </a:t>
            </a:r>
            <a:r>
              <a:rPr dirty="0" err="1"/>
              <a:t>informe</a:t>
            </a:r>
            <a:r>
              <a:rPr dirty="0"/>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a:t>
            </a:r>
            <a:r>
              <a:rPr dirty="0" err="1"/>
              <a:t>Países</a:t>
            </a:r>
            <a:r>
              <a:rPr dirty="0"/>
              <a:t> con </a:t>
            </a:r>
            <a:r>
              <a:rPr dirty="0" err="1"/>
              <a:t>ingresos</a:t>
            </a:r>
            <a:r>
              <a:rPr dirty="0"/>
              <a:t> </a:t>
            </a:r>
            <a:r>
              <a:rPr dirty="0" err="1"/>
              <a:t>más</a:t>
            </a:r>
            <a:r>
              <a:rPr dirty="0"/>
              <a:t> </a:t>
            </a:r>
            <a:r>
              <a:rPr dirty="0" err="1"/>
              <a:t>bajos</a:t>
            </a:r>
            <a:r>
              <a:rPr dirty="0"/>
              <a:t> a la </a:t>
            </a:r>
            <a:r>
              <a:rPr dirty="0" err="1"/>
              <a:t>izquierda</a:t>
            </a:r>
            <a:r>
              <a:rPr dirty="0"/>
              <a:t>; </a:t>
            </a:r>
            <a:r>
              <a:rPr dirty="0" err="1"/>
              <a:t>países</a:t>
            </a:r>
            <a:r>
              <a:rPr dirty="0"/>
              <a:t> con </a:t>
            </a:r>
            <a:r>
              <a:rPr dirty="0" err="1"/>
              <a:t>ingresos</a:t>
            </a:r>
            <a:r>
              <a:rPr dirty="0"/>
              <a:t> </a:t>
            </a:r>
            <a:r>
              <a:rPr dirty="0" err="1"/>
              <a:t>más</a:t>
            </a:r>
            <a:r>
              <a:rPr dirty="0"/>
              <a:t> altos a la </a:t>
            </a:r>
            <a:r>
              <a:rPr dirty="0" err="1"/>
              <a:t>derecha</a:t>
            </a:r>
            <a:r>
              <a:rPr dirty="0"/>
              <a:t>]</a:t>
            </a:r>
            <a:endParaRPr sz="2400" dirty="0">
              <a:latin typeface="Abhaya Libre"/>
              <a:ea typeface="Abhaya Libre"/>
              <a:cs typeface="Abhaya Libre"/>
              <a:sym typeface="Abhaya Libre"/>
            </a:endParaRPr>
          </a:p>
        </p:txBody>
      </p:sp>
      <p:pic>
        <p:nvPicPr>
          <p:cNvPr id="329" name="Google Shape;329;g1c0d571eb8a_0_83"/>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30" name="Google Shape;330;g1c0d571eb8a_0_8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31" name="Google Shape;331;g1c0d571eb8a_0_83"/>
          <p:cNvSpPr txBox="1"/>
          <p:nvPr/>
        </p:nvSpPr>
        <p:spPr>
          <a:xfrm>
            <a:off x="1911525" y="1306195"/>
            <a:ext cx="13453906"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1,3 mil millones de toneladas de basura</a:t>
            </a:r>
          </a:p>
        </p:txBody>
      </p:sp>
      <p:pic>
        <p:nvPicPr>
          <p:cNvPr id="332" name="Google Shape;332;g1c0d571eb8a_0_8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33" name="Google Shape;333;g1c0d571eb8a_0_83"/>
          <p:cNvPicPr preferRelativeResize="0"/>
          <p:nvPr/>
        </p:nvPicPr>
        <p:blipFill rotWithShape="1">
          <a:blip r:embed="rId6">
            <a:alphaModFix/>
          </a:blip>
          <a:srcRect/>
          <a:stretch/>
        </p:blipFill>
        <p:spPr>
          <a:xfrm>
            <a:off x="13560120" y="545022"/>
            <a:ext cx="2858579" cy="600300"/>
          </a:xfrm>
          <a:prstGeom prst="rect">
            <a:avLst/>
          </a:prstGeom>
          <a:noFill/>
          <a:ln>
            <a:noFill/>
          </a:ln>
        </p:spPr>
      </p:pic>
      <p:sp>
        <p:nvSpPr>
          <p:cNvPr id="334" name="Google Shape;334;g1c0d571eb8a_0_83"/>
          <p:cNvSpPr txBox="1"/>
          <p:nvPr/>
        </p:nvSpPr>
        <p:spPr>
          <a:xfrm>
            <a:off x="1911525" y="2451717"/>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defRPr sz="3900">
                <a:latin typeface="Abhaya Libre"/>
                <a:ea typeface="Abhaya Libre"/>
                <a:cs typeface="Abhaya Libre"/>
                <a:sym typeface="Abhaya Libre"/>
              </a:defRPr>
            </a:pPr>
            <a:r>
              <a:rPr dirty="0"/>
              <a:t>¿A </a:t>
            </a:r>
            <a:r>
              <a:rPr dirty="0" err="1"/>
              <a:t>dónde</a:t>
            </a:r>
            <a:r>
              <a:rPr dirty="0"/>
              <a:t> </a:t>
            </a:r>
            <a:r>
              <a:rPr dirty="0" err="1"/>
              <a:t>va</a:t>
            </a:r>
            <a:r>
              <a:rPr dirty="0"/>
              <a:t> la </a:t>
            </a:r>
            <a:r>
              <a:rPr dirty="0" err="1"/>
              <a:t>basura</a:t>
            </a:r>
            <a:r>
              <a:rPr dirty="0"/>
              <a:t> del </a:t>
            </a:r>
            <a:r>
              <a:rPr dirty="0" err="1"/>
              <a:t>mundo</a:t>
            </a:r>
            <a:r>
              <a:rPr dirty="0"/>
              <a:t>?</a:t>
            </a:r>
          </a:p>
        </p:txBody>
      </p:sp>
      <p:pic>
        <p:nvPicPr>
          <p:cNvPr id="335" name="Google Shape;335;g1c0d571eb8a_0_83"/>
          <p:cNvPicPr preferRelativeResize="0"/>
          <p:nvPr/>
        </p:nvPicPr>
        <p:blipFill>
          <a:blip r:embed="rId7">
            <a:alphaModFix/>
          </a:blip>
          <a:stretch>
            <a:fillRect/>
          </a:stretch>
        </p:blipFill>
        <p:spPr>
          <a:xfrm>
            <a:off x="4848825" y="5696998"/>
            <a:ext cx="9682575" cy="4199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39"/>
        <p:cNvGrpSpPr/>
        <p:nvPr/>
      </p:nvGrpSpPr>
      <p:grpSpPr>
        <a:xfrm>
          <a:off x="0" y="0"/>
          <a:ext cx="0" cy="0"/>
          <a:chOff x="0" y="0"/>
          <a:chExt cx="0" cy="0"/>
        </a:xfrm>
      </p:grpSpPr>
      <p:pic>
        <p:nvPicPr>
          <p:cNvPr id="340" name="Google Shape;340;g1c0d571eb8a_0_95"/>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41" name="Google Shape;341;g1c0d571eb8a_0_9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42" name="Google Shape;342;g1c0d571eb8a_0_9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43" name="Google Shape;343;g1c0d571eb8a_0_95"/>
          <p:cNvPicPr preferRelativeResize="0"/>
          <p:nvPr/>
        </p:nvPicPr>
        <p:blipFill rotWithShape="1">
          <a:blip r:embed="rId6">
            <a:alphaModFix/>
          </a:blip>
          <a:srcRect/>
          <a:stretch/>
        </p:blipFill>
        <p:spPr>
          <a:xfrm>
            <a:off x="13560120" y="545022"/>
            <a:ext cx="2858579" cy="600300"/>
          </a:xfrm>
          <a:prstGeom prst="rect">
            <a:avLst/>
          </a:prstGeom>
          <a:noFill/>
          <a:ln>
            <a:noFill/>
          </a:ln>
        </p:spPr>
      </p:pic>
      <p:pic>
        <p:nvPicPr>
          <p:cNvPr id="344" name="Google Shape;344;g1c0d571eb8a_0_95"/>
          <p:cNvPicPr preferRelativeResize="0"/>
          <p:nvPr/>
        </p:nvPicPr>
        <p:blipFill>
          <a:blip r:embed="rId7">
            <a:alphaModFix/>
          </a:blip>
          <a:stretch>
            <a:fillRect/>
          </a:stretch>
        </p:blipFill>
        <p:spPr>
          <a:xfrm>
            <a:off x="2781000" y="1392097"/>
            <a:ext cx="13447450" cy="7718825"/>
          </a:xfrm>
          <a:prstGeom prst="rect">
            <a:avLst/>
          </a:prstGeom>
          <a:noFill/>
          <a:ln>
            <a:noFill/>
          </a:ln>
        </p:spPr>
      </p:pic>
      <p:sp>
        <p:nvSpPr>
          <p:cNvPr id="345" name="Google Shape;345;g1c0d571eb8a_0_95"/>
          <p:cNvSpPr txBox="1"/>
          <p:nvPr/>
        </p:nvSpPr>
        <p:spPr>
          <a:xfrm>
            <a:off x="8316000" y="9222700"/>
            <a:ext cx="1112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defRPr sz="2400">
                <a:latin typeface="Abhaya Libre"/>
                <a:ea typeface="Abhaya Libre"/>
                <a:cs typeface="Abhaya Libre"/>
                <a:sym typeface="Abhaya Libre"/>
              </a:defRPr>
            </a:pPr>
            <a:r>
              <a:rPr u="sng">
                <a:solidFill>
                  <a:schemeClr val="hlink"/>
                </a:solidFill>
                <a:hlinkClick r:id="rId8"/>
              </a:rPr>
              <a:t>Fuente</a:t>
            </a:r>
            <a:r>
              <a:t> de la infografía</a:t>
            </a:r>
            <a:endParaRPr sz="2400">
              <a:latin typeface="Abhaya Libre"/>
              <a:ea typeface="Abhaya Libre"/>
              <a:cs typeface="Abhaya Libre"/>
              <a:sym typeface="Abhaya Libr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49"/>
        <p:cNvGrpSpPr/>
        <p:nvPr/>
      </p:nvGrpSpPr>
      <p:grpSpPr>
        <a:xfrm>
          <a:off x="0" y="0"/>
          <a:ext cx="0" cy="0"/>
          <a:chOff x="0" y="0"/>
          <a:chExt cx="0" cy="0"/>
        </a:xfrm>
      </p:grpSpPr>
      <p:pic>
        <p:nvPicPr>
          <p:cNvPr id="350" name="Google Shape;350;p8"/>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51" name="Google Shape;351;p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52" name="Google Shape;352;p8"/>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53" name="Google Shape;353;p8"/>
          <p:cNvPicPr preferRelativeResize="0"/>
          <p:nvPr/>
        </p:nvPicPr>
        <p:blipFill rotWithShape="1">
          <a:blip r:embed="rId6">
            <a:alphaModFix/>
          </a:blip>
          <a:srcRect/>
          <a:stretch/>
        </p:blipFill>
        <p:spPr>
          <a:xfrm>
            <a:off x="7870030" y="9245916"/>
            <a:ext cx="3710720" cy="779251"/>
          </a:xfrm>
          <a:prstGeom prst="rect">
            <a:avLst/>
          </a:prstGeom>
          <a:noFill/>
          <a:ln>
            <a:noFill/>
          </a:ln>
        </p:spPr>
      </p:pic>
      <p:sp>
        <p:nvSpPr>
          <p:cNvPr id="354" name="Google Shape;354;p8"/>
          <p:cNvSpPr/>
          <p:nvPr/>
        </p:nvSpPr>
        <p:spPr>
          <a:xfrm>
            <a:off x="9881999" y="1650975"/>
            <a:ext cx="7830464"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txBox="1"/>
          <p:nvPr/>
        </p:nvSpPr>
        <p:spPr>
          <a:xfrm>
            <a:off x="945000" y="3799925"/>
            <a:ext cx="8280600" cy="450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El 33 % de las empresas están integrando una estrategia de sostenibilidad para mejorar la eficiencia operativa y reducir los costos. Con esto en mente, las mejoras de eficiencia pueden, a su vez, aumentar las ganancias operativas hasta en un 60 % según McKinsey.</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"Somos la primera generación en sentir el impacto del cambio climático y la última generación que puede hacer algo al respecto". – Barack Obama, Globalo</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sp>
        <p:nvSpPr>
          <p:cNvPr id="356" name="Google Shape;356;p8"/>
          <p:cNvSpPr txBox="1"/>
          <p:nvPr/>
        </p:nvSpPr>
        <p:spPr>
          <a:xfrm>
            <a:off x="809999" y="817875"/>
            <a:ext cx="15033171" cy="16251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210">
                <a:latin typeface="Abhaya Libre"/>
                <a:ea typeface="Abhaya Libre"/>
                <a:cs typeface="Abhaya Libre"/>
                <a:sym typeface="Abhaya Libre"/>
              </a:defRPr>
            </a:pPr>
            <a:r>
              <a:rPr dirty="0"/>
              <a:t>¿Por </a:t>
            </a:r>
            <a:r>
              <a:rPr dirty="0" err="1"/>
              <a:t>qué</a:t>
            </a:r>
            <a:r>
              <a:rPr dirty="0"/>
              <a:t> es </a:t>
            </a:r>
            <a:r>
              <a:rPr dirty="0" err="1"/>
              <a:t>importante</a:t>
            </a:r>
            <a:r>
              <a:rPr dirty="0"/>
              <a:t> la </a:t>
            </a:r>
            <a:r>
              <a:rPr dirty="0" err="1"/>
              <a:t>sostenibilidad</a:t>
            </a:r>
            <a:r>
              <a:rPr dirty="0"/>
              <a:t> para </a:t>
            </a:r>
            <a:r>
              <a:rPr dirty="0" err="1"/>
              <a:t>el</a:t>
            </a:r>
            <a:r>
              <a:rPr dirty="0"/>
              <a:t> </a:t>
            </a:r>
            <a:r>
              <a:rPr dirty="0" err="1"/>
              <a:t>éxito</a:t>
            </a:r>
            <a:r>
              <a:rPr dirty="0"/>
              <a:t> </a:t>
            </a:r>
            <a:r>
              <a:rPr dirty="0" err="1"/>
              <a:t>empresarial</a:t>
            </a:r>
            <a:r>
              <a:rPr dirty="0"/>
              <a:t>?</a:t>
            </a:r>
            <a:endParaRPr sz="1200" dirty="0"/>
          </a:p>
        </p:txBody>
      </p:sp>
      <p:sp>
        <p:nvSpPr>
          <p:cNvPr id="357" name="Google Shape;357;p8"/>
          <p:cNvSpPr txBox="1"/>
          <p:nvPr/>
        </p:nvSpPr>
        <p:spPr>
          <a:xfrm>
            <a:off x="810000" y="2689980"/>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defRPr sz="3900">
                <a:latin typeface="Abhaya Libre"/>
                <a:ea typeface="Abhaya Libre"/>
                <a:cs typeface="Abhaya Libre"/>
                <a:sym typeface="Abhaya Libre"/>
              </a:defRPr>
            </a:pPr>
            <a:r>
              <a:t>Un negocio sostenible reduce los costes</a:t>
            </a:r>
          </a:p>
        </p:txBody>
      </p:sp>
      <p:pic>
        <p:nvPicPr>
          <p:cNvPr id="358" name="Google Shape;358;p8"/>
          <p:cNvPicPr preferRelativeResize="0"/>
          <p:nvPr/>
        </p:nvPicPr>
        <p:blipFill>
          <a:blip r:embed="rId7">
            <a:alphaModFix/>
          </a:blip>
          <a:stretch>
            <a:fillRect/>
          </a:stretch>
        </p:blipFill>
        <p:spPr>
          <a:xfrm>
            <a:off x="10163983" y="2603825"/>
            <a:ext cx="7175590" cy="4786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c0d571eb8a_0_108"/>
          <p:cNvSpPr txBox="1"/>
          <p:nvPr/>
        </p:nvSpPr>
        <p:spPr>
          <a:xfrm>
            <a:off x="1667013" y="1049279"/>
            <a:ext cx="109878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rPr dirty="0"/>
              <a:t>Nuestra </a:t>
            </a:r>
            <a:r>
              <a:rPr dirty="0" err="1"/>
              <a:t>realidad</a:t>
            </a:r>
            <a:endParaRPr dirty="0"/>
          </a:p>
        </p:txBody>
      </p:sp>
      <p:sp>
        <p:nvSpPr>
          <p:cNvPr id="364" name="Google Shape;364;g1c0d571eb8a_0_108"/>
          <p:cNvSpPr txBox="1"/>
          <p:nvPr/>
        </p:nvSpPr>
        <p:spPr>
          <a:xfrm>
            <a:off x="1207948" y="2013382"/>
            <a:ext cx="8280600" cy="4653582"/>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a:latin typeface="Abhaya Libre"/>
                <a:ea typeface="Abhaya Libre"/>
                <a:cs typeface="Abhaya Libre"/>
                <a:sym typeface="Abhaya Libre"/>
              </a:defRPr>
            </a:pPr>
            <a:r>
              <a:rPr dirty="0"/>
              <a:t>1937: La población </a:t>
            </a:r>
            <a:r>
              <a:rPr dirty="0" err="1"/>
              <a:t>mundial</a:t>
            </a:r>
            <a:r>
              <a:rPr dirty="0"/>
              <a:t> es de 2,3 mil </a:t>
            </a:r>
            <a:r>
              <a:rPr dirty="0" err="1"/>
              <a:t>millones</a:t>
            </a:r>
            <a:r>
              <a:rPr dirty="0"/>
              <a:t>. El </a:t>
            </a:r>
            <a:r>
              <a:rPr dirty="0" err="1"/>
              <a:t>carbono</a:t>
            </a:r>
            <a:r>
              <a:rPr dirty="0"/>
              <a:t> </a:t>
            </a:r>
            <a:r>
              <a:rPr dirty="0" err="1"/>
              <a:t>en</a:t>
            </a:r>
            <a:r>
              <a:rPr dirty="0"/>
              <a:t> </a:t>
            </a:r>
            <a:r>
              <a:rPr dirty="0" err="1"/>
              <a:t>nuestra</a:t>
            </a:r>
            <a:r>
              <a:rPr dirty="0"/>
              <a:t> </a:t>
            </a:r>
            <a:r>
              <a:rPr dirty="0" err="1"/>
              <a:t>atmósfera</a:t>
            </a:r>
            <a:r>
              <a:rPr dirty="0"/>
              <a:t> es de 280 </a:t>
            </a:r>
            <a:r>
              <a:rPr dirty="0" err="1"/>
              <a:t>partes</a:t>
            </a:r>
            <a:r>
              <a:rPr dirty="0"/>
              <a:t> por </a:t>
            </a:r>
            <a:r>
              <a:rPr dirty="0" err="1"/>
              <a:t>millón</a:t>
            </a:r>
            <a:r>
              <a:rPr dirty="0"/>
              <a:t> (ppm). El </a:t>
            </a:r>
            <a:r>
              <a:rPr dirty="0" err="1"/>
              <a:t>porcentaje</a:t>
            </a:r>
            <a:r>
              <a:rPr dirty="0"/>
              <a:t> de los </a:t>
            </a:r>
            <a:r>
              <a:rPr dirty="0" err="1"/>
              <a:t>espacios</a:t>
            </a:r>
            <a:r>
              <a:rPr dirty="0"/>
              <a:t> que </a:t>
            </a:r>
            <a:r>
              <a:rPr dirty="0" err="1"/>
              <a:t>aún</a:t>
            </a:r>
            <a:r>
              <a:rPr dirty="0"/>
              <a:t> no </a:t>
            </a:r>
            <a:r>
              <a:rPr dirty="0" err="1"/>
              <a:t>han</a:t>
            </a:r>
            <a:r>
              <a:rPr dirty="0"/>
              <a:t> </a:t>
            </a:r>
            <a:r>
              <a:rPr dirty="0" err="1"/>
              <a:t>sido</a:t>
            </a:r>
            <a:r>
              <a:rPr dirty="0"/>
              <a:t> </a:t>
            </a:r>
            <a:r>
              <a:rPr dirty="0" err="1"/>
              <a:t>alterados</a:t>
            </a:r>
            <a:r>
              <a:rPr dirty="0"/>
              <a:t> es del 66 %.</a:t>
            </a:r>
            <a:endParaRPr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defRPr sz="2400">
                <a:latin typeface="Abhaya Libre"/>
                <a:ea typeface="Abhaya Libre"/>
                <a:cs typeface="Abhaya Libre"/>
                <a:sym typeface="Abhaya Libre"/>
              </a:defRPr>
            </a:pPr>
            <a:r>
              <a:rPr dirty="0"/>
              <a:t>1960: La población </a:t>
            </a:r>
            <a:r>
              <a:rPr dirty="0" err="1"/>
              <a:t>mundial</a:t>
            </a:r>
            <a:r>
              <a:rPr dirty="0"/>
              <a:t> es de 3 mil </a:t>
            </a:r>
            <a:r>
              <a:rPr dirty="0" err="1"/>
              <a:t>millones</a:t>
            </a:r>
            <a:r>
              <a:rPr dirty="0"/>
              <a:t>. El </a:t>
            </a:r>
            <a:r>
              <a:rPr dirty="0" err="1"/>
              <a:t>carbono</a:t>
            </a:r>
            <a:r>
              <a:rPr dirty="0"/>
              <a:t> </a:t>
            </a:r>
            <a:r>
              <a:rPr dirty="0" err="1"/>
              <a:t>en</a:t>
            </a:r>
            <a:r>
              <a:rPr dirty="0"/>
              <a:t> la </a:t>
            </a:r>
            <a:r>
              <a:rPr dirty="0" err="1"/>
              <a:t>atmósfera</a:t>
            </a:r>
            <a:r>
              <a:rPr dirty="0"/>
              <a:t> es de 310 ppm. El </a:t>
            </a:r>
            <a:r>
              <a:rPr dirty="0" err="1"/>
              <a:t>porcentaje</a:t>
            </a:r>
            <a:r>
              <a:rPr dirty="0"/>
              <a:t> de los </a:t>
            </a:r>
            <a:r>
              <a:rPr dirty="0" err="1"/>
              <a:t>espacios</a:t>
            </a:r>
            <a:r>
              <a:rPr dirty="0"/>
              <a:t> que </a:t>
            </a:r>
            <a:r>
              <a:rPr dirty="0" err="1"/>
              <a:t>aún</a:t>
            </a:r>
            <a:r>
              <a:rPr dirty="0"/>
              <a:t> no </a:t>
            </a:r>
            <a:r>
              <a:rPr dirty="0" err="1"/>
              <a:t>han</a:t>
            </a:r>
            <a:r>
              <a:rPr dirty="0"/>
              <a:t> </a:t>
            </a:r>
            <a:r>
              <a:rPr dirty="0" err="1"/>
              <a:t>sido</a:t>
            </a:r>
            <a:r>
              <a:rPr dirty="0"/>
              <a:t> </a:t>
            </a:r>
            <a:r>
              <a:rPr dirty="0" err="1"/>
              <a:t>alterados</a:t>
            </a:r>
            <a:r>
              <a:rPr dirty="0"/>
              <a:t> es del 64 %.</a:t>
            </a:r>
            <a:endParaRPr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defRPr sz="2400">
                <a:latin typeface="Abhaya Libre"/>
                <a:ea typeface="Abhaya Libre"/>
                <a:cs typeface="Abhaya Libre"/>
                <a:sym typeface="Abhaya Libre"/>
              </a:defRPr>
            </a:pPr>
            <a:r>
              <a:rPr dirty="0"/>
              <a:t>1997: La población </a:t>
            </a:r>
            <a:r>
              <a:rPr dirty="0" err="1"/>
              <a:t>mundial</a:t>
            </a:r>
            <a:r>
              <a:rPr dirty="0"/>
              <a:t> es de 5,9 mil </a:t>
            </a:r>
            <a:r>
              <a:rPr dirty="0" err="1"/>
              <a:t>millones</a:t>
            </a:r>
            <a:r>
              <a:rPr dirty="0"/>
              <a:t>. El </a:t>
            </a:r>
            <a:r>
              <a:rPr dirty="0" err="1"/>
              <a:t>carbono</a:t>
            </a:r>
            <a:r>
              <a:rPr dirty="0"/>
              <a:t> </a:t>
            </a:r>
            <a:r>
              <a:rPr dirty="0" err="1"/>
              <a:t>en</a:t>
            </a:r>
            <a:r>
              <a:rPr dirty="0"/>
              <a:t> la </a:t>
            </a:r>
            <a:r>
              <a:rPr dirty="0" err="1"/>
              <a:t>atmósfera</a:t>
            </a:r>
            <a:r>
              <a:rPr dirty="0"/>
              <a:t> es de 360 ppm. El </a:t>
            </a:r>
            <a:r>
              <a:rPr dirty="0" err="1"/>
              <a:t>porcentaje</a:t>
            </a:r>
            <a:r>
              <a:rPr dirty="0"/>
              <a:t> de los </a:t>
            </a:r>
            <a:r>
              <a:rPr dirty="0" err="1"/>
              <a:t>espacios</a:t>
            </a:r>
            <a:r>
              <a:rPr dirty="0"/>
              <a:t> que </a:t>
            </a:r>
            <a:r>
              <a:rPr dirty="0" err="1"/>
              <a:t>aún</a:t>
            </a:r>
            <a:r>
              <a:rPr dirty="0"/>
              <a:t> no </a:t>
            </a:r>
            <a:r>
              <a:rPr dirty="0" err="1"/>
              <a:t>han</a:t>
            </a:r>
            <a:r>
              <a:rPr dirty="0"/>
              <a:t> </a:t>
            </a:r>
            <a:r>
              <a:rPr dirty="0" err="1"/>
              <a:t>sido</a:t>
            </a:r>
            <a:r>
              <a:rPr dirty="0"/>
              <a:t> </a:t>
            </a:r>
            <a:r>
              <a:rPr dirty="0" err="1"/>
              <a:t>alterados</a:t>
            </a:r>
            <a:r>
              <a:rPr dirty="0"/>
              <a:t> es del 46 %.</a:t>
            </a:r>
            <a:endParaRPr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defRPr sz="2400">
                <a:latin typeface="Abhaya Libre"/>
                <a:ea typeface="Abhaya Libre"/>
                <a:cs typeface="Abhaya Libre"/>
                <a:sym typeface="Abhaya Libre"/>
              </a:defRPr>
            </a:pPr>
            <a:r>
              <a:rPr dirty="0"/>
              <a:t>2020: La población </a:t>
            </a:r>
            <a:r>
              <a:rPr dirty="0" err="1"/>
              <a:t>mundial</a:t>
            </a:r>
            <a:r>
              <a:rPr dirty="0"/>
              <a:t> es de 7,8 mil </a:t>
            </a:r>
            <a:r>
              <a:rPr dirty="0" err="1"/>
              <a:t>millones</a:t>
            </a:r>
            <a:r>
              <a:rPr dirty="0"/>
              <a:t>. El </a:t>
            </a:r>
            <a:r>
              <a:rPr dirty="0" err="1"/>
              <a:t>carbono</a:t>
            </a:r>
            <a:r>
              <a:rPr dirty="0"/>
              <a:t> </a:t>
            </a:r>
            <a:r>
              <a:rPr dirty="0" err="1"/>
              <a:t>en</a:t>
            </a:r>
            <a:r>
              <a:rPr dirty="0"/>
              <a:t> la </a:t>
            </a:r>
            <a:r>
              <a:rPr dirty="0" err="1"/>
              <a:t>atmósfera</a:t>
            </a:r>
            <a:r>
              <a:rPr dirty="0"/>
              <a:t> es de 415 ppm. El </a:t>
            </a:r>
            <a:r>
              <a:rPr dirty="0" err="1"/>
              <a:t>porcentaje</a:t>
            </a:r>
            <a:r>
              <a:rPr dirty="0"/>
              <a:t> de los </a:t>
            </a:r>
            <a:r>
              <a:rPr dirty="0" err="1"/>
              <a:t>espacios</a:t>
            </a:r>
            <a:r>
              <a:rPr dirty="0"/>
              <a:t> que </a:t>
            </a:r>
            <a:r>
              <a:rPr dirty="0" err="1"/>
              <a:t>aún</a:t>
            </a:r>
            <a:r>
              <a:rPr dirty="0"/>
              <a:t> no </a:t>
            </a:r>
            <a:r>
              <a:rPr dirty="0" err="1"/>
              <a:t>han</a:t>
            </a:r>
            <a:r>
              <a:rPr dirty="0"/>
              <a:t> </a:t>
            </a:r>
            <a:r>
              <a:rPr dirty="0" err="1"/>
              <a:t>sido</a:t>
            </a:r>
            <a:r>
              <a:rPr dirty="0"/>
              <a:t> </a:t>
            </a:r>
            <a:r>
              <a:rPr dirty="0" err="1"/>
              <a:t>alterados</a:t>
            </a:r>
            <a:r>
              <a:rPr dirty="0"/>
              <a:t> es del 35 %.</a:t>
            </a:r>
            <a:endParaRPr sz="2400" dirty="0">
              <a:latin typeface="Abhaya Libre"/>
              <a:ea typeface="Abhaya Libre"/>
              <a:cs typeface="Abhaya Libre"/>
              <a:sym typeface="Abhaya Libre"/>
            </a:endParaRPr>
          </a:p>
        </p:txBody>
      </p:sp>
      <p:pic>
        <p:nvPicPr>
          <p:cNvPr id="365" name="Google Shape;365;g1c0d571eb8a_0_108"/>
          <p:cNvPicPr preferRelativeResize="0"/>
          <p:nvPr/>
        </p:nvPicPr>
        <p:blipFill rotWithShape="1">
          <a:blip r:embed="rId3">
            <a:alphaModFix/>
          </a:blip>
          <a:srcRect/>
          <a:stretch/>
        </p:blipFill>
        <p:spPr>
          <a:xfrm rot="-4196164">
            <a:off x="-6459783" y="7449207"/>
            <a:ext cx="11622267" cy="12388075"/>
          </a:xfrm>
          <a:prstGeom prst="rect">
            <a:avLst/>
          </a:prstGeom>
          <a:noFill/>
          <a:ln>
            <a:noFill/>
          </a:ln>
        </p:spPr>
      </p:pic>
      <p:pic>
        <p:nvPicPr>
          <p:cNvPr id="366" name="Google Shape;366;g1c0d571eb8a_0_10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pic>
        <p:nvPicPr>
          <p:cNvPr id="368" name="Google Shape;368;g1c0d571eb8a_0_108"/>
          <p:cNvPicPr preferRelativeResize="0"/>
          <p:nvPr/>
        </p:nvPicPr>
        <p:blipFill rotWithShape="1">
          <a:blip r:embed="rId6">
            <a:alphaModFix/>
          </a:blip>
          <a:srcRect/>
          <a:stretch/>
        </p:blipFill>
        <p:spPr>
          <a:xfrm>
            <a:off x="5976145" y="9241197"/>
            <a:ext cx="2858579" cy="600300"/>
          </a:xfrm>
          <a:prstGeom prst="rect">
            <a:avLst/>
          </a:prstGeom>
          <a:noFill/>
          <a:ln>
            <a:noFill/>
          </a:ln>
        </p:spPr>
      </p:pic>
      <p:pic>
        <p:nvPicPr>
          <p:cNvPr id="3" name="Picture 2" descr="A picture containing graphical user interface  Description automatically generated">
            <a:extLst>
              <a:ext uri="{FF2B5EF4-FFF2-40B4-BE49-F238E27FC236}">
                <a16:creationId xmlns:a16="http://schemas.microsoft.com/office/drawing/2014/main" id="{993C9550-43B5-1F13-5F89-41ABE07FF07F}"/>
              </a:ext>
            </a:extLst>
          </p:cNvPr>
          <p:cNvPicPr>
            <a:picLocks noChangeAspect="1"/>
          </p:cNvPicPr>
          <p:nvPr/>
        </p:nvPicPr>
        <p:blipFill>
          <a:blip r:embed="rId7"/>
          <a:stretch>
            <a:fillRect/>
          </a:stretch>
        </p:blipFill>
        <p:spPr>
          <a:xfrm>
            <a:off x="9144000" y="2702990"/>
            <a:ext cx="9453276" cy="53174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5"/>
        <p:cNvGrpSpPr/>
        <p:nvPr/>
      </p:nvGrpSpPr>
      <p:grpSpPr>
        <a:xfrm>
          <a:off x="0" y="0"/>
          <a:ext cx="0" cy="0"/>
          <a:chOff x="0" y="0"/>
          <a:chExt cx="0" cy="0"/>
        </a:xfrm>
      </p:grpSpPr>
      <p:grpSp>
        <p:nvGrpSpPr>
          <p:cNvPr id="96" name="Google Shape;96;p2"/>
          <p:cNvGrpSpPr/>
          <p:nvPr/>
        </p:nvGrpSpPr>
        <p:grpSpPr>
          <a:xfrm>
            <a:off x="0" y="3553601"/>
            <a:ext cx="19062365" cy="3230761"/>
            <a:chOff x="0" y="-38100"/>
            <a:chExt cx="5020540" cy="850900"/>
          </a:xfrm>
        </p:grpSpPr>
        <p:sp>
          <p:nvSpPr>
            <p:cNvPr id="97" name="Google Shape;97;p2"/>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98" name="Google Shape;98;p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9" name="Google Shape;99;p2"/>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100" name="Google Shape;100;p2"/>
          <p:cNvPicPr preferRelativeResize="0"/>
          <p:nvPr/>
        </p:nvPicPr>
        <p:blipFill rotWithShape="1">
          <a:blip r:embed="rId4">
            <a:alphaModFix/>
          </a:blip>
          <a:srcRect/>
          <a:stretch/>
        </p:blipFill>
        <p:spPr>
          <a:xfrm rot="-9632120">
            <a:off x="-2431639" y="-1705919"/>
            <a:ext cx="5721823" cy="5669807"/>
          </a:xfrm>
          <a:prstGeom prst="rect">
            <a:avLst/>
          </a:prstGeom>
          <a:noFill/>
          <a:ln>
            <a:noFill/>
          </a:ln>
        </p:spPr>
      </p:pic>
      <p:pic>
        <p:nvPicPr>
          <p:cNvPr id="101" name="Google Shape;101;p2"/>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102" name="Google Shape;102;p2"/>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103" name="Google Shape;103;p2"/>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104" name="Google Shape;104;p2"/>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105" name="Google Shape;105;p2"/>
          <p:cNvPicPr preferRelativeResize="0"/>
          <p:nvPr/>
        </p:nvPicPr>
        <p:blipFill rotWithShape="1">
          <a:blip r:embed="rId7">
            <a:alphaModFix/>
          </a:blip>
          <a:srcRect/>
          <a:stretch/>
        </p:blipFill>
        <p:spPr>
          <a:xfrm rot="3420380">
            <a:off x="5570971" y="-4349323"/>
            <a:ext cx="5810576" cy="5802961"/>
          </a:xfrm>
          <a:prstGeom prst="rect">
            <a:avLst/>
          </a:prstGeom>
          <a:noFill/>
          <a:ln>
            <a:noFill/>
          </a:ln>
        </p:spPr>
      </p:pic>
      <p:pic>
        <p:nvPicPr>
          <p:cNvPr id="106" name="Google Shape;106;p2"/>
          <p:cNvPicPr preferRelativeResize="0"/>
          <p:nvPr/>
        </p:nvPicPr>
        <p:blipFill rotWithShape="1">
          <a:blip r:embed="rId7">
            <a:alphaModFix/>
          </a:blip>
          <a:srcRect/>
          <a:stretch/>
        </p:blipFill>
        <p:spPr>
          <a:xfrm rot="-4167270">
            <a:off x="-3176552" y="4860538"/>
            <a:ext cx="4881157" cy="4874760"/>
          </a:xfrm>
          <a:prstGeom prst="rect">
            <a:avLst/>
          </a:prstGeom>
          <a:noFill/>
          <a:ln>
            <a:noFill/>
          </a:ln>
        </p:spPr>
      </p:pic>
      <p:grpSp>
        <p:nvGrpSpPr>
          <p:cNvPr id="107" name="Google Shape;107;p2"/>
          <p:cNvGrpSpPr/>
          <p:nvPr/>
        </p:nvGrpSpPr>
        <p:grpSpPr>
          <a:xfrm rot="10800000">
            <a:off x="1170764" y="8531325"/>
            <a:ext cx="2900572" cy="807706"/>
            <a:chOff x="0" y="0"/>
            <a:chExt cx="3867430" cy="1076940"/>
          </a:xfrm>
        </p:grpSpPr>
        <p:pic>
          <p:nvPicPr>
            <p:cNvPr id="108" name="Google Shape;108;p2"/>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109" name="Google Shape;109;p2"/>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110" name="Google Shape;110;p2"/>
          <p:cNvSpPr txBox="1"/>
          <p:nvPr/>
        </p:nvSpPr>
        <p:spPr>
          <a:xfrm>
            <a:off x="591785" y="3694394"/>
            <a:ext cx="17285112" cy="3145476"/>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defRPr sz="7300">
                <a:solidFill>
                  <a:srgbClr val="04989E"/>
                </a:solidFill>
                <a:latin typeface="Abhaya Libre"/>
                <a:ea typeface="Abhaya Libre"/>
                <a:cs typeface="Abhaya Libre"/>
                <a:sym typeface="Abhaya Libre"/>
              </a:defRPr>
            </a:pPr>
            <a:r>
              <a:rPr dirty="0" err="1"/>
              <a:t>Mentalidad</a:t>
            </a:r>
            <a:r>
              <a:rPr dirty="0"/>
              <a:t> </a:t>
            </a:r>
            <a:r>
              <a:rPr dirty="0" err="1"/>
              <a:t>ecológica</a:t>
            </a:r>
            <a:r>
              <a:rPr dirty="0"/>
              <a:t> y </a:t>
            </a:r>
            <a:r>
              <a:rPr dirty="0" err="1"/>
              <a:t>sostenibilidad</a:t>
            </a:r>
            <a:r>
              <a:rPr dirty="0"/>
              <a:t> </a:t>
            </a:r>
            <a:r>
              <a:rPr dirty="0" err="1"/>
              <a:t>en</a:t>
            </a:r>
            <a:r>
              <a:rPr dirty="0"/>
              <a:t> la </a:t>
            </a:r>
            <a:r>
              <a:rPr dirty="0" err="1"/>
              <a:t>innovación</a:t>
            </a:r>
            <a:r>
              <a:rPr dirty="0"/>
              <a:t>, </a:t>
            </a:r>
            <a:r>
              <a:rPr dirty="0" err="1"/>
              <a:t>liderazgo</a:t>
            </a:r>
            <a:r>
              <a:rPr dirty="0"/>
              <a:t> y </a:t>
            </a:r>
            <a:r>
              <a:rPr dirty="0" err="1"/>
              <a:t>corporación</a:t>
            </a:r>
            <a:endParaRPr sz="100" dirty="0"/>
          </a:p>
        </p:txBody>
      </p:sp>
      <p:pic>
        <p:nvPicPr>
          <p:cNvPr id="111" name="Google Shape;111;p2"/>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112" name="Google Shape;112;p2"/>
          <p:cNvPicPr preferRelativeResize="0"/>
          <p:nvPr/>
        </p:nvPicPr>
        <p:blipFill rotWithShape="1">
          <a:blip r:embed="rId10">
            <a:alphaModFix/>
          </a:blip>
          <a:srcRect/>
          <a:stretch/>
        </p:blipFill>
        <p:spPr>
          <a:xfrm>
            <a:off x="7758608" y="9258300"/>
            <a:ext cx="3710720" cy="7792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c0d571eb8a_0_108"/>
          <p:cNvSpPr txBox="1"/>
          <p:nvPr/>
        </p:nvSpPr>
        <p:spPr>
          <a:xfrm>
            <a:off x="1911538" y="841500"/>
            <a:ext cx="109878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Nuestra realidad</a:t>
            </a:r>
          </a:p>
        </p:txBody>
      </p:sp>
      <p:pic>
        <p:nvPicPr>
          <p:cNvPr id="365" name="Google Shape;365;g1c0d571eb8a_0_108"/>
          <p:cNvPicPr preferRelativeResize="0"/>
          <p:nvPr/>
        </p:nvPicPr>
        <p:blipFill rotWithShape="1">
          <a:blip r:embed="rId3">
            <a:alphaModFix/>
          </a:blip>
          <a:srcRect/>
          <a:stretch/>
        </p:blipFill>
        <p:spPr>
          <a:xfrm rot="-4196164">
            <a:off x="-6459783" y="7449207"/>
            <a:ext cx="11622267" cy="12388075"/>
          </a:xfrm>
          <a:prstGeom prst="rect">
            <a:avLst/>
          </a:prstGeom>
          <a:noFill/>
          <a:ln>
            <a:noFill/>
          </a:ln>
        </p:spPr>
      </p:pic>
      <p:pic>
        <p:nvPicPr>
          <p:cNvPr id="366" name="Google Shape;366;g1c0d571eb8a_0_10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pic>
        <p:nvPicPr>
          <p:cNvPr id="368" name="Google Shape;368;g1c0d571eb8a_0_108"/>
          <p:cNvPicPr preferRelativeResize="0"/>
          <p:nvPr/>
        </p:nvPicPr>
        <p:blipFill rotWithShape="1">
          <a:blip r:embed="rId6">
            <a:alphaModFix/>
          </a:blip>
          <a:srcRect/>
          <a:stretch/>
        </p:blipFill>
        <p:spPr>
          <a:xfrm>
            <a:off x="5976145" y="9241197"/>
            <a:ext cx="2858579" cy="600300"/>
          </a:xfrm>
          <a:prstGeom prst="rect">
            <a:avLst/>
          </a:prstGeom>
          <a:noFill/>
          <a:ln>
            <a:noFill/>
          </a:ln>
        </p:spPr>
      </p:pic>
      <p:sp>
        <p:nvSpPr>
          <p:cNvPr id="369" name="Google Shape;369;g1c0d571eb8a_0_108"/>
          <p:cNvSpPr txBox="1"/>
          <p:nvPr/>
        </p:nvSpPr>
        <p:spPr>
          <a:xfrm>
            <a:off x="1667013" y="2569422"/>
            <a:ext cx="15313206" cy="361945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Bajo la trayectoria actual de la actividad económica humana, en el transcurso de la próxima vida se perderán la seguridad y la estabilidad humanas. El éxito económico se basa en el intercambio de bienes y servicios. Los intercambios rentables no proceden de comunidades frágiles, golpeadas por la pobreza y abatidas.</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pic>
        <p:nvPicPr>
          <p:cNvPr id="370" name="Google Shape;370;g1c0d571eb8a_0_108"/>
          <p:cNvPicPr preferRelativeResize="0"/>
          <p:nvPr/>
        </p:nvPicPr>
        <p:blipFill>
          <a:blip r:embed="rId7">
            <a:alphaModFix/>
          </a:blip>
          <a:stretch>
            <a:fillRect/>
          </a:stretch>
        </p:blipFill>
        <p:spPr>
          <a:xfrm>
            <a:off x="6848001" y="4066008"/>
            <a:ext cx="7206141" cy="4786101"/>
          </a:xfrm>
          <a:prstGeom prst="rect">
            <a:avLst/>
          </a:prstGeom>
          <a:noFill/>
          <a:ln>
            <a:noFill/>
          </a:ln>
        </p:spPr>
      </p:pic>
    </p:spTree>
    <p:extLst>
      <p:ext uri="{BB962C8B-B14F-4D97-AF65-F5344CB8AC3E}">
        <p14:creationId xmlns:p14="http://schemas.microsoft.com/office/powerpoint/2010/main" val="315144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74"/>
        <p:cNvGrpSpPr/>
        <p:nvPr/>
      </p:nvGrpSpPr>
      <p:grpSpPr>
        <a:xfrm>
          <a:off x="0" y="0"/>
          <a:ext cx="0" cy="0"/>
          <a:chOff x="0" y="0"/>
          <a:chExt cx="0" cy="0"/>
        </a:xfrm>
      </p:grpSpPr>
      <p:pic>
        <p:nvPicPr>
          <p:cNvPr id="375" name="Google Shape;375;g1c0d571eb8a_0_143"/>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76" name="Google Shape;376;g1c0d571eb8a_0_14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77" name="Google Shape;377;g1c0d571eb8a_0_14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78" name="Google Shape;378;g1c0d571eb8a_0_143"/>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379" name="Google Shape;379;g1c0d571eb8a_0_143"/>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380" name="Google Shape;380;g1c0d571eb8a_0_143"/>
          <p:cNvSpPr txBox="1"/>
          <p:nvPr/>
        </p:nvSpPr>
        <p:spPr>
          <a:xfrm>
            <a:off x="648000" y="1101868"/>
            <a:ext cx="15770708"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rPr dirty="0">
                <a:solidFill>
                  <a:srgbClr val="000000"/>
                </a:solidFill>
              </a:rPr>
              <a:t>Video</a:t>
            </a:r>
            <a:r>
              <a:rPr dirty="0"/>
              <a:t>: </a:t>
            </a:r>
            <a:r>
              <a:rPr dirty="0" err="1"/>
              <a:t>Embalaje</a:t>
            </a:r>
            <a:r>
              <a:rPr dirty="0"/>
              <a:t> comestible y biodegradable</a:t>
            </a:r>
          </a:p>
        </p:txBody>
      </p:sp>
      <p:sp>
        <p:nvSpPr>
          <p:cNvPr id="381" name="Google Shape;381;g1c0d571eb8a_0_143"/>
          <p:cNvSpPr txBox="1"/>
          <p:nvPr/>
        </p:nvSpPr>
        <p:spPr>
          <a:xfrm>
            <a:off x="9828000" y="2529263"/>
            <a:ext cx="7668300" cy="65739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Se trata de </a:t>
            </a:r>
            <a:r>
              <a:rPr u="sng">
                <a:solidFill>
                  <a:schemeClr val="hlink"/>
                </a:solidFill>
                <a:hlinkClick r:id="rId8"/>
              </a:rPr>
              <a:t>Notpla</a:t>
            </a:r>
            <a:r>
              <a:t>, una empresa que está desafiando la contaminación plástica creando de envases comestibles y biodegradables fabricados a partir de algas marinas.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Las algas marinas y otras plantas son 100 % biodegradables y pueden descomponerse en semanas, lo que las convierte en una excelente alternativa sostenible al plástico. En este vídeo se entrevista a Pierre, co-fundador de Notpla, para conocer mejor las ambiciones de la empresa. Notpla es una empresa dedicada a la innovación y a la mejora del mercado de envases de un solo uso mediante el uso de su revolucionario material de origen vegetal. </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382" name="Google Shape;382;g1c0d571eb8a_0_143" descr="We visited Notpla, a company that is challenging plastic pollution by creating edible and biodegradable packaging using seaweed. Seaweed and other plants are 100% biodegradable and can break down in weeks, making them a great sustainable packaging alternative to plastic.  We spoke with Pierre, the co-founder of Notpla to learn more about the company's ambitions. Notpla is a company dedicated to innovation and improving the market of single use packaging through the use of their revolutionary plant-based material.    Check out Notpla- https://www.notpla.com/   Learn more about the Nick Maughan Foundation- https://nmf.org/​​  ​​​  See more on Instagram- https://www.instagram.com/goinggreenmedia/  Join the Going Green Facebook Page- https://www.facebook.com/ggreenmedia/​​" title="Seaweed to Replace Plastic | Edible &amp; Biodegradable Packaging | Notpla">
            <a:hlinkClick r:id="rId9"/>
          </p:cNvPr>
          <p:cNvPicPr preferRelativeResize="0"/>
          <p:nvPr/>
        </p:nvPicPr>
        <p:blipFill>
          <a:blip r:embed="rId10">
            <a:alphaModFix/>
          </a:blip>
          <a:stretch>
            <a:fillRect/>
          </a:stretch>
        </p:blipFill>
        <p:spPr>
          <a:xfrm>
            <a:off x="810000" y="2348150"/>
            <a:ext cx="8154000" cy="6115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86"/>
        <p:cNvGrpSpPr/>
        <p:nvPr/>
      </p:nvGrpSpPr>
      <p:grpSpPr>
        <a:xfrm>
          <a:off x="0" y="0"/>
          <a:ext cx="0" cy="0"/>
          <a:chOff x="0" y="0"/>
          <a:chExt cx="0" cy="0"/>
        </a:xfrm>
      </p:grpSpPr>
      <p:pic>
        <p:nvPicPr>
          <p:cNvPr id="387" name="Google Shape;387;g1c0d571eb8a_0_1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88" name="Google Shape;388;g1c0d571eb8a_0_1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89" name="Google Shape;389;g1c0d571eb8a_0_1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90" name="Google Shape;390;g1c0d571eb8a_0_155"/>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391" name="Google Shape;391;g1c0d571eb8a_0_1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392" name="Google Shape;392;g1c0d571eb8a_0_155"/>
          <p:cNvSpPr txBox="1"/>
          <p:nvPr/>
        </p:nvSpPr>
        <p:spPr>
          <a:xfrm>
            <a:off x="1222377" y="1030484"/>
            <a:ext cx="14967882"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rPr dirty="0">
                <a:solidFill>
                  <a:srgbClr val="000000"/>
                </a:solidFill>
              </a:rPr>
              <a:t>Video</a:t>
            </a:r>
            <a:r>
              <a:rPr dirty="0"/>
              <a:t>: </a:t>
            </a:r>
            <a:r>
              <a:rPr dirty="0" err="1"/>
              <a:t>Embalaje</a:t>
            </a:r>
            <a:r>
              <a:rPr dirty="0"/>
              <a:t> comestible y biodegradable</a:t>
            </a:r>
          </a:p>
        </p:txBody>
      </p:sp>
      <p:sp>
        <p:nvSpPr>
          <p:cNvPr id="393" name="Google Shape;393;g1c0d571eb8a_0_155"/>
          <p:cNvSpPr txBox="1"/>
          <p:nvPr/>
        </p:nvSpPr>
        <p:spPr>
          <a:xfrm>
            <a:off x="9828000" y="2593900"/>
            <a:ext cx="7290000" cy="59274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600">
                <a:latin typeface="Abhaya Libre"/>
                <a:ea typeface="Abhaya Libre"/>
                <a:cs typeface="Abhaya Libre"/>
                <a:sym typeface="Abhaya Libre"/>
              </a:defRPr>
            </a:pPr>
            <a:r>
              <a:t>Otro ejemplo de empresa ecológica es la start-up búlgara </a:t>
            </a:r>
            <a:r>
              <a:rPr u="sng">
                <a:solidFill>
                  <a:schemeClr val="hlink"/>
                </a:solidFill>
                <a:hlinkClick r:id="rId8"/>
              </a:rPr>
              <a:t>Cupffee</a:t>
            </a:r>
            <a:r>
              <a:t>, que produce vasos comestibles desde 2014. Cupffee desarrolló una receta para los vasos que les permite mantenerse crujientes durante 40 minutos, y que ganó popularidad rápidamente entre consumidores/as. Desde 2018, Cupffee produce sus vasos en una solución Bühler especialmente modificada. Esta asociación se ampliará para hacer frente a la creciente demanda de los vasos de Cupffee. </a:t>
            </a:r>
            <a:endParaRPr sz="26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394" name="Google Shape;394;g1c0d571eb8a_0_155" descr="Bulgarian start-up Cupffee has been producing edible cups since 2014. Cupffee developed a recipe for the cups that allows them to stay crispy for 40 minutes, which quickly grew in popularity with consumers. Since 2018, Cupffee has been producing their cups on a specially modified Bühler solution. This partnership is set to expand to address the growing demand for the Cupffee cups." title="Cupffee - Crispy wafer edible coffee cup">
            <a:hlinkClick r:id="rId9"/>
          </p:cNvPr>
          <p:cNvPicPr preferRelativeResize="0"/>
          <p:nvPr/>
        </p:nvPicPr>
        <p:blipFill>
          <a:blip r:embed="rId10">
            <a:alphaModFix/>
          </a:blip>
          <a:stretch>
            <a:fillRect/>
          </a:stretch>
        </p:blipFill>
        <p:spPr>
          <a:xfrm>
            <a:off x="1053125" y="2362600"/>
            <a:ext cx="7415742" cy="556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7" y="3725966"/>
            <a:ext cx="15342300" cy="2696700"/>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defRPr sz="7300">
                <a:solidFill>
                  <a:srgbClr val="04989E"/>
                </a:solidFill>
                <a:latin typeface="Abhaya Libre"/>
                <a:ea typeface="Abhaya Libre"/>
                <a:cs typeface="Abhaya Libre"/>
                <a:sym typeface="Abhaya Libre"/>
              </a:defRPr>
            </a:pPr>
            <a:r>
              <a:rPr dirty="0"/>
              <a:t>10 </a:t>
            </a:r>
            <a:r>
              <a:rPr dirty="0" err="1"/>
              <a:t>empresas</a:t>
            </a:r>
            <a:r>
              <a:rPr dirty="0"/>
              <a:t> </a:t>
            </a:r>
            <a:r>
              <a:rPr dirty="0" err="1"/>
              <a:t>globales</a:t>
            </a:r>
            <a:r>
              <a:rPr dirty="0"/>
              <a:t> que son </a:t>
            </a:r>
            <a:r>
              <a:rPr dirty="0" err="1"/>
              <a:t>respetuosas</a:t>
            </a:r>
            <a:r>
              <a:rPr dirty="0"/>
              <a:t> con </a:t>
            </a:r>
            <a:r>
              <a:rPr dirty="0" err="1"/>
              <a:t>el</a:t>
            </a:r>
            <a:r>
              <a:rPr dirty="0"/>
              <a:t> medio </a:t>
            </a:r>
            <a:r>
              <a:rPr dirty="0" err="1"/>
              <a:t>ambiente</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19"/>
        <p:cNvGrpSpPr/>
        <p:nvPr/>
      </p:nvGrpSpPr>
      <p:grpSpPr>
        <a:xfrm>
          <a:off x="0" y="0"/>
          <a:ext cx="0" cy="0"/>
          <a:chOff x="0" y="0"/>
          <a:chExt cx="0" cy="0"/>
        </a:xfrm>
      </p:grpSpPr>
      <p:pic>
        <p:nvPicPr>
          <p:cNvPr id="420" name="Google Shape;420;g1c0d571eb8a_0_19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21" name="Google Shape;421;g1c0d571eb8a_0_19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22" name="Google Shape;422;g1c0d571eb8a_0_199"/>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23" name="Google Shape;423;g1c0d571eb8a_0_199"/>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24" name="Google Shape;424;g1c0d571eb8a_0_199"/>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g1c0d571eb8a_0_199"/>
          <p:cNvSpPr txBox="1"/>
          <p:nvPr/>
        </p:nvSpPr>
        <p:spPr>
          <a:xfrm>
            <a:off x="1148700" y="1354057"/>
            <a:ext cx="7995300" cy="709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IKEA ha </a:t>
            </a:r>
            <a:r>
              <a:rPr dirty="0" err="1"/>
              <a:t>invertido</a:t>
            </a:r>
            <a:r>
              <a:rPr dirty="0"/>
              <a:t> </a:t>
            </a:r>
            <a:r>
              <a:rPr dirty="0" err="1"/>
              <a:t>en</a:t>
            </a:r>
            <a:r>
              <a:rPr dirty="0"/>
              <a:t> </a:t>
            </a:r>
            <a:r>
              <a:rPr dirty="0" err="1"/>
              <a:t>sostenibilidad</a:t>
            </a:r>
            <a:r>
              <a:rPr dirty="0"/>
              <a:t> </a:t>
            </a:r>
            <a:r>
              <a:rPr dirty="0" err="1"/>
              <a:t>en</a:t>
            </a:r>
            <a:r>
              <a:rPr dirty="0"/>
              <a:t> </a:t>
            </a:r>
            <a:r>
              <a:rPr dirty="0" err="1"/>
              <a:t>todas</a:t>
            </a:r>
            <a:r>
              <a:rPr dirty="0"/>
              <a:t> sus </a:t>
            </a:r>
            <a:r>
              <a:rPr dirty="0" err="1"/>
              <a:t>operaciones</a:t>
            </a:r>
            <a:r>
              <a:rPr dirty="0"/>
              <a:t> </a:t>
            </a:r>
            <a:r>
              <a:rPr dirty="0" err="1"/>
              <a:t>comerciales</a:t>
            </a:r>
            <a:r>
              <a:rPr dirty="0"/>
              <a:t>, </a:t>
            </a:r>
            <a:r>
              <a:rPr dirty="0" err="1"/>
              <a:t>incluidas</a:t>
            </a:r>
            <a:r>
              <a:rPr dirty="0"/>
              <a:t> las </a:t>
            </a:r>
            <a:r>
              <a:rPr dirty="0" err="1"/>
              <a:t>cosas</a:t>
            </a:r>
            <a:r>
              <a:rPr dirty="0"/>
              <a:t> que la </a:t>
            </a:r>
            <a:r>
              <a:rPr dirty="0" err="1"/>
              <a:t>clientela</a:t>
            </a:r>
            <a:r>
              <a:rPr dirty="0"/>
              <a:t> </a:t>
            </a:r>
            <a:r>
              <a:rPr dirty="0" err="1"/>
              <a:t>puede</a:t>
            </a:r>
            <a:r>
              <a:rPr dirty="0"/>
              <a:t> </a:t>
            </a:r>
            <a:r>
              <a:rPr dirty="0" err="1"/>
              <a:t>ver</a:t>
            </a:r>
            <a:r>
              <a:rPr dirty="0"/>
              <a:t> </a:t>
            </a:r>
            <a:r>
              <a:rPr dirty="0" err="1"/>
              <a:t>fácilmente</a:t>
            </a:r>
            <a:r>
              <a:rPr dirty="0"/>
              <a:t> y las que </a:t>
            </a:r>
            <a:r>
              <a:rPr dirty="0" err="1"/>
              <a:t>no.Comienza</a:t>
            </a:r>
            <a:r>
              <a:rPr dirty="0"/>
              <a:t> con </a:t>
            </a:r>
            <a:r>
              <a:rPr dirty="0" err="1"/>
              <a:t>su</a:t>
            </a:r>
            <a:r>
              <a:rPr dirty="0"/>
              <a:t> </a:t>
            </a:r>
            <a:r>
              <a:rPr dirty="0" err="1"/>
              <a:t>cadena</a:t>
            </a:r>
            <a:r>
              <a:rPr dirty="0"/>
              <a:t> de </a:t>
            </a:r>
            <a:r>
              <a:rPr dirty="0" err="1"/>
              <a:t>suministro</a:t>
            </a:r>
            <a:r>
              <a:rPr dirty="0"/>
              <a:t>, </a:t>
            </a:r>
            <a:r>
              <a:rPr dirty="0" err="1"/>
              <a:t>donde</a:t>
            </a:r>
            <a:r>
              <a:rPr dirty="0"/>
              <a:t> </a:t>
            </a:r>
            <a:r>
              <a:rPr dirty="0" err="1"/>
              <a:t>el</a:t>
            </a:r>
            <a:r>
              <a:rPr dirty="0"/>
              <a:t> </a:t>
            </a:r>
            <a:r>
              <a:rPr dirty="0" err="1"/>
              <a:t>fabricante</a:t>
            </a:r>
            <a:r>
              <a:rPr dirty="0"/>
              <a:t> de </a:t>
            </a:r>
            <a:r>
              <a:rPr dirty="0" err="1"/>
              <a:t>muebles</a:t>
            </a:r>
            <a:r>
              <a:rPr dirty="0"/>
              <a:t> </a:t>
            </a:r>
            <a:r>
              <a:rPr dirty="0" err="1"/>
              <a:t>sueco</a:t>
            </a:r>
            <a:r>
              <a:rPr dirty="0"/>
              <a:t> ha </a:t>
            </a:r>
            <a:r>
              <a:rPr dirty="0" err="1"/>
              <a:t>obtenido</a:t>
            </a:r>
            <a:r>
              <a:rPr dirty="0"/>
              <a:t> </a:t>
            </a:r>
            <a:r>
              <a:rPr dirty="0" err="1"/>
              <a:t>cerca</a:t>
            </a:r>
            <a:r>
              <a:rPr dirty="0"/>
              <a:t> del 50 % de </a:t>
            </a:r>
            <a:r>
              <a:rPr dirty="0" err="1"/>
              <a:t>su</a:t>
            </a:r>
            <a:r>
              <a:rPr dirty="0"/>
              <a:t> </a:t>
            </a:r>
            <a:r>
              <a:rPr dirty="0" err="1"/>
              <a:t>madera</a:t>
            </a:r>
            <a:r>
              <a:rPr dirty="0"/>
              <a:t> de </a:t>
            </a:r>
            <a:r>
              <a:rPr dirty="0" err="1"/>
              <a:t>silvicultores</a:t>
            </a:r>
            <a:r>
              <a:rPr dirty="0"/>
              <a:t> </a:t>
            </a:r>
            <a:r>
              <a:rPr dirty="0" err="1"/>
              <a:t>sostenibles</a:t>
            </a:r>
            <a:r>
              <a:rPr dirty="0"/>
              <a:t> y </a:t>
            </a:r>
            <a:r>
              <a:rPr dirty="0" err="1"/>
              <a:t>el</a:t>
            </a:r>
            <a:r>
              <a:rPr dirty="0"/>
              <a:t> 100 % de </a:t>
            </a:r>
            <a:r>
              <a:rPr dirty="0" err="1"/>
              <a:t>su</a:t>
            </a:r>
            <a:r>
              <a:rPr dirty="0"/>
              <a:t> </a:t>
            </a:r>
            <a:r>
              <a:rPr dirty="0" err="1"/>
              <a:t>algodón</a:t>
            </a:r>
            <a:r>
              <a:rPr dirty="0"/>
              <a:t> de </a:t>
            </a:r>
            <a:r>
              <a:rPr dirty="0" err="1"/>
              <a:t>granjas</a:t>
            </a:r>
            <a:r>
              <a:rPr dirty="0"/>
              <a:t> que </a:t>
            </a:r>
            <a:r>
              <a:rPr dirty="0" err="1"/>
              <a:t>cumplen</a:t>
            </a:r>
            <a:r>
              <a:rPr dirty="0"/>
              <a:t> con los </a:t>
            </a:r>
            <a:r>
              <a:rPr dirty="0" err="1"/>
              <a:t>estándares</a:t>
            </a:r>
            <a:r>
              <a:rPr dirty="0"/>
              <a:t> Better Cotton, que </a:t>
            </a:r>
            <a:r>
              <a:rPr dirty="0" err="1"/>
              <a:t>exigen</a:t>
            </a:r>
            <a:r>
              <a:rPr dirty="0"/>
              <a:t> un </a:t>
            </a:r>
            <a:r>
              <a:rPr dirty="0" err="1"/>
              <a:t>uso</a:t>
            </a:r>
            <a:r>
              <a:rPr dirty="0"/>
              <a:t> </a:t>
            </a:r>
            <a:r>
              <a:rPr dirty="0" err="1"/>
              <a:t>reducido</a:t>
            </a:r>
            <a:r>
              <a:rPr dirty="0"/>
              <a:t> de </a:t>
            </a:r>
            <a:r>
              <a:rPr dirty="0" err="1"/>
              <a:t>agua</a:t>
            </a:r>
            <a:r>
              <a:rPr dirty="0"/>
              <a:t>, </a:t>
            </a:r>
            <a:r>
              <a:rPr dirty="0" err="1"/>
              <a:t>energía</a:t>
            </a:r>
            <a:r>
              <a:rPr dirty="0"/>
              <a:t> y </a:t>
            </a:r>
            <a:r>
              <a:rPr dirty="0" err="1"/>
              <a:t>fertilizantes</a:t>
            </a:r>
            <a:r>
              <a:rPr dirty="0"/>
              <a:t> </a:t>
            </a:r>
            <a:r>
              <a:rPr dirty="0" err="1"/>
              <a:t>químicos</a:t>
            </a:r>
            <a:r>
              <a:rPr dirty="0"/>
              <a:t> y </a:t>
            </a:r>
            <a:r>
              <a:rPr dirty="0" err="1"/>
              <a:t>pesticidas</a:t>
            </a:r>
            <a:r>
              <a:rPr dirty="0"/>
              <a:t>. </a:t>
            </a:r>
            <a:r>
              <a:rPr dirty="0" err="1"/>
              <a:t>También</a:t>
            </a:r>
            <a:r>
              <a:rPr dirty="0"/>
              <a:t> </a:t>
            </a:r>
            <a:r>
              <a:rPr dirty="0" err="1"/>
              <a:t>puedes</a:t>
            </a:r>
            <a:r>
              <a:rPr dirty="0"/>
              <a:t> </a:t>
            </a:r>
            <a:r>
              <a:rPr dirty="0" err="1"/>
              <a:t>ver</a:t>
            </a:r>
            <a:r>
              <a:rPr dirty="0"/>
              <a:t> </a:t>
            </a:r>
            <a:r>
              <a:rPr dirty="0" err="1"/>
              <a:t>su</a:t>
            </a:r>
            <a:r>
              <a:rPr dirty="0"/>
              <a:t> </a:t>
            </a:r>
            <a:r>
              <a:rPr dirty="0" err="1"/>
              <a:t>compromiso</a:t>
            </a:r>
            <a:r>
              <a:rPr dirty="0"/>
              <a:t> con la </a:t>
            </a:r>
            <a:r>
              <a:rPr dirty="0" err="1"/>
              <a:t>sostenibilidad</a:t>
            </a:r>
            <a:r>
              <a:rPr dirty="0"/>
              <a:t> </a:t>
            </a:r>
            <a:r>
              <a:rPr dirty="0" err="1"/>
              <a:t>en</a:t>
            </a:r>
            <a:r>
              <a:rPr dirty="0"/>
              <a:t> la tienda. IKEA </a:t>
            </a:r>
            <a:r>
              <a:rPr dirty="0" err="1"/>
              <a:t>tiene</a:t>
            </a:r>
            <a:r>
              <a:rPr dirty="0"/>
              <a:t> </a:t>
            </a:r>
            <a:r>
              <a:rPr dirty="0" err="1"/>
              <a:t>más</a:t>
            </a:r>
            <a:r>
              <a:rPr dirty="0"/>
              <a:t> de 700.000 </a:t>
            </a:r>
            <a:r>
              <a:rPr dirty="0" err="1"/>
              <a:t>paneles</a:t>
            </a:r>
            <a:r>
              <a:rPr dirty="0"/>
              <a:t> </a:t>
            </a:r>
            <a:r>
              <a:rPr dirty="0" err="1"/>
              <a:t>solares</a:t>
            </a:r>
            <a:r>
              <a:rPr dirty="0"/>
              <a:t> que </a:t>
            </a:r>
            <a:r>
              <a:rPr dirty="0" err="1"/>
              <a:t>alimentan</a:t>
            </a:r>
            <a:r>
              <a:rPr dirty="0"/>
              <a:t> sus tiendas, y </a:t>
            </a:r>
            <a:r>
              <a:rPr dirty="0" err="1"/>
              <a:t>planea</a:t>
            </a:r>
            <a:r>
              <a:rPr dirty="0"/>
              <a:t> </a:t>
            </a:r>
            <a:r>
              <a:rPr dirty="0" err="1"/>
              <a:t>comenzar</a:t>
            </a:r>
            <a:r>
              <a:rPr dirty="0"/>
              <a:t> a </a:t>
            </a:r>
            <a:r>
              <a:rPr u="sng" dirty="0" err="1">
                <a:solidFill>
                  <a:schemeClr val="hlink"/>
                </a:solidFill>
                <a:hlinkClick r:id="rId7"/>
              </a:rPr>
              <a:t>venderlos</a:t>
            </a:r>
            <a:r>
              <a:rPr u="sng" dirty="0">
                <a:solidFill>
                  <a:schemeClr val="hlink"/>
                </a:solidFill>
                <a:hlinkClick r:id="rId7"/>
              </a:rPr>
              <a:t> al </a:t>
            </a:r>
            <a:r>
              <a:rPr u="sng" dirty="0" err="1">
                <a:solidFill>
                  <a:schemeClr val="hlink"/>
                </a:solidFill>
                <a:hlinkClick r:id="rId7"/>
              </a:rPr>
              <a:t>público</a:t>
            </a:r>
            <a:r>
              <a:rPr dirty="0"/>
              <a:t> </a:t>
            </a:r>
            <a:r>
              <a:rPr dirty="0" err="1"/>
              <a:t>en</a:t>
            </a:r>
            <a:r>
              <a:rPr dirty="0"/>
              <a:t> </a:t>
            </a:r>
            <a:r>
              <a:rPr dirty="0" err="1"/>
              <a:t>el</a:t>
            </a:r>
            <a:r>
              <a:rPr dirty="0"/>
              <a:t> </a:t>
            </a:r>
            <a:r>
              <a:rPr dirty="0" err="1"/>
              <a:t>Reino</a:t>
            </a:r>
            <a:r>
              <a:rPr dirty="0"/>
              <a:t> </a:t>
            </a:r>
            <a:r>
              <a:rPr dirty="0" err="1"/>
              <a:t>Unido</a:t>
            </a:r>
            <a:r>
              <a:rPr dirty="0"/>
              <a:t>. </a:t>
            </a:r>
            <a:r>
              <a:rPr dirty="0" err="1"/>
              <a:t>En</a:t>
            </a:r>
            <a:r>
              <a:rPr dirty="0"/>
              <a:t> 2012, IKEA </a:t>
            </a:r>
            <a:r>
              <a:rPr dirty="0" err="1"/>
              <a:t>anunció</a:t>
            </a:r>
            <a:r>
              <a:rPr dirty="0"/>
              <a:t> </a:t>
            </a:r>
            <a:r>
              <a:rPr dirty="0" err="1"/>
              <a:t>su</a:t>
            </a:r>
            <a:r>
              <a:rPr dirty="0"/>
              <a:t> </a:t>
            </a:r>
            <a:r>
              <a:rPr dirty="0" err="1"/>
              <a:t>objetivo</a:t>
            </a:r>
            <a:r>
              <a:rPr dirty="0"/>
              <a:t> de </a:t>
            </a:r>
            <a:r>
              <a:rPr dirty="0" err="1"/>
              <a:t>alimentarse</a:t>
            </a:r>
            <a:r>
              <a:rPr dirty="0"/>
              <a:t> al 100 % con </a:t>
            </a:r>
            <a:r>
              <a:rPr dirty="0" err="1"/>
              <a:t>energías</a:t>
            </a:r>
            <a:r>
              <a:rPr dirty="0"/>
              <a:t> </a:t>
            </a:r>
            <a:r>
              <a:rPr dirty="0" err="1"/>
              <a:t>renovables</a:t>
            </a:r>
            <a:r>
              <a:rPr dirty="0"/>
              <a:t> para 2020, </a:t>
            </a:r>
            <a:r>
              <a:rPr dirty="0" err="1"/>
              <a:t>pero</a:t>
            </a:r>
            <a:r>
              <a:rPr dirty="0"/>
              <a:t> solo </a:t>
            </a:r>
            <a:r>
              <a:rPr dirty="0" err="1"/>
              <a:t>cuatro</a:t>
            </a:r>
            <a:r>
              <a:rPr dirty="0"/>
              <a:t> </a:t>
            </a:r>
            <a:r>
              <a:rPr dirty="0" err="1"/>
              <a:t>años</a:t>
            </a:r>
            <a:r>
              <a:rPr dirty="0"/>
              <a:t> </a:t>
            </a:r>
            <a:r>
              <a:rPr dirty="0" err="1"/>
              <a:t>después</a:t>
            </a:r>
            <a:r>
              <a:rPr dirty="0"/>
              <a:t>, </a:t>
            </a:r>
            <a:r>
              <a:rPr dirty="0" err="1"/>
              <a:t>subió</a:t>
            </a:r>
            <a:r>
              <a:rPr dirty="0"/>
              <a:t> la </a:t>
            </a:r>
            <a:r>
              <a:rPr dirty="0" err="1"/>
              <a:t>apuesta</a:t>
            </a:r>
            <a:r>
              <a:rPr dirty="0"/>
              <a:t> con </a:t>
            </a:r>
            <a:r>
              <a:rPr dirty="0" err="1"/>
              <a:t>el</a:t>
            </a:r>
            <a:r>
              <a:rPr dirty="0"/>
              <a:t> </a:t>
            </a:r>
            <a:r>
              <a:rPr dirty="0" err="1"/>
              <a:t>objetivo</a:t>
            </a:r>
            <a:r>
              <a:rPr dirty="0"/>
              <a:t> de </a:t>
            </a:r>
            <a:r>
              <a:rPr dirty="0" err="1"/>
              <a:t>convertirse</a:t>
            </a:r>
            <a:r>
              <a:rPr dirty="0"/>
              <a:t> </a:t>
            </a:r>
            <a:r>
              <a:rPr dirty="0" err="1"/>
              <a:t>en</a:t>
            </a:r>
            <a:r>
              <a:rPr dirty="0"/>
              <a:t> </a:t>
            </a:r>
            <a:r>
              <a:rPr u="sng" dirty="0" err="1">
                <a:solidFill>
                  <a:schemeClr val="hlink"/>
                </a:solidFill>
                <a:hlinkClick r:id="rId8"/>
              </a:rPr>
              <a:t>exportador</a:t>
            </a:r>
            <a:r>
              <a:rPr u="sng" dirty="0">
                <a:solidFill>
                  <a:schemeClr val="hlink"/>
                </a:solidFill>
                <a:hlinkClick r:id="rId8"/>
              </a:rPr>
              <a:t> </a:t>
            </a:r>
            <a:r>
              <a:rPr u="sng" dirty="0" err="1">
                <a:solidFill>
                  <a:schemeClr val="hlink"/>
                </a:solidFill>
                <a:hlinkClick r:id="rId8"/>
              </a:rPr>
              <a:t>neto</a:t>
            </a:r>
            <a:r>
              <a:rPr u="sng" dirty="0">
                <a:solidFill>
                  <a:schemeClr val="hlink"/>
                </a:solidFill>
                <a:hlinkClick r:id="rId8"/>
              </a:rPr>
              <a:t> de </a:t>
            </a:r>
            <a:r>
              <a:rPr u="sng" dirty="0" err="1">
                <a:solidFill>
                  <a:schemeClr val="hlink"/>
                </a:solidFill>
                <a:hlinkClick r:id="rId8"/>
              </a:rPr>
              <a:t>energía</a:t>
            </a:r>
            <a:r>
              <a:rPr dirty="0"/>
              <a:t> </a:t>
            </a:r>
            <a:r>
              <a:rPr dirty="0" err="1"/>
              <a:t>en</a:t>
            </a:r>
            <a:r>
              <a:rPr dirty="0"/>
              <a:t> </a:t>
            </a:r>
            <a:r>
              <a:rPr dirty="0" err="1"/>
              <a:t>el</a:t>
            </a:r>
            <a:r>
              <a:rPr dirty="0"/>
              <a:t> </a:t>
            </a:r>
            <a:r>
              <a:rPr dirty="0" err="1"/>
              <a:t>mismo</a:t>
            </a:r>
            <a:r>
              <a:rPr dirty="0"/>
              <a:t> </a:t>
            </a:r>
            <a:r>
              <a:rPr dirty="0" err="1"/>
              <a:t>plazo</a:t>
            </a:r>
            <a:r>
              <a:rPr dirty="0"/>
              <a:t>.</a:t>
            </a:r>
          </a:p>
        </p:txBody>
      </p:sp>
      <p:sp>
        <p:nvSpPr>
          <p:cNvPr id="426" name="Google Shape;426;g1c0d571eb8a_0_199"/>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1. IKEA</a:t>
            </a:r>
          </a:p>
        </p:txBody>
      </p:sp>
      <p:pic>
        <p:nvPicPr>
          <p:cNvPr id="427" name="Google Shape;427;g1c0d571eb8a_0_199"/>
          <p:cNvPicPr preferRelativeResize="0"/>
          <p:nvPr/>
        </p:nvPicPr>
        <p:blipFill>
          <a:blip r:embed="rId9">
            <a:alphaModFix/>
          </a:blip>
          <a:stretch>
            <a:fillRect/>
          </a:stretch>
        </p:blipFill>
        <p:spPr>
          <a:xfrm>
            <a:off x="11078838" y="2357425"/>
            <a:ext cx="5572125" cy="5572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31"/>
        <p:cNvGrpSpPr/>
        <p:nvPr/>
      </p:nvGrpSpPr>
      <p:grpSpPr>
        <a:xfrm>
          <a:off x="0" y="0"/>
          <a:ext cx="0" cy="0"/>
          <a:chOff x="0" y="0"/>
          <a:chExt cx="0" cy="0"/>
        </a:xfrm>
      </p:grpSpPr>
      <p:pic>
        <p:nvPicPr>
          <p:cNvPr id="432" name="Google Shape;432;g1c0d571eb8a_0_22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33" name="Google Shape;433;g1c0d571eb8a_0_22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34" name="Google Shape;434;g1c0d571eb8a_0_22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35" name="Google Shape;435;g1c0d571eb8a_0_22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36" name="Google Shape;436;g1c0d571eb8a_0_220"/>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g1c0d571eb8a_0_220"/>
          <p:cNvSpPr txBox="1"/>
          <p:nvPr/>
        </p:nvSpPr>
        <p:spPr>
          <a:xfrm>
            <a:off x="1197112" y="1318670"/>
            <a:ext cx="7995300" cy="65739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Unilever ha </a:t>
            </a:r>
            <a:r>
              <a:rPr dirty="0" err="1"/>
              <a:t>hecho</a:t>
            </a:r>
            <a:r>
              <a:rPr dirty="0"/>
              <a:t> </a:t>
            </a:r>
            <a:r>
              <a:rPr dirty="0" err="1"/>
              <a:t>más</a:t>
            </a:r>
            <a:r>
              <a:rPr dirty="0"/>
              <a:t> que </a:t>
            </a:r>
            <a:r>
              <a:rPr dirty="0" err="1"/>
              <a:t>realizar</a:t>
            </a:r>
            <a:r>
              <a:rPr dirty="0"/>
              <a:t> </a:t>
            </a:r>
            <a:r>
              <a:rPr dirty="0" err="1"/>
              <a:t>inversiones</a:t>
            </a:r>
            <a:r>
              <a:rPr dirty="0"/>
              <a:t> </a:t>
            </a:r>
            <a:r>
              <a:rPr dirty="0" err="1"/>
              <a:t>ecológicas</a:t>
            </a:r>
            <a:r>
              <a:rPr dirty="0"/>
              <a:t>, ha </a:t>
            </a:r>
            <a:r>
              <a:rPr dirty="0" err="1"/>
              <a:t>hecho</a:t>
            </a:r>
            <a:r>
              <a:rPr dirty="0"/>
              <a:t> de la </a:t>
            </a:r>
            <a:r>
              <a:rPr dirty="0" err="1"/>
              <a:t>sostenibilidad</a:t>
            </a:r>
            <a:r>
              <a:rPr dirty="0"/>
              <a:t> </a:t>
            </a:r>
            <a:r>
              <a:rPr dirty="0" err="1"/>
              <a:t>parte</a:t>
            </a:r>
            <a:r>
              <a:rPr dirty="0"/>
              <a:t> de </a:t>
            </a:r>
            <a:r>
              <a:rPr dirty="0" err="1"/>
              <a:t>su</a:t>
            </a:r>
            <a:r>
              <a:rPr dirty="0"/>
              <a:t> </a:t>
            </a:r>
            <a:r>
              <a:rPr u="sng" dirty="0" err="1">
                <a:solidFill>
                  <a:schemeClr val="hlink"/>
                </a:solidFill>
                <a:hlinkClick r:id="rId7"/>
              </a:rPr>
              <a:t>identidad</a:t>
            </a:r>
            <a:r>
              <a:rPr u="sng" dirty="0">
                <a:solidFill>
                  <a:schemeClr val="hlink"/>
                </a:solidFill>
                <a:hlinkClick r:id="rId7"/>
              </a:rPr>
              <a:t> </a:t>
            </a:r>
            <a:r>
              <a:rPr u="sng" dirty="0" err="1">
                <a:solidFill>
                  <a:schemeClr val="hlink"/>
                </a:solidFill>
                <a:hlinkClick r:id="rId7"/>
              </a:rPr>
              <a:t>corporativa</a:t>
            </a:r>
            <a:r>
              <a:rPr dirty="0"/>
              <a:t>. El </a:t>
            </a:r>
            <a:r>
              <a:rPr u="sng" dirty="0">
                <a:solidFill>
                  <a:schemeClr val="hlink"/>
                </a:solidFill>
                <a:hlinkClick r:id="rId8"/>
              </a:rPr>
              <a:t>Plan de Vida </a:t>
            </a:r>
            <a:r>
              <a:rPr u="sng" dirty="0" err="1">
                <a:solidFill>
                  <a:schemeClr val="hlink"/>
                </a:solidFill>
                <a:hlinkClick r:id="rId8"/>
              </a:rPr>
              <a:t>Sostenible</a:t>
            </a:r>
            <a:r>
              <a:rPr dirty="0"/>
              <a:t> de la </a:t>
            </a:r>
            <a:r>
              <a:rPr dirty="0" err="1"/>
              <a:t>empresa</a:t>
            </a:r>
            <a:r>
              <a:rPr dirty="0"/>
              <a:t> </a:t>
            </a:r>
            <a:r>
              <a:rPr dirty="0" err="1"/>
              <a:t>fija</a:t>
            </a:r>
            <a:r>
              <a:rPr dirty="0"/>
              <a:t> </a:t>
            </a:r>
            <a:r>
              <a:rPr dirty="0" err="1"/>
              <a:t>objetivos</a:t>
            </a:r>
            <a:r>
              <a:rPr dirty="0"/>
              <a:t> para </a:t>
            </a:r>
            <a:r>
              <a:rPr dirty="0" err="1"/>
              <a:t>el</a:t>
            </a:r>
            <a:r>
              <a:rPr dirty="0"/>
              <a:t> </a:t>
            </a:r>
            <a:r>
              <a:rPr dirty="0" err="1"/>
              <a:t>abastecimiento</a:t>
            </a:r>
            <a:r>
              <a:rPr dirty="0"/>
              <a:t>, la </a:t>
            </a:r>
            <a:r>
              <a:rPr dirty="0" err="1"/>
              <a:t>cadena</a:t>
            </a:r>
            <a:r>
              <a:rPr dirty="0"/>
              <a:t> de </a:t>
            </a:r>
            <a:r>
              <a:rPr dirty="0" err="1"/>
              <a:t>suministro</a:t>
            </a:r>
            <a:r>
              <a:rPr dirty="0"/>
              <a:t> y la </a:t>
            </a:r>
            <a:r>
              <a:rPr dirty="0" err="1"/>
              <a:t>producción</a:t>
            </a:r>
            <a:r>
              <a:rPr dirty="0"/>
              <a:t> </a:t>
            </a:r>
            <a:r>
              <a:rPr dirty="0" err="1"/>
              <a:t>en</a:t>
            </a:r>
            <a:r>
              <a:rPr dirty="0"/>
              <a:t> </a:t>
            </a:r>
            <a:r>
              <a:rPr dirty="0" err="1"/>
              <a:t>todos</a:t>
            </a:r>
            <a:r>
              <a:rPr dirty="0"/>
              <a:t> los </a:t>
            </a:r>
            <a:r>
              <a:rPr dirty="0" err="1"/>
              <a:t>aspectos</a:t>
            </a:r>
            <a:r>
              <a:rPr dirty="0"/>
              <a:t>, </a:t>
            </a:r>
            <a:r>
              <a:rPr dirty="0" err="1"/>
              <a:t>desde</a:t>
            </a:r>
            <a:r>
              <a:rPr dirty="0"/>
              <a:t> </a:t>
            </a:r>
            <a:r>
              <a:rPr dirty="0" err="1"/>
              <a:t>el</a:t>
            </a:r>
            <a:r>
              <a:rPr dirty="0"/>
              <a:t> </a:t>
            </a:r>
            <a:r>
              <a:rPr dirty="0" err="1"/>
              <a:t>uso</a:t>
            </a:r>
            <a:r>
              <a:rPr dirty="0"/>
              <a:t> de </a:t>
            </a:r>
            <a:r>
              <a:rPr dirty="0" err="1"/>
              <a:t>energía</a:t>
            </a:r>
            <a:r>
              <a:rPr dirty="0"/>
              <a:t> y </a:t>
            </a:r>
            <a:r>
              <a:rPr dirty="0" err="1"/>
              <a:t>agua</a:t>
            </a:r>
            <a:r>
              <a:rPr dirty="0"/>
              <a:t> hasta </a:t>
            </a:r>
            <a:r>
              <a:rPr dirty="0" err="1"/>
              <a:t>el</a:t>
            </a:r>
            <a:r>
              <a:rPr dirty="0"/>
              <a:t> </a:t>
            </a:r>
            <a:r>
              <a:rPr dirty="0" err="1"/>
              <a:t>tratamiento</a:t>
            </a:r>
            <a:r>
              <a:rPr dirty="0"/>
              <a:t> de </a:t>
            </a:r>
            <a:r>
              <a:rPr dirty="0" err="1"/>
              <a:t>proveedores</a:t>
            </a:r>
            <a:r>
              <a:rPr dirty="0"/>
              <a:t> y </a:t>
            </a:r>
            <a:r>
              <a:rPr dirty="0" err="1"/>
              <a:t>comunidades</a:t>
            </a:r>
            <a:r>
              <a:rPr dirty="0"/>
              <a:t> </a:t>
            </a:r>
            <a:r>
              <a:rPr dirty="0" err="1"/>
              <a:t>donde</a:t>
            </a:r>
            <a:r>
              <a:rPr dirty="0"/>
              <a:t> </a:t>
            </a:r>
            <a:r>
              <a:rPr dirty="0" err="1"/>
              <a:t>operan</a:t>
            </a:r>
            <a:r>
              <a:rPr dirty="0"/>
              <a:t>. </a:t>
            </a:r>
            <a:r>
              <a:rPr dirty="0" err="1"/>
              <a:t>Cuando</a:t>
            </a:r>
            <a:r>
              <a:rPr dirty="0"/>
              <a:t> se </a:t>
            </a:r>
            <a:r>
              <a:rPr dirty="0" err="1"/>
              <a:t>adoptó</a:t>
            </a:r>
            <a:r>
              <a:rPr dirty="0"/>
              <a:t> por </a:t>
            </a:r>
            <a:r>
              <a:rPr dirty="0" err="1"/>
              <a:t>primera</a:t>
            </a:r>
            <a:r>
              <a:rPr dirty="0"/>
              <a:t> </a:t>
            </a:r>
            <a:r>
              <a:rPr dirty="0" err="1"/>
              <a:t>vez</a:t>
            </a:r>
            <a:r>
              <a:rPr dirty="0"/>
              <a:t> </a:t>
            </a:r>
            <a:r>
              <a:rPr dirty="0" err="1"/>
              <a:t>en</a:t>
            </a:r>
            <a:r>
              <a:rPr dirty="0"/>
              <a:t> 2010, </a:t>
            </a:r>
            <a:r>
              <a:rPr dirty="0" err="1"/>
              <a:t>el</a:t>
            </a:r>
            <a:r>
              <a:rPr dirty="0"/>
              <a:t> director </a:t>
            </a:r>
            <a:r>
              <a:rPr dirty="0" err="1"/>
              <a:t>ejecutivo</a:t>
            </a:r>
            <a:r>
              <a:rPr dirty="0"/>
              <a:t> Paul Polman </a:t>
            </a:r>
            <a:r>
              <a:rPr dirty="0" err="1"/>
              <a:t>dijo</a:t>
            </a:r>
            <a:r>
              <a:rPr dirty="0"/>
              <a:t> que </a:t>
            </a:r>
            <a:r>
              <a:rPr dirty="0" err="1"/>
              <a:t>quería</a:t>
            </a:r>
            <a:r>
              <a:rPr dirty="0"/>
              <a:t> </a:t>
            </a:r>
            <a:r>
              <a:rPr dirty="0" err="1"/>
              <a:t>duplicar</a:t>
            </a:r>
            <a:r>
              <a:rPr dirty="0"/>
              <a:t> </a:t>
            </a:r>
            <a:r>
              <a:rPr dirty="0" err="1"/>
              <a:t>el</a:t>
            </a:r>
            <a:r>
              <a:rPr dirty="0"/>
              <a:t> </a:t>
            </a:r>
            <a:r>
              <a:rPr dirty="0" err="1"/>
              <a:t>negocio</a:t>
            </a:r>
            <a:r>
              <a:rPr dirty="0"/>
              <a:t> de la </a:t>
            </a:r>
            <a:r>
              <a:rPr dirty="0" err="1"/>
              <a:t>empresa</a:t>
            </a:r>
            <a:r>
              <a:rPr dirty="0"/>
              <a:t> y </a:t>
            </a:r>
            <a:r>
              <a:rPr dirty="0" err="1"/>
              <a:t>reducir</a:t>
            </a:r>
            <a:r>
              <a:rPr dirty="0"/>
              <a:t> a la </a:t>
            </a:r>
            <a:r>
              <a:rPr dirty="0" err="1"/>
              <a:t>mitad</a:t>
            </a:r>
            <a:r>
              <a:rPr dirty="0"/>
              <a:t> </a:t>
            </a:r>
            <a:r>
              <a:rPr dirty="0" err="1"/>
              <a:t>su</a:t>
            </a:r>
            <a:r>
              <a:rPr dirty="0"/>
              <a:t> </a:t>
            </a:r>
            <a:r>
              <a:rPr dirty="0" err="1"/>
              <a:t>impacto</a:t>
            </a:r>
            <a:r>
              <a:rPr dirty="0"/>
              <a:t> </a:t>
            </a:r>
            <a:r>
              <a:rPr dirty="0" err="1"/>
              <a:t>medioambiental</a:t>
            </a:r>
            <a:r>
              <a:rPr dirty="0"/>
              <a:t> </a:t>
            </a:r>
            <a:r>
              <a:rPr dirty="0" err="1"/>
              <a:t>en</a:t>
            </a:r>
            <a:r>
              <a:rPr dirty="0"/>
              <a:t> solo 10 </a:t>
            </a:r>
            <a:r>
              <a:rPr dirty="0" err="1"/>
              <a:t>años</a:t>
            </a:r>
            <a:r>
              <a:rPr dirty="0"/>
              <a:t>. Ha </a:t>
            </a:r>
            <a:r>
              <a:rPr dirty="0" err="1"/>
              <a:t>hacho</a:t>
            </a:r>
            <a:r>
              <a:rPr dirty="0"/>
              <a:t> </a:t>
            </a:r>
            <a:r>
              <a:rPr u="sng" dirty="0" err="1">
                <a:solidFill>
                  <a:schemeClr val="hlink"/>
                </a:solidFill>
                <a:hlinkClick r:id="rId9"/>
              </a:rPr>
              <a:t>avances</a:t>
            </a:r>
            <a:r>
              <a:rPr u="sng" dirty="0">
                <a:solidFill>
                  <a:schemeClr val="hlink"/>
                </a:solidFill>
                <a:hlinkClick r:id="rId9"/>
              </a:rPr>
              <a:t> </a:t>
            </a:r>
            <a:r>
              <a:rPr u="sng" dirty="0" err="1">
                <a:solidFill>
                  <a:schemeClr val="hlink"/>
                </a:solidFill>
                <a:hlinkClick r:id="rId9"/>
              </a:rPr>
              <a:t>asombrosos</a:t>
            </a:r>
            <a:r>
              <a:rPr dirty="0"/>
              <a:t>: </a:t>
            </a:r>
            <a:r>
              <a:rPr dirty="0" err="1"/>
              <a:t>tres</a:t>
            </a:r>
            <a:r>
              <a:rPr dirty="0"/>
              <a:t> </a:t>
            </a:r>
            <a:r>
              <a:rPr dirty="0" err="1"/>
              <a:t>cuartas</a:t>
            </a:r>
            <a:r>
              <a:rPr dirty="0"/>
              <a:t> </a:t>
            </a:r>
            <a:r>
              <a:rPr dirty="0" err="1"/>
              <a:t>partes</a:t>
            </a:r>
            <a:r>
              <a:rPr dirty="0"/>
              <a:t> de los </a:t>
            </a:r>
            <a:r>
              <a:rPr dirty="0" err="1"/>
              <a:t>residuos</a:t>
            </a:r>
            <a:r>
              <a:rPr dirty="0"/>
              <a:t> no </a:t>
            </a:r>
            <a:r>
              <a:rPr dirty="0" err="1"/>
              <a:t>peligrosos</a:t>
            </a:r>
            <a:r>
              <a:rPr dirty="0"/>
              <a:t> de Unilever no van a </a:t>
            </a:r>
            <a:r>
              <a:rPr dirty="0" err="1"/>
              <a:t>parar</a:t>
            </a:r>
            <a:r>
              <a:rPr dirty="0"/>
              <a:t> a los </a:t>
            </a:r>
            <a:r>
              <a:rPr dirty="0" err="1"/>
              <a:t>vertederos</a:t>
            </a:r>
            <a:r>
              <a:rPr dirty="0"/>
              <a:t> y la </a:t>
            </a:r>
            <a:r>
              <a:rPr dirty="0" err="1"/>
              <a:t>proporción</a:t>
            </a:r>
            <a:r>
              <a:rPr dirty="0"/>
              <a:t> de </a:t>
            </a:r>
            <a:r>
              <a:rPr dirty="0" err="1"/>
              <a:t>proveedores</a:t>
            </a:r>
            <a:r>
              <a:rPr dirty="0"/>
              <a:t> </a:t>
            </a:r>
            <a:r>
              <a:rPr dirty="0" err="1"/>
              <a:t>agrícolas</a:t>
            </a:r>
            <a:r>
              <a:rPr dirty="0"/>
              <a:t> que </a:t>
            </a:r>
            <a:r>
              <a:rPr dirty="0" err="1"/>
              <a:t>utilizan</a:t>
            </a:r>
            <a:r>
              <a:rPr dirty="0"/>
              <a:t> </a:t>
            </a:r>
            <a:r>
              <a:rPr dirty="0" err="1"/>
              <a:t>prácticas</a:t>
            </a:r>
            <a:r>
              <a:rPr dirty="0"/>
              <a:t> </a:t>
            </a:r>
            <a:r>
              <a:rPr dirty="0" err="1"/>
              <a:t>sostenibles</a:t>
            </a:r>
            <a:r>
              <a:rPr dirty="0"/>
              <a:t> se ha </a:t>
            </a:r>
            <a:r>
              <a:rPr dirty="0" err="1"/>
              <a:t>triplicado</a:t>
            </a:r>
            <a:r>
              <a:rPr dirty="0"/>
              <a:t>. Las </a:t>
            </a:r>
            <a:r>
              <a:rPr dirty="0" err="1"/>
              <a:t>Naciones</a:t>
            </a:r>
            <a:r>
              <a:rPr dirty="0"/>
              <a:t> </a:t>
            </a:r>
            <a:r>
              <a:rPr dirty="0" err="1"/>
              <a:t>Unidas</a:t>
            </a:r>
            <a:r>
              <a:rPr dirty="0"/>
              <a:t> </a:t>
            </a:r>
            <a:r>
              <a:rPr dirty="0" err="1"/>
              <a:t>otorgaron</a:t>
            </a:r>
            <a:r>
              <a:rPr dirty="0"/>
              <a:t> al director </a:t>
            </a:r>
            <a:r>
              <a:rPr dirty="0" err="1"/>
              <a:t>ejecutivo</a:t>
            </a:r>
            <a:r>
              <a:rPr dirty="0"/>
              <a:t> de la </a:t>
            </a:r>
            <a:r>
              <a:rPr dirty="0" err="1"/>
              <a:t>empresa</a:t>
            </a:r>
            <a:r>
              <a:rPr dirty="0"/>
              <a:t> </a:t>
            </a:r>
            <a:r>
              <a:rPr dirty="0" err="1"/>
              <a:t>el</a:t>
            </a:r>
            <a:r>
              <a:rPr dirty="0"/>
              <a:t> Premio </a:t>
            </a:r>
            <a:r>
              <a:rPr dirty="0" err="1"/>
              <a:t>Campeones</a:t>
            </a:r>
            <a:r>
              <a:rPr dirty="0"/>
              <a:t> de la Tierra </a:t>
            </a:r>
            <a:r>
              <a:rPr dirty="0" err="1"/>
              <a:t>en</a:t>
            </a:r>
            <a:r>
              <a:rPr dirty="0"/>
              <a:t> 2015 por sus </a:t>
            </a:r>
            <a:r>
              <a:rPr dirty="0" err="1"/>
              <a:t>esfuerzos</a:t>
            </a:r>
            <a:r>
              <a:rPr dirty="0"/>
              <a:t> para </a:t>
            </a:r>
            <a:r>
              <a:rPr dirty="0" err="1"/>
              <a:t>alcanzar</a:t>
            </a:r>
            <a:r>
              <a:rPr dirty="0"/>
              <a:t> </a:t>
            </a:r>
            <a:r>
              <a:rPr dirty="0" err="1"/>
              <a:t>este</a:t>
            </a:r>
            <a:r>
              <a:rPr dirty="0"/>
              <a:t> </a:t>
            </a:r>
            <a:r>
              <a:rPr dirty="0" err="1"/>
              <a:t>objetivo</a:t>
            </a:r>
            <a:r>
              <a:rPr dirty="0"/>
              <a:t>.</a:t>
            </a:r>
          </a:p>
        </p:txBody>
      </p:sp>
      <p:sp>
        <p:nvSpPr>
          <p:cNvPr id="438" name="Google Shape;438;g1c0d571eb8a_0_22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2. Unilever</a:t>
            </a:r>
          </a:p>
        </p:txBody>
      </p:sp>
      <p:pic>
        <p:nvPicPr>
          <p:cNvPr id="439" name="Google Shape;439;g1c0d571eb8a_0_220"/>
          <p:cNvPicPr preferRelativeResize="0"/>
          <p:nvPr/>
        </p:nvPicPr>
        <p:blipFill>
          <a:blip r:embed="rId10">
            <a:alphaModFix/>
          </a:blip>
          <a:stretch>
            <a:fillRect/>
          </a:stretch>
        </p:blipFill>
        <p:spPr>
          <a:xfrm>
            <a:off x="10638938" y="3687000"/>
            <a:ext cx="6451950" cy="3225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43"/>
        <p:cNvGrpSpPr/>
        <p:nvPr/>
      </p:nvGrpSpPr>
      <p:grpSpPr>
        <a:xfrm>
          <a:off x="0" y="0"/>
          <a:ext cx="0" cy="0"/>
          <a:chOff x="0" y="0"/>
          <a:chExt cx="0" cy="0"/>
        </a:xfrm>
      </p:grpSpPr>
      <p:pic>
        <p:nvPicPr>
          <p:cNvPr id="444" name="Google Shape;444;g1c0d571eb8a_0_233"/>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45" name="Google Shape;445;g1c0d571eb8a_0_23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46" name="Google Shape;446;g1c0d571eb8a_0_23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47" name="Google Shape;447;g1c0d571eb8a_0_233"/>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48" name="Google Shape;448;g1c0d571eb8a_0_233"/>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1c0d571eb8a_0_233"/>
          <p:cNvSpPr txBox="1"/>
          <p:nvPr/>
        </p:nvSpPr>
        <p:spPr>
          <a:xfrm>
            <a:off x="899550" y="1875225"/>
            <a:ext cx="8820600" cy="65739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Panasonic no recibe tantos elogios públicos como muchas otras empresas (algo que Interbrand, que clasifica a las empresas en base a su sostenibilidad, llama la "brecha"), pero no para de obtener buenas valoraciones de parte de especialistas. Al igual que muchas empresas en esta lista, Panasonic tiene </a:t>
            </a:r>
            <a:r>
              <a:rPr u="sng">
                <a:solidFill>
                  <a:schemeClr val="hlink"/>
                </a:solidFill>
                <a:hlinkClick r:id="rId7"/>
              </a:rPr>
              <a:t>objetivos energéticos ambiciosos</a:t>
            </a:r>
            <a:r>
              <a:t>, tanto en términos de eficiencia como de energías renovables, y también se centra en la fabricación de productos respetuosos con el medio ambiente. Lo que los destaca es la forma en la que han incorporado la sostenibilidad en su vida diaria. Trasladó su sede norteamericana de los suburbios de Seacaucus (Nueva Jersey) a un edificio con certificación LEED en el centro de Newark, junto a Penn Station, un movimiento intencional para eliminar la necesidad de que el personal de trabajo conduzca al trabajo y reducir su huella de carbono. También se están asociando con varias empresas para hacer una demostración de ciudad inteligente y sostenible en Japón centrada en la sostenibilidad.</a:t>
            </a:r>
          </a:p>
        </p:txBody>
      </p:sp>
      <p:sp>
        <p:nvSpPr>
          <p:cNvPr id="450" name="Google Shape;450;g1c0d571eb8a_0_233"/>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3. Panasonic</a:t>
            </a:r>
          </a:p>
        </p:txBody>
      </p:sp>
      <p:pic>
        <p:nvPicPr>
          <p:cNvPr id="451" name="Google Shape;451;g1c0d571eb8a_0_233"/>
          <p:cNvPicPr preferRelativeResize="0"/>
          <p:nvPr/>
        </p:nvPicPr>
        <p:blipFill>
          <a:blip r:embed="rId8">
            <a:alphaModFix/>
          </a:blip>
          <a:stretch>
            <a:fillRect/>
          </a:stretch>
        </p:blipFill>
        <p:spPr>
          <a:xfrm>
            <a:off x="11160300" y="3464076"/>
            <a:ext cx="6312326" cy="35559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55"/>
        <p:cNvGrpSpPr/>
        <p:nvPr/>
      </p:nvGrpSpPr>
      <p:grpSpPr>
        <a:xfrm>
          <a:off x="0" y="0"/>
          <a:ext cx="0" cy="0"/>
          <a:chOff x="0" y="0"/>
          <a:chExt cx="0" cy="0"/>
        </a:xfrm>
      </p:grpSpPr>
      <p:pic>
        <p:nvPicPr>
          <p:cNvPr id="456" name="Google Shape;456;g1c0d571eb8a_0_24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57" name="Google Shape;457;g1c0d571eb8a_0_24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58" name="Google Shape;458;g1c0d571eb8a_0_24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59" name="Google Shape;459;g1c0d571eb8a_0_245"/>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60" name="Google Shape;460;g1c0d571eb8a_0_24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61" name="Google Shape;461;g1c0d571eb8a_0_245"/>
          <p:cNvSpPr/>
          <p:nvPr/>
        </p:nvSpPr>
        <p:spPr>
          <a:xfrm>
            <a:off x="487250" y="1869300"/>
            <a:ext cx="7228946"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g1c0d571eb8a_0_245"/>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4. Allergan</a:t>
            </a:r>
          </a:p>
        </p:txBody>
      </p:sp>
      <p:grpSp>
        <p:nvGrpSpPr>
          <p:cNvPr id="463" name="Google Shape;463;g1c0d571eb8a_0_245"/>
          <p:cNvGrpSpPr/>
          <p:nvPr/>
        </p:nvGrpSpPr>
        <p:grpSpPr>
          <a:xfrm>
            <a:off x="7972381" y="1726875"/>
            <a:ext cx="9269530" cy="7938605"/>
            <a:chOff x="0" y="33"/>
            <a:chExt cx="11237381" cy="10584807"/>
          </a:xfrm>
        </p:grpSpPr>
        <p:sp>
          <p:nvSpPr>
            <p:cNvPr id="464" name="Google Shape;464;g1c0d571eb8a_0_245"/>
            <p:cNvSpPr txBox="1"/>
            <p:nvPr/>
          </p:nvSpPr>
          <p:spPr>
            <a:xfrm>
              <a:off x="0" y="7334640"/>
              <a:ext cx="110400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 Su estrategia ha pasado de la conservación del agua al de la energía, la reducción de residuos y emisiones, tanto en las operaciones directas como en la cadena de suministro. En 2016, ganó el Premio EnergySTAR de la Agencia de Protección Ambiental por quinta vez, reconociendo sus logros en eficiencia energética.</a:t>
              </a:r>
            </a:p>
          </p:txBody>
        </p:sp>
        <p:sp>
          <p:nvSpPr>
            <p:cNvPr id="465" name="Google Shape;465;g1c0d571eb8a_0_245"/>
            <p:cNvSpPr txBox="1"/>
            <p:nvPr/>
          </p:nvSpPr>
          <p:spPr>
            <a:xfrm>
              <a:off x="3908100" y="3667350"/>
              <a:ext cx="71319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La compañía farmacéutica con sede en California comenzó su compromiso con la sostenibilidad hace más de dos décadas, con una política de conservación del agua basada en informes y evaluaciones comparativas.</a:t>
              </a:r>
              <a:r>
                <a:rPr>
                  <a:solidFill>
                    <a:srgbClr val="000000"/>
                  </a:solidFill>
                </a:rPr>
                <a:t> </a:t>
              </a:r>
              <a:endParaRPr/>
            </a:p>
          </p:txBody>
        </p:sp>
        <p:sp>
          <p:nvSpPr>
            <p:cNvPr id="466" name="Google Shape;466;g1c0d571eb8a_0_245"/>
            <p:cNvSpPr txBox="1"/>
            <p:nvPr/>
          </p:nvSpPr>
          <p:spPr>
            <a:xfrm>
              <a:off x="0" y="33"/>
              <a:ext cx="85446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err="1"/>
                <a:t>En</a:t>
              </a:r>
              <a:r>
                <a:rPr dirty="0"/>
                <a:t> </a:t>
              </a:r>
              <a:r>
                <a:rPr dirty="0" err="1"/>
                <a:t>el</a:t>
              </a:r>
              <a:r>
                <a:rPr dirty="0"/>
                <a:t> </a:t>
              </a:r>
              <a:r>
                <a:rPr dirty="0" err="1"/>
                <a:t>diagrama</a:t>
              </a:r>
              <a:r>
                <a:rPr dirty="0"/>
                <a:t> de Venn, </a:t>
              </a:r>
              <a:r>
                <a:rPr dirty="0" err="1"/>
                <a:t>el</a:t>
              </a:r>
              <a:r>
                <a:rPr dirty="0"/>
                <a:t> </a:t>
              </a:r>
              <a:r>
                <a:rPr dirty="0" err="1"/>
                <a:t>ecologismo</a:t>
              </a:r>
              <a:r>
                <a:rPr dirty="0"/>
                <a:t> y </a:t>
              </a:r>
              <a:r>
                <a:rPr dirty="0" err="1"/>
                <a:t>el</a:t>
              </a:r>
              <a:r>
                <a:rPr dirty="0"/>
                <a:t> </a:t>
              </a:r>
              <a:r>
                <a:rPr dirty="0" err="1"/>
                <a:t>bótox</a:t>
              </a:r>
              <a:r>
                <a:rPr dirty="0"/>
                <a:t> se </a:t>
              </a:r>
              <a:r>
                <a:rPr dirty="0" err="1"/>
                <a:t>encuentran</a:t>
              </a:r>
              <a:r>
                <a:rPr dirty="0"/>
                <a:t> </a:t>
              </a:r>
              <a:r>
                <a:rPr dirty="0" err="1"/>
                <a:t>en</a:t>
              </a:r>
              <a:r>
                <a:rPr dirty="0"/>
                <a:t> un punto </a:t>
              </a:r>
              <a:r>
                <a:rPr dirty="0" err="1"/>
                <a:t>muy</a:t>
              </a:r>
              <a:r>
                <a:rPr dirty="0"/>
                <a:t> </a:t>
              </a:r>
              <a:r>
                <a:rPr dirty="0" err="1"/>
                <a:t>pequeño</a:t>
              </a:r>
              <a:r>
                <a:rPr dirty="0"/>
                <a:t>, </a:t>
              </a:r>
              <a:r>
                <a:rPr dirty="0" err="1"/>
                <a:t>pero</a:t>
              </a:r>
              <a:r>
                <a:rPr dirty="0"/>
                <a:t> </a:t>
              </a:r>
              <a:r>
                <a:rPr dirty="0" err="1"/>
                <a:t>justo</a:t>
              </a:r>
              <a:r>
                <a:rPr dirty="0"/>
                <a:t> </a:t>
              </a:r>
              <a:r>
                <a:rPr dirty="0" err="1"/>
                <a:t>en</a:t>
              </a:r>
              <a:r>
                <a:rPr dirty="0"/>
                <a:t> </a:t>
              </a:r>
              <a:r>
                <a:rPr dirty="0" err="1"/>
                <a:t>el</a:t>
              </a:r>
              <a:r>
                <a:rPr dirty="0"/>
                <a:t> medio </a:t>
              </a:r>
              <a:r>
                <a:rPr dirty="0" err="1"/>
                <a:t>está</a:t>
              </a:r>
              <a:r>
                <a:rPr dirty="0"/>
                <a:t> Allergan, </a:t>
              </a:r>
              <a:r>
                <a:rPr dirty="0" err="1"/>
                <a:t>el</a:t>
              </a:r>
              <a:r>
                <a:rPr dirty="0"/>
                <a:t> productor de </a:t>
              </a:r>
              <a:r>
                <a:rPr dirty="0" err="1"/>
                <a:t>bótox</a:t>
              </a:r>
              <a:r>
                <a:rPr dirty="0"/>
                <a:t> que ha </a:t>
              </a:r>
              <a:r>
                <a:rPr dirty="0" err="1"/>
                <a:t>estado</a:t>
              </a:r>
              <a:r>
                <a:rPr dirty="0"/>
                <a:t> </a:t>
              </a:r>
              <a:r>
                <a:rPr dirty="0" err="1"/>
                <a:t>en</a:t>
              </a:r>
              <a:r>
                <a:rPr dirty="0"/>
                <a:t> la </a:t>
              </a:r>
              <a:r>
                <a:rPr dirty="0" err="1"/>
                <a:t>cima</a:t>
              </a:r>
              <a:r>
                <a:rPr dirty="0"/>
                <a:t> (o </a:t>
              </a:r>
              <a:r>
                <a:rPr dirty="0" err="1"/>
                <a:t>muy</a:t>
              </a:r>
              <a:r>
                <a:rPr dirty="0"/>
                <a:t> </a:t>
              </a:r>
              <a:r>
                <a:rPr dirty="0" err="1"/>
                <a:t>cerca</a:t>
              </a:r>
              <a:r>
                <a:rPr dirty="0"/>
                <a:t>) de las </a:t>
              </a:r>
              <a:r>
                <a:rPr u="sng" dirty="0" err="1">
                  <a:solidFill>
                    <a:schemeClr val="hlink"/>
                  </a:solidFill>
                  <a:hlinkClick r:id="rId8"/>
                </a:rPr>
                <a:t>clasificaciones</a:t>
              </a:r>
              <a:r>
                <a:rPr u="sng" dirty="0">
                  <a:solidFill>
                    <a:schemeClr val="hlink"/>
                  </a:solidFill>
                  <a:hlinkClick r:id="rId8"/>
                </a:rPr>
                <a:t> de </a:t>
              </a:r>
              <a:r>
                <a:rPr u="sng" dirty="0" err="1">
                  <a:solidFill>
                    <a:schemeClr val="hlink"/>
                  </a:solidFill>
                  <a:hlinkClick r:id="rId8"/>
                </a:rPr>
                <a:t>empresas</a:t>
              </a:r>
              <a:r>
                <a:rPr u="sng" dirty="0">
                  <a:solidFill>
                    <a:schemeClr val="hlink"/>
                  </a:solidFill>
                  <a:hlinkClick r:id="rId8"/>
                </a:rPr>
                <a:t> </a:t>
              </a:r>
              <a:r>
                <a:rPr u="sng" dirty="0" err="1">
                  <a:solidFill>
                    <a:schemeClr val="hlink"/>
                  </a:solidFill>
                  <a:hlinkClick r:id="rId8"/>
                </a:rPr>
                <a:t>ecológicas</a:t>
              </a:r>
              <a:r>
                <a:rPr dirty="0"/>
                <a:t> de Newsweek </a:t>
              </a:r>
              <a:r>
                <a:rPr dirty="0" err="1"/>
                <a:t>durante</a:t>
              </a:r>
              <a:r>
                <a:rPr dirty="0"/>
                <a:t> </a:t>
              </a:r>
              <a:r>
                <a:rPr dirty="0" err="1"/>
                <a:t>años</a:t>
              </a:r>
              <a:r>
                <a:rPr dirty="0"/>
                <a:t>.</a:t>
              </a:r>
            </a:p>
          </p:txBody>
        </p:sp>
        <p:pic>
          <p:nvPicPr>
            <p:cNvPr id="467" name="Google Shape;467;g1c0d571eb8a_0_245"/>
            <p:cNvPicPr preferRelativeResize="0"/>
            <p:nvPr/>
          </p:nvPicPr>
          <p:blipFill rotWithShape="1">
            <a:blip r:embed="rId9">
              <a:alphaModFix/>
            </a:blip>
            <a:srcRect/>
            <a:stretch/>
          </p:blipFill>
          <p:spPr>
            <a:xfrm>
              <a:off x="8935857" y="94767"/>
              <a:ext cx="2301524" cy="2310187"/>
            </a:xfrm>
            <a:prstGeom prst="rect">
              <a:avLst/>
            </a:prstGeom>
            <a:noFill/>
            <a:ln>
              <a:noFill/>
            </a:ln>
          </p:spPr>
        </p:pic>
        <p:pic>
          <p:nvPicPr>
            <p:cNvPr id="468" name="Google Shape;468;g1c0d571eb8a_0_245"/>
            <p:cNvPicPr preferRelativeResize="0"/>
            <p:nvPr/>
          </p:nvPicPr>
          <p:blipFill rotWithShape="1">
            <a:blip r:embed="rId10">
              <a:alphaModFix/>
            </a:blip>
            <a:srcRect/>
            <a:stretch/>
          </p:blipFill>
          <p:spPr>
            <a:xfrm>
              <a:off x="484010" y="3808798"/>
              <a:ext cx="2548822" cy="2405452"/>
            </a:xfrm>
            <a:prstGeom prst="rect">
              <a:avLst/>
            </a:prstGeom>
            <a:noFill/>
            <a:ln>
              <a:noFill/>
            </a:ln>
          </p:spPr>
        </p:pic>
      </p:grpSp>
      <p:pic>
        <p:nvPicPr>
          <p:cNvPr id="469" name="Google Shape;469;g1c0d571eb8a_0_245"/>
          <p:cNvPicPr preferRelativeResize="0"/>
          <p:nvPr/>
        </p:nvPicPr>
        <p:blipFill>
          <a:blip r:embed="rId11">
            <a:alphaModFix/>
          </a:blip>
          <a:stretch>
            <a:fillRect/>
          </a:stretch>
        </p:blipFill>
        <p:spPr>
          <a:xfrm>
            <a:off x="2374453" y="2747847"/>
            <a:ext cx="3710725" cy="47913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73"/>
        <p:cNvGrpSpPr/>
        <p:nvPr/>
      </p:nvGrpSpPr>
      <p:grpSpPr>
        <a:xfrm>
          <a:off x="0" y="0"/>
          <a:ext cx="0" cy="0"/>
          <a:chOff x="0" y="0"/>
          <a:chExt cx="0" cy="0"/>
        </a:xfrm>
      </p:grpSpPr>
      <p:pic>
        <p:nvPicPr>
          <p:cNvPr id="474" name="Google Shape;474;g1c0d571eb8a_0_26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75" name="Google Shape;475;g1c0d571eb8a_0_26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76" name="Google Shape;476;g1c0d571eb8a_0_26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77" name="Google Shape;477;g1c0d571eb8a_0_264"/>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78" name="Google Shape;478;g1c0d571eb8a_0_26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79" name="Google Shape;479;g1c0d571eb8a_0_264"/>
          <p:cNvSpPr/>
          <p:nvPr/>
        </p:nvSpPr>
        <p:spPr>
          <a:xfrm>
            <a:off x="487250" y="1869300"/>
            <a:ext cx="7481854"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1c0d571eb8a_0_264"/>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5. Seventh Generation</a:t>
            </a:r>
          </a:p>
        </p:txBody>
      </p:sp>
      <p:grpSp>
        <p:nvGrpSpPr>
          <p:cNvPr id="481" name="Google Shape;481;g1c0d571eb8a_0_264"/>
          <p:cNvGrpSpPr/>
          <p:nvPr/>
        </p:nvGrpSpPr>
        <p:grpSpPr>
          <a:xfrm>
            <a:off x="8355106" y="1265396"/>
            <a:ext cx="9223650" cy="8506359"/>
            <a:chOff x="0" y="189933"/>
            <a:chExt cx="11138700" cy="9865507"/>
          </a:xfrm>
        </p:grpSpPr>
        <p:sp>
          <p:nvSpPr>
            <p:cNvPr id="482" name="Google Shape;482;g1c0d571eb8a_0_264"/>
            <p:cNvSpPr txBox="1"/>
            <p:nvPr/>
          </p:nvSpPr>
          <p:spPr>
            <a:xfrm>
              <a:off x="98700" y="6805240"/>
              <a:ext cx="110400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Muchas veces, el argumento en contra de las empresas más respetuosas con el medio ambiente es que no funcionan tan bien, pero ese mito murió con el éxito de Seventh Generation. Ahora, incluso marcas como Clorox han creado versiones más ecológicas de sus productos para satisfacer la demanda de productos de limpieza respetuosas con el medio ambiente.</a:t>
              </a:r>
            </a:p>
          </p:txBody>
        </p:sp>
        <p:sp>
          <p:nvSpPr>
            <p:cNvPr id="483" name="Google Shape;483;g1c0d571eb8a_0_264"/>
            <p:cNvSpPr txBox="1"/>
            <p:nvPr/>
          </p:nvSpPr>
          <p:spPr>
            <a:xfrm>
              <a:off x="3908100" y="3057950"/>
              <a:ext cx="71319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Muchos productos de limpieza se van por el desagüe, y a pesar de los esfuerzos de las plantas de tratamiento de aguas residuales, algunos de los productos químicos más fuertes y tóxicos todavía siguen contaminando las aguas subterráneas y las vías fluviales.</a:t>
              </a:r>
            </a:p>
          </p:txBody>
        </p:sp>
        <p:sp>
          <p:nvSpPr>
            <p:cNvPr id="484" name="Google Shape;484;g1c0d571eb8a_0_264"/>
            <p:cNvSpPr txBox="1"/>
            <p:nvPr/>
          </p:nvSpPr>
          <p:spPr>
            <a:xfrm>
              <a:off x="0" y="189933"/>
              <a:ext cx="85446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Seventh Generation no solo </a:t>
              </a:r>
              <a:r>
                <a:rPr dirty="0" err="1"/>
                <a:t>utiliza</a:t>
              </a:r>
              <a:r>
                <a:rPr dirty="0"/>
                <a:t> </a:t>
              </a:r>
              <a:r>
                <a:rPr dirty="0" err="1"/>
                <a:t>prácticas</a:t>
              </a:r>
              <a:r>
                <a:rPr dirty="0"/>
                <a:t> </a:t>
              </a:r>
              <a:r>
                <a:rPr dirty="0" err="1"/>
                <a:t>sostenibles</a:t>
              </a:r>
              <a:r>
                <a:rPr dirty="0"/>
                <a:t>, </a:t>
              </a:r>
              <a:r>
                <a:rPr dirty="0" err="1"/>
                <a:t>sino</a:t>
              </a:r>
              <a:r>
                <a:rPr dirty="0"/>
                <a:t> que </a:t>
              </a:r>
              <a:r>
                <a:rPr dirty="0" err="1"/>
                <a:t>también</a:t>
              </a:r>
              <a:r>
                <a:rPr dirty="0"/>
                <a:t> ha </a:t>
              </a:r>
              <a:r>
                <a:rPr dirty="0" err="1"/>
                <a:t>creado</a:t>
              </a:r>
              <a:r>
                <a:rPr dirty="0"/>
                <a:t> </a:t>
              </a:r>
              <a:r>
                <a:rPr dirty="0" err="1"/>
                <a:t>espacio</a:t>
              </a:r>
              <a:r>
                <a:rPr dirty="0"/>
                <a:t> para </a:t>
              </a:r>
              <a:r>
                <a:rPr dirty="0" err="1"/>
                <a:t>productos</a:t>
              </a:r>
              <a:r>
                <a:rPr dirty="0"/>
                <a:t> </a:t>
              </a:r>
              <a:r>
                <a:rPr dirty="0" err="1"/>
                <a:t>ecológicos</a:t>
              </a:r>
              <a:r>
                <a:rPr dirty="0"/>
                <a:t> </a:t>
              </a:r>
              <a:r>
                <a:rPr dirty="0" err="1"/>
                <a:t>en</a:t>
              </a:r>
              <a:r>
                <a:rPr dirty="0"/>
                <a:t> una </a:t>
              </a:r>
              <a:r>
                <a:rPr dirty="0" err="1"/>
                <a:t>industria</a:t>
              </a:r>
              <a:r>
                <a:rPr dirty="0"/>
                <a:t> </a:t>
              </a:r>
              <a:r>
                <a:rPr dirty="0" err="1"/>
                <a:t>particularmente</a:t>
              </a:r>
              <a:r>
                <a:rPr dirty="0"/>
                <a:t> </a:t>
              </a:r>
              <a:r>
                <a:rPr dirty="0" err="1"/>
                <a:t>destructiva</a:t>
              </a:r>
              <a:r>
                <a:rPr dirty="0"/>
                <a:t> para </a:t>
              </a:r>
              <a:r>
                <a:rPr dirty="0" err="1"/>
                <a:t>el</a:t>
              </a:r>
              <a:r>
                <a:rPr dirty="0"/>
                <a:t> medio </a:t>
              </a:r>
              <a:r>
                <a:rPr dirty="0" err="1"/>
                <a:t>ambiente</a:t>
              </a:r>
              <a:r>
                <a:rPr dirty="0"/>
                <a:t>: los </a:t>
              </a:r>
              <a:r>
                <a:rPr dirty="0" err="1"/>
                <a:t>limpiadores</a:t>
              </a:r>
              <a:r>
                <a:rPr dirty="0"/>
                <a:t> </a:t>
              </a:r>
              <a:r>
                <a:rPr dirty="0" err="1"/>
                <a:t>domésticos</a:t>
              </a:r>
              <a:r>
                <a:rPr dirty="0"/>
                <a:t>.</a:t>
              </a:r>
            </a:p>
          </p:txBody>
        </p:sp>
        <p:pic>
          <p:nvPicPr>
            <p:cNvPr id="485" name="Google Shape;485;g1c0d571eb8a_0_264"/>
            <p:cNvPicPr preferRelativeResize="0"/>
            <p:nvPr/>
          </p:nvPicPr>
          <p:blipFill rotWithShape="1">
            <a:blip r:embed="rId8">
              <a:alphaModFix/>
            </a:blip>
            <a:srcRect/>
            <a:stretch/>
          </p:blipFill>
          <p:spPr>
            <a:xfrm>
              <a:off x="8817183" y="594154"/>
              <a:ext cx="2301523" cy="2310187"/>
            </a:xfrm>
            <a:prstGeom prst="rect">
              <a:avLst/>
            </a:prstGeom>
            <a:noFill/>
            <a:ln>
              <a:noFill/>
            </a:ln>
          </p:spPr>
        </p:pic>
        <p:pic>
          <p:nvPicPr>
            <p:cNvPr id="486" name="Google Shape;486;g1c0d571eb8a_0_264"/>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487" name="Google Shape;487;g1c0d571eb8a_0_264"/>
          <p:cNvPicPr preferRelativeResize="0"/>
          <p:nvPr/>
        </p:nvPicPr>
        <p:blipFill>
          <a:blip r:embed="rId10">
            <a:alphaModFix/>
          </a:blip>
          <a:stretch>
            <a:fillRect/>
          </a:stretch>
        </p:blipFill>
        <p:spPr>
          <a:xfrm>
            <a:off x="1819250" y="2705234"/>
            <a:ext cx="4911508" cy="48765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91"/>
        <p:cNvGrpSpPr/>
        <p:nvPr/>
      </p:nvGrpSpPr>
      <p:grpSpPr>
        <a:xfrm>
          <a:off x="0" y="0"/>
          <a:ext cx="0" cy="0"/>
          <a:chOff x="0" y="0"/>
          <a:chExt cx="0" cy="0"/>
        </a:xfrm>
      </p:grpSpPr>
      <p:pic>
        <p:nvPicPr>
          <p:cNvPr id="492" name="Google Shape;492;g1c0d571eb8a_0_28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93" name="Google Shape;493;g1c0d571eb8a_0_28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94" name="Google Shape;494;g1c0d571eb8a_0_28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95" name="Google Shape;495;g1c0d571eb8a_0_282"/>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96" name="Google Shape;496;g1c0d571eb8a_0_28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97" name="Google Shape;497;g1c0d571eb8a_0_282"/>
          <p:cNvSpPr/>
          <p:nvPr/>
        </p:nvSpPr>
        <p:spPr>
          <a:xfrm>
            <a:off x="487250" y="1869300"/>
            <a:ext cx="7481854"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1c0d571eb8a_0_282"/>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6. Patagonia</a:t>
            </a:r>
          </a:p>
        </p:txBody>
      </p:sp>
      <p:grpSp>
        <p:nvGrpSpPr>
          <p:cNvPr id="499" name="Google Shape;499;g1c0d571eb8a_0_282"/>
          <p:cNvGrpSpPr/>
          <p:nvPr/>
        </p:nvGrpSpPr>
        <p:grpSpPr>
          <a:xfrm>
            <a:off x="8647195" y="1438606"/>
            <a:ext cx="9064806" cy="8153628"/>
            <a:chOff x="-222240" y="189933"/>
            <a:chExt cx="12086407" cy="9176107"/>
          </a:xfrm>
        </p:grpSpPr>
        <p:sp>
          <p:nvSpPr>
            <p:cNvPr id="500" name="Google Shape;500;g1c0d571eb8a_0_282"/>
            <p:cNvSpPr txBox="1"/>
            <p:nvPr/>
          </p:nvSpPr>
          <p:spPr>
            <a:xfrm>
              <a:off x="98700" y="6805240"/>
              <a:ext cx="110400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Los </a:t>
              </a:r>
              <a:r>
                <a:rPr dirty="0" err="1"/>
                <a:t>trajes</a:t>
              </a:r>
              <a:r>
                <a:rPr dirty="0"/>
                <a:t> de </a:t>
              </a:r>
              <a:r>
                <a:rPr dirty="0" err="1"/>
                <a:t>neopreno</a:t>
              </a:r>
              <a:r>
                <a:rPr dirty="0"/>
                <a:t> </a:t>
              </a:r>
              <a:r>
                <a:rPr dirty="0" err="1"/>
                <a:t>están</a:t>
              </a:r>
              <a:r>
                <a:rPr dirty="0"/>
                <a:t> </a:t>
              </a:r>
              <a:r>
                <a:rPr dirty="0" err="1"/>
                <a:t>hechos</a:t>
              </a:r>
              <a:r>
                <a:rPr dirty="0"/>
                <a:t> de </a:t>
              </a:r>
              <a:r>
                <a:rPr u="sng" dirty="0">
                  <a:solidFill>
                    <a:schemeClr val="hlink"/>
                  </a:solidFill>
                  <a:hlinkClick r:id="rId8"/>
                </a:rPr>
                <a:t>caucho natural</a:t>
              </a:r>
              <a:r>
                <a:rPr dirty="0"/>
                <a:t> y las </a:t>
              </a:r>
              <a:r>
                <a:rPr u="sng" dirty="0" err="1">
                  <a:solidFill>
                    <a:schemeClr val="hlink"/>
                  </a:solidFill>
                  <a:hlinkClick r:id="rId9"/>
                </a:rPr>
                <a:t>botellas</a:t>
              </a:r>
              <a:r>
                <a:rPr u="sng" dirty="0">
                  <a:solidFill>
                    <a:schemeClr val="hlink"/>
                  </a:solidFill>
                  <a:hlinkClick r:id="rId9"/>
                </a:rPr>
                <a:t> de </a:t>
              </a:r>
              <a:r>
                <a:rPr u="sng" dirty="0" err="1">
                  <a:solidFill>
                    <a:schemeClr val="hlink"/>
                  </a:solidFill>
                  <a:hlinkClick r:id="rId9"/>
                </a:rPr>
                <a:t>plástico</a:t>
              </a:r>
              <a:r>
                <a:rPr dirty="0"/>
                <a:t> se </a:t>
              </a:r>
              <a:r>
                <a:rPr dirty="0" err="1"/>
                <a:t>convierten</a:t>
              </a:r>
              <a:r>
                <a:rPr dirty="0"/>
                <a:t> </a:t>
              </a:r>
              <a:r>
                <a:rPr dirty="0" err="1"/>
                <a:t>en</a:t>
              </a:r>
              <a:r>
                <a:rPr dirty="0"/>
                <a:t> parkas. Patagonia </a:t>
              </a:r>
              <a:r>
                <a:rPr dirty="0" err="1"/>
                <a:t>también</a:t>
              </a:r>
              <a:r>
                <a:rPr dirty="0"/>
                <a:t> </a:t>
              </a:r>
              <a:r>
                <a:rPr dirty="0" err="1"/>
                <a:t>reconoce</a:t>
              </a:r>
              <a:r>
                <a:rPr dirty="0"/>
                <a:t> la </a:t>
              </a:r>
              <a:r>
                <a:rPr dirty="0" err="1"/>
                <a:t>importancia</a:t>
              </a:r>
              <a:r>
                <a:rPr dirty="0"/>
                <a:t> de la </a:t>
              </a:r>
              <a:r>
                <a:rPr dirty="0" err="1"/>
                <a:t>acción</a:t>
              </a:r>
              <a:r>
                <a:rPr dirty="0"/>
                <a:t> </a:t>
              </a:r>
              <a:r>
                <a:rPr dirty="0" err="1"/>
                <a:t>política</a:t>
              </a:r>
              <a:r>
                <a:rPr dirty="0"/>
                <a:t> </a:t>
              </a:r>
              <a:r>
                <a:rPr dirty="0" err="1"/>
                <a:t>sobre</a:t>
              </a:r>
              <a:r>
                <a:rPr dirty="0"/>
                <a:t> </a:t>
              </a:r>
              <a:r>
                <a:rPr dirty="0" err="1"/>
                <a:t>el</a:t>
              </a:r>
              <a:r>
                <a:rPr dirty="0"/>
                <a:t> medio </a:t>
              </a:r>
              <a:r>
                <a:rPr dirty="0" err="1"/>
                <a:t>ambiente</a:t>
              </a:r>
              <a:r>
                <a:rPr dirty="0"/>
                <a:t> y ha </a:t>
              </a:r>
              <a:r>
                <a:rPr dirty="0" err="1"/>
                <a:t>hecho</a:t>
              </a:r>
              <a:r>
                <a:rPr dirty="0"/>
                <a:t> del </a:t>
              </a:r>
              <a:r>
                <a:rPr u="sng" dirty="0" err="1">
                  <a:solidFill>
                    <a:schemeClr val="hlink"/>
                  </a:solidFill>
                  <a:hlinkClick r:id="rId10"/>
                </a:rPr>
                <a:t>voto</a:t>
              </a:r>
              <a:r>
                <a:rPr dirty="0"/>
                <a:t> a </a:t>
              </a:r>
              <a:r>
                <a:rPr dirty="0" err="1"/>
                <a:t>líderes</a:t>
              </a:r>
              <a:r>
                <a:rPr dirty="0"/>
                <a:t> </a:t>
              </a:r>
              <a:r>
                <a:rPr dirty="0" err="1"/>
                <a:t>ecológicos</a:t>
              </a:r>
              <a:r>
                <a:rPr dirty="0"/>
                <a:t> una </a:t>
              </a:r>
              <a:r>
                <a:rPr dirty="0" err="1"/>
                <a:t>piedra</a:t>
              </a:r>
              <a:r>
                <a:rPr dirty="0"/>
                <a:t> angular de </a:t>
              </a:r>
              <a:r>
                <a:rPr dirty="0" err="1"/>
                <a:t>su</a:t>
              </a:r>
              <a:r>
                <a:rPr dirty="0"/>
                <a:t> </a:t>
              </a:r>
              <a:r>
                <a:rPr dirty="0" err="1"/>
                <a:t>mensaje</a:t>
              </a:r>
              <a:r>
                <a:rPr dirty="0"/>
                <a:t> de </a:t>
              </a:r>
              <a:r>
                <a:rPr dirty="0" err="1"/>
                <a:t>sostenibilidad</a:t>
              </a:r>
              <a:r>
                <a:rPr dirty="0"/>
                <a:t>.</a:t>
              </a:r>
            </a:p>
          </p:txBody>
        </p:sp>
        <p:sp>
          <p:nvSpPr>
            <p:cNvPr id="501" name="Google Shape;501;g1c0d571eb8a_0_282"/>
            <p:cNvSpPr txBox="1"/>
            <p:nvPr/>
          </p:nvSpPr>
          <p:spPr>
            <a:xfrm>
              <a:off x="2900167" y="3057933"/>
              <a:ext cx="89640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Han </a:t>
              </a:r>
              <a:r>
                <a:rPr u="sng" dirty="0" err="1">
                  <a:solidFill>
                    <a:schemeClr val="hlink"/>
                  </a:solidFill>
                  <a:hlinkClick r:id="rId11"/>
                </a:rPr>
                <a:t>lanzado</a:t>
              </a:r>
              <a:r>
                <a:rPr u="sng" dirty="0">
                  <a:solidFill>
                    <a:schemeClr val="hlink"/>
                  </a:solidFill>
                  <a:hlinkClick r:id="rId11"/>
                </a:rPr>
                <a:t> </a:t>
              </a:r>
              <a:r>
                <a:rPr u="sng" dirty="0" err="1">
                  <a:solidFill>
                    <a:schemeClr val="hlink"/>
                  </a:solidFill>
                  <a:hlinkClick r:id="rId11"/>
                </a:rPr>
                <a:t>anuncios</a:t>
              </a:r>
              <a:r>
                <a:rPr dirty="0"/>
                <a:t> que </a:t>
              </a:r>
              <a:r>
                <a:rPr dirty="0" err="1"/>
                <a:t>animan</a:t>
              </a:r>
              <a:r>
                <a:rPr dirty="0"/>
                <a:t> a las personas a no </a:t>
              </a:r>
              <a:r>
                <a:rPr dirty="0" err="1"/>
                <a:t>comprar</a:t>
              </a:r>
              <a:r>
                <a:rPr dirty="0"/>
                <a:t> </a:t>
              </a:r>
              <a:r>
                <a:rPr dirty="0" err="1"/>
                <a:t>cosas</a:t>
              </a:r>
              <a:r>
                <a:rPr dirty="0"/>
                <a:t> que no </a:t>
              </a:r>
              <a:r>
                <a:rPr dirty="0" err="1"/>
                <a:t>necesitan</a:t>
              </a:r>
              <a:r>
                <a:rPr dirty="0"/>
                <a:t> (</a:t>
              </a:r>
              <a:r>
                <a:rPr dirty="0" err="1"/>
                <a:t>incluso</a:t>
              </a:r>
              <a:r>
                <a:rPr dirty="0"/>
                <a:t> </a:t>
              </a:r>
              <a:r>
                <a:rPr dirty="0" err="1"/>
                <a:t>productos</a:t>
              </a:r>
              <a:r>
                <a:rPr dirty="0"/>
                <a:t> </a:t>
              </a:r>
              <a:r>
                <a:rPr dirty="0" err="1"/>
                <a:t>suyos</a:t>
              </a:r>
              <a:r>
                <a:rPr dirty="0"/>
                <a:t>) e </a:t>
              </a:r>
              <a:r>
                <a:rPr dirty="0" err="1"/>
                <a:t>han</a:t>
              </a:r>
              <a:r>
                <a:rPr dirty="0"/>
                <a:t> </a:t>
              </a:r>
              <a:r>
                <a:rPr dirty="0" err="1"/>
                <a:t>implementado</a:t>
              </a:r>
              <a:r>
                <a:rPr dirty="0"/>
                <a:t> un </a:t>
              </a:r>
              <a:r>
                <a:rPr u="sng" dirty="0" err="1">
                  <a:solidFill>
                    <a:schemeClr val="hlink"/>
                  </a:solidFill>
                  <a:hlinkClick r:id="rId12"/>
                </a:rPr>
                <a:t>programa</a:t>
              </a:r>
              <a:r>
                <a:rPr dirty="0"/>
                <a:t> para </a:t>
              </a:r>
              <a:r>
                <a:rPr dirty="0" err="1"/>
                <a:t>reparar</a:t>
              </a:r>
              <a:r>
                <a:rPr dirty="0"/>
                <a:t> </a:t>
              </a:r>
              <a:r>
                <a:rPr dirty="0" err="1"/>
                <a:t>en</a:t>
              </a:r>
              <a:r>
                <a:rPr dirty="0"/>
                <a:t> </a:t>
              </a:r>
              <a:r>
                <a:rPr dirty="0" err="1"/>
                <a:t>lugar</a:t>
              </a:r>
              <a:r>
                <a:rPr dirty="0"/>
                <a:t> de </a:t>
              </a:r>
              <a:r>
                <a:rPr dirty="0" err="1"/>
                <a:t>reemplazar</a:t>
              </a:r>
              <a:r>
                <a:rPr dirty="0"/>
                <a:t> sus </a:t>
              </a:r>
              <a:r>
                <a:rPr dirty="0" err="1"/>
                <a:t>productos</a:t>
              </a:r>
              <a:r>
                <a:rPr dirty="0"/>
                <a:t>. </a:t>
              </a:r>
              <a:r>
                <a:rPr dirty="0" err="1"/>
                <a:t>Su</a:t>
              </a:r>
              <a:r>
                <a:rPr dirty="0"/>
                <a:t> </a:t>
              </a:r>
              <a:r>
                <a:rPr dirty="0" err="1"/>
                <a:t>compromiso</a:t>
              </a:r>
              <a:r>
                <a:rPr dirty="0"/>
                <a:t> </a:t>
              </a:r>
              <a:r>
                <a:rPr dirty="0" err="1"/>
                <a:t>radica</a:t>
              </a:r>
              <a:r>
                <a:rPr dirty="0"/>
                <a:t> </a:t>
              </a:r>
              <a:r>
                <a:rPr dirty="0" err="1"/>
                <a:t>en</a:t>
              </a:r>
              <a:r>
                <a:rPr dirty="0"/>
                <a:t> sus </a:t>
              </a:r>
              <a:r>
                <a:rPr dirty="0" err="1"/>
                <a:t>productos</a:t>
              </a:r>
              <a:r>
                <a:rPr dirty="0"/>
                <a:t>, no solo </a:t>
              </a:r>
              <a:r>
                <a:rPr dirty="0" err="1"/>
                <a:t>en</a:t>
              </a:r>
              <a:r>
                <a:rPr dirty="0"/>
                <a:t> sus </a:t>
              </a:r>
              <a:r>
                <a:rPr dirty="0" err="1"/>
                <a:t>mensajes</a:t>
              </a:r>
              <a:r>
                <a:rPr dirty="0"/>
                <a:t> y marketing.</a:t>
              </a:r>
            </a:p>
          </p:txBody>
        </p:sp>
        <p:sp>
          <p:nvSpPr>
            <p:cNvPr id="502" name="Google Shape;502;g1c0d571eb8a_0_282"/>
            <p:cNvSpPr txBox="1"/>
            <p:nvPr/>
          </p:nvSpPr>
          <p:spPr>
            <a:xfrm>
              <a:off x="0" y="189933"/>
              <a:ext cx="85446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Un </a:t>
              </a:r>
              <a:r>
                <a:rPr u="sng">
                  <a:solidFill>
                    <a:schemeClr val="hlink"/>
                  </a:solidFill>
                  <a:hlinkClick r:id="rId13"/>
                </a:rPr>
                <a:t>perfil</a:t>
              </a:r>
              <a:r>
                <a:t> del New Yorker de 2015 calificó la estrategia corporativa de Patagonia como de “anti-crecimiento”, un guiño irónico a la cruzada del minorista contra el consumo ostentoso y superfluo.</a:t>
              </a:r>
            </a:p>
          </p:txBody>
        </p:sp>
        <p:pic>
          <p:nvPicPr>
            <p:cNvPr id="503" name="Google Shape;503;g1c0d571eb8a_0_282"/>
            <p:cNvPicPr preferRelativeResize="0"/>
            <p:nvPr/>
          </p:nvPicPr>
          <p:blipFill rotWithShape="1">
            <a:blip r:embed="rId14">
              <a:alphaModFix/>
            </a:blip>
            <a:srcRect/>
            <a:stretch/>
          </p:blipFill>
          <p:spPr>
            <a:xfrm>
              <a:off x="8935857" y="301251"/>
              <a:ext cx="2301524" cy="2103703"/>
            </a:xfrm>
            <a:prstGeom prst="rect">
              <a:avLst/>
            </a:prstGeom>
            <a:noFill/>
            <a:ln>
              <a:noFill/>
            </a:ln>
          </p:spPr>
        </p:pic>
        <p:pic>
          <p:nvPicPr>
            <p:cNvPr id="504" name="Google Shape;504;g1c0d571eb8a_0_282"/>
            <p:cNvPicPr preferRelativeResize="0"/>
            <p:nvPr/>
          </p:nvPicPr>
          <p:blipFill rotWithShape="1">
            <a:blip r:embed="rId15">
              <a:alphaModFix/>
            </a:blip>
            <a:srcRect/>
            <a:stretch/>
          </p:blipFill>
          <p:spPr>
            <a:xfrm>
              <a:off x="-222240" y="4149273"/>
              <a:ext cx="2548822" cy="1831426"/>
            </a:xfrm>
            <a:prstGeom prst="rect">
              <a:avLst/>
            </a:prstGeom>
            <a:noFill/>
            <a:ln>
              <a:noFill/>
            </a:ln>
          </p:spPr>
        </p:pic>
      </p:grpSp>
      <p:pic>
        <p:nvPicPr>
          <p:cNvPr id="505" name="Google Shape;505;g1c0d571eb8a_0_282"/>
          <p:cNvPicPr preferRelativeResize="0"/>
          <p:nvPr/>
        </p:nvPicPr>
        <p:blipFill>
          <a:blip r:embed="rId16">
            <a:alphaModFix/>
          </a:blip>
          <a:stretch>
            <a:fillRect/>
          </a:stretch>
        </p:blipFill>
        <p:spPr>
          <a:xfrm>
            <a:off x="1829575" y="3073444"/>
            <a:ext cx="4797199" cy="35955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16"/>
        <p:cNvGrpSpPr/>
        <p:nvPr/>
      </p:nvGrpSpPr>
      <p:grpSpPr>
        <a:xfrm>
          <a:off x="0" y="0"/>
          <a:ext cx="0" cy="0"/>
          <a:chOff x="0" y="0"/>
          <a:chExt cx="0" cy="0"/>
        </a:xfrm>
      </p:grpSpPr>
      <p:sp>
        <p:nvSpPr>
          <p:cNvPr id="117" name="Google Shape;117;p3"/>
          <p:cNvSpPr txBox="1"/>
          <p:nvPr/>
        </p:nvSpPr>
        <p:spPr>
          <a:xfrm>
            <a:off x="1784074" y="1894978"/>
            <a:ext cx="10354137"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b="1">
                <a:solidFill>
                  <a:srgbClr val="000000"/>
                </a:solidFill>
                <a:latin typeface="Abhaya Libre"/>
                <a:ea typeface="Abhaya Libre"/>
                <a:cs typeface="Abhaya Libre"/>
                <a:sym typeface="Abhaya Libre"/>
              </a:defRPr>
            </a:pPr>
            <a:r>
              <a:rPr dirty="0" err="1"/>
              <a:t>Descargo</a:t>
            </a:r>
            <a:r>
              <a:rPr dirty="0"/>
              <a:t> de </a:t>
            </a:r>
            <a:r>
              <a:rPr dirty="0" err="1"/>
              <a:t>responsabilidad</a:t>
            </a:r>
            <a:endParaRPr dirty="0"/>
          </a:p>
        </p:txBody>
      </p:sp>
      <p:sp>
        <p:nvSpPr>
          <p:cNvPr id="118" name="Google Shape;118;p3"/>
          <p:cNvSpPr txBox="1"/>
          <p:nvPr/>
        </p:nvSpPr>
        <p:spPr>
          <a:xfrm>
            <a:off x="1784075" y="2828851"/>
            <a:ext cx="15741892" cy="4222115"/>
          </a:xfrm>
          <a:prstGeom prst="rect">
            <a:avLst/>
          </a:prstGeom>
          <a:noFill/>
          <a:ln>
            <a:noFill/>
          </a:ln>
        </p:spPr>
        <p:txBody>
          <a:bodyPr spcFirstLastPara="1" wrap="square" lIns="0" tIns="0" rIns="0" bIns="0" anchor="t" anchorCtr="0">
            <a:spAutoFit/>
          </a:bodyPr>
          <a:lstStyle/>
          <a:p>
            <a:pPr marL="0" marR="0" lvl="0" indent="0" algn="just" rtl="0">
              <a:lnSpc>
                <a:spcPct val="140012"/>
              </a:lnSpc>
              <a:spcBef>
                <a:spcPts val="0"/>
              </a:spcBef>
              <a:spcAft>
                <a:spcPts val="0"/>
              </a:spcAft>
              <a:buNone/>
              <a:defRPr sz="3299">
                <a:solidFill>
                  <a:srgbClr val="000000"/>
                </a:solidFill>
                <a:latin typeface="Abhaya Libre"/>
                <a:ea typeface="Abhaya Libre"/>
                <a:cs typeface="Abhaya Libre"/>
                <a:sym typeface="Abhaya Libre"/>
              </a:defRPr>
            </a:pPr>
            <a:r>
              <a:t>El apoyo de la Comisión Europea para la elaboración de la presente publicación no significa la aprobación de los contenidos, que es reflejo único de las opiniones del grupo de autores. La Comisión no se hace responsable del uso que pueda hacerse de la información.</a:t>
            </a:r>
          </a:p>
          <a:p>
            <a:pPr marL="0" marR="0" lvl="0" indent="0" algn="just" rtl="0">
              <a:lnSpc>
                <a:spcPct val="72143"/>
              </a:lnSpc>
              <a:spcBef>
                <a:spcPts val="0"/>
              </a:spcBef>
              <a:spcAft>
                <a:spcPts val="0"/>
              </a:spcAft>
              <a:buNone/>
            </a:pPr>
            <a:endParaRPr sz="3299" b="0" i="0" u="none" strike="noStrike" cap="none">
              <a:solidFill>
                <a:srgbClr val="000000"/>
              </a:solidFill>
              <a:latin typeface="Abhaya Libre"/>
              <a:ea typeface="Abhaya Libre"/>
              <a:cs typeface="Abhaya Libre"/>
              <a:sym typeface="Abhaya Libre"/>
            </a:endParaRPr>
          </a:p>
          <a:p>
            <a:pPr marL="0" marR="0" lvl="0" indent="0" algn="just" rtl="0">
              <a:lnSpc>
                <a:spcPct val="140012"/>
              </a:lnSpc>
              <a:spcBef>
                <a:spcPts val="0"/>
              </a:spcBef>
              <a:spcAft>
                <a:spcPts val="0"/>
              </a:spcAft>
              <a:buNone/>
              <a:defRPr sz="3299">
                <a:solidFill>
                  <a:srgbClr val="000000"/>
                </a:solidFill>
                <a:latin typeface="Abhaya Libre"/>
                <a:ea typeface="Abhaya Libre"/>
                <a:cs typeface="Abhaya Libre"/>
                <a:sym typeface="Abhaya Libre"/>
              </a:defRPr>
            </a:pPr>
            <a:r>
              <a:t>Proyecto n.º 2021-1-RO01-KA220-VET-000028118</a:t>
            </a:r>
          </a:p>
          <a:p>
            <a:pPr marL="0" marR="0" lvl="0" indent="0" algn="just" rtl="0">
              <a:lnSpc>
                <a:spcPct val="140012"/>
              </a:lnSpc>
              <a:spcBef>
                <a:spcPts val="0"/>
              </a:spcBef>
              <a:spcAft>
                <a:spcPts val="0"/>
              </a:spcAft>
              <a:buNone/>
            </a:pPr>
            <a:endParaRPr sz="3299" b="0" i="0" u="none" strike="noStrike" cap="none">
              <a:solidFill>
                <a:srgbClr val="000000"/>
              </a:solidFill>
              <a:latin typeface="Abhaya Libre"/>
              <a:ea typeface="Abhaya Libre"/>
              <a:cs typeface="Abhaya Libre"/>
              <a:sym typeface="Abhaya Libre"/>
            </a:endParaRPr>
          </a:p>
          <a:p>
            <a:pPr marL="0" marR="0" lvl="0" indent="0" algn="l" rtl="0">
              <a:lnSpc>
                <a:spcPct val="106062"/>
              </a:lnSpc>
              <a:spcBef>
                <a:spcPts val="0"/>
              </a:spcBef>
              <a:spcAft>
                <a:spcPts val="0"/>
              </a:spcAft>
              <a:buNone/>
            </a:pPr>
            <a:endParaRPr sz="3299" b="0" i="0" u="none" strike="noStrike" cap="none">
              <a:solidFill>
                <a:srgbClr val="000000"/>
              </a:solidFill>
              <a:latin typeface="Abhaya Libre"/>
              <a:ea typeface="Abhaya Libre"/>
              <a:cs typeface="Abhaya Libre"/>
              <a:sym typeface="Abhaya Libre"/>
            </a:endParaRPr>
          </a:p>
        </p:txBody>
      </p:sp>
      <p:pic>
        <p:nvPicPr>
          <p:cNvPr id="119" name="Google Shape;119;p3"/>
          <p:cNvPicPr preferRelativeResize="0"/>
          <p:nvPr/>
        </p:nvPicPr>
        <p:blipFill rotWithShape="1">
          <a:blip r:embed="rId3">
            <a:alphaModFix/>
          </a:blip>
          <a:srcRect/>
          <a:stretch/>
        </p:blipFill>
        <p:spPr>
          <a:xfrm rot="-4196164">
            <a:off x="-4782433" y="7448371"/>
            <a:ext cx="11622266" cy="12388074"/>
          </a:xfrm>
          <a:prstGeom prst="rect">
            <a:avLst/>
          </a:prstGeom>
          <a:noFill/>
          <a:ln>
            <a:noFill/>
          </a:ln>
        </p:spPr>
      </p:pic>
      <p:pic>
        <p:nvPicPr>
          <p:cNvPr id="120" name="Google Shape;120;p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121" name="Google Shape;121;p3"/>
          <p:cNvPicPr preferRelativeResize="0"/>
          <p:nvPr/>
        </p:nvPicPr>
        <p:blipFill rotWithShape="1">
          <a:blip r:embed="rId5">
            <a:alphaModFix/>
          </a:blip>
          <a:srcRect/>
          <a:stretch/>
        </p:blipFill>
        <p:spPr>
          <a:xfrm rot="-1185502">
            <a:off x="-3467133" y="353201"/>
            <a:ext cx="4352147" cy="4346443"/>
          </a:xfrm>
          <a:prstGeom prst="rect">
            <a:avLst/>
          </a:prstGeom>
          <a:noFill/>
          <a:ln>
            <a:noFill/>
          </a:ln>
        </p:spPr>
      </p:pic>
      <p:pic>
        <p:nvPicPr>
          <p:cNvPr id="122" name="Google Shape;122;p3"/>
          <p:cNvPicPr preferRelativeResize="0"/>
          <p:nvPr/>
        </p:nvPicPr>
        <p:blipFill rotWithShape="1">
          <a:blip r:embed="rId6">
            <a:alphaModFix/>
          </a:blip>
          <a:srcRect/>
          <a:stretch/>
        </p:blipFill>
        <p:spPr>
          <a:xfrm rot="-7379619">
            <a:off x="3146606" y="8906714"/>
            <a:ext cx="5810576" cy="5802961"/>
          </a:xfrm>
          <a:prstGeom prst="rect">
            <a:avLst/>
          </a:prstGeom>
          <a:noFill/>
          <a:ln>
            <a:noFill/>
          </a:ln>
        </p:spPr>
      </p:pic>
      <p:pic>
        <p:nvPicPr>
          <p:cNvPr id="123" name="Google Shape;123;p3"/>
          <p:cNvPicPr preferRelativeResize="0"/>
          <p:nvPr/>
        </p:nvPicPr>
        <p:blipFill rotWithShape="1">
          <a:blip r:embed="rId7">
            <a:alphaModFix/>
          </a:blip>
          <a:srcRect/>
          <a:stretch/>
        </p:blipFill>
        <p:spPr>
          <a:xfrm>
            <a:off x="16418708" y="0"/>
            <a:ext cx="1869292" cy="1869292"/>
          </a:xfrm>
          <a:prstGeom prst="rect">
            <a:avLst/>
          </a:prstGeom>
          <a:noFill/>
          <a:ln>
            <a:noFill/>
          </a:ln>
        </p:spPr>
      </p:pic>
      <p:pic>
        <p:nvPicPr>
          <p:cNvPr id="124" name="Google Shape;124;p3"/>
          <p:cNvPicPr preferRelativeResize="0"/>
          <p:nvPr/>
        </p:nvPicPr>
        <p:blipFill rotWithShape="1">
          <a:blip r:embed="rId8">
            <a:alphaModFix/>
          </a:blip>
          <a:srcRect/>
          <a:stretch/>
        </p:blipFill>
        <p:spPr>
          <a:xfrm rot="-8947194">
            <a:off x="13506859" y="7477485"/>
            <a:ext cx="5364129" cy="5364129"/>
          </a:xfrm>
          <a:prstGeom prst="rect">
            <a:avLst/>
          </a:prstGeom>
          <a:noFill/>
          <a:ln>
            <a:noFill/>
          </a:ln>
        </p:spPr>
      </p:pic>
      <p:pic>
        <p:nvPicPr>
          <p:cNvPr id="125" name="Google Shape;125;p3"/>
          <p:cNvPicPr preferRelativeResize="0"/>
          <p:nvPr/>
        </p:nvPicPr>
        <p:blipFill rotWithShape="1">
          <a:blip r:embed="rId9">
            <a:alphaModFix/>
          </a:blip>
          <a:srcRect/>
          <a:stretch/>
        </p:blipFill>
        <p:spPr>
          <a:xfrm>
            <a:off x="1784075" y="6481135"/>
            <a:ext cx="7870946" cy="1652899"/>
          </a:xfrm>
          <a:prstGeom prst="rect">
            <a:avLst/>
          </a:prstGeom>
          <a:noFill/>
          <a:ln>
            <a:noFill/>
          </a:ln>
        </p:spPr>
      </p:pic>
      <p:pic>
        <p:nvPicPr>
          <p:cNvPr id="126" name="Google Shape;126;p3"/>
          <p:cNvPicPr preferRelativeResize="0"/>
          <p:nvPr/>
        </p:nvPicPr>
        <p:blipFill rotWithShape="1">
          <a:blip r:embed="rId10">
            <a:alphaModFix/>
          </a:blip>
          <a:srcRect/>
          <a:stretch/>
        </p:blipFill>
        <p:spPr>
          <a:xfrm rot="6632729">
            <a:off x="15049004" y="4145049"/>
            <a:ext cx="4881157" cy="4874760"/>
          </a:xfrm>
          <a:prstGeom prst="rect">
            <a:avLst/>
          </a:prstGeom>
          <a:noFill/>
          <a:ln>
            <a:noFill/>
          </a:ln>
        </p:spPr>
      </p:pic>
      <p:grpSp>
        <p:nvGrpSpPr>
          <p:cNvPr id="127" name="Google Shape;127;p3"/>
          <p:cNvGrpSpPr/>
          <p:nvPr/>
        </p:nvGrpSpPr>
        <p:grpSpPr>
          <a:xfrm>
            <a:off x="13890147" y="6582429"/>
            <a:ext cx="2900572" cy="807706"/>
            <a:chOff x="0" y="0"/>
            <a:chExt cx="3867430" cy="1076940"/>
          </a:xfrm>
        </p:grpSpPr>
        <p:pic>
          <p:nvPicPr>
            <p:cNvPr id="128" name="Google Shape;128;p3"/>
            <p:cNvPicPr preferRelativeResize="0"/>
            <p:nvPr/>
          </p:nvPicPr>
          <p:blipFill rotWithShape="1">
            <a:blip r:embed="rId11">
              <a:alphaModFix/>
            </a:blip>
            <a:srcRect/>
            <a:stretch/>
          </p:blipFill>
          <p:spPr>
            <a:xfrm>
              <a:off x="0" y="0"/>
              <a:ext cx="3867430" cy="618789"/>
            </a:xfrm>
            <a:prstGeom prst="rect">
              <a:avLst/>
            </a:prstGeom>
            <a:noFill/>
            <a:ln>
              <a:noFill/>
            </a:ln>
          </p:spPr>
        </p:pic>
        <p:pic>
          <p:nvPicPr>
            <p:cNvPr id="129" name="Google Shape;129;p3"/>
            <p:cNvPicPr preferRelativeResize="0"/>
            <p:nvPr/>
          </p:nvPicPr>
          <p:blipFill rotWithShape="1">
            <a:blip r:embed="rId11">
              <a:alphaModFix/>
            </a:blip>
            <a:srcRect/>
            <a:stretch/>
          </p:blipFill>
          <p:spPr>
            <a:xfrm>
              <a:off x="0" y="458151"/>
              <a:ext cx="3867430" cy="618789"/>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09"/>
        <p:cNvGrpSpPr/>
        <p:nvPr/>
      </p:nvGrpSpPr>
      <p:grpSpPr>
        <a:xfrm>
          <a:off x="0" y="0"/>
          <a:ext cx="0" cy="0"/>
          <a:chOff x="0" y="0"/>
          <a:chExt cx="0" cy="0"/>
        </a:xfrm>
      </p:grpSpPr>
      <p:pic>
        <p:nvPicPr>
          <p:cNvPr id="510" name="Google Shape;510;g1c0d571eb8a_0_30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11" name="Google Shape;511;g1c0d571eb8a_0_30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12" name="Google Shape;512;g1c0d571eb8a_0_30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13" name="Google Shape;513;g1c0d571eb8a_0_30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14" name="Google Shape;514;g1c0d571eb8a_0_300"/>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1c0d571eb8a_0_300"/>
          <p:cNvSpPr txBox="1"/>
          <p:nvPr/>
        </p:nvSpPr>
        <p:spPr>
          <a:xfrm>
            <a:off x="899550" y="1875225"/>
            <a:ext cx="8820600" cy="60690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900">
                <a:latin typeface="Abhaya Libre"/>
                <a:ea typeface="Abhaya Libre"/>
                <a:cs typeface="Abhaya Libre"/>
                <a:sym typeface="Abhaya Libre"/>
              </a:defRPr>
            </a:pPr>
            <a:r>
              <a:t>IBM fue otro de los primeros en adoptar la sostenibilidad y los negocios ecológicos. La responsabilidad social corporativa y la gestión ambiental han sido parte de la </a:t>
            </a:r>
            <a:r>
              <a:rPr u="sng">
                <a:solidFill>
                  <a:schemeClr val="hlink"/>
                </a:solidFill>
                <a:hlinkClick r:id="rId7"/>
              </a:rPr>
              <a:t>misión de la empresa</a:t>
            </a:r>
            <a:r>
              <a:t> desde la década de 1960. Su primer informe de sostenibilidad se publicó en 1990 y sus centros de datos han recibido premios de la Comisión Europea por sus éxitos en eficiencia energética desde hace mucho tiempo. Hoy en día, los esfuerzos de IBM incluyen edificios inteligentes que reducen la necesidad de recursos, </a:t>
            </a:r>
            <a:r>
              <a:rPr u="sng">
                <a:solidFill>
                  <a:schemeClr val="hlink"/>
                </a:solidFill>
                <a:hlinkClick r:id="rId8"/>
              </a:rPr>
              <a:t>adquisiciones ecológicas</a:t>
            </a:r>
            <a:r>
              <a:t>, gestión de recursos hídricos y </a:t>
            </a:r>
            <a:r>
              <a:rPr u="sng">
                <a:solidFill>
                  <a:schemeClr val="hlink"/>
                </a:solidFill>
                <a:hlinkClick r:id="rId9"/>
              </a:rPr>
              <a:t>más</a:t>
            </a:r>
            <a:r>
              <a:t>, para un enfoque verdaderamente integral.</a:t>
            </a:r>
            <a:endParaRPr sz="1900"/>
          </a:p>
        </p:txBody>
      </p:sp>
      <p:sp>
        <p:nvSpPr>
          <p:cNvPr id="516" name="Google Shape;516;g1c0d571eb8a_0_30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7. IBM</a:t>
            </a:r>
          </a:p>
        </p:txBody>
      </p:sp>
      <p:pic>
        <p:nvPicPr>
          <p:cNvPr id="517" name="Google Shape;517;g1c0d571eb8a_0_300"/>
          <p:cNvPicPr preferRelativeResize="0"/>
          <p:nvPr/>
        </p:nvPicPr>
        <p:blipFill>
          <a:blip r:embed="rId10">
            <a:alphaModFix/>
          </a:blip>
          <a:stretch>
            <a:fillRect/>
          </a:stretch>
        </p:blipFill>
        <p:spPr>
          <a:xfrm>
            <a:off x="11245013" y="2500300"/>
            <a:ext cx="5895975" cy="5286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21"/>
        <p:cNvGrpSpPr/>
        <p:nvPr/>
      </p:nvGrpSpPr>
      <p:grpSpPr>
        <a:xfrm>
          <a:off x="0" y="0"/>
          <a:ext cx="0" cy="0"/>
          <a:chOff x="0" y="0"/>
          <a:chExt cx="0" cy="0"/>
        </a:xfrm>
      </p:grpSpPr>
      <p:pic>
        <p:nvPicPr>
          <p:cNvPr id="522" name="Google Shape;522;g1c0d571eb8a_0_312"/>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23" name="Google Shape;523;g1c0d571eb8a_0_31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24" name="Google Shape;524;g1c0d571eb8a_0_31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25" name="Google Shape;525;g1c0d571eb8a_0_312"/>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26" name="Google Shape;526;g1c0d571eb8a_0_312"/>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g1c0d571eb8a_0_312"/>
          <p:cNvSpPr txBox="1"/>
          <p:nvPr/>
        </p:nvSpPr>
        <p:spPr>
          <a:xfrm>
            <a:off x="899550" y="1875225"/>
            <a:ext cx="9445376" cy="687265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900">
                <a:latin typeface="Abhaya Libre"/>
                <a:ea typeface="Abhaya Libre"/>
                <a:cs typeface="Abhaya Libre"/>
                <a:sym typeface="Abhaya Libre"/>
              </a:defRPr>
            </a:pPr>
            <a:r>
              <a:rPr dirty="0"/>
              <a:t>New Belgium Brewing, con </a:t>
            </a:r>
            <a:r>
              <a:rPr dirty="0" err="1"/>
              <a:t>sede</a:t>
            </a:r>
            <a:r>
              <a:rPr dirty="0"/>
              <a:t> </a:t>
            </a:r>
            <a:r>
              <a:rPr dirty="0" err="1"/>
              <a:t>en</a:t>
            </a:r>
            <a:r>
              <a:rPr dirty="0"/>
              <a:t> Colorado, es un </a:t>
            </a:r>
            <a:r>
              <a:rPr dirty="0" err="1"/>
              <a:t>líder</a:t>
            </a:r>
            <a:r>
              <a:rPr dirty="0"/>
              <a:t> de la </a:t>
            </a:r>
            <a:r>
              <a:rPr dirty="0" err="1"/>
              <a:t>industria</a:t>
            </a:r>
            <a:r>
              <a:rPr dirty="0"/>
              <a:t> </a:t>
            </a:r>
            <a:r>
              <a:rPr dirty="0" err="1"/>
              <a:t>en</a:t>
            </a:r>
            <a:r>
              <a:rPr dirty="0"/>
              <a:t> lo que </a:t>
            </a:r>
            <a:r>
              <a:rPr dirty="0" err="1"/>
              <a:t>respecta</a:t>
            </a:r>
            <a:r>
              <a:rPr dirty="0"/>
              <a:t> a la </a:t>
            </a:r>
            <a:r>
              <a:rPr dirty="0" err="1"/>
              <a:t>sostenibilidad</a:t>
            </a:r>
            <a:r>
              <a:rPr dirty="0"/>
              <a:t>. Un </a:t>
            </a:r>
            <a:r>
              <a:rPr dirty="0" err="1"/>
              <a:t>espíritu</a:t>
            </a:r>
            <a:r>
              <a:rPr dirty="0"/>
              <a:t> que se </a:t>
            </a:r>
            <a:r>
              <a:rPr dirty="0" err="1"/>
              <a:t>transmite</a:t>
            </a:r>
            <a:r>
              <a:rPr dirty="0"/>
              <a:t> </a:t>
            </a:r>
            <a:r>
              <a:rPr dirty="0" err="1"/>
              <a:t>desde</a:t>
            </a:r>
            <a:r>
              <a:rPr dirty="0"/>
              <a:t> </a:t>
            </a:r>
            <a:r>
              <a:rPr dirty="0" err="1"/>
              <a:t>cada</a:t>
            </a:r>
            <a:r>
              <a:rPr dirty="0"/>
              <a:t> </a:t>
            </a:r>
            <a:r>
              <a:rPr dirty="0" err="1"/>
              <a:t>parte</a:t>
            </a:r>
            <a:r>
              <a:rPr dirty="0"/>
              <a:t> de la </a:t>
            </a:r>
            <a:r>
              <a:rPr dirty="0" err="1"/>
              <a:t>empresa</a:t>
            </a:r>
            <a:r>
              <a:rPr dirty="0"/>
              <a:t>, </a:t>
            </a:r>
            <a:r>
              <a:rPr dirty="0" err="1"/>
              <a:t>empezando</a:t>
            </a:r>
            <a:r>
              <a:rPr dirty="0"/>
              <a:t> </a:t>
            </a:r>
            <a:r>
              <a:rPr dirty="0" err="1"/>
              <a:t>desde</a:t>
            </a:r>
            <a:r>
              <a:rPr dirty="0"/>
              <a:t> la </a:t>
            </a:r>
            <a:r>
              <a:rPr dirty="0" err="1"/>
              <a:t>producción</a:t>
            </a:r>
            <a:r>
              <a:rPr dirty="0"/>
              <a:t> y </a:t>
            </a:r>
            <a:r>
              <a:rPr dirty="0" err="1"/>
              <a:t>comercialización</a:t>
            </a:r>
            <a:r>
              <a:rPr dirty="0"/>
              <a:t> hasta a </a:t>
            </a:r>
            <a:r>
              <a:rPr dirty="0" err="1"/>
              <a:t>animar</a:t>
            </a:r>
            <a:r>
              <a:rPr dirty="0"/>
              <a:t> al personal y </a:t>
            </a:r>
            <a:r>
              <a:rPr dirty="0" err="1"/>
              <a:t>clientela</a:t>
            </a:r>
            <a:r>
              <a:rPr dirty="0"/>
              <a:t> a </a:t>
            </a:r>
            <a:r>
              <a:rPr dirty="0" err="1"/>
              <a:t>andar</a:t>
            </a:r>
            <a:r>
              <a:rPr dirty="0"/>
              <a:t> </a:t>
            </a:r>
            <a:r>
              <a:rPr dirty="0" err="1"/>
              <a:t>en</a:t>
            </a:r>
            <a:r>
              <a:rPr dirty="0"/>
              <a:t> </a:t>
            </a:r>
            <a:r>
              <a:rPr dirty="0" err="1"/>
              <a:t>bicicleta</a:t>
            </a:r>
            <a:r>
              <a:rPr dirty="0"/>
              <a:t> </a:t>
            </a:r>
            <a:r>
              <a:rPr dirty="0" err="1"/>
              <a:t>en</a:t>
            </a:r>
            <a:r>
              <a:rPr dirty="0"/>
              <a:t> </a:t>
            </a:r>
            <a:r>
              <a:rPr dirty="0" err="1"/>
              <a:t>lugar</a:t>
            </a:r>
            <a:r>
              <a:rPr dirty="0"/>
              <a:t> de </a:t>
            </a:r>
            <a:r>
              <a:rPr dirty="0" err="1"/>
              <a:t>conducir</a:t>
            </a:r>
            <a:r>
              <a:rPr dirty="0"/>
              <a:t>. La </a:t>
            </a:r>
            <a:r>
              <a:rPr dirty="0" err="1"/>
              <a:t>cervecería</a:t>
            </a:r>
            <a:r>
              <a:rPr dirty="0"/>
              <a:t> </a:t>
            </a:r>
            <a:r>
              <a:rPr dirty="0" err="1"/>
              <a:t>desvía</a:t>
            </a:r>
            <a:r>
              <a:rPr dirty="0"/>
              <a:t> de los </a:t>
            </a:r>
            <a:r>
              <a:rPr dirty="0" err="1"/>
              <a:t>vertederos</a:t>
            </a:r>
            <a:r>
              <a:rPr dirty="0"/>
              <a:t> </a:t>
            </a:r>
            <a:r>
              <a:rPr dirty="0" err="1"/>
              <a:t>el</a:t>
            </a:r>
            <a:r>
              <a:rPr dirty="0"/>
              <a:t> 99,8 % de sus </a:t>
            </a:r>
            <a:r>
              <a:rPr dirty="0" err="1"/>
              <a:t>residuos</a:t>
            </a:r>
            <a:r>
              <a:rPr dirty="0"/>
              <a:t>. </a:t>
            </a:r>
            <a:r>
              <a:rPr dirty="0" err="1"/>
              <a:t>Además</a:t>
            </a:r>
            <a:r>
              <a:rPr dirty="0"/>
              <a:t> de </a:t>
            </a:r>
            <a:r>
              <a:rPr dirty="0" err="1"/>
              <a:t>integrar</a:t>
            </a:r>
            <a:r>
              <a:rPr dirty="0"/>
              <a:t> la </a:t>
            </a:r>
            <a:r>
              <a:rPr dirty="0" err="1"/>
              <a:t>eficiencia</a:t>
            </a:r>
            <a:r>
              <a:rPr dirty="0"/>
              <a:t> </a:t>
            </a:r>
            <a:r>
              <a:rPr dirty="0" err="1"/>
              <a:t>energética</a:t>
            </a:r>
            <a:r>
              <a:rPr dirty="0"/>
              <a:t> </a:t>
            </a:r>
            <a:r>
              <a:rPr dirty="0" err="1"/>
              <a:t>en</a:t>
            </a:r>
            <a:r>
              <a:rPr dirty="0"/>
              <a:t> </a:t>
            </a:r>
            <a:r>
              <a:rPr dirty="0" err="1"/>
              <a:t>su</a:t>
            </a:r>
            <a:r>
              <a:rPr dirty="0"/>
              <a:t> </a:t>
            </a:r>
            <a:r>
              <a:rPr dirty="0" err="1"/>
              <a:t>proceso</a:t>
            </a:r>
            <a:r>
              <a:rPr dirty="0"/>
              <a:t> de </a:t>
            </a:r>
            <a:r>
              <a:rPr dirty="0" err="1"/>
              <a:t>elaboración</a:t>
            </a:r>
            <a:r>
              <a:rPr dirty="0"/>
              <a:t> de cerveza, </a:t>
            </a:r>
            <a:r>
              <a:rPr dirty="0" err="1"/>
              <a:t>también</a:t>
            </a:r>
            <a:r>
              <a:rPr dirty="0"/>
              <a:t> </a:t>
            </a:r>
            <a:r>
              <a:rPr dirty="0" err="1"/>
              <a:t>defienden</a:t>
            </a:r>
            <a:r>
              <a:rPr dirty="0"/>
              <a:t> </a:t>
            </a:r>
            <a:r>
              <a:rPr dirty="0" err="1"/>
              <a:t>abiertamente</a:t>
            </a:r>
            <a:r>
              <a:rPr dirty="0"/>
              <a:t> la </a:t>
            </a:r>
            <a:r>
              <a:rPr dirty="0" err="1"/>
              <a:t>lucha</a:t>
            </a:r>
            <a:r>
              <a:rPr dirty="0"/>
              <a:t> contra </a:t>
            </a:r>
            <a:r>
              <a:rPr dirty="0" err="1"/>
              <a:t>el</a:t>
            </a:r>
            <a:r>
              <a:rPr dirty="0"/>
              <a:t> </a:t>
            </a:r>
            <a:r>
              <a:rPr dirty="0" err="1"/>
              <a:t>cambio</a:t>
            </a:r>
            <a:r>
              <a:rPr dirty="0"/>
              <a:t> </a:t>
            </a:r>
            <a:r>
              <a:rPr dirty="0" err="1"/>
              <a:t>climático</a:t>
            </a:r>
            <a:r>
              <a:rPr dirty="0"/>
              <a:t> y son </a:t>
            </a:r>
            <a:r>
              <a:rPr dirty="0" err="1"/>
              <a:t>signatarios</a:t>
            </a:r>
            <a:r>
              <a:rPr dirty="0"/>
              <a:t> de la </a:t>
            </a:r>
            <a:r>
              <a:rPr dirty="0" err="1"/>
              <a:t>coalición</a:t>
            </a:r>
            <a:r>
              <a:rPr dirty="0"/>
              <a:t> </a:t>
            </a:r>
            <a:r>
              <a:rPr dirty="0" err="1"/>
              <a:t>empresarial</a:t>
            </a:r>
            <a:r>
              <a:rPr dirty="0"/>
              <a:t> BICEP a favor del </a:t>
            </a:r>
            <a:r>
              <a:rPr dirty="0" err="1"/>
              <a:t>clima</a:t>
            </a:r>
            <a:r>
              <a:rPr dirty="0"/>
              <a:t> y de la </a:t>
            </a:r>
            <a:r>
              <a:rPr u="sng" dirty="0" err="1">
                <a:solidFill>
                  <a:schemeClr val="hlink"/>
                </a:solidFill>
                <a:hlinkClick r:id="rId7"/>
              </a:rPr>
              <a:t>Declaración</a:t>
            </a:r>
            <a:r>
              <a:rPr u="sng" dirty="0">
                <a:solidFill>
                  <a:schemeClr val="hlink"/>
                </a:solidFill>
                <a:hlinkClick r:id="rId7"/>
              </a:rPr>
              <a:t> de las </a:t>
            </a:r>
            <a:r>
              <a:rPr u="sng" dirty="0" err="1">
                <a:solidFill>
                  <a:schemeClr val="hlink"/>
                </a:solidFill>
                <a:hlinkClick r:id="rId7"/>
              </a:rPr>
              <a:t>Cervecerías</a:t>
            </a:r>
            <a:r>
              <a:rPr u="sng" dirty="0">
                <a:solidFill>
                  <a:schemeClr val="hlink"/>
                </a:solidFill>
                <a:hlinkClick r:id="rId7"/>
              </a:rPr>
              <a:t> por </a:t>
            </a:r>
            <a:r>
              <a:rPr u="sng" dirty="0" err="1">
                <a:solidFill>
                  <a:schemeClr val="hlink"/>
                </a:solidFill>
                <a:hlinkClick r:id="rId7"/>
              </a:rPr>
              <a:t>el</a:t>
            </a:r>
            <a:r>
              <a:rPr u="sng" dirty="0">
                <a:solidFill>
                  <a:schemeClr val="hlink"/>
                </a:solidFill>
                <a:hlinkClick r:id="rId7"/>
              </a:rPr>
              <a:t> </a:t>
            </a:r>
            <a:r>
              <a:rPr u="sng" dirty="0" err="1">
                <a:solidFill>
                  <a:schemeClr val="hlink"/>
                </a:solidFill>
                <a:hlinkClick r:id="rId7"/>
              </a:rPr>
              <a:t>Clima</a:t>
            </a:r>
            <a:r>
              <a:rPr dirty="0"/>
              <a:t>.</a:t>
            </a:r>
            <a:endParaRPr sz="1900" dirty="0"/>
          </a:p>
        </p:txBody>
      </p:sp>
      <p:sp>
        <p:nvSpPr>
          <p:cNvPr id="528" name="Google Shape;528;g1c0d571eb8a_0_312"/>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8. New Belgium Brewing</a:t>
            </a:r>
          </a:p>
        </p:txBody>
      </p:sp>
      <p:pic>
        <p:nvPicPr>
          <p:cNvPr id="529" name="Google Shape;529;g1c0d571eb8a_0_312"/>
          <p:cNvPicPr preferRelativeResize="0"/>
          <p:nvPr/>
        </p:nvPicPr>
        <p:blipFill>
          <a:blip r:embed="rId8">
            <a:alphaModFix/>
          </a:blip>
          <a:stretch>
            <a:fillRect/>
          </a:stretch>
        </p:blipFill>
        <p:spPr>
          <a:xfrm>
            <a:off x="11968125" y="2171388"/>
            <a:ext cx="4696675" cy="594423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33"/>
        <p:cNvGrpSpPr/>
        <p:nvPr/>
      </p:nvGrpSpPr>
      <p:grpSpPr>
        <a:xfrm>
          <a:off x="0" y="0"/>
          <a:ext cx="0" cy="0"/>
          <a:chOff x="0" y="0"/>
          <a:chExt cx="0" cy="0"/>
        </a:xfrm>
      </p:grpSpPr>
      <p:pic>
        <p:nvPicPr>
          <p:cNvPr id="534" name="Google Shape;534;g1c0d571eb8a_0_32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35" name="Google Shape;535;g1c0d571eb8a_0_32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36" name="Google Shape;536;g1c0d571eb8a_0_32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37" name="Google Shape;537;g1c0d571eb8a_0_324"/>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538" name="Google Shape;538;g1c0d571eb8a_0_32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539" name="Google Shape;539;g1c0d571eb8a_0_324"/>
          <p:cNvSpPr/>
          <p:nvPr/>
        </p:nvSpPr>
        <p:spPr>
          <a:xfrm>
            <a:off x="216000" y="1626300"/>
            <a:ext cx="8019283" cy="7300328"/>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1c0d571eb8a_0_324"/>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9. Adobe</a:t>
            </a:r>
          </a:p>
        </p:txBody>
      </p:sp>
      <p:grpSp>
        <p:nvGrpSpPr>
          <p:cNvPr id="541" name="Google Shape;541;g1c0d571eb8a_0_324"/>
          <p:cNvGrpSpPr/>
          <p:nvPr/>
        </p:nvGrpSpPr>
        <p:grpSpPr>
          <a:xfrm>
            <a:off x="8593195" y="1147482"/>
            <a:ext cx="9269716" cy="8958685"/>
            <a:chOff x="-294240" y="-134067"/>
            <a:chExt cx="12359621" cy="10320967"/>
          </a:xfrm>
        </p:grpSpPr>
        <p:sp>
          <p:nvSpPr>
            <p:cNvPr id="542" name="Google Shape;542;g1c0d571eb8a_0_324"/>
            <p:cNvSpPr txBox="1"/>
            <p:nvPr/>
          </p:nvSpPr>
          <p:spPr>
            <a:xfrm>
              <a:off x="-294233" y="6936700"/>
              <a:ext cx="11546400" cy="32502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Adobe </a:t>
              </a:r>
              <a:r>
                <a:rPr dirty="0" err="1"/>
                <a:t>también</a:t>
              </a:r>
              <a:r>
                <a:rPr dirty="0"/>
                <a:t> </a:t>
              </a:r>
              <a:r>
                <a:rPr dirty="0" err="1"/>
                <a:t>fue</a:t>
              </a:r>
              <a:r>
                <a:rPr dirty="0"/>
                <a:t> un </a:t>
              </a:r>
              <a:r>
                <a:rPr dirty="0" err="1"/>
                <a:t>líder</a:t>
              </a:r>
              <a:r>
                <a:rPr dirty="0"/>
                <a:t> </a:t>
              </a:r>
              <a:r>
                <a:rPr dirty="0" err="1"/>
                <a:t>empresarial</a:t>
              </a:r>
              <a:r>
                <a:rPr dirty="0"/>
                <a:t> </a:t>
              </a:r>
              <a:r>
                <a:rPr dirty="0" err="1"/>
                <a:t>en</a:t>
              </a:r>
              <a:r>
                <a:rPr dirty="0"/>
                <a:t> la </a:t>
              </a:r>
              <a:r>
                <a:rPr u="sng" dirty="0" err="1">
                  <a:solidFill>
                    <a:schemeClr val="hlink"/>
                  </a:solidFill>
                  <a:hlinkClick r:id="rId8"/>
                </a:rPr>
                <a:t>reducción</a:t>
              </a:r>
              <a:r>
                <a:rPr u="sng" dirty="0">
                  <a:solidFill>
                    <a:schemeClr val="hlink"/>
                  </a:solidFill>
                  <a:hlinkClick r:id="rId8"/>
                </a:rPr>
                <a:t> de </a:t>
              </a:r>
              <a:r>
                <a:rPr u="sng" dirty="0" err="1">
                  <a:solidFill>
                    <a:schemeClr val="hlink"/>
                  </a:solidFill>
                  <a:hlinkClick r:id="rId8"/>
                </a:rPr>
                <a:t>su</a:t>
              </a:r>
              <a:r>
                <a:rPr u="sng" dirty="0">
                  <a:solidFill>
                    <a:schemeClr val="hlink"/>
                  </a:solidFill>
                  <a:hlinkClick r:id="rId8"/>
                </a:rPr>
                <a:t> </a:t>
              </a:r>
              <a:r>
                <a:rPr u="sng" dirty="0" err="1">
                  <a:solidFill>
                    <a:schemeClr val="hlink"/>
                  </a:solidFill>
                  <a:hlinkClick r:id="rId8"/>
                </a:rPr>
                <a:t>uso</a:t>
              </a:r>
              <a:r>
                <a:rPr u="sng" dirty="0">
                  <a:solidFill>
                    <a:schemeClr val="hlink"/>
                  </a:solidFill>
                  <a:hlinkClick r:id="rId8"/>
                </a:rPr>
                <a:t> de </a:t>
              </a:r>
              <a:r>
                <a:rPr u="sng" dirty="0" err="1">
                  <a:solidFill>
                    <a:schemeClr val="hlink"/>
                  </a:solidFill>
                  <a:hlinkClick r:id="rId8"/>
                </a:rPr>
                <a:t>agua</a:t>
              </a:r>
              <a:r>
                <a:rPr dirty="0"/>
                <a:t> para </a:t>
              </a:r>
              <a:r>
                <a:rPr dirty="0" err="1"/>
                <a:t>combatir</a:t>
              </a:r>
              <a:r>
                <a:rPr dirty="0"/>
                <a:t> a la </a:t>
              </a:r>
              <a:r>
                <a:rPr dirty="0" err="1"/>
                <a:t>sequía</a:t>
              </a:r>
              <a:r>
                <a:rPr dirty="0"/>
                <a:t> </a:t>
              </a:r>
              <a:r>
                <a:rPr dirty="0" err="1"/>
                <a:t>histórica</a:t>
              </a:r>
              <a:r>
                <a:rPr dirty="0"/>
                <a:t> de California, </a:t>
              </a:r>
              <a:r>
                <a:rPr dirty="0" err="1"/>
                <a:t>incluso</a:t>
              </a:r>
              <a:r>
                <a:rPr dirty="0"/>
                <a:t> </a:t>
              </a:r>
              <a:r>
                <a:rPr dirty="0" err="1"/>
                <a:t>después</a:t>
              </a:r>
              <a:r>
                <a:rPr dirty="0"/>
                <a:t> de </a:t>
              </a:r>
              <a:r>
                <a:rPr dirty="0" err="1"/>
                <a:t>ya</a:t>
              </a:r>
              <a:r>
                <a:rPr dirty="0"/>
                <a:t> </a:t>
              </a:r>
              <a:r>
                <a:rPr dirty="0" err="1"/>
                <a:t>haber</a:t>
              </a:r>
              <a:r>
                <a:rPr dirty="0"/>
                <a:t> </a:t>
              </a:r>
              <a:r>
                <a:rPr dirty="0" err="1"/>
                <a:t>reducido</a:t>
              </a:r>
              <a:r>
                <a:rPr dirty="0"/>
                <a:t> </a:t>
              </a:r>
              <a:r>
                <a:rPr dirty="0" err="1"/>
                <a:t>su</a:t>
              </a:r>
              <a:r>
                <a:rPr dirty="0"/>
                <a:t> </a:t>
              </a:r>
              <a:r>
                <a:rPr dirty="0" err="1"/>
                <a:t>uso</a:t>
              </a:r>
              <a:r>
                <a:rPr dirty="0"/>
                <a:t> de </a:t>
              </a:r>
              <a:r>
                <a:rPr dirty="0" err="1"/>
                <a:t>agua</a:t>
              </a:r>
              <a:r>
                <a:rPr dirty="0"/>
                <a:t> </a:t>
              </a:r>
              <a:r>
                <a:rPr dirty="0" err="1"/>
                <a:t>en</a:t>
              </a:r>
              <a:r>
                <a:rPr dirty="0"/>
                <a:t> </a:t>
              </a:r>
              <a:r>
                <a:rPr dirty="0" err="1"/>
                <a:t>más</a:t>
              </a:r>
              <a:r>
                <a:rPr dirty="0"/>
                <a:t> del 60 % </a:t>
              </a:r>
              <a:r>
                <a:rPr dirty="0" err="1"/>
                <a:t>desde</a:t>
              </a:r>
              <a:r>
                <a:rPr dirty="0"/>
                <a:t> </a:t>
              </a:r>
              <a:r>
                <a:rPr dirty="0" err="1"/>
                <a:t>el</a:t>
              </a:r>
              <a:r>
                <a:rPr dirty="0"/>
                <a:t> </a:t>
              </a:r>
              <a:r>
                <a:rPr dirty="0" err="1"/>
                <a:t>año</a:t>
              </a:r>
              <a:r>
                <a:rPr dirty="0"/>
                <a:t> 2000, a </a:t>
              </a:r>
              <a:r>
                <a:rPr dirty="0" err="1"/>
                <a:t>través</a:t>
              </a:r>
              <a:r>
                <a:rPr dirty="0"/>
                <a:t> de la </a:t>
              </a:r>
              <a:r>
                <a:rPr dirty="0" err="1"/>
                <a:t>instalación</a:t>
              </a:r>
              <a:r>
                <a:rPr dirty="0"/>
                <a:t> de </a:t>
              </a:r>
              <a:r>
                <a:rPr dirty="0" err="1"/>
                <a:t>accesorios</a:t>
              </a:r>
              <a:r>
                <a:rPr dirty="0"/>
                <a:t> </a:t>
              </a:r>
              <a:r>
                <a:rPr dirty="0" err="1"/>
                <a:t>respetuosos</a:t>
              </a:r>
              <a:r>
                <a:rPr dirty="0"/>
                <a:t> con </a:t>
              </a:r>
              <a:r>
                <a:rPr dirty="0" err="1"/>
                <a:t>el</a:t>
              </a:r>
              <a:r>
                <a:rPr dirty="0"/>
                <a:t> medio </a:t>
              </a:r>
              <a:r>
                <a:rPr dirty="0" err="1"/>
                <a:t>ambiente</a:t>
              </a:r>
              <a:r>
                <a:rPr dirty="0"/>
                <a:t> y </a:t>
              </a:r>
              <a:r>
                <a:rPr dirty="0" err="1"/>
                <a:t>el</a:t>
              </a:r>
              <a:r>
                <a:rPr dirty="0"/>
                <a:t> </a:t>
              </a:r>
              <a:r>
                <a:rPr dirty="0" err="1"/>
                <a:t>paisajismo</a:t>
              </a:r>
              <a:r>
                <a:rPr dirty="0"/>
                <a:t> con </a:t>
              </a:r>
              <a:r>
                <a:rPr dirty="0" err="1"/>
                <a:t>plantas</a:t>
              </a:r>
              <a:r>
                <a:rPr dirty="0"/>
                <a:t> </a:t>
              </a:r>
              <a:r>
                <a:rPr dirty="0" err="1"/>
                <a:t>nativas</a:t>
              </a:r>
              <a:r>
                <a:rPr dirty="0"/>
                <a:t>.</a:t>
              </a:r>
            </a:p>
          </p:txBody>
        </p:sp>
        <p:sp>
          <p:nvSpPr>
            <p:cNvPr id="543" name="Google Shape;543;g1c0d571eb8a_0_324"/>
            <p:cNvSpPr txBox="1"/>
            <p:nvPr/>
          </p:nvSpPr>
          <p:spPr>
            <a:xfrm>
              <a:off x="3044167" y="3745867"/>
              <a:ext cx="82080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También tiene objetivos ambiciosos, que incluyen llegar a un </a:t>
              </a:r>
              <a:r>
                <a:rPr u="sng">
                  <a:solidFill>
                    <a:schemeClr val="hlink"/>
                  </a:solidFill>
                  <a:hlinkClick r:id="rId9"/>
                </a:rPr>
                <a:t>consumo neto de energía cero</a:t>
              </a:r>
              <a:r>
                <a:t> y reducir su embalaje, siendo el embalaje un agotamiento de los recursos y un gran contribuyente a la contaminación plástica.</a:t>
              </a:r>
            </a:p>
          </p:txBody>
        </p:sp>
        <p:sp>
          <p:nvSpPr>
            <p:cNvPr id="544" name="Google Shape;544;g1c0d571eb8a_0_324"/>
            <p:cNvSpPr txBox="1"/>
            <p:nvPr/>
          </p:nvSpPr>
          <p:spPr>
            <a:xfrm>
              <a:off x="-294234" y="-134067"/>
              <a:ext cx="9789000" cy="39393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Adobe Systems fue la </a:t>
              </a:r>
              <a:r>
                <a:rPr u="sng">
                  <a:solidFill>
                    <a:schemeClr val="hlink"/>
                  </a:solidFill>
                  <a:hlinkClick r:id="rId10"/>
                </a:rPr>
                <a:t>compañía de TI más ecológica</a:t>
              </a:r>
              <a:r>
                <a:t> en el ranking de Newsweek de 2014; una distinción bien merecida. La empresa ya ha logrado algunos logros impresionantes, incluida la obtención de la certificación LEED para más del </a:t>
              </a:r>
              <a:r>
                <a:rPr u="sng">
                  <a:solidFill>
                    <a:schemeClr val="hlink"/>
                  </a:solidFill>
                  <a:hlinkClick r:id="rId11"/>
                </a:rPr>
                <a:t>70 %</a:t>
              </a:r>
              <a:r>
                <a:t> de sus espacios de trabajo y la actualización de un edificio histórico en San Francisco.</a:t>
              </a:r>
            </a:p>
          </p:txBody>
        </p:sp>
        <p:pic>
          <p:nvPicPr>
            <p:cNvPr id="545" name="Google Shape;545;g1c0d571eb8a_0_324"/>
            <p:cNvPicPr preferRelativeResize="0"/>
            <p:nvPr/>
          </p:nvPicPr>
          <p:blipFill rotWithShape="1">
            <a:blip r:embed="rId12">
              <a:alphaModFix/>
            </a:blip>
            <a:srcRect/>
            <a:stretch/>
          </p:blipFill>
          <p:spPr>
            <a:xfrm>
              <a:off x="9763857" y="250633"/>
              <a:ext cx="2301524" cy="2310187"/>
            </a:xfrm>
            <a:prstGeom prst="rect">
              <a:avLst/>
            </a:prstGeom>
            <a:noFill/>
            <a:ln>
              <a:noFill/>
            </a:ln>
          </p:spPr>
        </p:pic>
        <p:pic>
          <p:nvPicPr>
            <p:cNvPr id="546" name="Google Shape;546;g1c0d571eb8a_0_324"/>
            <p:cNvPicPr preferRelativeResize="0"/>
            <p:nvPr/>
          </p:nvPicPr>
          <p:blipFill rotWithShape="1">
            <a:blip r:embed="rId13">
              <a:alphaModFix/>
            </a:blip>
            <a:srcRect/>
            <a:stretch/>
          </p:blipFill>
          <p:spPr>
            <a:xfrm>
              <a:off x="-294240" y="4168248"/>
              <a:ext cx="2548822" cy="2405452"/>
            </a:xfrm>
            <a:prstGeom prst="rect">
              <a:avLst/>
            </a:prstGeom>
            <a:noFill/>
            <a:ln>
              <a:noFill/>
            </a:ln>
          </p:spPr>
        </p:pic>
      </p:grpSp>
      <p:pic>
        <p:nvPicPr>
          <p:cNvPr id="547" name="Google Shape;547;g1c0d571eb8a_0_324"/>
          <p:cNvPicPr preferRelativeResize="0"/>
          <p:nvPr/>
        </p:nvPicPr>
        <p:blipFill>
          <a:blip r:embed="rId14">
            <a:alphaModFix/>
          </a:blip>
          <a:stretch>
            <a:fillRect/>
          </a:stretch>
        </p:blipFill>
        <p:spPr>
          <a:xfrm>
            <a:off x="1309200" y="3310625"/>
            <a:ext cx="5737800" cy="3931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51"/>
        <p:cNvGrpSpPr/>
        <p:nvPr/>
      </p:nvGrpSpPr>
      <p:grpSpPr>
        <a:xfrm>
          <a:off x="0" y="0"/>
          <a:ext cx="0" cy="0"/>
          <a:chOff x="0" y="0"/>
          <a:chExt cx="0" cy="0"/>
        </a:xfrm>
      </p:grpSpPr>
      <p:pic>
        <p:nvPicPr>
          <p:cNvPr id="552" name="Google Shape;552;g1c0d571eb8a_0_36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53" name="Google Shape;553;g1c0d571eb8a_0_36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54" name="Google Shape;554;g1c0d571eb8a_0_36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55" name="Google Shape;555;g1c0d571eb8a_0_36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56" name="Google Shape;556;g1c0d571eb8a_0_360"/>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1c0d571eb8a_0_360"/>
          <p:cNvSpPr txBox="1"/>
          <p:nvPr/>
        </p:nvSpPr>
        <p:spPr>
          <a:xfrm>
            <a:off x="899550" y="1598100"/>
            <a:ext cx="9445376" cy="775596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Nike no </a:t>
            </a:r>
            <a:r>
              <a:rPr dirty="0" err="1"/>
              <a:t>siempre</a:t>
            </a:r>
            <a:r>
              <a:rPr dirty="0"/>
              <a:t> ha </a:t>
            </a:r>
            <a:r>
              <a:rPr dirty="0" err="1"/>
              <a:t>tenido</a:t>
            </a:r>
            <a:r>
              <a:rPr dirty="0"/>
              <a:t> un </a:t>
            </a:r>
            <a:r>
              <a:rPr dirty="0" err="1"/>
              <a:t>historial</a:t>
            </a:r>
            <a:r>
              <a:rPr dirty="0"/>
              <a:t> brillante </a:t>
            </a:r>
            <a:r>
              <a:rPr dirty="0" err="1"/>
              <a:t>en</a:t>
            </a:r>
            <a:r>
              <a:rPr dirty="0"/>
              <a:t> lo que </a:t>
            </a:r>
            <a:r>
              <a:rPr dirty="0" err="1"/>
              <a:t>respecta</a:t>
            </a:r>
            <a:r>
              <a:rPr dirty="0"/>
              <a:t> a la </a:t>
            </a:r>
            <a:r>
              <a:rPr dirty="0" err="1"/>
              <a:t>sostenibilidad</a:t>
            </a:r>
            <a:r>
              <a:rPr dirty="0"/>
              <a:t> </a:t>
            </a:r>
            <a:r>
              <a:rPr dirty="0" err="1"/>
              <a:t>empresarial</a:t>
            </a:r>
            <a:r>
              <a:rPr dirty="0"/>
              <a:t>, </a:t>
            </a:r>
            <a:r>
              <a:rPr dirty="0" err="1"/>
              <a:t>pero</a:t>
            </a:r>
            <a:r>
              <a:rPr dirty="0"/>
              <a:t> </a:t>
            </a:r>
            <a:r>
              <a:rPr dirty="0" err="1"/>
              <a:t>han</a:t>
            </a:r>
            <a:r>
              <a:rPr dirty="0"/>
              <a:t> </a:t>
            </a:r>
            <a:r>
              <a:rPr dirty="0" err="1"/>
              <a:t>hecho</a:t>
            </a:r>
            <a:r>
              <a:rPr dirty="0"/>
              <a:t> </a:t>
            </a:r>
            <a:r>
              <a:rPr dirty="0" err="1"/>
              <a:t>muchos</a:t>
            </a:r>
            <a:r>
              <a:rPr dirty="0"/>
              <a:t> </a:t>
            </a:r>
            <a:r>
              <a:rPr dirty="0" err="1"/>
              <a:t>cambios</a:t>
            </a:r>
            <a:r>
              <a:rPr dirty="0"/>
              <a:t> que </a:t>
            </a:r>
            <a:r>
              <a:rPr dirty="0" err="1"/>
              <a:t>están</a:t>
            </a:r>
            <a:r>
              <a:rPr dirty="0"/>
              <a:t> </a:t>
            </a:r>
            <a:r>
              <a:rPr dirty="0" err="1"/>
              <a:t>haciendo</a:t>
            </a:r>
            <a:r>
              <a:rPr dirty="0"/>
              <a:t> </a:t>
            </a:r>
            <a:r>
              <a:rPr dirty="0" err="1"/>
              <a:t>mucho</a:t>
            </a:r>
            <a:r>
              <a:rPr dirty="0"/>
              <a:t> bien. Nike </a:t>
            </a:r>
            <a:r>
              <a:rPr dirty="0" err="1"/>
              <a:t>encabezó</a:t>
            </a:r>
            <a:r>
              <a:rPr dirty="0"/>
              <a:t> la </a:t>
            </a:r>
            <a:r>
              <a:rPr u="sng" dirty="0" err="1">
                <a:solidFill>
                  <a:schemeClr val="hlink"/>
                </a:solidFill>
                <a:hlinkClick r:id="rId7"/>
              </a:rPr>
              <a:t>lista</a:t>
            </a:r>
            <a:r>
              <a:rPr u="sng" dirty="0">
                <a:solidFill>
                  <a:schemeClr val="hlink"/>
                </a:solidFill>
                <a:hlinkClick r:id="rId7"/>
              </a:rPr>
              <a:t> de Morgan Stanley</a:t>
            </a:r>
            <a:r>
              <a:rPr dirty="0"/>
              <a:t> </a:t>
            </a:r>
            <a:r>
              <a:rPr dirty="0" err="1"/>
              <a:t>en</a:t>
            </a:r>
            <a:r>
              <a:rPr dirty="0"/>
              <a:t> 2015 de las </a:t>
            </a:r>
            <a:r>
              <a:rPr dirty="0" err="1"/>
              <a:t>marcas</a:t>
            </a:r>
            <a:r>
              <a:rPr dirty="0"/>
              <a:t> de </a:t>
            </a:r>
            <a:r>
              <a:rPr dirty="0" err="1"/>
              <a:t>ropa</a:t>
            </a:r>
            <a:r>
              <a:rPr dirty="0"/>
              <a:t> y </a:t>
            </a:r>
            <a:r>
              <a:rPr dirty="0" err="1"/>
              <a:t>calzado</a:t>
            </a:r>
            <a:r>
              <a:rPr dirty="0"/>
              <a:t> </a:t>
            </a:r>
            <a:r>
              <a:rPr dirty="0" err="1"/>
              <a:t>más</a:t>
            </a:r>
            <a:r>
              <a:rPr dirty="0"/>
              <a:t> </a:t>
            </a:r>
            <a:r>
              <a:rPr dirty="0" err="1"/>
              <a:t>sostenibles</a:t>
            </a:r>
            <a:r>
              <a:rPr dirty="0"/>
              <a:t>. La clave de </a:t>
            </a:r>
            <a:r>
              <a:rPr dirty="0" err="1"/>
              <a:t>su</a:t>
            </a:r>
            <a:r>
              <a:rPr dirty="0"/>
              <a:t> </a:t>
            </a:r>
            <a:r>
              <a:rPr dirty="0" err="1"/>
              <a:t>éxito</a:t>
            </a:r>
            <a:r>
              <a:rPr dirty="0"/>
              <a:t> es la </a:t>
            </a:r>
            <a:r>
              <a:rPr dirty="0" err="1"/>
              <a:t>sólida</a:t>
            </a:r>
            <a:r>
              <a:rPr dirty="0"/>
              <a:t> </a:t>
            </a:r>
            <a:r>
              <a:rPr dirty="0" err="1"/>
              <a:t>divulgación</a:t>
            </a:r>
            <a:r>
              <a:rPr dirty="0"/>
              <a:t> que </a:t>
            </a:r>
            <a:r>
              <a:rPr dirty="0" err="1"/>
              <a:t>hace</a:t>
            </a:r>
            <a:r>
              <a:rPr dirty="0"/>
              <a:t> la </a:t>
            </a:r>
            <a:r>
              <a:rPr dirty="0" err="1"/>
              <a:t>empresa</a:t>
            </a:r>
            <a:r>
              <a:rPr dirty="0"/>
              <a:t> de </a:t>
            </a:r>
            <a:r>
              <a:rPr dirty="0" err="1"/>
              <a:t>su</a:t>
            </a:r>
            <a:r>
              <a:rPr dirty="0"/>
              <a:t> </a:t>
            </a:r>
            <a:r>
              <a:rPr dirty="0" err="1"/>
              <a:t>cadena</a:t>
            </a:r>
            <a:r>
              <a:rPr dirty="0"/>
              <a:t> de </a:t>
            </a:r>
            <a:r>
              <a:rPr dirty="0" err="1"/>
              <a:t>suministro</a:t>
            </a:r>
            <a:r>
              <a:rPr dirty="0"/>
              <a:t> y sus </a:t>
            </a:r>
            <a:r>
              <a:rPr dirty="0" err="1"/>
              <a:t>prácticas</a:t>
            </a:r>
            <a:r>
              <a:rPr dirty="0"/>
              <a:t> de </a:t>
            </a:r>
            <a:r>
              <a:rPr dirty="0" err="1"/>
              <a:t>producción</a:t>
            </a:r>
            <a:r>
              <a:rPr dirty="0"/>
              <a:t>. </a:t>
            </a:r>
            <a:r>
              <a:rPr dirty="0" err="1"/>
              <a:t>También</a:t>
            </a:r>
            <a:r>
              <a:rPr dirty="0"/>
              <a:t> </a:t>
            </a:r>
            <a:r>
              <a:rPr dirty="0" err="1"/>
              <a:t>están</a:t>
            </a:r>
            <a:r>
              <a:rPr dirty="0"/>
              <a:t> </a:t>
            </a:r>
            <a:r>
              <a:rPr dirty="0" err="1"/>
              <a:t>facilitando</a:t>
            </a:r>
            <a:r>
              <a:rPr dirty="0"/>
              <a:t> la </a:t>
            </a:r>
            <a:r>
              <a:rPr dirty="0" err="1"/>
              <a:t>toma</a:t>
            </a:r>
            <a:r>
              <a:rPr dirty="0"/>
              <a:t> de </a:t>
            </a:r>
            <a:r>
              <a:rPr dirty="0" err="1"/>
              <a:t>decisiones</a:t>
            </a:r>
            <a:r>
              <a:rPr dirty="0"/>
              <a:t> </a:t>
            </a:r>
            <a:r>
              <a:rPr dirty="0" err="1"/>
              <a:t>ecológicas</a:t>
            </a:r>
            <a:r>
              <a:rPr dirty="0"/>
              <a:t> a los </a:t>
            </a:r>
            <a:r>
              <a:rPr dirty="0" err="1"/>
              <a:t>equipos</a:t>
            </a:r>
            <a:r>
              <a:rPr dirty="0"/>
              <a:t> de </a:t>
            </a:r>
            <a:r>
              <a:rPr dirty="0" err="1"/>
              <a:t>diseño</a:t>
            </a:r>
            <a:r>
              <a:rPr dirty="0"/>
              <a:t>, </a:t>
            </a:r>
            <a:r>
              <a:rPr dirty="0" err="1"/>
              <a:t>mediante</a:t>
            </a:r>
            <a:r>
              <a:rPr dirty="0"/>
              <a:t> una </a:t>
            </a:r>
            <a:r>
              <a:rPr dirty="0" err="1"/>
              <a:t>aplicación</a:t>
            </a:r>
            <a:r>
              <a:rPr dirty="0"/>
              <a:t> que </a:t>
            </a:r>
            <a:r>
              <a:rPr dirty="0" err="1"/>
              <a:t>ayuda</a:t>
            </a:r>
            <a:r>
              <a:rPr dirty="0"/>
              <a:t> a </a:t>
            </a:r>
            <a:r>
              <a:rPr dirty="0" err="1"/>
              <a:t>comparar</a:t>
            </a:r>
            <a:r>
              <a:rPr dirty="0"/>
              <a:t> la </a:t>
            </a:r>
            <a:r>
              <a:rPr dirty="0" err="1"/>
              <a:t>huella</a:t>
            </a:r>
            <a:r>
              <a:rPr dirty="0"/>
              <a:t> </a:t>
            </a:r>
            <a:r>
              <a:rPr dirty="0" err="1"/>
              <a:t>ambiental</a:t>
            </a:r>
            <a:r>
              <a:rPr dirty="0"/>
              <a:t> de </a:t>
            </a:r>
            <a:r>
              <a:rPr dirty="0" err="1"/>
              <a:t>diferentes</a:t>
            </a:r>
            <a:r>
              <a:rPr dirty="0"/>
              <a:t> </a:t>
            </a:r>
            <a:r>
              <a:rPr dirty="0" err="1"/>
              <a:t>telas</a:t>
            </a:r>
            <a:r>
              <a:rPr dirty="0"/>
              <a:t>. Al </a:t>
            </a:r>
            <a:r>
              <a:rPr dirty="0" err="1"/>
              <a:t>igual</a:t>
            </a:r>
            <a:r>
              <a:rPr dirty="0"/>
              <a:t> que Patagonia, </a:t>
            </a:r>
            <a:r>
              <a:rPr dirty="0" err="1"/>
              <a:t>también</a:t>
            </a:r>
            <a:r>
              <a:rPr dirty="0"/>
              <a:t> </a:t>
            </a:r>
            <a:r>
              <a:rPr dirty="0" err="1"/>
              <a:t>utiliza</a:t>
            </a:r>
            <a:r>
              <a:rPr dirty="0"/>
              <a:t> </a:t>
            </a:r>
            <a:r>
              <a:rPr dirty="0" err="1"/>
              <a:t>materiales</a:t>
            </a:r>
            <a:r>
              <a:rPr dirty="0"/>
              <a:t> </a:t>
            </a:r>
            <a:r>
              <a:rPr dirty="0" err="1"/>
              <a:t>reciclados</a:t>
            </a:r>
            <a:r>
              <a:rPr dirty="0"/>
              <a:t> </a:t>
            </a:r>
            <a:r>
              <a:rPr dirty="0" err="1"/>
              <a:t>posconsumo</a:t>
            </a:r>
            <a:r>
              <a:rPr dirty="0"/>
              <a:t> </a:t>
            </a:r>
            <a:r>
              <a:rPr dirty="0" err="1"/>
              <a:t>en</a:t>
            </a:r>
            <a:r>
              <a:rPr dirty="0"/>
              <a:t> </a:t>
            </a:r>
            <a:r>
              <a:rPr dirty="0" err="1"/>
              <a:t>algunos</a:t>
            </a:r>
            <a:r>
              <a:rPr dirty="0"/>
              <a:t> de sus </a:t>
            </a:r>
            <a:r>
              <a:rPr dirty="0" err="1"/>
              <a:t>productos</a:t>
            </a:r>
            <a:r>
              <a:rPr dirty="0"/>
              <a:t>, </a:t>
            </a:r>
            <a:r>
              <a:rPr dirty="0" err="1"/>
              <a:t>incluidas</a:t>
            </a:r>
            <a:r>
              <a:rPr dirty="0"/>
              <a:t> las </a:t>
            </a:r>
            <a:r>
              <a:rPr dirty="0" err="1"/>
              <a:t>camisetas</a:t>
            </a:r>
            <a:r>
              <a:rPr dirty="0"/>
              <a:t> de la Copa del Mundo 2010. </a:t>
            </a:r>
            <a:r>
              <a:rPr dirty="0" err="1"/>
              <a:t>También</a:t>
            </a:r>
            <a:r>
              <a:rPr dirty="0"/>
              <a:t> ha </a:t>
            </a:r>
            <a:r>
              <a:rPr dirty="0" err="1"/>
              <a:t>rediseñado</a:t>
            </a:r>
            <a:r>
              <a:rPr dirty="0"/>
              <a:t> sus </a:t>
            </a:r>
            <a:r>
              <a:rPr dirty="0" err="1"/>
              <a:t>cajas</a:t>
            </a:r>
            <a:r>
              <a:rPr dirty="0"/>
              <a:t> para </a:t>
            </a:r>
            <a:r>
              <a:rPr dirty="0" err="1"/>
              <a:t>reducir</a:t>
            </a:r>
            <a:r>
              <a:rPr dirty="0"/>
              <a:t> los </a:t>
            </a:r>
            <a:r>
              <a:rPr dirty="0" err="1"/>
              <a:t>envases</a:t>
            </a:r>
            <a:r>
              <a:rPr dirty="0"/>
              <a:t>, se ha </a:t>
            </a:r>
            <a:r>
              <a:rPr dirty="0" err="1"/>
              <a:t>comprometido</a:t>
            </a:r>
            <a:r>
              <a:rPr dirty="0"/>
              <a:t> a </a:t>
            </a:r>
            <a:r>
              <a:rPr dirty="0" err="1"/>
              <a:t>eliminar</a:t>
            </a:r>
            <a:r>
              <a:rPr dirty="0"/>
              <a:t> los </a:t>
            </a:r>
            <a:r>
              <a:rPr dirty="0" err="1"/>
              <a:t>vertidos</a:t>
            </a:r>
            <a:r>
              <a:rPr dirty="0"/>
              <a:t> </a:t>
            </a:r>
            <a:r>
              <a:rPr dirty="0" err="1"/>
              <a:t>químicos</a:t>
            </a:r>
            <a:r>
              <a:rPr dirty="0"/>
              <a:t>, ha </a:t>
            </a:r>
            <a:r>
              <a:rPr dirty="0" err="1"/>
              <a:t>invertido</a:t>
            </a:r>
            <a:r>
              <a:rPr dirty="0"/>
              <a:t> </a:t>
            </a:r>
            <a:r>
              <a:rPr dirty="0" err="1"/>
              <a:t>en</a:t>
            </a:r>
            <a:r>
              <a:rPr dirty="0"/>
              <a:t> </a:t>
            </a:r>
            <a:r>
              <a:rPr dirty="0" err="1"/>
              <a:t>eficiencia</a:t>
            </a:r>
            <a:r>
              <a:rPr dirty="0"/>
              <a:t> </a:t>
            </a:r>
            <a:r>
              <a:rPr dirty="0" err="1"/>
              <a:t>energética</a:t>
            </a:r>
            <a:r>
              <a:rPr dirty="0"/>
              <a:t> </a:t>
            </a:r>
            <a:r>
              <a:rPr dirty="0" err="1"/>
              <a:t>en</a:t>
            </a:r>
            <a:r>
              <a:rPr dirty="0"/>
              <a:t> sus </a:t>
            </a:r>
            <a:r>
              <a:rPr dirty="0" err="1"/>
              <a:t>fábricas</a:t>
            </a:r>
            <a:r>
              <a:rPr dirty="0"/>
              <a:t> y </a:t>
            </a:r>
            <a:r>
              <a:rPr dirty="0" err="1"/>
              <a:t>mucho</a:t>
            </a:r>
            <a:r>
              <a:rPr dirty="0"/>
              <a:t> </a:t>
            </a:r>
            <a:r>
              <a:rPr dirty="0" err="1"/>
              <a:t>más</a:t>
            </a:r>
            <a:r>
              <a:rPr dirty="0"/>
              <a:t>. Nike </a:t>
            </a:r>
            <a:r>
              <a:rPr dirty="0" err="1"/>
              <a:t>también</a:t>
            </a:r>
            <a:r>
              <a:rPr dirty="0"/>
              <a:t> </a:t>
            </a:r>
            <a:r>
              <a:rPr dirty="0" err="1"/>
              <a:t>está</a:t>
            </a:r>
            <a:r>
              <a:rPr dirty="0"/>
              <a:t> </a:t>
            </a:r>
            <a:r>
              <a:rPr u="sng" dirty="0" err="1">
                <a:solidFill>
                  <a:schemeClr val="hlink"/>
                </a:solidFill>
                <a:hlinkClick r:id="rId8"/>
              </a:rPr>
              <a:t>colaborando</a:t>
            </a:r>
            <a:r>
              <a:rPr dirty="0"/>
              <a:t> con la NASA y </a:t>
            </a:r>
            <a:r>
              <a:rPr dirty="0" err="1"/>
              <a:t>otras</a:t>
            </a:r>
            <a:r>
              <a:rPr dirty="0"/>
              <a:t> </a:t>
            </a:r>
            <a:r>
              <a:rPr dirty="0" err="1"/>
              <a:t>agencias</a:t>
            </a:r>
            <a:r>
              <a:rPr dirty="0"/>
              <a:t> </a:t>
            </a:r>
            <a:r>
              <a:rPr dirty="0" err="1"/>
              <a:t>gubernamentales</a:t>
            </a:r>
            <a:r>
              <a:rPr dirty="0"/>
              <a:t> para </a:t>
            </a:r>
            <a:r>
              <a:rPr dirty="0" err="1"/>
              <a:t>impulsar</a:t>
            </a:r>
            <a:r>
              <a:rPr dirty="0"/>
              <a:t> la </a:t>
            </a:r>
            <a:r>
              <a:rPr dirty="0" err="1"/>
              <a:t>innovación</a:t>
            </a:r>
            <a:r>
              <a:rPr dirty="0"/>
              <a:t> </a:t>
            </a:r>
            <a:r>
              <a:rPr dirty="0" err="1"/>
              <a:t>en</a:t>
            </a:r>
            <a:r>
              <a:rPr dirty="0"/>
              <a:t> </a:t>
            </a:r>
            <a:r>
              <a:rPr dirty="0" err="1"/>
              <a:t>química</a:t>
            </a:r>
            <a:r>
              <a:rPr dirty="0"/>
              <a:t> para </a:t>
            </a:r>
            <a:r>
              <a:rPr dirty="0" err="1"/>
              <a:t>ecologizar</a:t>
            </a:r>
            <a:r>
              <a:rPr dirty="0"/>
              <a:t> </a:t>
            </a:r>
            <a:r>
              <a:rPr dirty="0" err="1"/>
              <a:t>el</a:t>
            </a:r>
            <a:r>
              <a:rPr dirty="0"/>
              <a:t> </a:t>
            </a:r>
            <a:r>
              <a:rPr dirty="0" err="1"/>
              <a:t>procesamiento</a:t>
            </a:r>
            <a:r>
              <a:rPr dirty="0"/>
              <a:t> de </a:t>
            </a:r>
            <a:r>
              <a:rPr dirty="0" err="1"/>
              <a:t>materias</a:t>
            </a:r>
            <a:r>
              <a:rPr dirty="0"/>
              <a:t> </a:t>
            </a:r>
            <a:r>
              <a:rPr dirty="0" err="1"/>
              <a:t>primas</a:t>
            </a:r>
            <a:r>
              <a:rPr dirty="0"/>
              <a:t> </a:t>
            </a:r>
            <a:r>
              <a:rPr dirty="0" err="1"/>
              <a:t>en</a:t>
            </a:r>
            <a:r>
              <a:rPr dirty="0"/>
              <a:t> </a:t>
            </a:r>
            <a:r>
              <a:rPr dirty="0" err="1"/>
              <a:t>productos</a:t>
            </a:r>
            <a:r>
              <a:rPr dirty="0"/>
              <a:t>.</a:t>
            </a:r>
            <a:endParaRPr sz="2200" dirty="0"/>
          </a:p>
        </p:txBody>
      </p:sp>
      <p:sp>
        <p:nvSpPr>
          <p:cNvPr id="558" name="Google Shape;558;g1c0d571eb8a_0_36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10. Nike</a:t>
            </a:r>
          </a:p>
        </p:txBody>
      </p:sp>
      <p:pic>
        <p:nvPicPr>
          <p:cNvPr id="559" name="Google Shape;559;g1c0d571eb8a_0_360"/>
          <p:cNvPicPr preferRelativeResize="0"/>
          <p:nvPr/>
        </p:nvPicPr>
        <p:blipFill>
          <a:blip r:embed="rId9">
            <a:alphaModFix/>
          </a:blip>
          <a:stretch>
            <a:fillRect/>
          </a:stretch>
        </p:blipFill>
        <p:spPr>
          <a:xfrm>
            <a:off x="11281638" y="2691001"/>
            <a:ext cx="6069650" cy="4652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564" name="Google Shape;564;g1c0d571eb8a_0_37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568" name="Google Shape;568;g1c0d571eb8a_0_372"/>
          <p:cNvSpPr txBox="1"/>
          <p:nvPr/>
        </p:nvSpPr>
        <p:spPr>
          <a:xfrm>
            <a:off x="4673500" y="743350"/>
            <a:ext cx="93867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Embalaje biodegradable</a:t>
            </a:r>
          </a:p>
        </p:txBody>
      </p:sp>
      <p:pic>
        <p:nvPicPr>
          <p:cNvPr id="569" name="Google Shape;569;g1c0d571eb8a_0_37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87084" y="1869291"/>
            <a:ext cx="17396054" cy="6820073"/>
            <a:chOff x="-1090036" y="580405"/>
            <a:chExt cx="23194738" cy="9093432"/>
          </a:xfrm>
        </p:grpSpPr>
        <p:pic>
          <p:nvPicPr>
            <p:cNvPr id="571" name="Google Shape;571;g1c0d571eb8a_0_372"/>
            <p:cNvPicPr preferRelativeResize="0"/>
            <p:nvPr/>
          </p:nvPicPr>
          <p:blipFill rotWithShape="1">
            <a:blip r:embed="rId8">
              <a:alphaModFix/>
            </a:blip>
            <a:srcRect/>
            <a:stretch/>
          </p:blipFill>
          <p:spPr>
            <a:xfrm>
              <a:off x="-1090036" y="995133"/>
              <a:ext cx="2640977" cy="2742812"/>
            </a:xfrm>
            <a:prstGeom prst="rect">
              <a:avLst/>
            </a:prstGeom>
            <a:noFill/>
            <a:ln>
              <a:noFill/>
            </a:ln>
          </p:spPr>
        </p:pic>
        <p:sp>
          <p:nvSpPr>
            <p:cNvPr id="572" name="Google Shape;572;g1c0d571eb8a_0_372"/>
            <p:cNvSpPr txBox="1"/>
            <p:nvPr/>
          </p:nvSpPr>
          <p:spPr>
            <a:xfrm>
              <a:off x="1894380" y="580405"/>
              <a:ext cx="9271312" cy="413651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La forma </a:t>
              </a:r>
              <a:r>
                <a:rPr dirty="0" err="1"/>
                <a:t>en</a:t>
              </a:r>
              <a:r>
                <a:rPr dirty="0"/>
                <a:t> que la </a:t>
              </a:r>
              <a:r>
                <a:rPr dirty="0" err="1"/>
                <a:t>mayoría</a:t>
              </a:r>
              <a:r>
                <a:rPr dirty="0"/>
                <a:t> </a:t>
              </a:r>
              <a:r>
                <a:rPr dirty="0" err="1"/>
                <a:t>conocemos</a:t>
              </a:r>
              <a:r>
                <a:rPr dirty="0"/>
                <a:t> </a:t>
              </a:r>
              <a:r>
                <a:rPr dirty="0" err="1"/>
                <a:t>mejor</a:t>
              </a:r>
              <a:r>
                <a:rPr dirty="0"/>
                <a:t> a los </a:t>
              </a:r>
              <a:r>
                <a:rPr dirty="0" err="1"/>
                <a:t>hongos</a:t>
              </a:r>
              <a:r>
                <a:rPr dirty="0"/>
                <a:t> es por sus </a:t>
              </a:r>
              <a:r>
                <a:rPr dirty="0" err="1"/>
                <a:t>setas</a:t>
              </a:r>
              <a:r>
                <a:rPr dirty="0"/>
                <a:t>. Durante </a:t>
              </a:r>
              <a:r>
                <a:rPr dirty="0" err="1"/>
                <a:t>milenios</a:t>
              </a:r>
              <a:r>
                <a:rPr dirty="0"/>
                <a:t>, </a:t>
              </a:r>
              <a:r>
                <a:rPr dirty="0" err="1"/>
                <a:t>el</a:t>
              </a:r>
              <a:r>
                <a:rPr dirty="0"/>
                <a:t> ser </a:t>
              </a:r>
              <a:r>
                <a:rPr dirty="0" err="1"/>
                <a:t>humano</a:t>
              </a:r>
              <a:r>
                <a:rPr dirty="0"/>
                <a:t> ha </a:t>
              </a:r>
              <a:r>
                <a:rPr dirty="0" err="1"/>
                <a:t>cultivado</a:t>
              </a:r>
              <a:r>
                <a:rPr dirty="0"/>
                <a:t> una </a:t>
              </a:r>
              <a:r>
                <a:rPr dirty="0" err="1"/>
                <a:t>relación</a:t>
              </a:r>
              <a:r>
                <a:rPr dirty="0"/>
                <a:t> </a:t>
              </a:r>
              <a:r>
                <a:rPr dirty="0" err="1"/>
                <a:t>productiva</a:t>
              </a:r>
              <a:r>
                <a:rPr dirty="0"/>
                <a:t> con los </a:t>
              </a:r>
              <a:r>
                <a:rPr dirty="0" err="1"/>
                <a:t>hongos</a:t>
              </a:r>
              <a:r>
                <a:rPr dirty="0"/>
                <a:t>: los </a:t>
              </a:r>
              <a:r>
                <a:rPr dirty="0" err="1"/>
                <a:t>hemos</a:t>
              </a:r>
              <a:r>
                <a:rPr dirty="0"/>
                <a:t> </a:t>
              </a:r>
              <a:r>
                <a:rPr dirty="0" err="1"/>
                <a:t>comido</a:t>
              </a:r>
              <a:r>
                <a:rPr dirty="0"/>
                <a:t> </a:t>
              </a:r>
              <a:r>
                <a:rPr dirty="0" err="1"/>
                <a:t>como</a:t>
              </a:r>
              <a:r>
                <a:rPr dirty="0"/>
                <a:t> </a:t>
              </a:r>
              <a:r>
                <a:rPr dirty="0" err="1"/>
                <a:t>alimento</a:t>
              </a:r>
              <a:r>
                <a:rPr dirty="0"/>
                <a:t>, </a:t>
              </a:r>
              <a:r>
                <a:rPr dirty="0" err="1"/>
                <a:t>nos</a:t>
              </a:r>
              <a:r>
                <a:rPr dirty="0"/>
                <a:t> </a:t>
              </a:r>
              <a:r>
                <a:rPr dirty="0" err="1"/>
                <a:t>hemos</a:t>
              </a:r>
              <a:r>
                <a:rPr dirty="0"/>
                <a:t> </a:t>
              </a:r>
              <a:r>
                <a:rPr dirty="0" err="1"/>
                <a:t>beneficiado</a:t>
              </a:r>
              <a:r>
                <a:rPr dirty="0"/>
                <a:t> de sus </a:t>
              </a:r>
              <a:r>
                <a:rPr dirty="0" err="1"/>
                <a:t>propiedades</a:t>
              </a:r>
              <a:r>
                <a:rPr dirty="0"/>
                <a:t> </a:t>
              </a:r>
              <a:r>
                <a:rPr dirty="0" err="1"/>
                <a:t>medicinales</a:t>
              </a:r>
              <a:r>
                <a:rPr dirty="0"/>
                <a:t> y </a:t>
              </a:r>
              <a:r>
                <a:rPr dirty="0" err="1"/>
                <a:t>hemos</a:t>
              </a:r>
              <a:r>
                <a:rPr dirty="0"/>
                <a:t> </a:t>
              </a:r>
              <a:r>
                <a:rPr dirty="0" err="1"/>
                <a:t>disfrutado</a:t>
              </a:r>
              <a:r>
                <a:rPr dirty="0"/>
                <a:t> de sus </a:t>
              </a:r>
              <a:r>
                <a:rPr dirty="0" err="1"/>
                <a:t>encantadoras</a:t>
              </a:r>
              <a:r>
                <a:rPr dirty="0"/>
                <a:t> </a:t>
              </a:r>
              <a:r>
                <a:rPr dirty="0" err="1"/>
                <a:t>formas</a:t>
              </a:r>
              <a:r>
                <a:rPr dirty="0"/>
                <a:t>.</a:t>
              </a:r>
            </a:p>
          </p:txBody>
        </p:sp>
        <p:sp>
          <p:nvSpPr>
            <p:cNvPr id="573" name="Google Shape;573;g1c0d571eb8a_0_372"/>
            <p:cNvSpPr txBox="1"/>
            <p:nvPr/>
          </p:nvSpPr>
          <p:spPr>
            <a:xfrm>
              <a:off x="11358041" y="6226739"/>
              <a:ext cx="10746661"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El micelio se describe como la "estructura de la raíz" o "estado vegetativo" de los hongos. Los términos provienen de las plantas, pero los hongos son un organismo de vida completamente separado, distinto de los animales, las plantas o las bacterias. El micelio se parece a las raíces, con sus redes de células ramificadas en forma de hilo llamadas hifas.</a:t>
              </a:r>
              <a:endParaRPr dirty="0"/>
            </a:p>
          </p:txBody>
        </p:sp>
      </p:grpSp>
      <p:pic>
        <p:nvPicPr>
          <p:cNvPr id="3" name="Picture 2">
            <a:extLst>
              <a:ext uri="{FF2B5EF4-FFF2-40B4-BE49-F238E27FC236}">
                <a16:creationId xmlns:a16="http://schemas.microsoft.com/office/drawing/2014/main" id="{DA82768B-2ED2-65EE-B6B9-3EBF98084F46}"/>
              </a:ext>
            </a:extLst>
          </p:cNvPr>
          <p:cNvPicPr>
            <a:picLocks noChangeAspect="1"/>
          </p:cNvPicPr>
          <p:nvPr/>
        </p:nvPicPr>
        <p:blipFill>
          <a:blip r:embed="rId9"/>
          <a:stretch>
            <a:fillRect/>
          </a:stretch>
        </p:blipFill>
        <p:spPr>
          <a:xfrm>
            <a:off x="11884563" y="1582150"/>
            <a:ext cx="4351272" cy="4490992"/>
          </a:xfrm>
          <a:prstGeom prst="rect">
            <a:avLst/>
          </a:prstGeom>
        </p:spPr>
      </p:pic>
      <p:pic>
        <p:nvPicPr>
          <p:cNvPr id="5" name="Picture 4" descr="Diagram  Description automatically generated with medium confidence">
            <a:extLst>
              <a:ext uri="{FF2B5EF4-FFF2-40B4-BE49-F238E27FC236}">
                <a16:creationId xmlns:a16="http://schemas.microsoft.com/office/drawing/2014/main" id="{6EED17A8-9ADA-8D78-E56B-109C66FF9AB7}"/>
              </a:ext>
            </a:extLst>
          </p:cNvPr>
          <p:cNvPicPr>
            <a:picLocks noChangeAspect="1"/>
          </p:cNvPicPr>
          <p:nvPr/>
        </p:nvPicPr>
        <p:blipFill>
          <a:blip r:embed="rId10"/>
          <a:stretch>
            <a:fillRect/>
          </a:stretch>
        </p:blipFill>
        <p:spPr>
          <a:xfrm>
            <a:off x="2425396" y="5287803"/>
            <a:ext cx="5993758" cy="36126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564" name="Google Shape;564;g1c0d571eb8a_0_37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568" name="Google Shape;568;g1c0d571eb8a_0_372"/>
          <p:cNvSpPr txBox="1"/>
          <p:nvPr/>
        </p:nvSpPr>
        <p:spPr>
          <a:xfrm>
            <a:off x="4673500" y="743350"/>
            <a:ext cx="93867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Embalaje biodegradable</a:t>
            </a:r>
          </a:p>
        </p:txBody>
      </p:sp>
      <p:pic>
        <p:nvPicPr>
          <p:cNvPr id="569" name="Google Shape;569;g1c0d571eb8a_0_37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071573" y="3351177"/>
            <a:ext cx="16590554" cy="3778034"/>
            <a:chOff x="-1216410" y="1149186"/>
            <a:chExt cx="22120739" cy="5037377"/>
          </a:xfrm>
        </p:grpSpPr>
        <p:sp>
          <p:nvSpPr>
            <p:cNvPr id="574" name="Google Shape;574;g1c0d571eb8a_0_372"/>
            <p:cNvSpPr txBox="1"/>
            <p:nvPr/>
          </p:nvSpPr>
          <p:spPr>
            <a:xfrm>
              <a:off x="-1216410" y="1353525"/>
              <a:ext cx="7067700" cy="4628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Más recientemente, se ha aprendido a cultivarlos a escala, en condiciones controladas. La empresa Ecovative está ampliando las posibilidades de trabajar con hongos, con un enfoque en las redes de micelios para crear biomateriales duraderos y sostenibles.</a:t>
              </a:r>
              <a:endParaRPr dirty="0"/>
            </a:p>
          </p:txBody>
        </p:sp>
        <p:pic>
          <p:nvPicPr>
            <p:cNvPr id="575" name="Google Shape;575;g1c0d571eb8a_0_372"/>
            <p:cNvPicPr preferRelativeResize="0"/>
            <p:nvPr/>
          </p:nvPicPr>
          <p:blipFill rotWithShape="1">
            <a:blip r:embed="rId8">
              <a:alphaModFix/>
            </a:blip>
            <a:srcRect l="-10430" r="10430"/>
            <a:stretch/>
          </p:blipFill>
          <p:spPr>
            <a:xfrm>
              <a:off x="6098293" y="1149186"/>
              <a:ext cx="5146744" cy="5037377"/>
            </a:xfrm>
            <a:prstGeom prst="rect">
              <a:avLst/>
            </a:prstGeom>
            <a:noFill/>
            <a:ln>
              <a:noFill/>
            </a:ln>
          </p:spPr>
        </p:pic>
        <p:sp>
          <p:nvSpPr>
            <p:cNvPr id="576" name="Google Shape;576;g1c0d571eb8a_0_372"/>
            <p:cNvSpPr txBox="1"/>
            <p:nvPr/>
          </p:nvSpPr>
          <p:spPr>
            <a:xfrm>
              <a:off x="12207329" y="1353523"/>
              <a:ext cx="8697000" cy="462870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Pero las redes miceliales son únicas, extremadamente finas y fuertes, de gran flexibilidad y con una gran resistencia al agua, la descomposición y las inmensas presiones internas o externas. Vienen de la naturaleza y, en las condiciones adecuadas, vuelven a la tierra como nutrientes. En otras palabras, son uno de los supermateriales más sorprendentes de la naturaleza.</a:t>
              </a:r>
              <a:endParaRPr dirty="0"/>
            </a:p>
          </p:txBody>
        </p:sp>
      </p:grpSp>
    </p:spTree>
    <p:extLst>
      <p:ext uri="{BB962C8B-B14F-4D97-AF65-F5344CB8AC3E}">
        <p14:creationId xmlns:p14="http://schemas.microsoft.com/office/powerpoint/2010/main" val="409250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80"/>
        <p:cNvGrpSpPr/>
        <p:nvPr/>
      </p:nvGrpSpPr>
      <p:grpSpPr>
        <a:xfrm>
          <a:off x="0" y="0"/>
          <a:ext cx="0" cy="0"/>
          <a:chOff x="0" y="0"/>
          <a:chExt cx="0" cy="0"/>
        </a:xfrm>
      </p:grpSpPr>
      <p:pic>
        <p:nvPicPr>
          <p:cNvPr id="581" name="Google Shape;581;g1c0d571eb8a_0_38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82" name="Google Shape;582;g1c0d571eb8a_0_38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83" name="Google Shape;583;g1c0d571eb8a_0_38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84" name="Google Shape;584;g1c0d571eb8a_0_38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585" name="Google Shape;585;g1c0d571eb8a_0_38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586" name="Google Shape;586;g1c0d571eb8a_0_388"/>
          <p:cNvSpPr/>
          <p:nvPr/>
        </p:nvSpPr>
        <p:spPr>
          <a:xfrm>
            <a:off x="324000" y="1869300"/>
            <a:ext cx="8071972"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1c0d571eb8a_0_388"/>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Perspectiva global</a:t>
            </a:r>
          </a:p>
        </p:txBody>
      </p:sp>
      <p:grpSp>
        <p:nvGrpSpPr>
          <p:cNvPr id="588" name="Google Shape;588;g1c0d571eb8a_0_388"/>
          <p:cNvGrpSpPr/>
          <p:nvPr/>
        </p:nvGrpSpPr>
        <p:grpSpPr>
          <a:xfrm>
            <a:off x="8924900" y="1797925"/>
            <a:ext cx="8317011" cy="8117040"/>
            <a:chOff x="148033" y="94767"/>
            <a:chExt cx="11089348" cy="9614940"/>
          </a:xfrm>
        </p:grpSpPr>
        <p:sp>
          <p:nvSpPr>
            <p:cNvPr id="589" name="Google Shape;589;g1c0d571eb8a_0_388"/>
            <p:cNvSpPr txBox="1"/>
            <p:nvPr/>
          </p:nvSpPr>
          <p:spPr>
            <a:xfrm>
              <a:off x="148033" y="7148907"/>
              <a:ext cx="110400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Su objetivo es formar una red micelial mundial de productores asociados, para ir sustituyendo numerosos materiales insostenibles por otros que procedan de la naturaleza y vuelvan a ella cuando se acabe su uso.</a:t>
              </a:r>
            </a:p>
          </p:txBody>
        </p:sp>
        <p:sp>
          <p:nvSpPr>
            <p:cNvPr id="590" name="Google Shape;590;g1c0d571eb8a_0_388"/>
            <p:cNvSpPr txBox="1"/>
            <p:nvPr/>
          </p:nvSpPr>
          <p:spPr>
            <a:xfrm>
              <a:off x="3876766" y="2635467"/>
              <a:ext cx="7131900" cy="39393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Las ideas </a:t>
              </a:r>
              <a:r>
                <a:rPr dirty="0" err="1"/>
                <a:t>provienen</a:t>
              </a:r>
              <a:r>
                <a:rPr dirty="0"/>
                <a:t> de </a:t>
              </a:r>
              <a:r>
                <a:rPr dirty="0" err="1"/>
                <a:t>todas</a:t>
              </a:r>
              <a:r>
                <a:rPr dirty="0"/>
                <a:t> </a:t>
              </a:r>
              <a:r>
                <a:rPr dirty="0" err="1"/>
                <a:t>partes</a:t>
              </a:r>
              <a:r>
                <a:rPr dirty="0"/>
                <a:t>, por lo que la </a:t>
              </a:r>
              <a:r>
                <a:rPr dirty="0" err="1"/>
                <a:t>empresa</a:t>
              </a:r>
              <a:r>
                <a:rPr dirty="0"/>
                <a:t> </a:t>
              </a:r>
              <a:r>
                <a:rPr dirty="0" err="1"/>
                <a:t>desarrolló</a:t>
              </a:r>
              <a:r>
                <a:rPr dirty="0"/>
                <a:t> un </a:t>
              </a:r>
              <a:r>
                <a:rPr dirty="0" err="1"/>
                <a:t>programa</a:t>
              </a:r>
              <a:r>
                <a:rPr dirty="0"/>
                <a:t> de </a:t>
              </a:r>
              <a:r>
                <a:rPr dirty="0" err="1"/>
                <a:t>socios</a:t>
              </a:r>
              <a:r>
                <a:rPr dirty="0"/>
                <a:t> que </a:t>
              </a:r>
              <a:r>
                <a:rPr dirty="0" err="1"/>
                <a:t>permite</a:t>
              </a:r>
              <a:r>
                <a:rPr dirty="0"/>
                <a:t> a </a:t>
              </a:r>
              <a:r>
                <a:rPr dirty="0" err="1"/>
                <a:t>cualquiera</a:t>
              </a:r>
              <a:r>
                <a:rPr dirty="0"/>
                <a:t> que </a:t>
              </a:r>
              <a:r>
                <a:rPr dirty="0" err="1"/>
                <a:t>tenga</a:t>
              </a:r>
              <a:r>
                <a:rPr dirty="0"/>
                <a:t> una idea </a:t>
              </a:r>
              <a:r>
                <a:rPr dirty="0" err="1"/>
                <a:t>sobre</a:t>
              </a:r>
              <a:r>
                <a:rPr dirty="0"/>
                <a:t> </a:t>
              </a:r>
              <a:r>
                <a:rPr dirty="0" err="1"/>
                <a:t>cómo</a:t>
              </a:r>
              <a:r>
                <a:rPr dirty="0"/>
                <a:t> </a:t>
              </a:r>
              <a:r>
                <a:rPr dirty="0" err="1"/>
                <a:t>utilizar</a:t>
              </a:r>
              <a:r>
                <a:rPr dirty="0"/>
                <a:t> los </a:t>
              </a:r>
              <a:r>
                <a:rPr dirty="0" err="1"/>
                <a:t>materiales</a:t>
              </a:r>
              <a:r>
                <a:rPr dirty="0"/>
                <a:t> </a:t>
              </a:r>
              <a:r>
                <a:rPr dirty="0" err="1"/>
                <a:t>myco</a:t>
              </a:r>
              <a:r>
                <a:rPr dirty="0"/>
                <a:t> </a:t>
              </a:r>
              <a:r>
                <a:rPr dirty="0" err="1"/>
                <a:t>hacer</a:t>
              </a:r>
              <a:r>
                <a:rPr dirty="0"/>
                <a:t> </a:t>
              </a:r>
              <a:r>
                <a:rPr dirty="0" err="1"/>
                <a:t>realidad</a:t>
              </a:r>
              <a:r>
                <a:rPr dirty="0"/>
                <a:t> sus ideas, y </a:t>
              </a:r>
              <a:r>
                <a:rPr dirty="0" err="1"/>
                <a:t>ponerlas</a:t>
              </a:r>
              <a:r>
                <a:rPr dirty="0"/>
                <a:t> </a:t>
              </a:r>
              <a:r>
                <a:rPr dirty="0" err="1"/>
                <a:t>en</a:t>
              </a:r>
              <a:r>
                <a:rPr dirty="0"/>
                <a:t> </a:t>
              </a:r>
              <a:r>
                <a:rPr dirty="0" err="1"/>
                <a:t>práctica</a:t>
              </a:r>
              <a:r>
                <a:rPr dirty="0"/>
                <a:t> </a:t>
              </a:r>
              <a:r>
                <a:rPr dirty="0" err="1"/>
                <a:t>en</a:t>
              </a:r>
              <a:r>
                <a:rPr dirty="0"/>
                <a:t> sus </a:t>
              </a:r>
              <a:r>
                <a:rPr dirty="0" err="1"/>
                <a:t>propios</a:t>
              </a:r>
              <a:r>
                <a:rPr dirty="0"/>
                <a:t> </a:t>
              </a:r>
              <a:r>
                <a:rPr dirty="0" err="1"/>
                <a:t>hogares</a:t>
              </a:r>
              <a:r>
                <a:rPr dirty="0"/>
                <a:t>, </a:t>
              </a:r>
              <a:r>
                <a:rPr dirty="0" err="1"/>
                <a:t>empresas</a:t>
              </a:r>
              <a:r>
                <a:rPr dirty="0"/>
                <a:t> y </a:t>
              </a:r>
              <a:r>
                <a:rPr dirty="0" err="1"/>
                <a:t>comunidades</a:t>
              </a:r>
              <a:r>
                <a:rPr dirty="0"/>
                <a:t>.</a:t>
              </a:r>
            </a:p>
          </p:txBody>
        </p:sp>
        <p:sp>
          <p:nvSpPr>
            <p:cNvPr id="591" name="Google Shape;591;g1c0d571eb8a_0_388"/>
            <p:cNvSpPr txBox="1"/>
            <p:nvPr/>
          </p:nvSpPr>
          <p:spPr>
            <a:xfrm>
              <a:off x="484000" y="189933"/>
              <a:ext cx="8060700" cy="18714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Una sola empresa no puede salvar el planeta, por eso Ecovative se asocia con cualquiera que vea el valor de lo que están cultivando.</a:t>
              </a:r>
            </a:p>
          </p:txBody>
        </p:sp>
        <p:pic>
          <p:nvPicPr>
            <p:cNvPr id="592" name="Google Shape;592;g1c0d571eb8a_0_388"/>
            <p:cNvPicPr preferRelativeResize="0"/>
            <p:nvPr/>
          </p:nvPicPr>
          <p:blipFill rotWithShape="1">
            <a:blip r:embed="rId8">
              <a:alphaModFix/>
            </a:blip>
            <a:srcRect/>
            <a:stretch/>
          </p:blipFill>
          <p:spPr>
            <a:xfrm>
              <a:off x="8935857" y="94767"/>
              <a:ext cx="2301524" cy="1966559"/>
            </a:xfrm>
            <a:prstGeom prst="rect">
              <a:avLst/>
            </a:prstGeom>
            <a:noFill/>
            <a:ln>
              <a:noFill/>
            </a:ln>
          </p:spPr>
        </p:pic>
        <p:pic>
          <p:nvPicPr>
            <p:cNvPr id="593" name="Google Shape;593;g1c0d571eb8a_0_388"/>
            <p:cNvPicPr preferRelativeResize="0"/>
            <p:nvPr/>
          </p:nvPicPr>
          <p:blipFill rotWithShape="1">
            <a:blip r:embed="rId9">
              <a:alphaModFix/>
            </a:blip>
            <a:srcRect/>
            <a:stretch/>
          </p:blipFill>
          <p:spPr>
            <a:xfrm>
              <a:off x="484010" y="4342850"/>
              <a:ext cx="2548823" cy="1871401"/>
            </a:xfrm>
            <a:prstGeom prst="rect">
              <a:avLst/>
            </a:prstGeom>
            <a:noFill/>
            <a:ln>
              <a:noFill/>
            </a:ln>
          </p:spPr>
        </p:pic>
      </p:grpSp>
      <p:pic>
        <p:nvPicPr>
          <p:cNvPr id="594" name="Google Shape;594;g1c0d571eb8a_0_388"/>
          <p:cNvPicPr preferRelativeResize="0"/>
          <p:nvPr/>
        </p:nvPicPr>
        <p:blipFill>
          <a:blip r:embed="rId10">
            <a:alphaModFix/>
          </a:blip>
          <a:stretch>
            <a:fillRect/>
          </a:stretch>
        </p:blipFill>
        <p:spPr>
          <a:xfrm>
            <a:off x="1731088" y="3267063"/>
            <a:ext cx="5257800" cy="3752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98"/>
        <p:cNvGrpSpPr/>
        <p:nvPr/>
      </p:nvGrpSpPr>
      <p:grpSpPr>
        <a:xfrm>
          <a:off x="0" y="0"/>
          <a:ext cx="0" cy="0"/>
          <a:chOff x="0" y="0"/>
          <a:chExt cx="0" cy="0"/>
        </a:xfrm>
      </p:grpSpPr>
      <p:pic>
        <p:nvPicPr>
          <p:cNvPr id="599" name="Google Shape;599;g1c0d571eb8a_0_406"/>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600" name="Google Shape;600;g1c0d571eb8a_0_406"/>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01" name="Google Shape;601;g1c0d571eb8a_0_406"/>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02" name="Google Shape;602;g1c0d571eb8a_0_406"/>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603" name="Google Shape;603;g1c0d571eb8a_0_406"/>
          <p:cNvSpPr/>
          <p:nvPr/>
        </p:nvSpPr>
        <p:spPr>
          <a:xfrm>
            <a:off x="10657718" y="16886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1c0d571eb8a_0_406"/>
          <p:cNvSpPr txBox="1"/>
          <p:nvPr/>
        </p:nvSpPr>
        <p:spPr>
          <a:xfrm>
            <a:off x="955743" y="1688620"/>
            <a:ext cx="8820600" cy="65739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rPr dirty="0" err="1"/>
              <a:t>MycoComposite</a:t>
            </a:r>
            <a:r>
              <a:rPr dirty="0"/>
              <a:t>™</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err="1"/>
              <a:t>Esta</a:t>
            </a:r>
            <a:r>
              <a:rPr dirty="0"/>
              <a:t> </a:t>
            </a:r>
            <a:r>
              <a:rPr dirty="0" err="1"/>
              <a:t>tecnología</a:t>
            </a:r>
            <a:r>
              <a:rPr dirty="0"/>
              <a:t> </a:t>
            </a:r>
            <a:r>
              <a:rPr dirty="0" err="1"/>
              <a:t>une</a:t>
            </a:r>
            <a:r>
              <a:rPr dirty="0"/>
              <a:t> </a:t>
            </a:r>
            <a:r>
              <a:rPr dirty="0" err="1"/>
              <a:t>el</a:t>
            </a:r>
            <a:r>
              <a:rPr dirty="0"/>
              <a:t> </a:t>
            </a:r>
            <a:r>
              <a:rPr dirty="0" err="1"/>
              <a:t>micelio</a:t>
            </a:r>
            <a:r>
              <a:rPr dirty="0"/>
              <a:t> con </a:t>
            </a:r>
            <a:r>
              <a:rPr dirty="0" err="1"/>
              <a:t>plantas</a:t>
            </a:r>
            <a:r>
              <a:rPr dirty="0"/>
              <a:t> </a:t>
            </a:r>
            <a:r>
              <a:rPr dirty="0" err="1"/>
              <a:t>trituradas</a:t>
            </a:r>
            <a:r>
              <a:rPr dirty="0"/>
              <a:t> para </a:t>
            </a:r>
            <a:r>
              <a:rPr dirty="0" err="1"/>
              <a:t>formar</a:t>
            </a:r>
            <a:r>
              <a:rPr dirty="0"/>
              <a:t> un material </a:t>
            </a:r>
            <a:r>
              <a:rPr dirty="0" err="1"/>
              <a:t>sólido</a:t>
            </a:r>
            <a:r>
              <a:rPr dirty="0"/>
              <a:t> y </a:t>
            </a:r>
            <a:r>
              <a:rPr dirty="0" err="1"/>
              <a:t>ligero</a:t>
            </a:r>
            <a:r>
              <a:rPr dirty="0"/>
              <a:t> que se </a:t>
            </a:r>
            <a:r>
              <a:rPr dirty="0" err="1"/>
              <a:t>descompone</a:t>
            </a:r>
            <a:r>
              <a:rPr dirty="0"/>
              <a:t> </a:t>
            </a:r>
            <a:r>
              <a:rPr dirty="0" err="1"/>
              <a:t>en</a:t>
            </a:r>
            <a:r>
              <a:rPr dirty="0"/>
              <a:t> los 45 días </a:t>
            </a:r>
            <a:r>
              <a:rPr dirty="0" err="1"/>
              <a:t>siguientes</a:t>
            </a:r>
            <a:r>
              <a:rPr dirty="0"/>
              <a:t> a </a:t>
            </a:r>
            <a:r>
              <a:rPr dirty="0" err="1"/>
              <a:t>su</a:t>
            </a:r>
            <a:r>
              <a:rPr dirty="0"/>
              <a:t> </a:t>
            </a:r>
            <a:r>
              <a:rPr dirty="0" err="1"/>
              <a:t>uso</a:t>
            </a:r>
            <a:r>
              <a:rPr dirty="0"/>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rPr dirty="0" err="1"/>
              <a:t>AirMycelium</a:t>
            </a:r>
            <a:r>
              <a:rPr dirty="0"/>
              <a:t>™</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err="1"/>
              <a:t>AirMycelium</a:t>
            </a:r>
            <a:r>
              <a:rPr dirty="0"/>
              <a:t> es 100 % </a:t>
            </a:r>
            <a:r>
              <a:rPr dirty="0" err="1"/>
              <a:t>micelio</a:t>
            </a:r>
            <a:r>
              <a:rPr dirty="0"/>
              <a:t> puro, </a:t>
            </a:r>
            <a:r>
              <a:rPr dirty="0" err="1"/>
              <a:t>producido</a:t>
            </a:r>
            <a:r>
              <a:rPr dirty="0"/>
              <a:t> a </a:t>
            </a:r>
            <a:r>
              <a:rPr dirty="0" err="1"/>
              <a:t>escala</a:t>
            </a:r>
            <a:r>
              <a:rPr dirty="0"/>
              <a:t> </a:t>
            </a:r>
            <a:r>
              <a:rPr dirty="0" err="1"/>
              <a:t>comercial</a:t>
            </a:r>
            <a:r>
              <a:rPr dirty="0"/>
              <a:t> </a:t>
            </a:r>
            <a:r>
              <a:rPr dirty="0" err="1"/>
              <a:t>en</a:t>
            </a:r>
            <a:r>
              <a:rPr dirty="0"/>
              <a:t> </a:t>
            </a:r>
            <a:r>
              <a:rPr dirty="0" err="1"/>
              <a:t>cámaras</a:t>
            </a:r>
            <a:r>
              <a:rPr dirty="0"/>
              <a:t> de </a:t>
            </a:r>
            <a:r>
              <a:rPr dirty="0" err="1"/>
              <a:t>crecimiento</a:t>
            </a:r>
            <a:r>
              <a:rPr dirty="0"/>
              <a:t> </a:t>
            </a:r>
            <a:r>
              <a:rPr dirty="0" err="1"/>
              <a:t>apiladas</a:t>
            </a:r>
            <a:r>
              <a:rPr dirty="0"/>
              <a:t> </a:t>
            </a:r>
            <a:r>
              <a:rPr dirty="0" err="1"/>
              <a:t>verticalmente</a:t>
            </a:r>
            <a:r>
              <a:rPr dirty="0"/>
              <a:t> y </a:t>
            </a:r>
            <a:r>
              <a:rPr dirty="0" err="1"/>
              <a:t>controladas</a:t>
            </a:r>
            <a:r>
              <a:rPr dirty="0"/>
              <a:t> </a:t>
            </a:r>
            <a:r>
              <a:rPr dirty="0" err="1"/>
              <a:t>medioambientalmente</a:t>
            </a:r>
            <a:r>
              <a:rPr dirty="0"/>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rPr dirty="0"/>
              <a:t>The Mycelium Foundry</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Los </a:t>
            </a:r>
            <a:r>
              <a:rPr dirty="0" err="1"/>
              <a:t>servicios</a:t>
            </a:r>
            <a:r>
              <a:rPr dirty="0"/>
              <a:t> de </a:t>
            </a:r>
            <a:r>
              <a:rPr dirty="0" err="1"/>
              <a:t>fundición</a:t>
            </a:r>
            <a:r>
              <a:rPr dirty="0"/>
              <a:t> </a:t>
            </a:r>
            <a:r>
              <a:rPr dirty="0" err="1"/>
              <a:t>emplean</a:t>
            </a:r>
            <a:r>
              <a:rPr dirty="0"/>
              <a:t> un </a:t>
            </a:r>
            <a:r>
              <a:rPr dirty="0" err="1"/>
              <a:t>cribado</a:t>
            </a:r>
            <a:r>
              <a:rPr dirty="0"/>
              <a:t> de alto </a:t>
            </a:r>
            <a:r>
              <a:rPr dirty="0" err="1"/>
              <a:t>rendimiento</a:t>
            </a:r>
            <a:r>
              <a:rPr dirty="0"/>
              <a:t> para </a:t>
            </a:r>
            <a:r>
              <a:rPr dirty="0" err="1"/>
              <a:t>desarrollar</a:t>
            </a:r>
            <a:r>
              <a:rPr dirty="0"/>
              <a:t> </a:t>
            </a:r>
            <a:r>
              <a:rPr dirty="0" err="1"/>
              <a:t>rápidamente</a:t>
            </a:r>
            <a:r>
              <a:rPr dirty="0"/>
              <a:t> </a:t>
            </a:r>
            <a:r>
              <a:rPr dirty="0" err="1"/>
              <a:t>nuevos</a:t>
            </a:r>
            <a:r>
              <a:rPr dirty="0"/>
              <a:t> </a:t>
            </a:r>
            <a:r>
              <a:rPr dirty="0" err="1"/>
              <a:t>materiales</a:t>
            </a:r>
            <a:r>
              <a:rPr dirty="0"/>
              <a:t> de </a:t>
            </a:r>
            <a:r>
              <a:rPr dirty="0" err="1"/>
              <a:t>micelio</a:t>
            </a:r>
            <a:r>
              <a:rPr dirty="0"/>
              <a:t> a </a:t>
            </a:r>
            <a:r>
              <a:rPr dirty="0" err="1"/>
              <a:t>escala</a:t>
            </a:r>
            <a:r>
              <a:rPr dirty="0"/>
              <a:t> </a:t>
            </a:r>
            <a:r>
              <a:rPr dirty="0" err="1"/>
              <a:t>pequeña</a:t>
            </a:r>
            <a:r>
              <a:rPr dirty="0"/>
              <a:t>, </a:t>
            </a:r>
            <a:r>
              <a:rPr dirty="0" err="1"/>
              <a:t>piloto</a:t>
            </a:r>
            <a:r>
              <a:rPr dirty="0"/>
              <a:t> y </a:t>
            </a:r>
            <a:r>
              <a:rPr dirty="0" err="1"/>
              <a:t>comercial</a:t>
            </a:r>
            <a:r>
              <a:rPr dirty="0"/>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sp>
        <p:nvSpPr>
          <p:cNvPr id="605" name="Google Shape;605;g1c0d571eb8a_0_406"/>
          <p:cNvSpPr txBox="1"/>
          <p:nvPr/>
        </p:nvSpPr>
        <p:spPr>
          <a:xfrm>
            <a:off x="2235525" y="849832"/>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Tecnología</a:t>
            </a:r>
          </a:p>
        </p:txBody>
      </p:sp>
      <p:pic>
        <p:nvPicPr>
          <p:cNvPr id="606" name="Google Shape;606;g1c0d571eb8a_0_406"/>
          <p:cNvPicPr preferRelativeResize="0"/>
          <p:nvPr/>
        </p:nvPicPr>
        <p:blipFill>
          <a:blip r:embed="rId7">
            <a:alphaModFix/>
          </a:blip>
          <a:stretch>
            <a:fillRect/>
          </a:stretch>
        </p:blipFill>
        <p:spPr>
          <a:xfrm>
            <a:off x="11153525" y="2840138"/>
            <a:ext cx="6137976" cy="4606725"/>
          </a:xfrm>
          <a:prstGeom prst="rect">
            <a:avLst/>
          </a:prstGeom>
          <a:noFill/>
          <a:ln w="12700" cap="flat" cmpd="sng">
            <a:solidFill>
              <a:srgbClr val="000000"/>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10"/>
        <p:cNvGrpSpPr/>
        <p:nvPr/>
      </p:nvGrpSpPr>
      <p:grpSpPr>
        <a:xfrm>
          <a:off x="0" y="0"/>
          <a:ext cx="0" cy="0"/>
          <a:chOff x="0" y="0"/>
          <a:chExt cx="0" cy="0"/>
        </a:xfrm>
      </p:grpSpPr>
      <p:pic>
        <p:nvPicPr>
          <p:cNvPr id="611" name="Google Shape;611;g1c0d571eb8a_0_43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12" name="Google Shape;612;g1c0d571eb8a_0_43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13" name="Google Shape;613;g1c0d571eb8a_0_43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14" name="Google Shape;614;g1c0d571eb8a_0_43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15" name="Google Shape;615;g1c0d571eb8a_0_435"/>
          <p:cNvSpPr txBox="1"/>
          <p:nvPr/>
        </p:nvSpPr>
        <p:spPr>
          <a:xfrm>
            <a:off x="4673500" y="743350"/>
            <a:ext cx="93867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Embalaje biodegradable</a:t>
            </a:r>
          </a:p>
        </p:txBody>
      </p:sp>
      <p:pic>
        <p:nvPicPr>
          <p:cNvPr id="616" name="Google Shape;616;g1c0d571eb8a_0_43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17" name="Google Shape;617;g1c0d571eb8a_0_435"/>
          <p:cNvGrpSpPr/>
          <p:nvPr/>
        </p:nvGrpSpPr>
        <p:grpSpPr>
          <a:xfrm>
            <a:off x="688250" y="1990075"/>
            <a:ext cx="16605250" cy="6489175"/>
            <a:chOff x="-421815" y="741451"/>
            <a:chExt cx="22140333" cy="8652233"/>
          </a:xfrm>
        </p:grpSpPr>
        <p:sp>
          <p:nvSpPr>
            <p:cNvPr id="618" name="Google Shape;618;g1c0d571eb8a_0_435"/>
            <p:cNvSpPr txBox="1"/>
            <p:nvPr/>
          </p:nvSpPr>
          <p:spPr>
            <a:xfrm>
              <a:off x="-421815" y="741451"/>
              <a:ext cx="6930300" cy="39393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t>Edificación y construcción</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La mezcla de cáñamo MycoComposite™ es naturalmente ignífuga, proporcionando aislamiento y beneficios de amortiguación de ruido a cualquier espacio.</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a:t>
              </a:r>
            </a:p>
          </p:txBody>
        </p:sp>
        <p:sp>
          <p:nvSpPr>
            <p:cNvPr id="619" name="Google Shape;619;g1c0d571eb8a_0_435"/>
            <p:cNvSpPr txBox="1"/>
            <p:nvPr/>
          </p:nvSpPr>
          <p:spPr>
            <a:xfrm>
              <a:off x="14908519" y="1034917"/>
              <a:ext cx="6262200" cy="32502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t>Materiales Grow It Yourself™</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Cualquiera puede diseñar y cultivar en casa sus propias creaciones de cáñamo y micelio con uno de nuestros materiales GIY.</a:t>
              </a:r>
              <a:endParaRPr sz="2400">
                <a:latin typeface="Abhaya Libre"/>
                <a:ea typeface="Abhaya Libre"/>
                <a:cs typeface="Abhaya Libre"/>
                <a:sym typeface="Abhaya Libre"/>
              </a:endParaRPr>
            </a:p>
          </p:txBody>
        </p:sp>
        <p:sp>
          <p:nvSpPr>
            <p:cNvPr id="620" name="Google Shape;620;g1c0d571eb8a_0_435"/>
            <p:cNvSpPr txBox="1"/>
            <p:nvPr/>
          </p:nvSpPr>
          <p:spPr>
            <a:xfrm>
              <a:off x="7376402" y="6143484"/>
              <a:ext cx="6543900" cy="32502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t>Mushroom® Packaging</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Mushroom® Packaging utiliza MycoComposite™ para cultivar envases de protección totalmente compostables y con una variedad interminable de formas personalizadas.</a:t>
              </a:r>
              <a:endParaRPr sz="2400">
                <a:latin typeface="Abhaya Libre"/>
                <a:ea typeface="Abhaya Libre"/>
                <a:cs typeface="Abhaya Libre"/>
                <a:sym typeface="Abhaya Libre"/>
              </a:endParaRPr>
            </a:p>
          </p:txBody>
        </p:sp>
        <p:sp>
          <p:nvSpPr>
            <p:cNvPr id="621" name="Google Shape;621;g1c0d571eb8a_0_435"/>
            <p:cNvSpPr txBox="1"/>
            <p:nvPr/>
          </p:nvSpPr>
          <p:spPr>
            <a:xfrm>
              <a:off x="14788219" y="6143484"/>
              <a:ext cx="6930300" cy="325020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t>Sistema de cama aireada</a:t>
              </a:r>
              <a:endParaRPr sz="2400" b="1">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Con las bandejas MycoComposite de gran formato, las estructuras pueden cultivarse listas para su uso en productos como balsas para humedales, núcleos de puertas y muchos otros.</a:t>
              </a:r>
              <a:endParaRPr sz="2400">
                <a:latin typeface="Abhaya Libre"/>
                <a:ea typeface="Abhaya Libre"/>
                <a:cs typeface="Abhaya Libre"/>
                <a:sym typeface="Abhaya Libre"/>
              </a:endParaRPr>
            </a:p>
          </p:txBody>
        </p:sp>
      </p:grpSp>
      <p:pic>
        <p:nvPicPr>
          <p:cNvPr id="622" name="Google Shape;622;g1c0d571eb8a_0_435"/>
          <p:cNvPicPr preferRelativeResize="0"/>
          <p:nvPr/>
        </p:nvPicPr>
        <p:blipFill>
          <a:blip r:embed="rId8">
            <a:alphaModFix/>
          </a:blip>
          <a:stretch>
            <a:fillRect/>
          </a:stretch>
        </p:blipFill>
        <p:spPr>
          <a:xfrm>
            <a:off x="6342908" y="1990074"/>
            <a:ext cx="5386174" cy="3265375"/>
          </a:xfrm>
          <a:prstGeom prst="rect">
            <a:avLst/>
          </a:prstGeom>
          <a:noFill/>
          <a:ln>
            <a:noFill/>
          </a:ln>
        </p:spPr>
      </p:pic>
      <p:pic>
        <p:nvPicPr>
          <p:cNvPr id="623" name="Google Shape;623;g1c0d571eb8a_0_435"/>
          <p:cNvPicPr preferRelativeResize="0"/>
          <p:nvPr/>
        </p:nvPicPr>
        <p:blipFill>
          <a:blip r:embed="rId9">
            <a:alphaModFix/>
          </a:blip>
          <a:stretch>
            <a:fillRect/>
          </a:stretch>
        </p:blipFill>
        <p:spPr>
          <a:xfrm>
            <a:off x="688250" y="5503771"/>
            <a:ext cx="4908000" cy="2975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27"/>
        <p:cNvGrpSpPr/>
        <p:nvPr/>
      </p:nvGrpSpPr>
      <p:grpSpPr>
        <a:xfrm>
          <a:off x="0" y="0"/>
          <a:ext cx="0" cy="0"/>
          <a:chOff x="0" y="0"/>
          <a:chExt cx="0" cy="0"/>
        </a:xfrm>
      </p:grpSpPr>
      <p:pic>
        <p:nvPicPr>
          <p:cNvPr id="628" name="Google Shape;628;g1c0d571eb8a_0_41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29" name="Google Shape;629;g1c0d571eb8a_0_41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30" name="Google Shape;630;g1c0d571eb8a_0_41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31" name="Google Shape;631;g1c0d571eb8a_0_41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632" name="Google Shape;632;g1c0d571eb8a_0_41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633" name="Google Shape;633;g1c0d571eb8a_0_418"/>
          <p:cNvSpPr/>
          <p:nvPr/>
        </p:nvSpPr>
        <p:spPr>
          <a:xfrm>
            <a:off x="324000" y="1619613"/>
            <a:ext cx="8071972" cy="7385126"/>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g1c0d571eb8a_0_418"/>
          <p:cNvSpPr txBox="1"/>
          <p:nvPr/>
        </p:nvSpPr>
        <p:spPr>
          <a:xfrm>
            <a:off x="4162050" y="515250"/>
            <a:ext cx="99639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Parque Living Light</a:t>
            </a:r>
          </a:p>
        </p:txBody>
      </p:sp>
      <p:grpSp>
        <p:nvGrpSpPr>
          <p:cNvPr id="635" name="Google Shape;635;g1c0d571eb8a_0_418"/>
          <p:cNvGrpSpPr/>
          <p:nvPr/>
        </p:nvGrpSpPr>
        <p:grpSpPr>
          <a:xfrm>
            <a:off x="8831493" y="1436311"/>
            <a:ext cx="9132507" cy="8335439"/>
            <a:chOff x="-290934" y="189933"/>
            <a:chExt cx="11680801" cy="9643200"/>
          </a:xfrm>
        </p:grpSpPr>
        <p:sp>
          <p:nvSpPr>
            <p:cNvPr id="636" name="Google Shape;636;g1c0d571eb8a_0_418"/>
            <p:cNvSpPr txBox="1"/>
            <p:nvPr/>
          </p:nvSpPr>
          <p:spPr>
            <a:xfrm>
              <a:off x="-290933" y="7272333"/>
              <a:ext cx="116808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err="1"/>
                <a:t>Pequeñas</a:t>
              </a:r>
              <a:r>
                <a:rPr dirty="0"/>
                <a:t> luces, </a:t>
              </a:r>
              <a:r>
                <a:rPr dirty="0" err="1"/>
                <a:t>alimentadas</a:t>
              </a:r>
              <a:r>
                <a:rPr dirty="0"/>
                <a:t> por </a:t>
              </a:r>
              <a:r>
                <a:rPr dirty="0" err="1"/>
                <a:t>plantas</a:t>
              </a:r>
              <a:r>
                <a:rPr dirty="0"/>
                <a:t> que </a:t>
              </a:r>
              <a:r>
                <a:rPr dirty="0" err="1"/>
                <a:t>generan</a:t>
              </a:r>
              <a:r>
                <a:rPr dirty="0"/>
                <a:t> </a:t>
              </a:r>
              <a:r>
                <a:rPr dirty="0" err="1"/>
                <a:t>electricidad</a:t>
              </a:r>
              <a:r>
                <a:rPr dirty="0"/>
                <a:t>, </a:t>
              </a:r>
              <a:r>
                <a:rPr dirty="0" err="1"/>
                <a:t>guiarán</a:t>
              </a:r>
              <a:r>
                <a:rPr dirty="0"/>
                <a:t> </a:t>
              </a:r>
              <a:r>
                <a:rPr dirty="0" err="1"/>
                <a:t>nuestro</a:t>
              </a:r>
              <a:r>
                <a:rPr dirty="0"/>
                <a:t> </a:t>
              </a:r>
              <a:r>
                <a:rPr dirty="0" err="1"/>
                <a:t>camino</a:t>
              </a:r>
              <a:r>
                <a:rPr dirty="0"/>
                <a:t> a </a:t>
              </a:r>
              <a:r>
                <a:rPr dirty="0" err="1"/>
                <a:t>medida</a:t>
              </a:r>
              <a:r>
                <a:rPr dirty="0"/>
                <a:t> que </a:t>
              </a:r>
              <a:r>
                <a:rPr dirty="0" err="1"/>
                <a:t>avanzamos</a:t>
              </a:r>
              <a:r>
                <a:rPr dirty="0"/>
                <a:t>. La </a:t>
              </a:r>
              <a:r>
                <a:rPr dirty="0" err="1"/>
                <a:t>tecnología</a:t>
              </a:r>
              <a:r>
                <a:rPr dirty="0"/>
                <a:t> se </a:t>
              </a:r>
              <a:r>
                <a:rPr dirty="0" err="1"/>
                <a:t>basa</a:t>
              </a:r>
              <a:r>
                <a:rPr dirty="0"/>
                <a:t> </a:t>
              </a:r>
              <a:r>
                <a:rPr dirty="0" err="1"/>
                <a:t>en</a:t>
              </a:r>
              <a:r>
                <a:rPr dirty="0"/>
                <a:t> </a:t>
              </a:r>
              <a:r>
                <a:rPr dirty="0" err="1"/>
                <a:t>procesos</a:t>
              </a:r>
              <a:r>
                <a:rPr dirty="0"/>
                <a:t> naturales y es </a:t>
              </a:r>
              <a:r>
                <a:rPr dirty="0" err="1"/>
                <a:t>segura</a:t>
              </a:r>
              <a:r>
                <a:rPr dirty="0"/>
                <a:t> tanto para la planta </a:t>
              </a:r>
              <a:r>
                <a:rPr dirty="0" err="1"/>
                <a:t>como</a:t>
              </a:r>
              <a:r>
                <a:rPr dirty="0"/>
                <a:t> para </a:t>
              </a:r>
              <a:r>
                <a:rPr dirty="0" err="1"/>
                <a:t>el</a:t>
              </a:r>
              <a:r>
                <a:rPr dirty="0"/>
                <a:t> medio </a:t>
              </a:r>
              <a:r>
                <a:rPr dirty="0" err="1"/>
                <a:t>ambiente</a:t>
              </a:r>
              <a:r>
                <a:rPr dirty="0"/>
                <a:t>. El </a:t>
              </a:r>
              <a:r>
                <a:rPr dirty="0" err="1"/>
                <a:t>sistema</a:t>
              </a:r>
              <a:r>
                <a:rPr dirty="0"/>
                <a:t> es </a:t>
              </a:r>
              <a:r>
                <a:rPr dirty="0" err="1"/>
                <a:t>aplicable</a:t>
              </a:r>
              <a:r>
                <a:rPr dirty="0"/>
                <a:t> a </a:t>
              </a:r>
              <a:r>
                <a:rPr dirty="0" err="1"/>
                <a:t>todo</a:t>
              </a:r>
              <a:r>
                <a:rPr dirty="0"/>
                <a:t> </a:t>
              </a:r>
              <a:r>
                <a:rPr dirty="0" err="1"/>
                <a:t>tipo</a:t>
              </a:r>
              <a:r>
                <a:rPr dirty="0"/>
                <a:t> de </a:t>
              </a:r>
              <a:r>
                <a:rPr dirty="0" err="1"/>
                <a:t>plantas</a:t>
              </a:r>
              <a:r>
                <a:rPr dirty="0"/>
                <a:t> que </a:t>
              </a:r>
              <a:r>
                <a:rPr dirty="0" err="1"/>
                <a:t>viven</a:t>
              </a:r>
              <a:r>
                <a:rPr dirty="0"/>
                <a:t> </a:t>
              </a:r>
              <a:r>
                <a:rPr dirty="0" err="1"/>
                <a:t>en</a:t>
              </a:r>
              <a:r>
                <a:rPr dirty="0"/>
                <a:t> </a:t>
              </a:r>
              <a:r>
                <a:rPr dirty="0" err="1"/>
                <a:t>suelo</a:t>
              </a:r>
              <a:r>
                <a:rPr dirty="0"/>
                <a:t> </a:t>
              </a:r>
              <a:r>
                <a:rPr dirty="0" err="1"/>
                <a:t>húmedo</a:t>
              </a:r>
              <a:r>
                <a:rPr dirty="0"/>
                <a:t>.</a:t>
              </a:r>
            </a:p>
          </p:txBody>
        </p:sp>
        <p:sp>
          <p:nvSpPr>
            <p:cNvPr id="637" name="Google Shape;637;g1c0d571eb8a_0_418"/>
            <p:cNvSpPr txBox="1"/>
            <p:nvPr/>
          </p:nvSpPr>
          <p:spPr>
            <a:xfrm>
              <a:off x="4248182" y="3333034"/>
              <a:ext cx="7131900" cy="393929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La </a:t>
              </a:r>
              <a:r>
                <a:rPr dirty="0" err="1"/>
                <a:t>experiencia</a:t>
              </a:r>
              <a:r>
                <a:rPr dirty="0"/>
                <a:t> se </a:t>
              </a:r>
              <a:r>
                <a:rPr dirty="0" err="1"/>
                <a:t>basa</a:t>
              </a:r>
              <a:r>
                <a:rPr dirty="0"/>
                <a:t> </a:t>
              </a:r>
              <a:r>
                <a:rPr dirty="0" err="1"/>
                <a:t>en</a:t>
              </a:r>
              <a:r>
                <a:rPr dirty="0"/>
                <a:t> la </a:t>
              </a:r>
              <a:r>
                <a:rPr dirty="0" err="1"/>
                <a:t>lámpara</a:t>
              </a:r>
              <a:r>
                <a:rPr dirty="0"/>
                <a:t> Living Light, </a:t>
              </a:r>
              <a:r>
                <a:rPr dirty="0" err="1"/>
                <a:t>pero</a:t>
              </a:r>
              <a:r>
                <a:rPr dirty="0"/>
                <a:t> es </a:t>
              </a:r>
              <a:r>
                <a:rPr dirty="0" err="1"/>
                <a:t>válida</a:t>
              </a:r>
              <a:r>
                <a:rPr dirty="0"/>
                <a:t> a una </a:t>
              </a:r>
              <a:r>
                <a:rPr dirty="0" err="1"/>
                <a:t>escala</a:t>
              </a:r>
              <a:r>
                <a:rPr dirty="0"/>
                <a:t> mayor. </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Nova Innova, junto con Plant-e, ha </a:t>
              </a:r>
              <a:r>
                <a:rPr dirty="0" err="1"/>
                <a:t>desarrollado</a:t>
              </a:r>
              <a:r>
                <a:rPr dirty="0"/>
                <a:t> un </a:t>
              </a:r>
              <a:r>
                <a:rPr dirty="0" err="1"/>
                <a:t>sistema</a:t>
              </a:r>
              <a:r>
                <a:rPr dirty="0"/>
                <a:t> </a:t>
              </a:r>
              <a:r>
                <a:rPr dirty="0" err="1"/>
                <a:t>interactivo</a:t>
              </a:r>
              <a:r>
                <a:rPr dirty="0"/>
                <a:t> </a:t>
              </a:r>
              <a:r>
                <a:rPr dirty="0" err="1"/>
                <a:t>donde</a:t>
              </a:r>
              <a:r>
                <a:rPr dirty="0"/>
                <a:t> las </a:t>
              </a:r>
              <a:r>
                <a:rPr dirty="0" err="1"/>
                <a:t>plantas</a:t>
              </a:r>
              <a:r>
                <a:rPr dirty="0"/>
                <a:t> que </a:t>
              </a:r>
              <a:r>
                <a:rPr dirty="0" err="1"/>
                <a:t>generan</a:t>
              </a:r>
              <a:r>
                <a:rPr dirty="0"/>
                <a:t> </a:t>
              </a:r>
              <a:r>
                <a:rPr dirty="0" err="1"/>
                <a:t>electricidad</a:t>
              </a:r>
              <a:r>
                <a:rPr dirty="0"/>
                <a:t> </a:t>
              </a:r>
              <a:r>
                <a:rPr dirty="0" err="1"/>
                <a:t>reaccionan</a:t>
              </a:r>
              <a:r>
                <a:rPr dirty="0"/>
                <a:t> a la </a:t>
              </a:r>
              <a:r>
                <a:rPr dirty="0" err="1"/>
                <a:t>presencia</a:t>
              </a:r>
              <a:r>
                <a:rPr dirty="0"/>
                <a:t> de las personas.</a:t>
              </a:r>
            </a:p>
          </p:txBody>
        </p:sp>
        <p:sp>
          <p:nvSpPr>
            <p:cNvPr id="638" name="Google Shape;638;g1c0d571eb8a_0_418"/>
            <p:cNvSpPr txBox="1"/>
            <p:nvPr/>
          </p:nvSpPr>
          <p:spPr>
            <a:xfrm>
              <a:off x="-290934" y="189933"/>
              <a:ext cx="8835600" cy="2560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a:t>
              </a:r>
              <a:r>
                <a:rPr dirty="0" err="1"/>
                <a:t>Puede</a:t>
              </a:r>
              <a:r>
                <a:rPr dirty="0"/>
                <a:t> la </a:t>
              </a:r>
              <a:r>
                <a:rPr dirty="0" err="1"/>
                <a:t>iluminación</a:t>
              </a:r>
              <a:r>
                <a:rPr dirty="0"/>
                <a:t> de un </a:t>
              </a:r>
              <a:r>
                <a:rPr dirty="0" err="1"/>
                <a:t>parque</a:t>
              </a:r>
              <a:r>
                <a:rPr dirty="0"/>
                <a:t> de la ciudad ser </a:t>
              </a:r>
              <a:r>
                <a:rPr dirty="0" err="1"/>
                <a:t>alimentada</a:t>
              </a:r>
              <a:r>
                <a:rPr dirty="0"/>
                <a:t> por </a:t>
              </a:r>
              <a:r>
                <a:rPr dirty="0" err="1"/>
                <a:t>plantas</a:t>
              </a:r>
              <a:r>
                <a:rPr dirty="0"/>
                <a:t>? ¡</a:t>
              </a:r>
              <a:r>
                <a:rPr dirty="0" err="1"/>
                <a:t>Sí</a:t>
              </a:r>
              <a:r>
                <a:rPr dirty="0"/>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La startup Living Light </a:t>
              </a:r>
              <a:r>
                <a:rPr dirty="0" err="1"/>
                <a:t>puede</a:t>
              </a:r>
              <a:r>
                <a:rPr dirty="0"/>
                <a:t> </a:t>
              </a:r>
              <a:r>
                <a:rPr dirty="0" err="1"/>
                <a:t>transformar</a:t>
              </a:r>
              <a:r>
                <a:rPr dirty="0"/>
                <a:t> un </a:t>
              </a:r>
              <a:r>
                <a:rPr dirty="0" err="1"/>
                <a:t>parque</a:t>
              </a:r>
              <a:r>
                <a:rPr dirty="0"/>
                <a:t> </a:t>
              </a:r>
              <a:r>
                <a:rPr dirty="0" err="1"/>
                <a:t>urbano</a:t>
              </a:r>
              <a:r>
                <a:rPr dirty="0"/>
                <a:t> </a:t>
              </a:r>
              <a:r>
                <a:rPr dirty="0" err="1"/>
                <a:t>cotidiano</a:t>
              </a:r>
              <a:r>
                <a:rPr dirty="0"/>
                <a:t> </a:t>
              </a:r>
              <a:r>
                <a:rPr dirty="0" err="1"/>
                <a:t>en</a:t>
              </a:r>
              <a:r>
                <a:rPr dirty="0"/>
                <a:t> una </a:t>
              </a:r>
              <a:r>
                <a:rPr dirty="0" err="1"/>
                <a:t>experiencia</a:t>
              </a:r>
              <a:r>
                <a:rPr dirty="0"/>
                <a:t> </a:t>
              </a:r>
              <a:r>
                <a:rPr dirty="0" err="1"/>
                <a:t>mágica</a:t>
              </a:r>
              <a:r>
                <a:rPr dirty="0"/>
                <a:t>, </a:t>
              </a:r>
              <a:r>
                <a:rPr dirty="0" err="1"/>
                <a:t>ecológica</a:t>
              </a:r>
              <a:r>
                <a:rPr dirty="0"/>
                <a:t> e </a:t>
              </a:r>
              <a:r>
                <a:rPr dirty="0" err="1"/>
                <a:t>interactiva</a:t>
              </a:r>
              <a:r>
                <a:rPr dirty="0"/>
                <a:t>.</a:t>
              </a:r>
              <a:endParaRPr sz="2400" dirty="0">
                <a:latin typeface="Abhaya Libre"/>
                <a:ea typeface="Abhaya Libre"/>
                <a:cs typeface="Abhaya Libre"/>
                <a:sym typeface="Abhaya Libre"/>
              </a:endParaRPr>
            </a:p>
          </p:txBody>
        </p:sp>
        <p:pic>
          <p:nvPicPr>
            <p:cNvPr id="639" name="Google Shape;639;g1c0d571eb8a_0_418"/>
            <p:cNvPicPr preferRelativeResize="0"/>
            <p:nvPr/>
          </p:nvPicPr>
          <p:blipFill rotWithShape="1">
            <a:blip r:embed="rId8">
              <a:alphaModFix/>
            </a:blip>
            <a:srcRect/>
            <a:stretch/>
          </p:blipFill>
          <p:spPr>
            <a:xfrm>
              <a:off x="8935856" y="401993"/>
              <a:ext cx="2301524" cy="2002960"/>
            </a:xfrm>
            <a:prstGeom prst="rect">
              <a:avLst/>
            </a:prstGeom>
            <a:noFill/>
            <a:ln>
              <a:noFill/>
            </a:ln>
          </p:spPr>
        </p:pic>
        <p:pic>
          <p:nvPicPr>
            <p:cNvPr id="640" name="Google Shape;640;g1c0d571eb8a_0_418"/>
            <p:cNvPicPr preferRelativeResize="0"/>
            <p:nvPr/>
          </p:nvPicPr>
          <p:blipFill rotWithShape="1">
            <a:blip r:embed="rId9">
              <a:alphaModFix/>
            </a:blip>
            <a:srcRect/>
            <a:stretch/>
          </p:blipFill>
          <p:spPr>
            <a:xfrm>
              <a:off x="484010" y="4478749"/>
              <a:ext cx="2548823" cy="1735501"/>
            </a:xfrm>
            <a:prstGeom prst="rect">
              <a:avLst/>
            </a:prstGeom>
            <a:noFill/>
            <a:ln>
              <a:noFill/>
            </a:ln>
          </p:spPr>
        </p:pic>
      </p:grpSp>
      <p:pic>
        <p:nvPicPr>
          <p:cNvPr id="641" name="Google Shape;641;g1c0d571eb8a_0_418"/>
          <p:cNvPicPr preferRelativeResize="0"/>
          <p:nvPr/>
        </p:nvPicPr>
        <p:blipFill>
          <a:blip r:embed="rId10">
            <a:alphaModFix/>
          </a:blip>
          <a:stretch>
            <a:fillRect/>
          </a:stretch>
        </p:blipFill>
        <p:spPr>
          <a:xfrm>
            <a:off x="1863300" y="2434800"/>
            <a:ext cx="5210701" cy="5210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33"/>
        <p:cNvGrpSpPr/>
        <p:nvPr/>
      </p:nvGrpSpPr>
      <p:grpSpPr>
        <a:xfrm>
          <a:off x="0" y="0"/>
          <a:ext cx="0" cy="0"/>
          <a:chOff x="0" y="0"/>
          <a:chExt cx="0" cy="0"/>
        </a:xfrm>
      </p:grpSpPr>
      <p:pic>
        <p:nvPicPr>
          <p:cNvPr id="134" name="Google Shape;134;p4"/>
          <p:cNvPicPr preferRelativeResize="0"/>
          <p:nvPr/>
        </p:nvPicPr>
        <p:blipFill rotWithShape="1">
          <a:blip r:embed="rId3">
            <a:alphaModFix/>
          </a:blip>
          <a:srcRect/>
          <a:stretch/>
        </p:blipFill>
        <p:spPr>
          <a:xfrm>
            <a:off x="180155" y="837458"/>
            <a:ext cx="17927690" cy="9636133"/>
          </a:xfrm>
          <a:prstGeom prst="rect">
            <a:avLst/>
          </a:prstGeom>
          <a:noFill/>
          <a:ln>
            <a:noFill/>
          </a:ln>
        </p:spPr>
      </p:pic>
      <p:pic>
        <p:nvPicPr>
          <p:cNvPr id="135" name="Google Shape;135;p4"/>
          <p:cNvPicPr preferRelativeResize="0"/>
          <p:nvPr/>
        </p:nvPicPr>
        <p:blipFill rotWithShape="1">
          <a:blip r:embed="rId4">
            <a:alphaModFix/>
          </a:blip>
          <a:srcRect/>
          <a:stretch/>
        </p:blipFill>
        <p:spPr>
          <a:xfrm rot="1852805">
            <a:off x="6163950" y="-3326906"/>
            <a:ext cx="5364129" cy="5364129"/>
          </a:xfrm>
          <a:prstGeom prst="rect">
            <a:avLst/>
          </a:prstGeom>
          <a:noFill/>
          <a:ln>
            <a:noFill/>
          </a:ln>
        </p:spPr>
      </p:pic>
      <p:pic>
        <p:nvPicPr>
          <p:cNvPr id="136" name="Google Shape;136;p4"/>
          <p:cNvPicPr preferRelativeResize="0"/>
          <p:nvPr/>
        </p:nvPicPr>
        <p:blipFill rotWithShape="1">
          <a:blip r:embed="rId5">
            <a:alphaModFix/>
          </a:blip>
          <a:srcRect/>
          <a:stretch/>
        </p:blipFill>
        <p:spPr>
          <a:xfrm rot="1167879">
            <a:off x="16541943" y="7503474"/>
            <a:ext cx="5721823" cy="5669807"/>
          </a:xfrm>
          <a:prstGeom prst="rect">
            <a:avLst/>
          </a:prstGeom>
          <a:noFill/>
          <a:ln>
            <a:noFill/>
          </a:ln>
        </p:spPr>
      </p:pic>
      <p:pic>
        <p:nvPicPr>
          <p:cNvPr id="137" name="Google Shape;137;p4"/>
          <p:cNvPicPr preferRelativeResize="0"/>
          <p:nvPr/>
        </p:nvPicPr>
        <p:blipFill rotWithShape="1">
          <a:blip r:embed="rId6">
            <a:alphaModFix/>
          </a:blip>
          <a:srcRect/>
          <a:stretch/>
        </p:blipFill>
        <p:spPr>
          <a:xfrm rot="-4196164">
            <a:off x="-5667382" y="8118007"/>
            <a:ext cx="11622266" cy="12388074"/>
          </a:xfrm>
          <a:prstGeom prst="rect">
            <a:avLst/>
          </a:prstGeom>
          <a:noFill/>
          <a:ln>
            <a:noFill/>
          </a:ln>
        </p:spPr>
      </p:pic>
      <p:pic>
        <p:nvPicPr>
          <p:cNvPr id="138" name="Google Shape;138;p4"/>
          <p:cNvPicPr preferRelativeResize="0"/>
          <p:nvPr/>
        </p:nvPicPr>
        <p:blipFill rotWithShape="1">
          <a:blip r:embed="rId7">
            <a:alphaModFix/>
          </a:blip>
          <a:srcRect/>
          <a:stretch/>
        </p:blipFill>
        <p:spPr>
          <a:xfrm>
            <a:off x="-642319" y="-2559782"/>
            <a:ext cx="3334026" cy="3588482"/>
          </a:xfrm>
          <a:prstGeom prst="rect">
            <a:avLst/>
          </a:prstGeom>
          <a:noFill/>
          <a:ln>
            <a:noFill/>
          </a:ln>
        </p:spPr>
      </p:pic>
      <p:pic>
        <p:nvPicPr>
          <p:cNvPr id="139" name="Google Shape;139;p4"/>
          <p:cNvPicPr preferRelativeResize="0"/>
          <p:nvPr/>
        </p:nvPicPr>
        <p:blipFill rotWithShape="1">
          <a:blip r:embed="rId7">
            <a:alphaModFix/>
          </a:blip>
          <a:srcRect/>
          <a:stretch/>
        </p:blipFill>
        <p:spPr>
          <a:xfrm>
            <a:off x="15371492" y="9488339"/>
            <a:ext cx="2556197" cy="2751289"/>
          </a:xfrm>
          <a:prstGeom prst="rect">
            <a:avLst/>
          </a:prstGeom>
          <a:noFill/>
          <a:ln>
            <a:noFill/>
          </a:ln>
        </p:spPr>
      </p:pic>
      <p:pic>
        <p:nvPicPr>
          <p:cNvPr id="140" name="Google Shape;140;p4"/>
          <p:cNvPicPr preferRelativeResize="0"/>
          <p:nvPr/>
        </p:nvPicPr>
        <p:blipFill rotWithShape="1">
          <a:blip r:embed="rId8">
            <a:alphaModFix/>
          </a:blip>
          <a:srcRect/>
          <a:stretch/>
        </p:blipFill>
        <p:spPr>
          <a:xfrm rot="-1185502">
            <a:off x="-3852602" y="189371"/>
            <a:ext cx="4352147" cy="4346443"/>
          </a:xfrm>
          <a:prstGeom prst="rect">
            <a:avLst/>
          </a:prstGeom>
          <a:noFill/>
          <a:ln>
            <a:noFill/>
          </a:ln>
        </p:spPr>
      </p:pic>
      <p:pic>
        <p:nvPicPr>
          <p:cNvPr id="141" name="Google Shape;141;p4"/>
          <p:cNvPicPr preferRelativeResize="0"/>
          <p:nvPr/>
        </p:nvPicPr>
        <p:blipFill rotWithShape="1">
          <a:blip r:embed="rId9">
            <a:alphaModFix/>
          </a:blip>
          <a:srcRect/>
          <a:stretch/>
        </p:blipFill>
        <p:spPr>
          <a:xfrm rot="-7379619">
            <a:off x="2804477" y="10361181"/>
            <a:ext cx="5810576" cy="5802961"/>
          </a:xfrm>
          <a:prstGeom prst="rect">
            <a:avLst/>
          </a:prstGeom>
          <a:noFill/>
          <a:ln>
            <a:noFill/>
          </a:ln>
        </p:spPr>
      </p:pic>
      <p:pic>
        <p:nvPicPr>
          <p:cNvPr id="142" name="Google Shape;142;p4"/>
          <p:cNvPicPr preferRelativeResize="0"/>
          <p:nvPr/>
        </p:nvPicPr>
        <p:blipFill rotWithShape="1">
          <a:blip r:embed="rId10">
            <a:alphaModFix/>
          </a:blip>
          <a:srcRect/>
          <a:stretch/>
        </p:blipFill>
        <p:spPr>
          <a:xfrm rot="6632729">
            <a:off x="18127522" y="1732064"/>
            <a:ext cx="4881157" cy="4874760"/>
          </a:xfrm>
          <a:prstGeom prst="rect">
            <a:avLst/>
          </a:prstGeom>
          <a:noFill/>
          <a:ln>
            <a:noFill/>
          </a:ln>
        </p:spPr>
      </p:pic>
      <p:grpSp>
        <p:nvGrpSpPr>
          <p:cNvPr id="143" name="Google Shape;143;p4"/>
          <p:cNvGrpSpPr/>
          <p:nvPr/>
        </p:nvGrpSpPr>
        <p:grpSpPr>
          <a:xfrm>
            <a:off x="3249428" y="1562854"/>
            <a:ext cx="3086100" cy="2796778"/>
            <a:chOff x="0" y="-38100"/>
            <a:chExt cx="812800" cy="736600"/>
          </a:xfrm>
        </p:grpSpPr>
        <p:sp>
          <p:nvSpPr>
            <p:cNvPr id="144" name="Google Shape;144;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45" name="Google Shape;145;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6" name="Google Shape;146;p4"/>
          <p:cNvGrpSpPr/>
          <p:nvPr/>
        </p:nvGrpSpPr>
        <p:grpSpPr>
          <a:xfrm>
            <a:off x="5709765" y="3007965"/>
            <a:ext cx="3086100" cy="2796778"/>
            <a:chOff x="0" y="-38100"/>
            <a:chExt cx="812800" cy="736600"/>
          </a:xfrm>
        </p:grpSpPr>
        <p:sp>
          <p:nvSpPr>
            <p:cNvPr id="147" name="Google Shape;147;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48" name="Google Shape;148;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9" name="Google Shape;149;p4"/>
          <p:cNvGrpSpPr/>
          <p:nvPr/>
        </p:nvGrpSpPr>
        <p:grpSpPr>
          <a:xfrm>
            <a:off x="2691707" y="4338047"/>
            <a:ext cx="3643821" cy="3302212"/>
            <a:chOff x="0" y="-38100"/>
            <a:chExt cx="812800" cy="736600"/>
          </a:xfrm>
        </p:grpSpPr>
        <p:sp>
          <p:nvSpPr>
            <p:cNvPr id="150" name="Google Shape;150;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1" name="Google Shape;151;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2" name="Google Shape;152;p4"/>
          <p:cNvGrpSpPr/>
          <p:nvPr/>
        </p:nvGrpSpPr>
        <p:grpSpPr>
          <a:xfrm>
            <a:off x="5759915" y="6012507"/>
            <a:ext cx="3086100" cy="2796778"/>
            <a:chOff x="0" y="-38100"/>
            <a:chExt cx="812800" cy="736600"/>
          </a:xfrm>
        </p:grpSpPr>
        <p:sp>
          <p:nvSpPr>
            <p:cNvPr id="153" name="Google Shape;153;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4" name="Google Shape;154;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 name="Google Shape;155;p4"/>
          <p:cNvGrpSpPr/>
          <p:nvPr/>
        </p:nvGrpSpPr>
        <p:grpSpPr>
          <a:xfrm>
            <a:off x="8182339" y="4334024"/>
            <a:ext cx="3086100" cy="2796778"/>
            <a:chOff x="0" y="-38100"/>
            <a:chExt cx="812800" cy="736600"/>
          </a:xfrm>
        </p:grpSpPr>
        <p:sp>
          <p:nvSpPr>
            <p:cNvPr id="156" name="Google Shape;156;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7" name="Google Shape;157;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8" name="Google Shape;158;p4"/>
          <p:cNvGrpSpPr/>
          <p:nvPr/>
        </p:nvGrpSpPr>
        <p:grpSpPr>
          <a:xfrm>
            <a:off x="10749353" y="3038131"/>
            <a:ext cx="3086100" cy="2796778"/>
            <a:chOff x="0" y="-38100"/>
            <a:chExt cx="812800" cy="736600"/>
          </a:xfrm>
        </p:grpSpPr>
        <p:sp>
          <p:nvSpPr>
            <p:cNvPr id="159" name="Google Shape;159;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0" name="Google Shape;160;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1" name="Google Shape;161;p4"/>
          <p:cNvGrpSpPr/>
          <p:nvPr/>
        </p:nvGrpSpPr>
        <p:grpSpPr>
          <a:xfrm>
            <a:off x="10749353" y="5839467"/>
            <a:ext cx="3086100" cy="2796778"/>
            <a:chOff x="0" y="-38100"/>
            <a:chExt cx="812800" cy="736600"/>
          </a:xfrm>
        </p:grpSpPr>
        <p:sp>
          <p:nvSpPr>
            <p:cNvPr id="162" name="Google Shape;162;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3" name="Google Shape;163;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4" name="Google Shape;164;p4"/>
          <p:cNvGrpSpPr/>
          <p:nvPr/>
        </p:nvGrpSpPr>
        <p:grpSpPr>
          <a:xfrm>
            <a:off x="13225533" y="4364190"/>
            <a:ext cx="3086100" cy="2796778"/>
            <a:chOff x="0" y="-38100"/>
            <a:chExt cx="812800" cy="736600"/>
          </a:xfrm>
        </p:grpSpPr>
        <p:sp>
          <p:nvSpPr>
            <p:cNvPr id="165" name="Google Shape;165;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6" name="Google Shape;166;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7" name="Google Shape;167;p4"/>
          <p:cNvPicPr preferRelativeResize="0"/>
          <p:nvPr/>
        </p:nvPicPr>
        <p:blipFill rotWithShape="1">
          <a:blip r:embed="rId11">
            <a:alphaModFix/>
          </a:blip>
          <a:srcRect/>
          <a:stretch/>
        </p:blipFill>
        <p:spPr>
          <a:xfrm>
            <a:off x="16418708" y="0"/>
            <a:ext cx="1869292" cy="1869292"/>
          </a:xfrm>
          <a:prstGeom prst="rect">
            <a:avLst/>
          </a:prstGeom>
          <a:noFill/>
          <a:ln>
            <a:noFill/>
          </a:ln>
        </p:spPr>
      </p:pic>
      <p:pic>
        <p:nvPicPr>
          <p:cNvPr id="168" name="Google Shape;168;p4"/>
          <p:cNvPicPr preferRelativeResize="0"/>
          <p:nvPr/>
        </p:nvPicPr>
        <p:blipFill rotWithShape="1">
          <a:blip r:embed="rId12">
            <a:alphaModFix/>
          </a:blip>
          <a:srcRect/>
          <a:stretch/>
        </p:blipFill>
        <p:spPr>
          <a:xfrm>
            <a:off x="3687102" y="2559643"/>
            <a:ext cx="2210751" cy="947860"/>
          </a:xfrm>
          <a:prstGeom prst="rect">
            <a:avLst/>
          </a:prstGeom>
          <a:noFill/>
          <a:ln>
            <a:noFill/>
          </a:ln>
        </p:spPr>
      </p:pic>
      <p:pic>
        <p:nvPicPr>
          <p:cNvPr id="169" name="Google Shape;169;p4"/>
          <p:cNvPicPr preferRelativeResize="0"/>
          <p:nvPr/>
        </p:nvPicPr>
        <p:blipFill rotWithShape="1">
          <a:blip r:embed="rId13">
            <a:alphaModFix/>
          </a:blip>
          <a:srcRect/>
          <a:stretch/>
        </p:blipFill>
        <p:spPr>
          <a:xfrm>
            <a:off x="6243886" y="3864404"/>
            <a:ext cx="2017858" cy="1288893"/>
          </a:xfrm>
          <a:prstGeom prst="rect">
            <a:avLst/>
          </a:prstGeom>
          <a:noFill/>
          <a:ln>
            <a:noFill/>
          </a:ln>
        </p:spPr>
      </p:pic>
      <p:pic>
        <p:nvPicPr>
          <p:cNvPr id="170" name="Google Shape;170;p4"/>
          <p:cNvPicPr preferRelativeResize="0"/>
          <p:nvPr/>
        </p:nvPicPr>
        <p:blipFill rotWithShape="1">
          <a:blip r:embed="rId14">
            <a:alphaModFix/>
          </a:blip>
          <a:srcRect/>
          <a:stretch/>
        </p:blipFill>
        <p:spPr>
          <a:xfrm>
            <a:off x="2989668" y="5655524"/>
            <a:ext cx="3047900" cy="793115"/>
          </a:xfrm>
          <a:prstGeom prst="rect">
            <a:avLst/>
          </a:prstGeom>
          <a:noFill/>
          <a:ln>
            <a:noFill/>
          </a:ln>
        </p:spPr>
      </p:pic>
      <p:pic>
        <p:nvPicPr>
          <p:cNvPr id="171" name="Google Shape;171;p4"/>
          <p:cNvPicPr preferRelativeResize="0"/>
          <p:nvPr/>
        </p:nvPicPr>
        <p:blipFill rotWithShape="1">
          <a:blip r:embed="rId15">
            <a:alphaModFix/>
          </a:blip>
          <a:srcRect/>
          <a:stretch/>
        </p:blipFill>
        <p:spPr>
          <a:xfrm>
            <a:off x="8630487" y="5274869"/>
            <a:ext cx="2189806" cy="937237"/>
          </a:xfrm>
          <a:prstGeom prst="rect">
            <a:avLst/>
          </a:prstGeom>
          <a:noFill/>
          <a:ln>
            <a:noFill/>
          </a:ln>
        </p:spPr>
      </p:pic>
      <p:pic>
        <p:nvPicPr>
          <p:cNvPr id="172" name="Google Shape;172;p4"/>
          <p:cNvPicPr preferRelativeResize="0"/>
          <p:nvPr/>
        </p:nvPicPr>
        <p:blipFill rotWithShape="1">
          <a:blip r:embed="rId16">
            <a:alphaModFix/>
          </a:blip>
          <a:srcRect/>
          <a:stretch/>
        </p:blipFill>
        <p:spPr>
          <a:xfrm>
            <a:off x="11121878" y="4169443"/>
            <a:ext cx="2341050" cy="698495"/>
          </a:xfrm>
          <a:prstGeom prst="rect">
            <a:avLst/>
          </a:prstGeom>
          <a:noFill/>
          <a:ln>
            <a:noFill/>
          </a:ln>
        </p:spPr>
      </p:pic>
      <p:pic>
        <p:nvPicPr>
          <p:cNvPr id="173" name="Google Shape;173;p4"/>
          <p:cNvPicPr preferRelativeResize="0"/>
          <p:nvPr/>
        </p:nvPicPr>
        <p:blipFill rotWithShape="1">
          <a:blip r:embed="rId17">
            <a:alphaModFix/>
          </a:blip>
          <a:srcRect/>
          <a:stretch/>
        </p:blipFill>
        <p:spPr>
          <a:xfrm>
            <a:off x="13225533" y="5274869"/>
            <a:ext cx="2941124" cy="1105653"/>
          </a:xfrm>
          <a:prstGeom prst="rect">
            <a:avLst/>
          </a:prstGeom>
          <a:noFill/>
          <a:ln>
            <a:noFill/>
          </a:ln>
        </p:spPr>
      </p:pic>
      <p:pic>
        <p:nvPicPr>
          <p:cNvPr id="174" name="Google Shape;174;p4"/>
          <p:cNvPicPr preferRelativeResize="0"/>
          <p:nvPr/>
        </p:nvPicPr>
        <p:blipFill rotWithShape="1">
          <a:blip r:embed="rId18">
            <a:alphaModFix/>
          </a:blip>
          <a:srcRect/>
          <a:stretch/>
        </p:blipFill>
        <p:spPr>
          <a:xfrm>
            <a:off x="11121878" y="6279508"/>
            <a:ext cx="2425650" cy="2061358"/>
          </a:xfrm>
          <a:prstGeom prst="rect">
            <a:avLst/>
          </a:prstGeom>
          <a:noFill/>
          <a:ln>
            <a:noFill/>
          </a:ln>
        </p:spPr>
      </p:pic>
      <p:pic>
        <p:nvPicPr>
          <p:cNvPr id="175" name="Google Shape;175;p4"/>
          <p:cNvPicPr preferRelativeResize="0"/>
          <p:nvPr/>
        </p:nvPicPr>
        <p:blipFill rotWithShape="1">
          <a:blip r:embed="rId19">
            <a:alphaModFix/>
          </a:blip>
          <a:srcRect/>
          <a:stretch/>
        </p:blipFill>
        <p:spPr>
          <a:xfrm>
            <a:off x="5831152" y="6271468"/>
            <a:ext cx="3014863" cy="2131759"/>
          </a:xfrm>
          <a:prstGeom prst="rect">
            <a:avLst/>
          </a:prstGeom>
          <a:noFill/>
          <a:ln>
            <a:noFill/>
          </a:ln>
        </p:spPr>
      </p:pic>
      <p:sp>
        <p:nvSpPr>
          <p:cNvPr id="176" name="Google Shape;176;p4"/>
          <p:cNvSpPr txBox="1"/>
          <p:nvPr/>
        </p:nvSpPr>
        <p:spPr>
          <a:xfrm>
            <a:off x="6608984" y="1228725"/>
            <a:ext cx="8280738" cy="77073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b="1">
                <a:solidFill>
                  <a:srgbClr val="000000"/>
                </a:solidFill>
                <a:latin typeface="Abhaya Libre"/>
                <a:ea typeface="Abhaya Libre"/>
                <a:cs typeface="Abhaya Libre"/>
                <a:sym typeface="Abhaya Libre"/>
              </a:defRPr>
            </a:pPr>
            <a:r>
              <a:t>Consorcio</a:t>
            </a:r>
          </a:p>
        </p:txBody>
      </p:sp>
      <p:pic>
        <p:nvPicPr>
          <p:cNvPr id="177" name="Google Shape;177;p4"/>
          <p:cNvPicPr preferRelativeResize="0"/>
          <p:nvPr/>
        </p:nvPicPr>
        <p:blipFill rotWithShape="1">
          <a:blip r:embed="rId20">
            <a:alphaModFix/>
          </a:blip>
          <a:srcRect/>
          <a:stretch/>
        </p:blipFill>
        <p:spPr>
          <a:xfrm>
            <a:off x="7870030" y="9245916"/>
            <a:ext cx="3710720" cy="7792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50" name="Google Shape;650;g1c0d571eb8a_0_455"/>
          <p:cNvSpPr txBox="1"/>
          <p:nvPr/>
        </p:nvSpPr>
        <p:spPr>
          <a:xfrm>
            <a:off x="2677450" y="743350"/>
            <a:ext cx="11382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Living Light – ¿Cómo funciona?</a:t>
            </a:r>
            <a:endParaRPr dirty="0"/>
          </a:p>
        </p:txBody>
      </p:sp>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99578" y="2121678"/>
            <a:ext cx="16189158" cy="6734868"/>
            <a:chOff x="126622" y="916921"/>
            <a:chExt cx="21585546" cy="8979823"/>
          </a:xfrm>
        </p:grpSpPr>
        <p:sp>
          <p:nvSpPr>
            <p:cNvPr id="655" name="Google Shape;655;g1c0d571eb8a_0_455"/>
            <p:cNvSpPr txBox="1"/>
            <p:nvPr/>
          </p:nvSpPr>
          <p:spPr>
            <a:xfrm>
              <a:off x="126622" y="916921"/>
              <a:ext cx="9082329"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t>Importancia económica</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Este sistema aumenta la capacidad de una ciudad para almacenar agua, a través de sus cuencas hidrográficas y la retirada de hormigón en las áreas verdes. La biodiversidad (en una ciudad) aumenta, ya que la vegetación obtiene un valor económico adicional.</a:t>
              </a:r>
              <a:endParaRPr sz="2400" dirty="0">
                <a:latin typeface="Abhaya Libre"/>
                <a:ea typeface="Abhaya Libre"/>
                <a:cs typeface="Abhaya Libre"/>
                <a:sym typeface="Abhaya Libre"/>
              </a:endParaRPr>
            </a:p>
          </p:txBody>
        </p:sp>
        <p:sp>
          <p:nvSpPr>
            <p:cNvPr id="656" name="Google Shape;656;g1c0d571eb8a_0_455"/>
            <p:cNvSpPr txBox="1"/>
            <p:nvPr/>
          </p:nvSpPr>
          <p:spPr>
            <a:xfrm>
              <a:off x="12225790" y="6449647"/>
              <a:ext cx="9486378"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t>Reconexión con la naturaleza</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Esta aplicación estimula el uso de más vegetación en las zonas urbanas y crea una conexión más fuerte entre las personas y su entorno. La naturaleza se convierte en una experiencia inspiradora para las personas.</a:t>
              </a:r>
              <a:endParaRPr sz="2400" dirty="0">
                <a:latin typeface="Abhaya Libre"/>
                <a:ea typeface="Abhaya Libre"/>
                <a:cs typeface="Abhaya Libre"/>
                <a:sym typeface="Abhaya Libre"/>
              </a:endParaRPr>
            </a:p>
          </p:txBody>
        </p:sp>
      </p:grpSp>
      <p:pic>
        <p:nvPicPr>
          <p:cNvPr id="3" name="Picture 2" descr="A picture containing person, dark  Description automatically generated">
            <a:extLst>
              <a:ext uri="{FF2B5EF4-FFF2-40B4-BE49-F238E27FC236}">
                <a16:creationId xmlns:a16="http://schemas.microsoft.com/office/drawing/2014/main" id="{C3DA70D0-A682-A16A-3C66-D67E460510FF}"/>
              </a:ext>
            </a:extLst>
          </p:cNvPr>
          <p:cNvPicPr>
            <a:picLocks noChangeAspect="1"/>
          </p:cNvPicPr>
          <p:nvPr/>
        </p:nvPicPr>
        <p:blipFill rotWithShape="1">
          <a:blip r:embed="rId8"/>
          <a:srcRect l="9254" r="16228" b="21744"/>
          <a:stretch/>
        </p:blipFill>
        <p:spPr>
          <a:xfrm>
            <a:off x="994501" y="5213540"/>
            <a:ext cx="7114783" cy="3735774"/>
          </a:xfrm>
          <a:prstGeom prst="rect">
            <a:avLst/>
          </a:prstGeom>
        </p:spPr>
      </p:pic>
      <p:pic>
        <p:nvPicPr>
          <p:cNvPr id="5" name="Picture 4" descr="A person holding a small plant  Description automatically generated with low confidence">
            <a:extLst>
              <a:ext uri="{FF2B5EF4-FFF2-40B4-BE49-F238E27FC236}">
                <a16:creationId xmlns:a16="http://schemas.microsoft.com/office/drawing/2014/main" id="{06FBD891-617F-47DE-6812-B06147A5489B}"/>
              </a:ext>
            </a:extLst>
          </p:cNvPr>
          <p:cNvPicPr>
            <a:picLocks noChangeAspect="1"/>
          </p:cNvPicPr>
          <p:nvPr/>
        </p:nvPicPr>
        <p:blipFill rotWithShape="1">
          <a:blip r:embed="rId9"/>
          <a:srcRect t="11987" b="15687"/>
          <a:stretch/>
        </p:blipFill>
        <p:spPr>
          <a:xfrm>
            <a:off x="10173953" y="2001363"/>
            <a:ext cx="7114783" cy="373577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50" name="Google Shape;650;g1c0d571eb8a_0_455"/>
          <p:cNvSpPr txBox="1"/>
          <p:nvPr/>
        </p:nvSpPr>
        <p:spPr>
          <a:xfrm>
            <a:off x="3708946" y="526783"/>
            <a:ext cx="10870108"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Living Light – ¿Cómo funciona?</a:t>
            </a:r>
            <a:endParaRPr dirty="0"/>
          </a:p>
        </p:txBody>
      </p:sp>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77798" y="1838530"/>
            <a:ext cx="15531490" cy="6968133"/>
            <a:chOff x="97583" y="539391"/>
            <a:chExt cx="20708652" cy="9290843"/>
          </a:xfrm>
        </p:grpSpPr>
        <p:sp>
          <p:nvSpPr>
            <p:cNvPr id="653" name="Google Shape;653;g1c0d571eb8a_0_455"/>
            <p:cNvSpPr txBox="1"/>
            <p:nvPr/>
          </p:nvSpPr>
          <p:spPr>
            <a:xfrm>
              <a:off x="97583" y="539391"/>
              <a:ext cx="9920745" cy="3159840"/>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t>Fuente de energía negativa de CO2</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Las células vegetales microbianas de combustible son una forma de CO2 negativa de producir energía sostenible, ya que las plantas tienen la capacidad de filtrar el aire de CO2.</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dirty="0"/>
            </a:p>
          </p:txBody>
        </p:sp>
        <p:sp>
          <p:nvSpPr>
            <p:cNvPr id="654" name="Google Shape;654;g1c0d571eb8a_0_455"/>
            <p:cNvSpPr txBox="1"/>
            <p:nvPr/>
          </p:nvSpPr>
          <p:spPr>
            <a:xfrm>
              <a:off x="11462119" y="5693717"/>
              <a:ext cx="9344116"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defRPr sz="2400" b="1">
                  <a:latin typeface="Abhaya Libre"/>
                  <a:ea typeface="Abhaya Libre"/>
                  <a:cs typeface="Abhaya Libre"/>
                  <a:sym typeface="Abhaya Libre"/>
                </a:defRPr>
              </a:pPr>
              <a:r>
                <a:t>Infinito</a:t>
              </a:r>
              <a:endParaRPr sz="2400" b="1"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Energía que podemos conseguir sin dañar los procesos naturales. Los residuos de las plantas se transforman en algo valioso. Esta tecnología se puede utilizar en cualquier parte del mundo, el único requisito previo es que las plantas vivan en suelo húmedo.</a:t>
              </a:r>
              <a:endParaRPr sz="2400" dirty="0">
                <a:latin typeface="Abhaya Libre"/>
                <a:ea typeface="Abhaya Libre"/>
                <a:cs typeface="Abhaya Libre"/>
                <a:sym typeface="Abhaya Libre"/>
              </a:endParaRPr>
            </a:p>
          </p:txBody>
        </p:sp>
      </p:grpSp>
      <p:pic>
        <p:nvPicPr>
          <p:cNvPr id="657" name="Google Shape;657;g1c0d571eb8a_0_455"/>
          <p:cNvPicPr preferRelativeResize="0"/>
          <p:nvPr/>
        </p:nvPicPr>
        <p:blipFill rotWithShape="1">
          <a:blip r:embed="rId8">
            <a:alphaModFix/>
          </a:blip>
          <a:srcRect t="22248"/>
          <a:stretch/>
        </p:blipFill>
        <p:spPr>
          <a:xfrm>
            <a:off x="9601201" y="1880982"/>
            <a:ext cx="7008085" cy="3642003"/>
          </a:xfrm>
          <a:prstGeom prst="rect">
            <a:avLst/>
          </a:prstGeom>
          <a:noFill/>
          <a:ln>
            <a:noFill/>
          </a:ln>
        </p:spPr>
      </p:pic>
      <p:pic>
        <p:nvPicPr>
          <p:cNvPr id="658" name="Google Shape;658;g1c0d571eb8a_0_455"/>
          <p:cNvPicPr preferRelativeResize="0"/>
          <p:nvPr/>
        </p:nvPicPr>
        <p:blipFill rotWithShape="1">
          <a:blip r:embed="rId9">
            <a:alphaModFix/>
          </a:blip>
          <a:srcRect t="8118" b="9602"/>
          <a:stretch/>
        </p:blipFill>
        <p:spPr>
          <a:xfrm>
            <a:off x="1077799" y="4296824"/>
            <a:ext cx="7609001" cy="4664243"/>
          </a:xfrm>
          <a:prstGeom prst="rect">
            <a:avLst/>
          </a:prstGeom>
          <a:noFill/>
          <a:ln>
            <a:noFill/>
          </a:ln>
        </p:spPr>
      </p:pic>
    </p:spTree>
    <p:extLst>
      <p:ext uri="{BB962C8B-B14F-4D97-AF65-F5344CB8AC3E}">
        <p14:creationId xmlns:p14="http://schemas.microsoft.com/office/powerpoint/2010/main" val="649621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62"/>
        <p:cNvGrpSpPr/>
        <p:nvPr/>
      </p:nvGrpSpPr>
      <p:grpSpPr>
        <a:xfrm>
          <a:off x="0" y="0"/>
          <a:ext cx="0" cy="0"/>
          <a:chOff x="0" y="0"/>
          <a:chExt cx="0" cy="0"/>
        </a:xfrm>
      </p:grpSpPr>
      <p:pic>
        <p:nvPicPr>
          <p:cNvPr id="663" name="Google Shape;663;g1c0d571eb8a_0_475"/>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664" name="Google Shape;664;g1c0d571eb8a_0_47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65" name="Google Shape;665;g1c0d571eb8a_0_47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66" name="Google Shape;666;g1c0d571eb8a_0_475"/>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667" name="Google Shape;667;g1c0d571eb8a_0_475"/>
          <p:cNvSpPr txBox="1"/>
          <p:nvPr/>
        </p:nvSpPr>
        <p:spPr>
          <a:xfrm>
            <a:off x="942150" y="1734300"/>
            <a:ext cx="16403700" cy="81249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“El desarrollo sostenible es el desarrollo que satisface las necesidades del presente, sin comprometer la capacidad de las generaciones futuras para satisfacer sus propias necesidades.”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b="1">
                <a:latin typeface="Abhaya Libre"/>
                <a:ea typeface="Abhaya Libre"/>
                <a:cs typeface="Abhaya Libre"/>
                <a:sym typeface="Abhaya Libre"/>
              </a:defRPr>
            </a:pPr>
            <a:r>
              <a:t>Cinco formas sencillas de crear un futuro más sostenible:</a:t>
            </a:r>
            <a:endParaRPr sz="2400" b="1">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defRPr sz="2400">
                <a:latin typeface="Abhaya Libre"/>
                <a:ea typeface="Abhaya Libre"/>
                <a:cs typeface="Abhaya Libre"/>
                <a:sym typeface="Abhaya Libre"/>
              </a:defRPr>
            </a:pPr>
            <a:r>
              <a:t>Comprar a marcas sostenibles. Muchas personas ya hemos empezado a realizar un esfuerzo </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concienciado para comprar mejor con el fin de reducir nuestra huella de carbono. </a:t>
            </a: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defRPr sz="2400">
                <a:latin typeface="Abhaya Libre"/>
                <a:ea typeface="Abhaya Libre"/>
                <a:cs typeface="Abhaya Libre"/>
                <a:sym typeface="Abhaya Libre"/>
              </a:defRPr>
            </a:pPr>
            <a:r>
              <a:t>Apoyar a organizaciones benéficas e iniciativas locales de sostenibilidad.</a:t>
            </a: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defRPr sz="2400">
                <a:latin typeface="Abhaya Libre"/>
                <a:ea typeface="Abhaya Libre"/>
                <a:cs typeface="Abhaya Libre"/>
                <a:sym typeface="Abhaya Libre"/>
              </a:defRPr>
            </a:pPr>
            <a:r>
              <a:t>Utilizar menos energía en casa.</a:t>
            </a: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defRPr sz="2400">
                <a:latin typeface="Abhaya Libre"/>
                <a:ea typeface="Abhaya Libre"/>
                <a:cs typeface="Abhaya Libre"/>
                <a:sym typeface="Abhaya Libre"/>
              </a:defRPr>
            </a:pPr>
            <a:r>
              <a:t>Reciclar más.</a:t>
            </a:r>
            <a:endParaRPr sz="240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AutoNum type="arabicPeriod"/>
              <a:defRPr sz="2400">
                <a:latin typeface="Abhaya Libre"/>
                <a:ea typeface="Abhaya Libre"/>
                <a:cs typeface="Abhaya Libre"/>
                <a:sym typeface="Abhaya Libre"/>
              </a:defRPr>
            </a:pPr>
            <a:r>
              <a:t>Alejarse del plástico de un solo uso.</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Personas expertas creen que debemos centrarnos en frenar el cambio climático, lo cual también tendrá efectos positivos en otros objetivos. Otras piensan que la educación debería ser la principal prioridad debido a su potencial para romper el ciclo de la pobreza y generar cambios sistemáticos en otras áreas de necesidad urgente a nivel global.</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sp>
        <p:nvSpPr>
          <p:cNvPr id="668" name="Google Shape;668;g1c0d571eb8a_0_475"/>
          <p:cNvSpPr txBox="1"/>
          <p:nvPr/>
        </p:nvSpPr>
        <p:spPr>
          <a:xfrm>
            <a:off x="2721525" y="687832"/>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Resumen</a:t>
            </a:r>
          </a:p>
        </p:txBody>
      </p:sp>
      <p:pic>
        <p:nvPicPr>
          <p:cNvPr id="669" name="Google Shape;669;g1c0d571eb8a_0_475"/>
          <p:cNvPicPr preferRelativeResize="0"/>
          <p:nvPr/>
        </p:nvPicPr>
        <p:blipFill>
          <a:blip r:embed="rId7">
            <a:alphaModFix/>
          </a:blip>
          <a:stretch>
            <a:fillRect/>
          </a:stretch>
        </p:blipFill>
        <p:spPr>
          <a:xfrm>
            <a:off x="11002125" y="2747325"/>
            <a:ext cx="6302250" cy="4201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15"/>
          <p:cNvPicPr preferRelativeResize="0"/>
          <p:nvPr/>
        </p:nvPicPr>
        <p:blipFill rotWithShape="1">
          <a:blip r:embed="rId3">
            <a:alphaModFix/>
          </a:blip>
          <a:srcRect/>
          <a:stretch/>
        </p:blipFill>
        <p:spPr>
          <a:xfrm rot="1167879">
            <a:off x="15048952" y="6594634"/>
            <a:ext cx="5721823" cy="5669807"/>
          </a:xfrm>
          <a:prstGeom prst="rect">
            <a:avLst/>
          </a:prstGeom>
          <a:noFill/>
          <a:ln>
            <a:noFill/>
          </a:ln>
        </p:spPr>
      </p:pic>
      <p:pic>
        <p:nvPicPr>
          <p:cNvPr id="675" name="Google Shape;675;p15"/>
          <p:cNvPicPr preferRelativeResize="0"/>
          <p:nvPr/>
        </p:nvPicPr>
        <p:blipFill rotWithShape="1">
          <a:blip r:embed="rId4">
            <a:alphaModFix/>
          </a:blip>
          <a:srcRect/>
          <a:stretch/>
        </p:blipFill>
        <p:spPr>
          <a:xfrm rot="2228850">
            <a:off x="-3894162" y="-4468275"/>
            <a:ext cx="6836042" cy="6773896"/>
          </a:xfrm>
          <a:prstGeom prst="rect">
            <a:avLst/>
          </a:prstGeom>
          <a:noFill/>
          <a:ln>
            <a:noFill/>
          </a:ln>
        </p:spPr>
      </p:pic>
      <p:pic>
        <p:nvPicPr>
          <p:cNvPr id="676" name="Google Shape;676;p15"/>
          <p:cNvPicPr preferRelativeResize="0"/>
          <p:nvPr/>
        </p:nvPicPr>
        <p:blipFill rotWithShape="1">
          <a:blip r:embed="rId5">
            <a:alphaModFix/>
          </a:blip>
          <a:srcRect/>
          <a:stretch/>
        </p:blipFill>
        <p:spPr>
          <a:xfrm>
            <a:off x="13878502" y="8579500"/>
            <a:ext cx="2556197" cy="2751289"/>
          </a:xfrm>
          <a:prstGeom prst="rect">
            <a:avLst/>
          </a:prstGeom>
          <a:noFill/>
          <a:ln>
            <a:noFill/>
          </a:ln>
        </p:spPr>
      </p:pic>
      <p:pic>
        <p:nvPicPr>
          <p:cNvPr id="677" name="Google Shape;677;p15"/>
          <p:cNvPicPr preferRelativeResize="0"/>
          <p:nvPr/>
        </p:nvPicPr>
        <p:blipFill rotWithShape="1">
          <a:blip r:embed="rId6">
            <a:alphaModFix/>
          </a:blip>
          <a:srcRect/>
          <a:stretch/>
        </p:blipFill>
        <p:spPr>
          <a:xfrm rot="6632729">
            <a:off x="17605408" y="3001377"/>
            <a:ext cx="4881157" cy="4874760"/>
          </a:xfrm>
          <a:prstGeom prst="rect">
            <a:avLst/>
          </a:prstGeom>
          <a:noFill/>
          <a:ln>
            <a:noFill/>
          </a:ln>
        </p:spPr>
      </p:pic>
      <p:pic>
        <p:nvPicPr>
          <p:cNvPr id="678" name="Google Shape;678;p15"/>
          <p:cNvPicPr preferRelativeResize="0"/>
          <p:nvPr/>
        </p:nvPicPr>
        <p:blipFill rotWithShape="1">
          <a:blip r:embed="rId7">
            <a:alphaModFix/>
          </a:blip>
          <a:srcRect/>
          <a:stretch/>
        </p:blipFill>
        <p:spPr>
          <a:xfrm>
            <a:off x="16418708" y="0"/>
            <a:ext cx="1869292" cy="1869292"/>
          </a:xfrm>
          <a:prstGeom prst="rect">
            <a:avLst/>
          </a:prstGeom>
          <a:noFill/>
          <a:ln>
            <a:noFill/>
          </a:ln>
        </p:spPr>
      </p:pic>
      <p:sp>
        <p:nvSpPr>
          <p:cNvPr id="679" name="Google Shape;679;p15"/>
          <p:cNvSpPr txBox="1"/>
          <p:nvPr/>
        </p:nvSpPr>
        <p:spPr>
          <a:xfrm>
            <a:off x="2216640" y="3721850"/>
            <a:ext cx="10905300" cy="4248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defRPr sz="2400">
                <a:latin typeface="Abhaya Libre"/>
                <a:ea typeface="Abhaya Libre"/>
                <a:cs typeface="Abhaya Libre"/>
                <a:sym typeface="Abhaya Libre"/>
              </a:defRPr>
            </a:pPr>
            <a:r>
              <a:rPr>
                <a:solidFill>
                  <a:srgbClr val="000000"/>
                </a:solidFill>
              </a:rPr>
              <a:t>/  </a:t>
            </a:r>
            <a:r>
              <a:rPr u="sng">
                <a:solidFill>
                  <a:schemeClr val="hlink"/>
                </a:solidFill>
                <a:hlinkClick r:id="rId8"/>
              </a:rPr>
              <a:t>10 global companies that are environmentally friendly</a:t>
            </a:r>
            <a:endParaRPr/>
          </a:p>
          <a:p>
            <a:pPr marL="0" marR="0" lvl="0" indent="0" algn="l" rtl="0">
              <a:lnSpc>
                <a:spcPct val="150000"/>
              </a:lnSpc>
              <a:spcBef>
                <a:spcPts val="0"/>
              </a:spcBef>
              <a:spcAft>
                <a:spcPts val="0"/>
              </a:spcAft>
              <a:buNone/>
              <a:defRPr sz="2400">
                <a:latin typeface="Abhaya Libre"/>
                <a:ea typeface="Abhaya Libre"/>
                <a:cs typeface="Abhaya Libre"/>
                <a:sym typeface="Abhaya Libre"/>
              </a:defRPr>
            </a:pPr>
            <a:r>
              <a:rPr>
                <a:solidFill>
                  <a:srgbClr val="000000"/>
                </a:solidFill>
              </a:rPr>
              <a:t>/  </a:t>
            </a:r>
            <a:r>
              <a:rPr u="sng">
                <a:solidFill>
                  <a:schemeClr val="hlink"/>
                </a:solidFill>
                <a:hlinkClick r:id="rId9"/>
              </a:rPr>
              <a:t>Biodegradable packages: Ecovative company</a:t>
            </a:r>
            <a:endParaRPr/>
          </a:p>
          <a:p>
            <a:pPr marL="0" marR="0" lvl="0" indent="0" algn="l" rtl="0">
              <a:lnSpc>
                <a:spcPct val="150000"/>
              </a:lnSpc>
              <a:spcBef>
                <a:spcPts val="0"/>
              </a:spcBef>
              <a:spcAft>
                <a:spcPts val="0"/>
              </a:spcAft>
              <a:buNone/>
              <a:defRPr sz="2400">
                <a:latin typeface="Abhaya Libre"/>
                <a:ea typeface="Abhaya Libre"/>
                <a:cs typeface="Abhaya Libre"/>
                <a:sym typeface="Abhaya Libre"/>
              </a:defRPr>
            </a:pPr>
            <a:r>
              <a:rPr>
                <a:solidFill>
                  <a:srgbClr val="000000"/>
                </a:solidFill>
              </a:rPr>
              <a:t>/  </a:t>
            </a:r>
            <a:r>
              <a:rPr u="sng">
                <a:solidFill>
                  <a:schemeClr val="hlink"/>
                </a:solidFill>
                <a:hlinkClick r:id="rId10"/>
              </a:rPr>
              <a:t>Living Light project</a:t>
            </a:r>
            <a:endParaRPr/>
          </a:p>
          <a:p>
            <a:pPr marL="0" marR="0" lvl="0" indent="0" algn="l" rtl="0">
              <a:lnSpc>
                <a:spcPct val="150000"/>
              </a:lnSpc>
              <a:spcBef>
                <a:spcPts val="0"/>
              </a:spcBef>
              <a:spcAft>
                <a:spcPts val="0"/>
              </a:spcAft>
              <a:buNone/>
              <a:defRPr sz="2400">
                <a:latin typeface="Abhaya Libre"/>
                <a:ea typeface="Abhaya Libre"/>
                <a:cs typeface="Abhaya Libre"/>
                <a:sym typeface="Abhaya Libre"/>
              </a:defRPr>
            </a:pPr>
            <a:r>
              <a:rPr>
                <a:solidFill>
                  <a:srgbClr val="000000"/>
                </a:solidFill>
              </a:rPr>
              <a:t>/  </a:t>
            </a:r>
            <a:r>
              <a:rPr u="sng">
                <a:solidFill>
                  <a:schemeClr val="hlink"/>
                </a:solidFill>
                <a:hlinkClick r:id="rId11"/>
              </a:rPr>
              <a:t>Plastic facts</a:t>
            </a:r>
            <a:endParaRPr/>
          </a:p>
          <a:p>
            <a:pPr marL="0" marR="0" lvl="0" indent="0" algn="l" rtl="0">
              <a:lnSpc>
                <a:spcPct val="150000"/>
              </a:lnSpc>
              <a:spcBef>
                <a:spcPts val="0"/>
              </a:spcBef>
              <a:spcAft>
                <a:spcPts val="0"/>
              </a:spcAft>
              <a:buNone/>
              <a:defRPr sz="2400">
                <a:latin typeface="Abhaya Libre"/>
                <a:ea typeface="Abhaya Libre"/>
                <a:cs typeface="Abhaya Libre"/>
                <a:sym typeface="Abhaya Libre"/>
              </a:defRPr>
            </a:pPr>
            <a:r>
              <a:rPr>
                <a:solidFill>
                  <a:srgbClr val="000000"/>
                </a:solidFill>
              </a:rPr>
              <a:t>/  </a:t>
            </a:r>
            <a:r>
              <a:rPr u="sng">
                <a:solidFill>
                  <a:schemeClr val="hlink"/>
                </a:solidFill>
                <a:hlinkClick r:id="rId12"/>
              </a:rPr>
              <a:t>Zero Waste Bulgaria</a:t>
            </a:r>
            <a:endParaRPr/>
          </a:p>
          <a:p>
            <a:pPr marL="0" marR="0" lvl="0" indent="0" algn="l" rtl="0">
              <a:lnSpc>
                <a:spcPct val="150000"/>
              </a:lnSpc>
              <a:spcBef>
                <a:spcPts val="0"/>
              </a:spcBef>
              <a:spcAft>
                <a:spcPts val="0"/>
              </a:spcAft>
              <a:buNone/>
              <a:defRPr sz="2400">
                <a:latin typeface="Abhaya Libre"/>
                <a:ea typeface="Abhaya Libre"/>
                <a:cs typeface="Abhaya Libre"/>
                <a:sym typeface="Abhaya Libre"/>
              </a:defRPr>
            </a:pPr>
            <a:r>
              <a:rPr>
                <a:solidFill>
                  <a:srgbClr val="000000"/>
                </a:solidFill>
              </a:rPr>
              <a:t>/  </a:t>
            </a:r>
            <a:r>
              <a:rPr u="sng">
                <a:solidFill>
                  <a:schemeClr val="hlink"/>
                </a:solidFill>
                <a:hlinkClick r:id="rId13"/>
              </a:rPr>
              <a:t>Zero Waste movement</a:t>
            </a:r>
            <a:endParaRPr/>
          </a:p>
          <a:p>
            <a:pPr marL="0" marR="0" lvl="0" indent="0" algn="l" rtl="0">
              <a:lnSpc>
                <a:spcPct val="150000"/>
              </a:lnSpc>
              <a:spcBef>
                <a:spcPts val="0"/>
              </a:spcBef>
              <a:spcAft>
                <a:spcPts val="0"/>
              </a:spcAft>
              <a:buNone/>
              <a:defRPr sz="2400">
                <a:latin typeface="Abhaya Libre"/>
                <a:ea typeface="Abhaya Libre"/>
                <a:cs typeface="Abhaya Libre"/>
                <a:sym typeface="Abhaya Libre"/>
              </a:defRPr>
            </a:pPr>
            <a:r>
              <a:rPr>
                <a:solidFill>
                  <a:srgbClr val="000000"/>
                </a:solidFill>
              </a:rPr>
              <a:t>/  </a:t>
            </a:r>
            <a:r>
              <a:rPr u="sng">
                <a:solidFill>
                  <a:schemeClr val="hlink"/>
                </a:solidFill>
                <a:hlinkClick r:id="rId14"/>
              </a:rPr>
              <a:t>The 5 R’s</a:t>
            </a:r>
            <a:endParaRPr/>
          </a:p>
          <a:p>
            <a:pPr marL="0" marR="0" lvl="0" indent="0" algn="l" rtl="0">
              <a:lnSpc>
                <a:spcPct val="150000"/>
              </a:lnSpc>
              <a:spcBef>
                <a:spcPts val="0"/>
              </a:spcBef>
              <a:spcAft>
                <a:spcPts val="0"/>
              </a:spcAft>
              <a:buNone/>
              <a:defRPr sz="2400">
                <a:latin typeface="Abhaya Libre"/>
                <a:ea typeface="Abhaya Libre"/>
                <a:cs typeface="Abhaya Libre"/>
                <a:sym typeface="Abhaya Libre"/>
              </a:defRPr>
            </a:pPr>
            <a:r>
              <a:rPr>
                <a:solidFill>
                  <a:srgbClr val="000000"/>
                </a:solidFill>
              </a:rPr>
              <a:t>/  </a:t>
            </a:r>
            <a:r>
              <a:rPr u="sng">
                <a:solidFill>
                  <a:schemeClr val="hlink"/>
                </a:solidFill>
                <a:hlinkClick r:id="rId15"/>
              </a:rPr>
              <a:t>Zero Waste home</a:t>
            </a:r>
            <a:endParaRPr/>
          </a:p>
        </p:txBody>
      </p:sp>
      <p:sp>
        <p:nvSpPr>
          <p:cNvPr id="680" name="Google Shape;680;p15"/>
          <p:cNvSpPr txBox="1"/>
          <p:nvPr/>
        </p:nvSpPr>
        <p:spPr>
          <a:xfrm>
            <a:off x="2216659" y="2282815"/>
            <a:ext cx="8280738" cy="770736"/>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b="1">
                <a:solidFill>
                  <a:srgbClr val="000000"/>
                </a:solidFill>
                <a:latin typeface="Abhaya Libre"/>
                <a:ea typeface="Abhaya Libre"/>
                <a:cs typeface="Abhaya Libre"/>
                <a:sym typeface="Abhaya Libre"/>
              </a:defRPr>
            </a:pPr>
            <a:r>
              <a:t>Referencias</a:t>
            </a:r>
          </a:p>
        </p:txBody>
      </p:sp>
      <p:pic>
        <p:nvPicPr>
          <p:cNvPr id="681" name="Google Shape;681;p15"/>
          <p:cNvPicPr preferRelativeResize="0"/>
          <p:nvPr/>
        </p:nvPicPr>
        <p:blipFill rotWithShape="1">
          <a:blip r:embed="rId16">
            <a:alphaModFix/>
          </a:blip>
          <a:srcRect/>
          <a:stretch/>
        </p:blipFill>
        <p:spPr>
          <a:xfrm>
            <a:off x="7870030" y="9245916"/>
            <a:ext cx="3710720" cy="779251"/>
          </a:xfrm>
          <a:prstGeom prst="rect">
            <a:avLst/>
          </a:prstGeom>
          <a:noFill/>
          <a:ln>
            <a:noFill/>
          </a:ln>
        </p:spPr>
      </p:pic>
      <p:grpSp>
        <p:nvGrpSpPr>
          <p:cNvPr id="682" name="Google Shape;682;p15"/>
          <p:cNvGrpSpPr/>
          <p:nvPr/>
        </p:nvGrpSpPr>
        <p:grpSpPr>
          <a:xfrm>
            <a:off x="-906316" y="8854448"/>
            <a:ext cx="2900572" cy="807706"/>
            <a:chOff x="0" y="0"/>
            <a:chExt cx="3867430" cy="1076940"/>
          </a:xfrm>
        </p:grpSpPr>
        <p:pic>
          <p:nvPicPr>
            <p:cNvPr id="683" name="Google Shape;683;p15"/>
            <p:cNvPicPr preferRelativeResize="0"/>
            <p:nvPr/>
          </p:nvPicPr>
          <p:blipFill rotWithShape="1">
            <a:blip r:embed="rId17">
              <a:alphaModFix/>
            </a:blip>
            <a:srcRect/>
            <a:stretch/>
          </p:blipFill>
          <p:spPr>
            <a:xfrm>
              <a:off x="0" y="0"/>
              <a:ext cx="3867430" cy="618789"/>
            </a:xfrm>
            <a:prstGeom prst="rect">
              <a:avLst/>
            </a:prstGeom>
            <a:noFill/>
            <a:ln>
              <a:noFill/>
            </a:ln>
          </p:spPr>
        </p:pic>
        <p:pic>
          <p:nvPicPr>
            <p:cNvPr id="684" name="Google Shape;684;p15"/>
            <p:cNvPicPr preferRelativeResize="0"/>
            <p:nvPr/>
          </p:nvPicPr>
          <p:blipFill rotWithShape="1">
            <a:blip r:embed="rId17">
              <a:alphaModFix/>
            </a:blip>
            <a:srcRect/>
            <a:stretch/>
          </p:blipFill>
          <p:spPr>
            <a:xfrm>
              <a:off x="0" y="458151"/>
              <a:ext cx="3867430" cy="618789"/>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88"/>
        <p:cNvGrpSpPr/>
        <p:nvPr/>
      </p:nvGrpSpPr>
      <p:grpSpPr>
        <a:xfrm>
          <a:off x="0" y="0"/>
          <a:ext cx="0" cy="0"/>
          <a:chOff x="0" y="0"/>
          <a:chExt cx="0" cy="0"/>
        </a:xfrm>
      </p:grpSpPr>
      <p:sp>
        <p:nvSpPr>
          <p:cNvPr id="689" name="Google Shape;689;p16"/>
          <p:cNvSpPr txBox="1"/>
          <p:nvPr/>
        </p:nvSpPr>
        <p:spPr>
          <a:xfrm>
            <a:off x="2830888" y="4005165"/>
            <a:ext cx="12325712" cy="1733465"/>
          </a:xfrm>
          <a:prstGeom prst="rect">
            <a:avLst/>
          </a:prstGeom>
          <a:noFill/>
          <a:ln>
            <a:noFill/>
          </a:ln>
        </p:spPr>
        <p:txBody>
          <a:bodyPr spcFirstLastPara="1" wrap="square" lIns="0" tIns="0" rIns="0" bIns="0" anchor="t" anchorCtr="0">
            <a:spAutoFit/>
          </a:bodyPr>
          <a:lstStyle/>
          <a:p>
            <a:pPr marL="0" marR="0" lvl="0" indent="0" algn="ctr" rtl="0">
              <a:lnSpc>
                <a:spcPct val="88995"/>
              </a:lnSpc>
              <a:spcBef>
                <a:spcPts val="0"/>
              </a:spcBef>
              <a:spcAft>
                <a:spcPts val="0"/>
              </a:spcAft>
              <a:buNone/>
              <a:defRPr sz="14030" b="1">
                <a:solidFill>
                  <a:srgbClr val="000000"/>
                </a:solidFill>
                <a:latin typeface="Abhaya Libre"/>
                <a:ea typeface="Abhaya Libre"/>
                <a:cs typeface="Abhaya Libre"/>
                <a:sym typeface="Abhaya Libre"/>
              </a:defRPr>
            </a:pPr>
            <a:r>
              <a:t>¡Gracias!</a:t>
            </a:r>
          </a:p>
        </p:txBody>
      </p:sp>
      <p:pic>
        <p:nvPicPr>
          <p:cNvPr id="690" name="Google Shape;690;p16"/>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691" name="Google Shape;691;p16"/>
          <p:cNvPicPr preferRelativeResize="0"/>
          <p:nvPr/>
        </p:nvPicPr>
        <p:blipFill rotWithShape="1">
          <a:blip r:embed="rId4">
            <a:alphaModFix/>
          </a:blip>
          <a:srcRect/>
          <a:stretch/>
        </p:blipFill>
        <p:spPr>
          <a:xfrm rot="1167879">
            <a:off x="15048952" y="6594634"/>
            <a:ext cx="5721823" cy="5669807"/>
          </a:xfrm>
          <a:prstGeom prst="rect">
            <a:avLst/>
          </a:prstGeom>
          <a:noFill/>
          <a:ln>
            <a:noFill/>
          </a:ln>
        </p:spPr>
      </p:pic>
      <p:pic>
        <p:nvPicPr>
          <p:cNvPr id="692" name="Google Shape;692;p16"/>
          <p:cNvPicPr preferRelativeResize="0"/>
          <p:nvPr/>
        </p:nvPicPr>
        <p:blipFill rotWithShape="1">
          <a:blip r:embed="rId5">
            <a:alphaModFix/>
          </a:blip>
          <a:srcRect/>
          <a:stretch/>
        </p:blipFill>
        <p:spPr>
          <a:xfrm rot="-4196164">
            <a:off x="-4478873" y="6861709"/>
            <a:ext cx="11622266" cy="12388074"/>
          </a:xfrm>
          <a:prstGeom prst="rect">
            <a:avLst/>
          </a:prstGeom>
          <a:noFill/>
          <a:ln>
            <a:noFill/>
          </a:ln>
        </p:spPr>
      </p:pic>
      <p:pic>
        <p:nvPicPr>
          <p:cNvPr id="693" name="Google Shape;693;p16"/>
          <p:cNvPicPr preferRelativeResize="0"/>
          <p:nvPr/>
        </p:nvPicPr>
        <p:blipFill rotWithShape="1">
          <a:blip r:embed="rId6">
            <a:alphaModFix/>
          </a:blip>
          <a:srcRect/>
          <a:stretch/>
        </p:blipFill>
        <p:spPr>
          <a:xfrm rot="2228850">
            <a:off x="14026237" y="-3786037"/>
            <a:ext cx="6836042" cy="6773896"/>
          </a:xfrm>
          <a:prstGeom prst="rect">
            <a:avLst/>
          </a:prstGeom>
          <a:noFill/>
          <a:ln>
            <a:noFill/>
          </a:ln>
        </p:spPr>
      </p:pic>
      <p:pic>
        <p:nvPicPr>
          <p:cNvPr id="694" name="Google Shape;694;p16"/>
          <p:cNvPicPr preferRelativeResize="0"/>
          <p:nvPr/>
        </p:nvPicPr>
        <p:blipFill rotWithShape="1">
          <a:blip r:embed="rId7">
            <a:alphaModFix/>
          </a:blip>
          <a:srcRect/>
          <a:stretch/>
        </p:blipFill>
        <p:spPr>
          <a:xfrm rot="-9014864">
            <a:off x="-336415" y="7596737"/>
            <a:ext cx="5099239" cy="1965525"/>
          </a:xfrm>
          <a:prstGeom prst="rect">
            <a:avLst/>
          </a:prstGeom>
          <a:noFill/>
          <a:ln>
            <a:noFill/>
          </a:ln>
        </p:spPr>
      </p:pic>
      <p:pic>
        <p:nvPicPr>
          <p:cNvPr id="695" name="Google Shape;695;p16"/>
          <p:cNvPicPr preferRelativeResize="0"/>
          <p:nvPr/>
        </p:nvPicPr>
        <p:blipFill rotWithShape="1">
          <a:blip r:embed="rId8">
            <a:alphaModFix/>
          </a:blip>
          <a:srcRect/>
          <a:stretch/>
        </p:blipFill>
        <p:spPr>
          <a:xfrm>
            <a:off x="546191" y="-1794241"/>
            <a:ext cx="3334026" cy="3588482"/>
          </a:xfrm>
          <a:prstGeom prst="rect">
            <a:avLst/>
          </a:prstGeom>
          <a:noFill/>
          <a:ln>
            <a:noFill/>
          </a:ln>
        </p:spPr>
      </p:pic>
      <p:pic>
        <p:nvPicPr>
          <p:cNvPr id="696" name="Google Shape;696;p16"/>
          <p:cNvPicPr preferRelativeResize="0"/>
          <p:nvPr/>
        </p:nvPicPr>
        <p:blipFill rotWithShape="1">
          <a:blip r:embed="rId8">
            <a:alphaModFix/>
          </a:blip>
          <a:srcRect/>
          <a:stretch/>
        </p:blipFill>
        <p:spPr>
          <a:xfrm>
            <a:off x="13878502" y="8579500"/>
            <a:ext cx="2556197" cy="2751289"/>
          </a:xfrm>
          <a:prstGeom prst="rect">
            <a:avLst/>
          </a:prstGeom>
          <a:noFill/>
          <a:ln>
            <a:noFill/>
          </a:ln>
        </p:spPr>
      </p:pic>
      <p:pic>
        <p:nvPicPr>
          <p:cNvPr id="697" name="Google Shape;697;p16"/>
          <p:cNvPicPr preferRelativeResize="0"/>
          <p:nvPr/>
        </p:nvPicPr>
        <p:blipFill rotWithShape="1">
          <a:blip r:embed="rId9">
            <a:alphaModFix/>
          </a:blip>
          <a:srcRect/>
          <a:stretch/>
        </p:blipFill>
        <p:spPr>
          <a:xfrm rot="-1185502">
            <a:off x="-3202910" y="120674"/>
            <a:ext cx="4352147" cy="4346443"/>
          </a:xfrm>
          <a:prstGeom prst="rect">
            <a:avLst/>
          </a:prstGeom>
          <a:noFill/>
          <a:ln>
            <a:noFill/>
          </a:ln>
        </p:spPr>
      </p:pic>
      <p:pic>
        <p:nvPicPr>
          <p:cNvPr id="698" name="Google Shape;698;p16"/>
          <p:cNvPicPr preferRelativeResize="0"/>
          <p:nvPr/>
        </p:nvPicPr>
        <p:blipFill rotWithShape="1">
          <a:blip r:embed="rId10">
            <a:alphaModFix/>
          </a:blip>
          <a:srcRect/>
          <a:stretch/>
        </p:blipFill>
        <p:spPr>
          <a:xfrm rot="-7379619">
            <a:off x="3992986" y="9104884"/>
            <a:ext cx="5810576" cy="5802961"/>
          </a:xfrm>
          <a:prstGeom prst="rect">
            <a:avLst/>
          </a:prstGeom>
          <a:noFill/>
          <a:ln>
            <a:noFill/>
          </a:ln>
        </p:spPr>
      </p:pic>
      <p:pic>
        <p:nvPicPr>
          <p:cNvPr id="699" name="Google Shape;699;p16"/>
          <p:cNvPicPr preferRelativeResize="0"/>
          <p:nvPr/>
        </p:nvPicPr>
        <p:blipFill rotWithShape="1">
          <a:blip r:embed="rId11">
            <a:alphaModFix/>
          </a:blip>
          <a:srcRect/>
          <a:stretch/>
        </p:blipFill>
        <p:spPr>
          <a:xfrm rot="6632729">
            <a:off x="16634531" y="823224"/>
            <a:ext cx="4881157" cy="4874760"/>
          </a:xfrm>
          <a:prstGeom prst="rect">
            <a:avLst/>
          </a:prstGeom>
          <a:noFill/>
          <a:ln>
            <a:noFill/>
          </a:ln>
        </p:spPr>
      </p:pic>
      <p:grpSp>
        <p:nvGrpSpPr>
          <p:cNvPr id="700" name="Google Shape;700;p16"/>
          <p:cNvGrpSpPr/>
          <p:nvPr/>
        </p:nvGrpSpPr>
        <p:grpSpPr>
          <a:xfrm>
            <a:off x="14267800" y="1219491"/>
            <a:ext cx="2900572" cy="807706"/>
            <a:chOff x="0" y="0"/>
            <a:chExt cx="3867430" cy="1076940"/>
          </a:xfrm>
        </p:grpSpPr>
        <p:pic>
          <p:nvPicPr>
            <p:cNvPr id="701" name="Google Shape;701;p16"/>
            <p:cNvPicPr preferRelativeResize="0"/>
            <p:nvPr/>
          </p:nvPicPr>
          <p:blipFill rotWithShape="1">
            <a:blip r:embed="rId12">
              <a:alphaModFix/>
            </a:blip>
            <a:srcRect/>
            <a:stretch/>
          </p:blipFill>
          <p:spPr>
            <a:xfrm>
              <a:off x="0" y="0"/>
              <a:ext cx="3867430" cy="618789"/>
            </a:xfrm>
            <a:prstGeom prst="rect">
              <a:avLst/>
            </a:prstGeom>
            <a:noFill/>
            <a:ln>
              <a:noFill/>
            </a:ln>
          </p:spPr>
        </p:pic>
        <p:pic>
          <p:nvPicPr>
            <p:cNvPr id="702" name="Google Shape;702;p16"/>
            <p:cNvPicPr preferRelativeResize="0"/>
            <p:nvPr/>
          </p:nvPicPr>
          <p:blipFill rotWithShape="1">
            <a:blip r:embed="rId12">
              <a:alphaModFix/>
            </a:blip>
            <a:srcRect/>
            <a:stretch/>
          </p:blipFill>
          <p:spPr>
            <a:xfrm>
              <a:off x="0" y="458151"/>
              <a:ext cx="3867430" cy="618789"/>
            </a:xfrm>
            <a:prstGeom prst="rect">
              <a:avLst/>
            </a:prstGeom>
            <a:noFill/>
            <a:ln>
              <a:noFill/>
            </a:ln>
          </p:spPr>
        </p:pic>
      </p:grpSp>
      <p:sp>
        <p:nvSpPr>
          <p:cNvPr id="703" name="Google Shape;703;p16"/>
          <p:cNvSpPr txBox="1"/>
          <p:nvPr/>
        </p:nvSpPr>
        <p:spPr>
          <a:xfrm>
            <a:off x="5273002" y="5611826"/>
            <a:ext cx="7441484" cy="1389755"/>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defRPr sz="8068">
                <a:solidFill>
                  <a:srgbClr val="04989E"/>
                </a:solidFill>
                <a:latin typeface="Abhaya Libre"/>
                <a:ea typeface="Abhaya Libre"/>
                <a:cs typeface="Abhaya Libre"/>
                <a:sym typeface="Abhaya Libre"/>
              </a:defRPr>
            </a:pPr>
            <a:r>
              <a:rPr b="1"/>
              <a:t>@Regio.Digi.Hub</a:t>
            </a:r>
            <a:r>
              <a:t> </a:t>
            </a:r>
          </a:p>
        </p:txBody>
      </p:sp>
      <p:pic>
        <p:nvPicPr>
          <p:cNvPr id="704" name="Google Shape;704;p16"/>
          <p:cNvPicPr preferRelativeResize="0"/>
          <p:nvPr/>
        </p:nvPicPr>
        <p:blipFill rotWithShape="1">
          <a:blip r:embed="rId13">
            <a:alphaModFix/>
          </a:blip>
          <a:srcRect/>
          <a:stretch/>
        </p:blipFill>
        <p:spPr>
          <a:xfrm>
            <a:off x="7555793" y="9258300"/>
            <a:ext cx="3710720" cy="779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81"/>
        <p:cNvGrpSpPr/>
        <p:nvPr/>
      </p:nvGrpSpPr>
      <p:grpSpPr>
        <a:xfrm>
          <a:off x="0" y="0"/>
          <a:ext cx="0" cy="0"/>
          <a:chOff x="0" y="0"/>
          <a:chExt cx="0" cy="0"/>
        </a:xfrm>
      </p:grpSpPr>
      <p:sp>
        <p:nvSpPr>
          <p:cNvPr id="182" name="Google Shape;182;p5"/>
          <p:cNvSpPr txBox="1"/>
          <p:nvPr/>
        </p:nvSpPr>
        <p:spPr>
          <a:xfrm>
            <a:off x="8336714" y="2945792"/>
            <a:ext cx="4684800" cy="4983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defRPr sz="3238">
                <a:latin typeface="Abhaya Libre"/>
                <a:ea typeface="Abhaya Libre"/>
                <a:cs typeface="Abhaya Libre"/>
                <a:sym typeface="Abhaya Libre"/>
              </a:defRPr>
            </a:pPr>
            <a:r>
              <a:t>Movimiento Residuo Cero</a:t>
            </a:r>
          </a:p>
        </p:txBody>
      </p:sp>
      <p:sp>
        <p:nvSpPr>
          <p:cNvPr id="183" name="Google Shape;183;p5"/>
          <p:cNvSpPr txBox="1"/>
          <p:nvPr/>
        </p:nvSpPr>
        <p:spPr>
          <a:xfrm>
            <a:off x="8336714" y="4702588"/>
            <a:ext cx="4684800" cy="4983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defRPr sz="3238">
                <a:latin typeface="Abhaya Libre"/>
                <a:ea typeface="Abhaya Libre"/>
                <a:cs typeface="Abhaya Libre"/>
                <a:sym typeface="Abhaya Libre"/>
              </a:defRPr>
            </a:pPr>
            <a:r>
              <a:t>Sostenibilidad y negocios</a:t>
            </a:r>
          </a:p>
        </p:txBody>
      </p:sp>
      <p:sp>
        <p:nvSpPr>
          <p:cNvPr id="184" name="Google Shape;184;p5"/>
          <p:cNvSpPr txBox="1"/>
          <p:nvPr/>
        </p:nvSpPr>
        <p:spPr>
          <a:xfrm>
            <a:off x="8336714" y="6581940"/>
            <a:ext cx="4684800" cy="4983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defRPr sz="3238">
                <a:latin typeface="Abhaya Libre"/>
                <a:ea typeface="Abhaya Libre"/>
                <a:cs typeface="Abhaya Libre"/>
                <a:sym typeface="Abhaya Libre"/>
              </a:defRPr>
            </a:pPr>
            <a:r>
              <a:t>Referencias</a:t>
            </a:r>
          </a:p>
        </p:txBody>
      </p:sp>
      <p:sp>
        <p:nvSpPr>
          <p:cNvPr id="185" name="Google Shape;185;p5"/>
          <p:cNvSpPr txBox="1"/>
          <p:nvPr/>
        </p:nvSpPr>
        <p:spPr>
          <a:xfrm>
            <a:off x="8336713" y="3824190"/>
            <a:ext cx="5594439"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defRPr sz="3238">
                <a:latin typeface="Abhaya Libre"/>
                <a:ea typeface="Abhaya Libre"/>
                <a:cs typeface="Abhaya Libre"/>
                <a:sym typeface="Abhaya Libre"/>
              </a:defRPr>
            </a:pPr>
            <a:r>
              <a:rPr dirty="0" err="1"/>
              <a:t>Datos</a:t>
            </a:r>
            <a:r>
              <a:rPr dirty="0"/>
              <a:t> </a:t>
            </a:r>
            <a:r>
              <a:rPr dirty="0" err="1"/>
              <a:t>sobre</a:t>
            </a:r>
            <a:r>
              <a:rPr dirty="0"/>
              <a:t> </a:t>
            </a:r>
            <a:r>
              <a:rPr dirty="0" err="1"/>
              <a:t>plásticos</a:t>
            </a:r>
            <a:r>
              <a:rPr dirty="0"/>
              <a:t> y </a:t>
            </a:r>
            <a:r>
              <a:rPr dirty="0" err="1"/>
              <a:t>basura</a:t>
            </a:r>
            <a:endParaRPr dirty="0"/>
          </a:p>
        </p:txBody>
      </p:sp>
      <p:sp>
        <p:nvSpPr>
          <p:cNvPr id="186" name="Google Shape;186;p5"/>
          <p:cNvSpPr txBox="1"/>
          <p:nvPr/>
        </p:nvSpPr>
        <p:spPr>
          <a:xfrm>
            <a:off x="8336728" y="5754350"/>
            <a:ext cx="9856285"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defRPr sz="3238">
                <a:latin typeface="Abhaya Libre"/>
                <a:ea typeface="Abhaya Libre"/>
                <a:cs typeface="Abhaya Libre"/>
                <a:sym typeface="Abhaya Libre"/>
              </a:defRPr>
            </a:pPr>
            <a:r>
              <a:rPr dirty="0" err="1"/>
              <a:t>Ejemplos</a:t>
            </a:r>
            <a:r>
              <a:rPr dirty="0"/>
              <a:t> de </a:t>
            </a:r>
            <a:r>
              <a:rPr dirty="0" err="1"/>
              <a:t>empresas</a:t>
            </a:r>
            <a:r>
              <a:rPr dirty="0"/>
              <a:t> </a:t>
            </a:r>
            <a:r>
              <a:rPr dirty="0" err="1"/>
              <a:t>respetuosas</a:t>
            </a:r>
            <a:r>
              <a:rPr dirty="0"/>
              <a:t> con </a:t>
            </a:r>
            <a:r>
              <a:rPr dirty="0" err="1"/>
              <a:t>el</a:t>
            </a:r>
            <a:r>
              <a:rPr dirty="0"/>
              <a:t> medio </a:t>
            </a:r>
            <a:r>
              <a:rPr dirty="0" err="1"/>
              <a:t>ambiente</a:t>
            </a:r>
            <a:endParaRPr dirty="0"/>
          </a:p>
        </p:txBody>
      </p:sp>
      <p:pic>
        <p:nvPicPr>
          <p:cNvPr id="187" name="Google Shape;187;p5"/>
          <p:cNvPicPr preferRelativeResize="0"/>
          <p:nvPr/>
        </p:nvPicPr>
        <p:blipFill rotWithShape="1">
          <a:blip r:embed="rId3">
            <a:alphaModFix/>
          </a:blip>
          <a:srcRect/>
          <a:stretch/>
        </p:blipFill>
        <p:spPr>
          <a:xfrm rot="-8947194">
            <a:off x="6660949" y="7876457"/>
            <a:ext cx="5364129" cy="5364129"/>
          </a:xfrm>
          <a:prstGeom prst="rect">
            <a:avLst/>
          </a:prstGeom>
          <a:noFill/>
          <a:ln>
            <a:noFill/>
          </a:ln>
        </p:spPr>
      </p:pic>
      <p:pic>
        <p:nvPicPr>
          <p:cNvPr id="188" name="Google Shape;188;p5"/>
          <p:cNvPicPr preferRelativeResize="0"/>
          <p:nvPr/>
        </p:nvPicPr>
        <p:blipFill rotWithShape="1">
          <a:blip r:embed="rId4">
            <a:alphaModFix/>
          </a:blip>
          <a:srcRect/>
          <a:stretch/>
        </p:blipFill>
        <p:spPr>
          <a:xfrm rot="-9632120">
            <a:off x="-2174154" y="-1705919"/>
            <a:ext cx="5721823" cy="5669807"/>
          </a:xfrm>
          <a:prstGeom prst="rect">
            <a:avLst/>
          </a:prstGeom>
          <a:noFill/>
          <a:ln>
            <a:noFill/>
          </a:ln>
        </p:spPr>
      </p:pic>
      <p:pic>
        <p:nvPicPr>
          <p:cNvPr id="189" name="Google Shape;189;p5"/>
          <p:cNvPicPr preferRelativeResize="0"/>
          <p:nvPr/>
        </p:nvPicPr>
        <p:blipFill rotWithShape="1">
          <a:blip r:embed="rId5">
            <a:alphaModFix/>
          </a:blip>
          <a:srcRect/>
          <a:stretch/>
        </p:blipFill>
        <p:spPr>
          <a:xfrm rot="6603835">
            <a:off x="5295880" y="-10406627"/>
            <a:ext cx="11622266" cy="12388074"/>
          </a:xfrm>
          <a:prstGeom prst="rect">
            <a:avLst/>
          </a:prstGeom>
          <a:noFill/>
          <a:ln>
            <a:noFill/>
          </a:ln>
        </p:spPr>
      </p:pic>
      <p:pic>
        <p:nvPicPr>
          <p:cNvPr id="190" name="Google Shape;190;p5"/>
          <p:cNvPicPr preferRelativeResize="0"/>
          <p:nvPr/>
        </p:nvPicPr>
        <p:blipFill rotWithShape="1">
          <a:blip r:embed="rId6">
            <a:alphaModFix/>
          </a:blip>
          <a:srcRect/>
          <a:stretch/>
        </p:blipFill>
        <p:spPr>
          <a:xfrm rot="10800000">
            <a:off x="15414085" y="8264626"/>
            <a:ext cx="3334026" cy="3588482"/>
          </a:xfrm>
          <a:prstGeom prst="rect">
            <a:avLst/>
          </a:prstGeom>
          <a:noFill/>
          <a:ln>
            <a:noFill/>
          </a:ln>
        </p:spPr>
      </p:pic>
      <p:pic>
        <p:nvPicPr>
          <p:cNvPr id="191" name="Google Shape;191;p5"/>
          <p:cNvPicPr preferRelativeResize="0"/>
          <p:nvPr/>
        </p:nvPicPr>
        <p:blipFill rotWithShape="1">
          <a:blip r:embed="rId7">
            <a:alphaModFix/>
          </a:blip>
          <a:srcRect/>
          <a:stretch/>
        </p:blipFill>
        <p:spPr>
          <a:xfrm rot="10800000">
            <a:off x="2161922" y="-772267"/>
            <a:ext cx="2556197" cy="2751289"/>
          </a:xfrm>
          <a:prstGeom prst="rect">
            <a:avLst/>
          </a:prstGeom>
          <a:noFill/>
          <a:ln>
            <a:noFill/>
          </a:ln>
        </p:spPr>
      </p:pic>
      <p:pic>
        <p:nvPicPr>
          <p:cNvPr id="192" name="Google Shape;192;p5"/>
          <p:cNvPicPr preferRelativeResize="0"/>
          <p:nvPr/>
        </p:nvPicPr>
        <p:blipFill rotWithShape="1">
          <a:blip r:embed="rId8">
            <a:alphaModFix/>
          </a:blip>
          <a:srcRect/>
          <a:stretch/>
        </p:blipFill>
        <p:spPr>
          <a:xfrm rot="9614497">
            <a:off x="17447384" y="6091404"/>
            <a:ext cx="4352147" cy="4346443"/>
          </a:xfrm>
          <a:prstGeom prst="rect">
            <a:avLst/>
          </a:prstGeom>
          <a:noFill/>
          <a:ln>
            <a:noFill/>
          </a:ln>
        </p:spPr>
      </p:pic>
      <p:pic>
        <p:nvPicPr>
          <p:cNvPr id="193" name="Google Shape;193;p5"/>
          <p:cNvPicPr preferRelativeResize="0"/>
          <p:nvPr/>
        </p:nvPicPr>
        <p:blipFill rotWithShape="1">
          <a:blip r:embed="rId9">
            <a:alphaModFix/>
          </a:blip>
          <a:srcRect/>
          <a:stretch/>
        </p:blipFill>
        <p:spPr>
          <a:xfrm rot="3420380">
            <a:off x="5570971" y="-4349323"/>
            <a:ext cx="5810576" cy="5802961"/>
          </a:xfrm>
          <a:prstGeom prst="rect">
            <a:avLst/>
          </a:prstGeom>
          <a:noFill/>
          <a:ln>
            <a:noFill/>
          </a:ln>
        </p:spPr>
      </p:pic>
      <p:sp>
        <p:nvSpPr>
          <p:cNvPr id="194" name="Google Shape;194;p5"/>
          <p:cNvSpPr txBox="1"/>
          <p:nvPr/>
        </p:nvSpPr>
        <p:spPr>
          <a:xfrm>
            <a:off x="1160102" y="5050278"/>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b="1">
                <a:solidFill>
                  <a:srgbClr val="000000"/>
                </a:solidFill>
                <a:latin typeface="Abhaya Libre"/>
                <a:ea typeface="Abhaya Libre"/>
                <a:cs typeface="Abhaya Libre"/>
                <a:sym typeface="Abhaya Libre"/>
              </a:defRPr>
            </a:pPr>
            <a:r>
              <a:t>Contenido</a:t>
            </a:r>
          </a:p>
        </p:txBody>
      </p:sp>
      <p:sp>
        <p:nvSpPr>
          <p:cNvPr id="195" name="Google Shape;195;p5"/>
          <p:cNvSpPr txBox="1"/>
          <p:nvPr/>
        </p:nvSpPr>
        <p:spPr>
          <a:xfrm>
            <a:off x="7008829" y="2855939"/>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defRPr sz="4038">
                <a:solidFill>
                  <a:srgbClr val="000000"/>
                </a:solidFill>
                <a:latin typeface="Abhaya Libre"/>
                <a:ea typeface="Abhaya Libre"/>
                <a:cs typeface="Abhaya Libre"/>
                <a:sym typeface="Abhaya Libre"/>
              </a:defRPr>
            </a:pPr>
            <a:r>
              <a:t>01</a:t>
            </a:r>
          </a:p>
        </p:txBody>
      </p:sp>
      <p:sp>
        <p:nvSpPr>
          <p:cNvPr id="196" name="Google Shape;196;p5"/>
          <p:cNvSpPr txBox="1"/>
          <p:nvPr/>
        </p:nvSpPr>
        <p:spPr>
          <a:xfrm>
            <a:off x="7008829" y="3642267"/>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defRPr sz="4038">
                <a:solidFill>
                  <a:srgbClr val="000000"/>
                </a:solidFill>
                <a:latin typeface="Abhaya Libre"/>
                <a:ea typeface="Abhaya Libre"/>
                <a:cs typeface="Abhaya Libre"/>
                <a:sym typeface="Abhaya Libre"/>
              </a:defRPr>
            </a:pPr>
            <a:r>
              <a:t>02</a:t>
            </a:r>
          </a:p>
        </p:txBody>
      </p:sp>
      <p:sp>
        <p:nvSpPr>
          <p:cNvPr id="197" name="Google Shape;197;p5"/>
          <p:cNvSpPr txBox="1"/>
          <p:nvPr/>
        </p:nvSpPr>
        <p:spPr>
          <a:xfrm>
            <a:off x="7008829" y="4612735"/>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defRPr sz="4038">
                <a:solidFill>
                  <a:srgbClr val="000000"/>
                </a:solidFill>
                <a:latin typeface="Abhaya Libre"/>
                <a:ea typeface="Abhaya Libre"/>
                <a:cs typeface="Abhaya Libre"/>
                <a:sym typeface="Abhaya Libre"/>
              </a:defRPr>
            </a:pPr>
            <a:r>
              <a:t>03</a:t>
            </a:r>
          </a:p>
        </p:txBody>
      </p:sp>
      <p:sp>
        <p:nvSpPr>
          <p:cNvPr id="198" name="Google Shape;198;p5"/>
          <p:cNvSpPr txBox="1"/>
          <p:nvPr/>
        </p:nvSpPr>
        <p:spPr>
          <a:xfrm>
            <a:off x="7008829" y="5586475"/>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defRPr sz="4038">
                <a:solidFill>
                  <a:srgbClr val="000000"/>
                </a:solidFill>
                <a:latin typeface="Abhaya Libre"/>
                <a:ea typeface="Abhaya Libre"/>
                <a:cs typeface="Abhaya Libre"/>
                <a:sym typeface="Abhaya Libre"/>
              </a:defRPr>
            </a:pPr>
            <a:r>
              <a:t>04</a:t>
            </a:r>
          </a:p>
        </p:txBody>
      </p:sp>
      <p:sp>
        <p:nvSpPr>
          <p:cNvPr id="199" name="Google Shape;199;p5"/>
          <p:cNvSpPr txBox="1"/>
          <p:nvPr/>
        </p:nvSpPr>
        <p:spPr>
          <a:xfrm>
            <a:off x="7008829" y="6430809"/>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defRPr sz="4038">
                <a:solidFill>
                  <a:srgbClr val="000000"/>
                </a:solidFill>
                <a:latin typeface="Abhaya Libre"/>
                <a:ea typeface="Abhaya Libre"/>
                <a:cs typeface="Abhaya Libre"/>
                <a:sym typeface="Abhaya Libre"/>
              </a:defRPr>
            </a:pPr>
            <a:r>
              <a:t>05</a:t>
            </a:r>
          </a:p>
        </p:txBody>
      </p:sp>
      <p:pic>
        <p:nvPicPr>
          <p:cNvPr id="200" name="Google Shape;200;p5"/>
          <p:cNvPicPr preferRelativeResize="0"/>
          <p:nvPr/>
        </p:nvPicPr>
        <p:blipFill rotWithShape="1">
          <a:blip r:embed="rId10">
            <a:alphaModFix/>
          </a:blip>
          <a:srcRect/>
          <a:stretch/>
        </p:blipFill>
        <p:spPr>
          <a:xfrm>
            <a:off x="16418708" y="0"/>
            <a:ext cx="1869292" cy="1869292"/>
          </a:xfrm>
          <a:prstGeom prst="rect">
            <a:avLst/>
          </a:prstGeom>
          <a:noFill/>
          <a:ln>
            <a:noFill/>
          </a:ln>
        </p:spPr>
      </p:pic>
      <p:pic>
        <p:nvPicPr>
          <p:cNvPr id="201" name="Google Shape;201;p5"/>
          <p:cNvPicPr preferRelativeResize="0"/>
          <p:nvPr/>
        </p:nvPicPr>
        <p:blipFill rotWithShape="1">
          <a:blip r:embed="rId11">
            <a:alphaModFix/>
          </a:blip>
          <a:srcRect/>
          <a:stretch/>
        </p:blipFill>
        <p:spPr>
          <a:xfrm>
            <a:off x="7870030" y="9245916"/>
            <a:ext cx="3710720" cy="779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8" name="Google Shape;208;p6"/>
          <p:cNvPicPr preferRelativeResize="0"/>
          <p:nvPr/>
        </p:nvPicPr>
        <p:blipFill rotWithShape="1">
          <a:blip r:embed="rId3">
            <a:alphaModFix/>
          </a:blip>
          <a:srcRect/>
          <a:stretch/>
        </p:blipFill>
        <p:spPr>
          <a:xfrm rot="-4196164">
            <a:off x="-4782433" y="7411957"/>
            <a:ext cx="11622266" cy="12388074"/>
          </a:xfrm>
          <a:prstGeom prst="rect">
            <a:avLst/>
          </a:prstGeom>
          <a:noFill/>
          <a:ln>
            <a:noFill/>
          </a:ln>
        </p:spPr>
      </p:pic>
      <p:sp>
        <p:nvSpPr>
          <p:cNvPr id="206" name="Google Shape;206;p6"/>
          <p:cNvSpPr txBox="1"/>
          <p:nvPr/>
        </p:nvSpPr>
        <p:spPr>
          <a:xfrm>
            <a:off x="1911525" y="103050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t>Residuo cero</a:t>
            </a:r>
          </a:p>
        </p:txBody>
      </p:sp>
      <p:sp>
        <p:nvSpPr>
          <p:cNvPr id="207" name="Google Shape;207;p6"/>
          <p:cNvSpPr txBox="1"/>
          <p:nvPr/>
        </p:nvSpPr>
        <p:spPr>
          <a:xfrm>
            <a:off x="1911525" y="2943225"/>
            <a:ext cx="9043200" cy="55398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err="1"/>
              <a:t>En</a:t>
            </a:r>
            <a:r>
              <a:rPr dirty="0"/>
              <a:t> los </a:t>
            </a:r>
            <a:r>
              <a:rPr dirty="0" err="1"/>
              <a:t>últimos</a:t>
            </a:r>
            <a:r>
              <a:rPr dirty="0"/>
              <a:t> </a:t>
            </a:r>
            <a:r>
              <a:rPr dirty="0" err="1"/>
              <a:t>años</a:t>
            </a:r>
            <a:r>
              <a:rPr dirty="0"/>
              <a:t>, </a:t>
            </a:r>
            <a:r>
              <a:rPr dirty="0" err="1"/>
              <a:t>el</a:t>
            </a:r>
            <a:r>
              <a:rPr dirty="0"/>
              <a:t> </a:t>
            </a:r>
            <a:r>
              <a:rPr dirty="0" err="1"/>
              <a:t>término</a:t>
            </a:r>
            <a:r>
              <a:rPr dirty="0"/>
              <a:t> "</a:t>
            </a:r>
            <a:r>
              <a:rPr dirty="0" err="1"/>
              <a:t>residuo</a:t>
            </a:r>
            <a:r>
              <a:rPr dirty="0"/>
              <a:t> cero" se ha </a:t>
            </a:r>
            <a:r>
              <a:rPr dirty="0" err="1"/>
              <a:t>vuelto</a:t>
            </a:r>
            <a:r>
              <a:rPr dirty="0"/>
              <a:t> popular </a:t>
            </a:r>
            <a:r>
              <a:rPr dirty="0" err="1"/>
              <a:t>en</a:t>
            </a:r>
            <a:r>
              <a:rPr dirty="0"/>
              <a:t> Bulgaria y </a:t>
            </a:r>
            <a:r>
              <a:rPr dirty="0" err="1"/>
              <a:t>en</a:t>
            </a:r>
            <a:r>
              <a:rPr dirty="0"/>
              <a:t> </a:t>
            </a:r>
            <a:r>
              <a:rPr dirty="0" err="1"/>
              <a:t>otros</a:t>
            </a:r>
            <a:r>
              <a:rPr dirty="0"/>
              <a:t> </a:t>
            </a:r>
            <a:r>
              <a:rPr dirty="0" err="1"/>
              <a:t>lugares</a:t>
            </a:r>
            <a:r>
              <a:rPr dirty="0"/>
              <a:t>. No es solo una </a:t>
            </a:r>
            <a:r>
              <a:rPr dirty="0" err="1"/>
              <a:t>moda</a:t>
            </a:r>
            <a:r>
              <a:rPr dirty="0"/>
              <a:t>, </a:t>
            </a:r>
            <a:r>
              <a:rPr dirty="0" err="1"/>
              <a:t>sino</a:t>
            </a:r>
            <a:r>
              <a:rPr dirty="0"/>
              <a:t> un </a:t>
            </a:r>
            <a:r>
              <a:rPr dirty="0" err="1"/>
              <a:t>concepto</a:t>
            </a:r>
            <a:r>
              <a:rPr dirty="0"/>
              <a:t> </a:t>
            </a:r>
            <a:r>
              <a:rPr dirty="0" err="1"/>
              <a:t>filosófico</a:t>
            </a:r>
            <a:r>
              <a:rPr dirty="0"/>
              <a:t>, un </a:t>
            </a:r>
            <a:r>
              <a:rPr dirty="0" err="1"/>
              <a:t>movimiento</a:t>
            </a:r>
            <a:r>
              <a:rPr dirty="0"/>
              <a:t> </a:t>
            </a:r>
            <a:r>
              <a:rPr dirty="0" err="1"/>
              <a:t>mundial</a:t>
            </a:r>
            <a:r>
              <a:rPr dirty="0"/>
              <a:t> al que </a:t>
            </a:r>
            <a:r>
              <a:rPr dirty="0" err="1"/>
              <a:t>recurren</a:t>
            </a:r>
            <a:r>
              <a:rPr dirty="0"/>
              <a:t> </a:t>
            </a:r>
            <a:r>
              <a:rPr dirty="0" err="1"/>
              <a:t>cada</a:t>
            </a:r>
            <a:r>
              <a:rPr dirty="0"/>
              <a:t> </a:t>
            </a:r>
            <a:r>
              <a:rPr dirty="0" err="1"/>
              <a:t>vez</a:t>
            </a:r>
            <a:r>
              <a:rPr dirty="0"/>
              <a:t> </a:t>
            </a:r>
            <a:r>
              <a:rPr dirty="0" err="1"/>
              <a:t>más</a:t>
            </a:r>
            <a:r>
              <a:rPr dirty="0"/>
              <a:t> personas y </a:t>
            </a:r>
            <a:r>
              <a:rPr dirty="0" err="1"/>
              <a:t>empresas</a:t>
            </a:r>
            <a:r>
              <a:rPr dirty="0"/>
              <a:t> de </a:t>
            </a:r>
            <a:r>
              <a:rPr dirty="0" err="1"/>
              <a:t>distintos</a:t>
            </a:r>
            <a:r>
              <a:rPr dirty="0"/>
              <a:t> </a:t>
            </a:r>
            <a:r>
              <a:rPr dirty="0" err="1"/>
              <a:t>tamaños</a:t>
            </a:r>
            <a:r>
              <a:rPr dirty="0"/>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err="1"/>
              <a:t>En</a:t>
            </a:r>
            <a:r>
              <a:rPr dirty="0"/>
              <a:t> Bulgaria, por </a:t>
            </a:r>
            <a:r>
              <a:rPr dirty="0" err="1"/>
              <a:t>ejemplo</a:t>
            </a:r>
            <a:r>
              <a:rPr dirty="0"/>
              <a:t>, </a:t>
            </a:r>
            <a:r>
              <a:rPr dirty="0" err="1"/>
              <a:t>todo</a:t>
            </a:r>
            <a:r>
              <a:rPr dirty="0"/>
              <a:t> </a:t>
            </a:r>
            <a:r>
              <a:rPr dirty="0" err="1"/>
              <a:t>comenzó</a:t>
            </a:r>
            <a:r>
              <a:rPr dirty="0"/>
              <a:t> </a:t>
            </a:r>
            <a:r>
              <a:rPr dirty="0" err="1"/>
              <a:t>en</a:t>
            </a:r>
            <a:r>
              <a:rPr dirty="0"/>
              <a:t> 2018, </a:t>
            </a:r>
            <a:r>
              <a:rPr dirty="0" err="1"/>
              <a:t>cuando</a:t>
            </a:r>
            <a:r>
              <a:rPr dirty="0"/>
              <a:t> un </a:t>
            </a:r>
            <a:r>
              <a:rPr dirty="0" err="1"/>
              <a:t>grupo</a:t>
            </a:r>
            <a:r>
              <a:rPr dirty="0"/>
              <a:t> de </a:t>
            </a:r>
            <a:r>
              <a:rPr dirty="0" err="1"/>
              <a:t>activistas</a:t>
            </a:r>
            <a:r>
              <a:rPr dirty="0"/>
              <a:t> </a:t>
            </a:r>
            <a:r>
              <a:rPr dirty="0" err="1"/>
              <a:t>innovadores</a:t>
            </a:r>
            <a:r>
              <a:rPr dirty="0"/>
              <a:t>, </a:t>
            </a:r>
            <a:r>
              <a:rPr dirty="0" err="1"/>
              <a:t>preocupados</a:t>
            </a:r>
            <a:r>
              <a:rPr dirty="0"/>
              <a:t> por la </a:t>
            </a:r>
            <a:r>
              <a:rPr dirty="0" err="1"/>
              <a:t>cantidad</a:t>
            </a:r>
            <a:r>
              <a:rPr dirty="0"/>
              <a:t> de </a:t>
            </a:r>
            <a:r>
              <a:rPr dirty="0" err="1"/>
              <a:t>residuos</a:t>
            </a:r>
            <a:r>
              <a:rPr dirty="0"/>
              <a:t> </a:t>
            </a:r>
            <a:r>
              <a:rPr dirty="0" err="1"/>
              <a:t>creados</a:t>
            </a:r>
            <a:r>
              <a:rPr dirty="0"/>
              <a:t> </a:t>
            </a:r>
            <a:r>
              <a:rPr dirty="0" err="1"/>
              <a:t>en</a:t>
            </a:r>
            <a:r>
              <a:rPr dirty="0"/>
              <a:t> un día normal, </a:t>
            </a:r>
            <a:r>
              <a:rPr dirty="0" err="1"/>
              <a:t>crearon</a:t>
            </a:r>
            <a:r>
              <a:rPr dirty="0"/>
              <a:t> la </a:t>
            </a:r>
            <a:r>
              <a:rPr dirty="0" err="1"/>
              <a:t>asociación</a:t>
            </a:r>
            <a:r>
              <a:rPr dirty="0"/>
              <a:t> "</a:t>
            </a:r>
            <a:r>
              <a:rPr u="sng" dirty="0">
                <a:solidFill>
                  <a:schemeClr val="hlink"/>
                </a:solidFill>
                <a:hlinkClick r:id="rId4"/>
              </a:rPr>
              <a:t>Zero Waste Bulgaria</a:t>
            </a:r>
            <a:r>
              <a:rPr dirty="0"/>
              <a:t>". </a:t>
            </a:r>
            <a:r>
              <a:rPr dirty="0" err="1"/>
              <a:t>Esto</a:t>
            </a:r>
            <a:r>
              <a:rPr dirty="0"/>
              <a:t> </a:t>
            </a:r>
            <a:r>
              <a:rPr dirty="0" err="1"/>
              <a:t>sucedió</a:t>
            </a:r>
            <a:r>
              <a:rPr dirty="0"/>
              <a:t> </a:t>
            </a:r>
            <a:r>
              <a:rPr dirty="0" err="1"/>
              <a:t>en</a:t>
            </a:r>
            <a:r>
              <a:rPr dirty="0"/>
              <a:t> la </a:t>
            </a:r>
            <a:r>
              <a:rPr dirty="0" err="1"/>
              <a:t>fecha</a:t>
            </a:r>
            <a:r>
              <a:rPr dirty="0"/>
              <a:t> </a:t>
            </a:r>
            <a:r>
              <a:rPr dirty="0" err="1"/>
              <a:t>simbólica</a:t>
            </a:r>
            <a:r>
              <a:rPr dirty="0"/>
              <a:t> del 22 de </a:t>
            </a:r>
            <a:r>
              <a:rPr dirty="0" err="1"/>
              <a:t>abril</a:t>
            </a:r>
            <a:r>
              <a:rPr dirty="0"/>
              <a:t>, Día </a:t>
            </a:r>
            <a:r>
              <a:rPr dirty="0" err="1"/>
              <a:t>Internacional</a:t>
            </a:r>
            <a:r>
              <a:rPr dirty="0"/>
              <a:t> de la Tierra.</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err="1"/>
              <a:t>Hablando</a:t>
            </a:r>
            <a:r>
              <a:rPr dirty="0"/>
              <a:t> de </a:t>
            </a:r>
            <a:r>
              <a:rPr dirty="0" err="1"/>
              <a:t>mentalidad</a:t>
            </a:r>
            <a:r>
              <a:rPr dirty="0"/>
              <a:t> </a:t>
            </a:r>
            <a:r>
              <a:rPr dirty="0" err="1"/>
              <a:t>ecológica</a:t>
            </a:r>
            <a:r>
              <a:rPr dirty="0"/>
              <a:t>, </a:t>
            </a:r>
            <a:r>
              <a:rPr dirty="0" err="1"/>
              <a:t>el</a:t>
            </a:r>
            <a:r>
              <a:rPr dirty="0"/>
              <a:t> </a:t>
            </a:r>
            <a:r>
              <a:rPr dirty="0" err="1"/>
              <a:t>movimiento</a:t>
            </a:r>
            <a:r>
              <a:rPr dirty="0"/>
              <a:t> de </a:t>
            </a:r>
            <a:r>
              <a:rPr dirty="0" err="1"/>
              <a:t>residuo</a:t>
            </a:r>
            <a:r>
              <a:rPr dirty="0"/>
              <a:t> cero es, </a:t>
            </a:r>
            <a:r>
              <a:rPr dirty="0" err="1"/>
              <a:t>indudablemente</a:t>
            </a:r>
            <a:r>
              <a:rPr dirty="0"/>
              <a:t>, una </a:t>
            </a:r>
            <a:r>
              <a:rPr dirty="0" err="1"/>
              <a:t>parte</a:t>
            </a:r>
            <a:r>
              <a:rPr dirty="0"/>
              <a:t> de </a:t>
            </a:r>
            <a:r>
              <a:rPr dirty="0" err="1"/>
              <a:t>ella</a:t>
            </a:r>
            <a:r>
              <a:rPr dirty="0"/>
              <a:t>, </a:t>
            </a:r>
            <a:r>
              <a:rPr dirty="0" err="1"/>
              <a:t>porque</a:t>
            </a:r>
            <a:r>
              <a:rPr dirty="0"/>
              <a:t> surge de la </a:t>
            </a:r>
            <a:r>
              <a:rPr dirty="0" err="1"/>
              <a:t>búsqueda</a:t>
            </a:r>
            <a:r>
              <a:rPr dirty="0"/>
              <a:t> de la </a:t>
            </a:r>
            <a:r>
              <a:rPr dirty="0" err="1"/>
              <a:t>conservación</a:t>
            </a:r>
            <a:r>
              <a:rPr dirty="0"/>
              <a:t> de la </a:t>
            </a:r>
            <a:r>
              <a:rPr dirty="0" err="1"/>
              <a:t>naturaleza</a:t>
            </a:r>
            <a:r>
              <a:rPr dirty="0"/>
              <a:t> y un </a:t>
            </a:r>
            <a:r>
              <a:rPr dirty="0" err="1"/>
              <a:t>consumo</a:t>
            </a:r>
            <a:r>
              <a:rPr dirty="0"/>
              <a:t> </a:t>
            </a:r>
            <a:r>
              <a:rPr dirty="0" err="1"/>
              <a:t>más</a:t>
            </a:r>
            <a:r>
              <a:rPr dirty="0"/>
              <a:t> </a:t>
            </a:r>
            <a:r>
              <a:rPr dirty="0" err="1"/>
              <a:t>consciente</a:t>
            </a:r>
            <a:r>
              <a:rPr dirty="0"/>
              <a:t>.</a:t>
            </a:r>
            <a:endParaRPr sz="2400" dirty="0">
              <a:latin typeface="Abhaya Libre"/>
              <a:ea typeface="Abhaya Libre"/>
              <a:cs typeface="Abhaya Libre"/>
              <a:sym typeface="Abhaya Libre"/>
            </a:endParaRPr>
          </a:p>
        </p:txBody>
      </p:sp>
      <p:pic>
        <p:nvPicPr>
          <p:cNvPr id="209" name="Google Shape;209;p6"/>
          <p:cNvPicPr preferRelativeResize="0"/>
          <p:nvPr/>
        </p:nvPicPr>
        <p:blipFill rotWithShape="1">
          <a:blip r:embed="rId5">
            <a:alphaModFix/>
          </a:blip>
          <a:srcRect/>
          <a:stretch/>
        </p:blipFill>
        <p:spPr>
          <a:xfrm rot="1836636">
            <a:off x="0" y="-2006961"/>
            <a:ext cx="3334026" cy="3588482"/>
          </a:xfrm>
          <a:prstGeom prst="rect">
            <a:avLst/>
          </a:prstGeom>
          <a:noFill/>
          <a:ln>
            <a:noFill/>
          </a:ln>
        </p:spPr>
      </p:pic>
      <p:sp>
        <p:nvSpPr>
          <p:cNvPr id="210" name="Google Shape;210;p6"/>
          <p:cNvSpPr txBox="1"/>
          <p:nvPr/>
        </p:nvSpPr>
        <p:spPr>
          <a:xfrm>
            <a:off x="1911525" y="1869290"/>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defRPr sz="3900">
                <a:latin typeface="Abhaya Libre"/>
                <a:ea typeface="Abhaya Libre"/>
                <a:cs typeface="Abhaya Libre"/>
                <a:sym typeface="Abhaya Libre"/>
              </a:defRPr>
            </a:pPr>
            <a:r>
              <a:t>Qué es y por qué es tan conocido</a:t>
            </a:r>
          </a:p>
        </p:txBody>
      </p:sp>
      <p:pic>
        <p:nvPicPr>
          <p:cNvPr id="211" name="Google Shape;211;p6"/>
          <p:cNvPicPr preferRelativeResize="0"/>
          <p:nvPr/>
        </p:nvPicPr>
        <p:blipFill rotWithShape="1">
          <a:blip r:embed="rId6">
            <a:alphaModFix/>
          </a:blip>
          <a:srcRect/>
          <a:stretch/>
        </p:blipFill>
        <p:spPr>
          <a:xfrm>
            <a:off x="16418708" y="0"/>
            <a:ext cx="1869292" cy="1869292"/>
          </a:xfrm>
          <a:prstGeom prst="rect">
            <a:avLst/>
          </a:prstGeom>
          <a:noFill/>
          <a:ln>
            <a:noFill/>
          </a:ln>
        </p:spPr>
      </p:pic>
      <p:pic>
        <p:nvPicPr>
          <p:cNvPr id="212" name="Google Shape;212;p6"/>
          <p:cNvPicPr preferRelativeResize="0"/>
          <p:nvPr/>
        </p:nvPicPr>
        <p:blipFill rotWithShape="1">
          <a:blip r:embed="rId7">
            <a:alphaModFix/>
          </a:blip>
          <a:srcRect/>
          <a:stretch/>
        </p:blipFill>
        <p:spPr>
          <a:xfrm>
            <a:off x="7870030" y="9245916"/>
            <a:ext cx="3710720" cy="779251"/>
          </a:xfrm>
          <a:prstGeom prst="rect">
            <a:avLst/>
          </a:prstGeom>
          <a:noFill/>
          <a:ln>
            <a:noFill/>
          </a:ln>
        </p:spPr>
      </p:pic>
      <p:pic>
        <p:nvPicPr>
          <p:cNvPr id="213" name="Google Shape;213;p6"/>
          <p:cNvPicPr preferRelativeResize="0"/>
          <p:nvPr/>
        </p:nvPicPr>
        <p:blipFill>
          <a:blip r:embed="rId8">
            <a:alphaModFix/>
          </a:blip>
          <a:stretch>
            <a:fillRect/>
          </a:stretch>
        </p:blipFill>
        <p:spPr>
          <a:xfrm>
            <a:off x="11733150" y="3428992"/>
            <a:ext cx="6067425" cy="4057650"/>
          </a:xfrm>
          <a:prstGeom prst="rect">
            <a:avLst/>
          </a:prstGeom>
          <a:noFill/>
          <a:ln>
            <a:noFill/>
          </a:ln>
        </p:spPr>
      </p:pic>
      <p:sp>
        <p:nvSpPr>
          <p:cNvPr id="214" name="Google Shape;214;p6"/>
          <p:cNvSpPr/>
          <p:nvPr/>
        </p:nvSpPr>
        <p:spPr>
          <a:xfrm>
            <a:off x="11405475" y="2609875"/>
            <a:ext cx="6668722" cy="5695912"/>
          </a:xfrm>
          <a:custGeom>
            <a:avLst/>
            <a:gdLst/>
            <a:ahLst/>
            <a:cxnLst/>
            <a:rect l="l" t="t" r="r" b="b"/>
            <a:pathLst>
              <a:path w="2377441"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c08aab1bd7_0_26"/>
          <p:cNvSpPr txBox="1"/>
          <p:nvPr/>
        </p:nvSpPr>
        <p:spPr>
          <a:xfrm>
            <a:off x="1911525" y="1417388"/>
            <a:ext cx="12647157"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defRPr sz="6410">
                <a:latin typeface="Abhaya Libre"/>
                <a:ea typeface="Abhaya Libre"/>
                <a:cs typeface="Abhaya Libre"/>
                <a:sym typeface="Abhaya Libre"/>
              </a:defRPr>
            </a:pPr>
            <a:r>
              <a:rPr dirty="0"/>
              <a:t>¿</a:t>
            </a:r>
            <a:r>
              <a:rPr dirty="0" err="1"/>
              <a:t>Qué</a:t>
            </a:r>
            <a:r>
              <a:rPr dirty="0"/>
              <a:t> es </a:t>
            </a:r>
            <a:r>
              <a:rPr dirty="0" err="1"/>
              <a:t>el</a:t>
            </a:r>
            <a:r>
              <a:rPr dirty="0"/>
              <a:t> </a:t>
            </a:r>
            <a:r>
              <a:rPr dirty="0" err="1"/>
              <a:t>residuo</a:t>
            </a:r>
            <a:r>
              <a:rPr dirty="0"/>
              <a:t> cero… </a:t>
            </a:r>
            <a:r>
              <a:rPr dirty="0" err="1"/>
              <a:t>en</a:t>
            </a:r>
            <a:r>
              <a:rPr dirty="0"/>
              <a:t> </a:t>
            </a:r>
            <a:r>
              <a:rPr dirty="0" err="1"/>
              <a:t>realidad</a:t>
            </a:r>
            <a:r>
              <a:rPr dirty="0"/>
              <a:t>?</a:t>
            </a:r>
          </a:p>
        </p:txBody>
      </p:sp>
      <p:sp>
        <p:nvSpPr>
          <p:cNvPr id="220" name="Google Shape;220;g1c08aab1bd7_0_26"/>
          <p:cNvSpPr txBox="1"/>
          <p:nvPr/>
        </p:nvSpPr>
        <p:spPr>
          <a:xfrm>
            <a:off x="1911525" y="2943225"/>
            <a:ext cx="6928800" cy="450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La definición de residuo cero según la </a:t>
            </a:r>
            <a:r>
              <a:rPr u="sng">
                <a:solidFill>
                  <a:schemeClr val="hlink"/>
                </a:solidFill>
                <a:hlinkClick r:id="rId3"/>
              </a:rPr>
              <a:t>Zero Waste International Alliance</a:t>
            </a:r>
            <a:r>
              <a:t> (ZWIA) es la siguiente:</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"Residuo cero: La conservación de todos los recursos por medio de la producción, el consumo, la reutilización y la recuperación responsable de productos, envases y materiales, sin quemar nada y sin vertidos a la tierra, el agua o el aire que amenazan el medio ambiente o la salud humana."</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221" name="Google Shape;221;g1c08aab1bd7_0_26"/>
          <p:cNvPicPr preferRelativeResize="0"/>
          <p:nvPr/>
        </p:nvPicPr>
        <p:blipFill rotWithShape="1">
          <a:blip r:embed="rId4">
            <a:alphaModFix/>
          </a:blip>
          <a:srcRect/>
          <a:stretch/>
        </p:blipFill>
        <p:spPr>
          <a:xfrm rot="-4196164">
            <a:off x="-6459783" y="7449207"/>
            <a:ext cx="11622267" cy="12388075"/>
          </a:xfrm>
          <a:prstGeom prst="rect">
            <a:avLst/>
          </a:prstGeom>
          <a:noFill/>
          <a:ln>
            <a:noFill/>
          </a:ln>
        </p:spPr>
      </p:pic>
      <p:pic>
        <p:nvPicPr>
          <p:cNvPr id="222" name="Google Shape;222;g1c08aab1bd7_0_26"/>
          <p:cNvPicPr preferRelativeResize="0"/>
          <p:nvPr/>
        </p:nvPicPr>
        <p:blipFill rotWithShape="1">
          <a:blip r:embed="rId5">
            <a:alphaModFix/>
          </a:blip>
          <a:srcRect/>
          <a:stretch/>
        </p:blipFill>
        <p:spPr>
          <a:xfrm rot="1836636">
            <a:off x="0" y="-2006961"/>
            <a:ext cx="3334026" cy="3588482"/>
          </a:xfrm>
          <a:prstGeom prst="rect">
            <a:avLst/>
          </a:prstGeom>
          <a:noFill/>
          <a:ln>
            <a:noFill/>
          </a:ln>
        </p:spPr>
      </p:pic>
      <p:sp>
        <p:nvSpPr>
          <p:cNvPr id="223" name="Google Shape;223;g1c08aab1bd7_0_26"/>
          <p:cNvSpPr txBox="1"/>
          <p:nvPr/>
        </p:nvSpPr>
        <p:spPr>
          <a:xfrm>
            <a:off x="1936430" y="2156554"/>
            <a:ext cx="82806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defRPr sz="3900">
                <a:latin typeface="Abhaya Libre"/>
                <a:ea typeface="Abhaya Libre"/>
                <a:cs typeface="Abhaya Libre"/>
                <a:sym typeface="Abhaya Libre"/>
              </a:defRPr>
            </a:pPr>
            <a:r>
              <a:rPr dirty="0" err="1"/>
              <a:t>Definición</a:t>
            </a:r>
            <a:r>
              <a:rPr dirty="0"/>
              <a:t> y </a:t>
            </a:r>
            <a:r>
              <a:rPr dirty="0" err="1"/>
              <a:t>principios</a:t>
            </a:r>
            <a:endParaRPr dirty="0"/>
          </a:p>
        </p:txBody>
      </p:sp>
      <p:pic>
        <p:nvPicPr>
          <p:cNvPr id="224" name="Google Shape;224;g1c08aab1bd7_0_26"/>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25" name="Google Shape;225;g1c08aab1bd7_0_26"/>
          <p:cNvPicPr preferRelativeResize="0"/>
          <p:nvPr/>
        </p:nvPicPr>
        <p:blipFill rotWithShape="1">
          <a:blip r:embed="rId7">
            <a:alphaModFix/>
          </a:blip>
          <a:srcRect/>
          <a:stretch/>
        </p:blipFill>
        <p:spPr>
          <a:xfrm>
            <a:off x="13560120" y="764547"/>
            <a:ext cx="2858579" cy="600300"/>
          </a:xfrm>
          <a:prstGeom prst="rect">
            <a:avLst/>
          </a:prstGeom>
          <a:noFill/>
          <a:ln>
            <a:noFill/>
          </a:ln>
        </p:spPr>
      </p:pic>
      <p:sp>
        <p:nvSpPr>
          <p:cNvPr id="226" name="Google Shape;226;g1c08aab1bd7_0_26"/>
          <p:cNvSpPr txBox="1"/>
          <p:nvPr/>
        </p:nvSpPr>
        <p:spPr>
          <a:xfrm>
            <a:off x="9449375" y="2943225"/>
            <a:ext cx="7903500" cy="7090800"/>
          </a:xfrm>
          <a:prstGeom prst="rect">
            <a:avLst/>
          </a:prstGeom>
          <a:noFill/>
          <a:ln>
            <a:noFill/>
          </a:ln>
        </p:spPr>
        <p:txBody>
          <a:bodyPr spcFirstLastPara="1" wrap="square" lIns="0" tIns="0" rIns="0" bIns="0" anchor="t" anchorCtr="0">
            <a:spAutoFit/>
          </a:bodyPr>
          <a:lstStyle/>
          <a:p>
            <a:pPr marL="0" lvl="0" indent="0" algn="just" rtl="0">
              <a:lnSpc>
                <a:spcPct val="139958"/>
              </a:lnSpc>
              <a:spcBef>
                <a:spcPts val="0"/>
              </a:spcBef>
              <a:spcAft>
                <a:spcPts val="0"/>
              </a:spcAft>
              <a:buNone/>
              <a:defRPr sz="2400">
                <a:solidFill>
                  <a:schemeClr val="dk1"/>
                </a:solidFill>
                <a:latin typeface="Abhaya Libre"/>
                <a:ea typeface="Abhaya Libre"/>
                <a:cs typeface="Abhaya Libre"/>
                <a:sym typeface="Abhaya Libre"/>
              </a:defRPr>
            </a:pPr>
            <a:r>
              <a:t>En su esencia, el residuo cero trata nuestro enfoque de “crear, usar y tirar” de producción y consumo, intentando impulsar un uso más circular de los recursos. A un nivel más básico, el objetivo de residuo cero es que el destino final de los residuos no sean ni los vertederos, ni las incineradoras, ni el mar.</a:t>
            </a:r>
            <a:endParaRPr sz="240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None/>
            </a:pPr>
            <a:endParaRPr sz="240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None/>
              <a:defRPr sz="2400">
                <a:solidFill>
                  <a:schemeClr val="dk1"/>
                </a:solidFill>
                <a:latin typeface="Abhaya Libre"/>
                <a:ea typeface="Abhaya Libre"/>
                <a:cs typeface="Abhaya Libre"/>
                <a:sym typeface="Abhaya Libre"/>
              </a:defRPr>
            </a:pPr>
            <a:r>
              <a:t>Los principios de residuo cero incluyen tres obligaciones subyacentes que se dirigen a diferentes sectores de la sociedad:</a:t>
            </a:r>
            <a:endParaRPr sz="240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None/>
            </a:pPr>
            <a:endParaRPr sz="240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Clr>
                <a:schemeClr val="dk1"/>
              </a:buClr>
              <a:buFont typeface="Arial"/>
              <a:buNone/>
            </a:pPr>
            <a:endParaRPr sz="2400">
              <a:solidFill>
                <a:schemeClr val="dk1"/>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227" name="Google Shape;227;g1c08aab1bd7_0_26"/>
          <p:cNvPicPr preferRelativeResize="0"/>
          <p:nvPr/>
        </p:nvPicPr>
        <p:blipFill>
          <a:blip r:embed="rId8">
            <a:alphaModFix/>
          </a:blip>
          <a:stretch>
            <a:fillRect/>
          </a:stretch>
        </p:blipFill>
        <p:spPr>
          <a:xfrm>
            <a:off x="2916038" y="6432550"/>
            <a:ext cx="12762935" cy="4786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31"/>
        <p:cNvGrpSpPr/>
        <p:nvPr/>
      </p:nvGrpSpPr>
      <p:grpSpPr>
        <a:xfrm>
          <a:off x="0" y="0"/>
          <a:ext cx="0" cy="0"/>
          <a:chOff x="0" y="0"/>
          <a:chExt cx="0" cy="0"/>
        </a:xfrm>
      </p:grpSpPr>
      <p:pic>
        <p:nvPicPr>
          <p:cNvPr id="232" name="Google Shape;232;p11"/>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233" name="Google Shape;233;p11"/>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34" name="Google Shape;234;p11"/>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235" name="Google Shape;235;p11"/>
          <p:cNvPicPr preferRelativeResize="0"/>
          <p:nvPr/>
        </p:nvPicPr>
        <p:blipFill rotWithShape="1">
          <a:blip r:embed="rId6">
            <a:alphaModFix/>
          </a:blip>
          <a:srcRect/>
          <a:stretch/>
        </p:blipFill>
        <p:spPr>
          <a:xfrm>
            <a:off x="7870030" y="9245916"/>
            <a:ext cx="3710720" cy="779251"/>
          </a:xfrm>
          <a:prstGeom prst="rect">
            <a:avLst/>
          </a:prstGeom>
          <a:noFill/>
          <a:ln>
            <a:noFill/>
          </a:ln>
        </p:spPr>
      </p:pic>
      <p:pic>
        <p:nvPicPr>
          <p:cNvPr id="236" name="Google Shape;236;p11"/>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37" name="Google Shape;237;p11"/>
          <p:cNvSpPr txBox="1"/>
          <p:nvPr/>
        </p:nvSpPr>
        <p:spPr>
          <a:xfrm>
            <a:off x="4673499" y="7433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t>Las 5 R de residuo cero</a:t>
            </a:r>
          </a:p>
        </p:txBody>
      </p:sp>
      <p:pic>
        <p:nvPicPr>
          <p:cNvPr id="238" name="Google Shape;238;p11"/>
          <p:cNvPicPr preferRelativeResize="0"/>
          <p:nvPr/>
        </p:nvPicPr>
        <p:blipFill>
          <a:blip r:embed="rId8">
            <a:alphaModFix/>
          </a:blip>
          <a:stretch>
            <a:fillRect/>
          </a:stretch>
        </p:blipFill>
        <p:spPr>
          <a:xfrm>
            <a:off x="1661925" y="1865088"/>
            <a:ext cx="4876800" cy="7315200"/>
          </a:xfrm>
          <a:prstGeom prst="rect">
            <a:avLst/>
          </a:prstGeom>
          <a:noFill/>
          <a:ln>
            <a:noFill/>
          </a:ln>
        </p:spPr>
      </p:pic>
      <p:grpSp>
        <p:nvGrpSpPr>
          <p:cNvPr id="239" name="Google Shape;239;p11"/>
          <p:cNvGrpSpPr/>
          <p:nvPr/>
        </p:nvGrpSpPr>
        <p:grpSpPr>
          <a:xfrm>
            <a:off x="7464888" y="1869300"/>
            <a:ext cx="9368587" cy="6974300"/>
            <a:chOff x="-1798639" y="189948"/>
            <a:chExt cx="12491449" cy="9299067"/>
          </a:xfrm>
        </p:grpSpPr>
        <p:sp>
          <p:nvSpPr>
            <p:cNvPr id="240" name="Google Shape;240;p11"/>
            <p:cNvSpPr txBox="1"/>
            <p:nvPr/>
          </p:nvSpPr>
          <p:spPr>
            <a:xfrm>
              <a:off x="2633609" y="7617615"/>
              <a:ext cx="8059200" cy="18714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Además, al ahorrar recursos naturales para las generaciones futuras, crea un entorno sostenible.</a:t>
              </a:r>
            </a:p>
          </p:txBody>
        </p:sp>
        <p:sp>
          <p:nvSpPr>
            <p:cNvPr id="241" name="Google Shape;241;p11"/>
            <p:cNvSpPr txBox="1"/>
            <p:nvPr/>
          </p:nvSpPr>
          <p:spPr>
            <a:xfrm>
              <a:off x="-1798639" y="189948"/>
              <a:ext cx="12491100" cy="807570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Seguramente, todos/as hemos oído hablar de “reducir, reutilizar, reciclar”. Pero, ¿has oído hablar de las otras dos "R"? Las cinco R: Rechazar, Reducir, Reutilizar, Reciclar, Compostar (Rot). Las cinco R son principios rectores para reducir el residuo que generamos y siguen un orden específico.</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¿Por qué son importantes las cinco R en la gestión de residuos?</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Como se mencionó en las 5R de residuo cero, al reutilizar y reciclar cosas, podemos disminuir la carga que recae sobre los países más pobres que están sufriendo las consecuencias de nuestros hábitos de comprar y tirar.</a:t>
              </a: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a:latin typeface="Abhaya Libre"/>
                <a:ea typeface="Abhaya Libre"/>
                <a:cs typeface="Abhaya Libre"/>
                <a:sym typeface="Abhaya Libre"/>
              </a:endParaRPr>
            </a:p>
          </p:txBody>
        </p:sp>
        <p:pic>
          <p:nvPicPr>
            <p:cNvPr id="242" name="Google Shape;242;p11"/>
            <p:cNvPicPr preferRelativeResize="0"/>
            <p:nvPr/>
          </p:nvPicPr>
          <p:blipFill rotWithShape="1">
            <a:blip r:embed="rId9">
              <a:alphaModFix/>
            </a:blip>
            <a:srcRect/>
            <a:stretch/>
          </p:blipFill>
          <p:spPr>
            <a:xfrm>
              <a:off x="-347877" y="7156400"/>
              <a:ext cx="2301524" cy="2310187"/>
            </a:xfrm>
            <a:prstGeom prst="rect">
              <a:avLst/>
            </a:prstGeom>
            <a:noFill/>
            <a:ln>
              <a:noFill/>
            </a:ln>
          </p:spPr>
        </p:pic>
        <p:pic>
          <p:nvPicPr>
            <p:cNvPr id="243" name="Google Shape;243;p11"/>
            <p:cNvPicPr preferRelativeResize="0"/>
            <p:nvPr/>
          </p:nvPicPr>
          <p:blipFill rotWithShape="1">
            <a:blip r:embed="rId10">
              <a:alphaModFix/>
            </a:blip>
            <a:srcRect/>
            <a:stretch/>
          </p:blipFill>
          <p:spPr>
            <a:xfrm>
              <a:off x="7590973" y="2803612"/>
              <a:ext cx="1982910" cy="18714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3" name="Picture 2" descr="Shape  Description automatically generated with medium confidence">
            <a:extLst>
              <a:ext uri="{FF2B5EF4-FFF2-40B4-BE49-F238E27FC236}">
                <a16:creationId xmlns:a16="http://schemas.microsoft.com/office/drawing/2014/main" id="{8E4FC9B1-99DA-8605-245E-BD13A73335ED}"/>
              </a:ext>
            </a:extLst>
          </p:cNvPr>
          <p:cNvPicPr>
            <a:picLocks noChangeAspect="1"/>
          </p:cNvPicPr>
          <p:nvPr/>
        </p:nvPicPr>
        <p:blipFill>
          <a:blip r:embed="rId3">
            <a:duotone>
              <a:schemeClr val="accent5">
                <a:shade val="45000"/>
                <a:satMod val="135000"/>
              </a:schemeClr>
              <a:prstClr val="white"/>
            </a:duotone>
          </a:blip>
          <a:stretch>
            <a:fillRect/>
          </a:stretch>
        </p:blipFill>
        <p:spPr>
          <a:xfrm>
            <a:off x="11961609" y="5651968"/>
            <a:ext cx="6076933" cy="3382826"/>
          </a:xfrm>
          <a:prstGeom prst="rect">
            <a:avLst/>
          </a:prstGeom>
        </p:spPr>
      </p:pic>
      <p:pic>
        <p:nvPicPr>
          <p:cNvPr id="248" name="Google Shape;248;g1c08aab1bd7_0_2"/>
          <p:cNvPicPr preferRelativeResize="0"/>
          <p:nvPr/>
        </p:nvPicPr>
        <p:blipFill rotWithShape="1">
          <a:blip r:embed="rId4">
            <a:alphaModFix/>
          </a:blip>
          <a:srcRect/>
          <a:stretch/>
        </p:blipFill>
        <p:spPr>
          <a:xfrm rot="-4196164">
            <a:off x="-5974143" y="8370333"/>
            <a:ext cx="10675281" cy="11378690"/>
          </a:xfrm>
          <a:prstGeom prst="rect">
            <a:avLst/>
          </a:prstGeom>
          <a:noFill/>
          <a:ln>
            <a:noFill/>
          </a:ln>
        </p:spPr>
      </p:pic>
      <p:pic>
        <p:nvPicPr>
          <p:cNvPr id="249" name="Google Shape;249;g1c08aab1bd7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51" name="Google Shape;251;g1c08aab1bd7_0_2"/>
          <p:cNvPicPr preferRelativeResize="0"/>
          <p:nvPr/>
        </p:nvPicPr>
        <p:blipFill rotWithShape="1">
          <a:blip r:embed="rId7">
            <a:alphaModFix/>
          </a:blip>
          <a:srcRect/>
          <a:stretch/>
        </p:blipFill>
        <p:spPr>
          <a:xfrm>
            <a:off x="4200605" y="9151841"/>
            <a:ext cx="3710719" cy="779251"/>
          </a:xfrm>
          <a:prstGeom prst="rect">
            <a:avLst/>
          </a:prstGeom>
          <a:noFill/>
          <a:ln>
            <a:noFill/>
          </a:ln>
        </p:spPr>
      </p:pic>
      <p:sp>
        <p:nvSpPr>
          <p:cNvPr id="252" name="Google Shape;252;g1c08aab1bd7_0_2"/>
          <p:cNvSpPr txBox="1"/>
          <p:nvPr/>
        </p:nvSpPr>
        <p:spPr>
          <a:xfrm>
            <a:off x="2115670" y="724305"/>
            <a:ext cx="14056659"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defRPr sz="6410">
                <a:latin typeface="Abhaya Libre"/>
                <a:ea typeface="Abhaya Libre"/>
                <a:cs typeface="Abhaya Libre"/>
                <a:sym typeface="Abhaya Libre"/>
              </a:defRPr>
            </a:pPr>
            <a:r>
              <a:rPr dirty="0"/>
              <a:t>Historia del </a:t>
            </a:r>
            <a:r>
              <a:rPr dirty="0" err="1"/>
              <a:t>movimiento</a:t>
            </a:r>
            <a:r>
              <a:rPr dirty="0"/>
              <a:t> </a:t>
            </a:r>
            <a:r>
              <a:rPr dirty="0" err="1"/>
              <a:t>residuo</a:t>
            </a:r>
            <a:r>
              <a:rPr dirty="0"/>
              <a:t> cero</a:t>
            </a:r>
          </a:p>
        </p:txBody>
      </p:sp>
      <p:pic>
        <p:nvPicPr>
          <p:cNvPr id="253" name="Google Shape;253;g1c08aab1bd7_0_2"/>
          <p:cNvPicPr preferRelativeResize="0"/>
          <p:nvPr/>
        </p:nvPicPr>
        <p:blipFill rotWithShape="1">
          <a:blip r:embed="rId8">
            <a:alphaModFix/>
          </a:blip>
          <a:srcRect/>
          <a:stretch/>
        </p:blipFill>
        <p:spPr>
          <a:xfrm rot="9614497">
            <a:off x="17215841" y="8047725"/>
            <a:ext cx="4352147" cy="4346443"/>
          </a:xfrm>
          <a:prstGeom prst="rect">
            <a:avLst/>
          </a:prstGeom>
          <a:noFill/>
          <a:ln>
            <a:noFill/>
          </a:ln>
        </p:spPr>
      </p:pic>
      <p:grpSp>
        <p:nvGrpSpPr>
          <p:cNvPr id="254" name="Google Shape;254;g1c08aab1bd7_0_2"/>
          <p:cNvGrpSpPr/>
          <p:nvPr/>
        </p:nvGrpSpPr>
        <p:grpSpPr>
          <a:xfrm>
            <a:off x="3287923" y="1895475"/>
            <a:ext cx="7227677" cy="6276700"/>
            <a:chOff x="3044417" y="615317"/>
            <a:chExt cx="9636902" cy="8368935"/>
          </a:xfrm>
        </p:grpSpPr>
        <p:sp>
          <p:nvSpPr>
            <p:cNvPr id="255" name="Google Shape;255;g1c08aab1bd7_0_2"/>
            <p:cNvSpPr txBox="1"/>
            <p:nvPr/>
          </p:nvSpPr>
          <p:spPr>
            <a:xfrm>
              <a:off x="3044417" y="615317"/>
              <a:ext cx="9636902"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t>El concepto de residuo cero no es nuevo. De hecho, cualquier civilización, tribu o aldea antigua o premoderna reconocería inmediatamente el concepto de residuo cero, o más bien, se preguntaría se normalizaron nuestras conductas de derroche.</a:t>
              </a:r>
              <a:endParaRPr dirty="0"/>
            </a:p>
          </p:txBody>
        </p:sp>
        <p:sp>
          <p:nvSpPr>
            <p:cNvPr id="256" name="Google Shape;256;g1c08aab1bd7_0_2"/>
            <p:cNvSpPr txBox="1"/>
            <p:nvPr/>
          </p:nvSpPr>
          <p:spPr>
            <a:xfrm>
              <a:off x="3044417" y="5044951"/>
              <a:ext cx="9394499" cy="393930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a:latin typeface="Abhaya Libre"/>
                  <a:ea typeface="Abhaya Libre"/>
                  <a:cs typeface="Abhaya Libre"/>
                  <a:sym typeface="Abhaya Libre"/>
                </a:defRPr>
              </a:pPr>
              <a:r>
                <a:rPr dirty="0"/>
                <a:t>La </a:t>
              </a:r>
              <a:r>
                <a:rPr dirty="0" err="1"/>
                <a:t>historia</a:t>
              </a:r>
              <a:r>
                <a:rPr dirty="0"/>
                <a:t> de </a:t>
              </a:r>
              <a:r>
                <a:rPr dirty="0" err="1"/>
                <a:t>residuo</a:t>
              </a:r>
              <a:r>
                <a:rPr dirty="0"/>
                <a:t> cero </a:t>
              </a:r>
              <a:r>
                <a:rPr dirty="0" err="1"/>
                <a:t>realmente</a:t>
              </a:r>
              <a:r>
                <a:rPr dirty="0"/>
                <a:t> </a:t>
              </a:r>
              <a:r>
                <a:rPr dirty="0" err="1"/>
                <a:t>comienza</a:t>
              </a:r>
              <a:r>
                <a:rPr dirty="0"/>
                <a:t> </a:t>
              </a:r>
              <a:r>
                <a:rPr dirty="0" err="1"/>
                <a:t>en</a:t>
              </a:r>
              <a:r>
                <a:rPr dirty="0"/>
                <a:t> la </a:t>
              </a:r>
              <a:r>
                <a:rPr dirty="0" err="1"/>
                <a:t>década</a:t>
              </a:r>
              <a:r>
                <a:rPr dirty="0"/>
                <a:t> de 1980, y ha </a:t>
              </a:r>
              <a:r>
                <a:rPr dirty="0" err="1"/>
                <a:t>ido</a:t>
              </a:r>
              <a:r>
                <a:rPr dirty="0"/>
                <a:t> </a:t>
              </a:r>
              <a:r>
                <a:rPr dirty="0" err="1"/>
                <a:t>ganando</a:t>
              </a:r>
              <a:r>
                <a:rPr dirty="0"/>
                <a:t> </a:t>
              </a:r>
              <a:r>
                <a:rPr dirty="0" err="1"/>
                <a:t>protagonismo</a:t>
              </a:r>
              <a:r>
                <a:rPr dirty="0"/>
                <a:t> </a:t>
              </a:r>
              <a:r>
                <a:rPr dirty="0" err="1"/>
                <a:t>en</a:t>
              </a:r>
              <a:r>
                <a:rPr dirty="0"/>
                <a:t> los </a:t>
              </a:r>
              <a:r>
                <a:rPr dirty="0" err="1"/>
                <a:t>últimos</a:t>
              </a:r>
              <a:r>
                <a:rPr dirty="0"/>
                <a:t> 40 </a:t>
              </a:r>
              <a:r>
                <a:rPr dirty="0" err="1"/>
                <a:t>años</a:t>
              </a:r>
              <a:r>
                <a:rPr dirty="0"/>
                <a:t> para </a:t>
              </a:r>
              <a:r>
                <a:rPr dirty="0" err="1"/>
                <a:t>convertirse</a:t>
              </a:r>
              <a:r>
                <a:rPr dirty="0"/>
                <a:t> </a:t>
              </a:r>
              <a:r>
                <a:rPr dirty="0" err="1"/>
                <a:t>en</a:t>
              </a:r>
              <a:r>
                <a:rPr dirty="0"/>
                <a:t> lo que es hoy. </a:t>
              </a:r>
              <a:r>
                <a:rPr dirty="0" err="1"/>
                <a:t>Echa</a:t>
              </a:r>
              <a:r>
                <a:rPr dirty="0"/>
                <a:t> un </a:t>
              </a:r>
              <a:r>
                <a:rPr dirty="0" err="1"/>
                <a:t>vistazo</a:t>
              </a:r>
              <a:r>
                <a:rPr dirty="0"/>
                <a:t> a </a:t>
              </a:r>
              <a:r>
                <a:rPr dirty="0" err="1"/>
                <a:t>nuestra</a:t>
              </a:r>
              <a:r>
                <a:rPr dirty="0"/>
                <a:t> </a:t>
              </a:r>
              <a:r>
                <a:rPr dirty="0" err="1"/>
                <a:t>línea</a:t>
              </a:r>
              <a:r>
                <a:rPr dirty="0"/>
                <a:t> temporal del </a:t>
              </a:r>
              <a:r>
                <a:rPr dirty="0" err="1"/>
                <a:t>residuo</a:t>
              </a:r>
              <a:r>
                <a:rPr dirty="0"/>
                <a:t> cero </a:t>
              </a:r>
              <a:r>
                <a:rPr dirty="0" err="1"/>
                <a:t>abreviada</a:t>
              </a:r>
              <a:r>
                <a:rPr dirty="0"/>
                <a:t> </a:t>
              </a:r>
              <a:r>
                <a:rPr dirty="0" err="1"/>
                <a:t>obtenida</a:t>
              </a:r>
              <a:r>
                <a:rPr dirty="0"/>
                <a:t> de The Zero Waste Solution: </a:t>
              </a:r>
              <a:r>
                <a:rPr dirty="0" err="1"/>
                <a:t>Untrashing</a:t>
              </a:r>
              <a:r>
                <a:rPr dirty="0"/>
                <a:t> the Planet One Community at a Time por Paul </a:t>
              </a:r>
              <a:r>
                <a:rPr dirty="0" err="1"/>
                <a:t>Connet</a:t>
              </a:r>
              <a:r>
                <a:rPr dirty="0"/>
                <a:t>.</a:t>
              </a:r>
            </a:p>
          </p:txBody>
        </p:sp>
      </p:grpSp>
      <p:pic>
        <p:nvPicPr>
          <p:cNvPr id="260" name="Google Shape;260;g1c08aab1bd7_0_2"/>
          <p:cNvPicPr preferRelativeResize="0"/>
          <p:nvPr/>
        </p:nvPicPr>
        <p:blipFill rotWithShape="1">
          <a:blip r:embed="rId9">
            <a:alphaModFix/>
          </a:blip>
          <a:srcRect/>
          <a:stretch/>
        </p:blipFill>
        <p:spPr>
          <a:xfrm>
            <a:off x="13528814" y="1869291"/>
            <a:ext cx="2315179" cy="208366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4534</Words>
  <Application>Microsoft Office PowerPoint</Application>
  <PresentationFormat>Personalizado</PresentationFormat>
  <Paragraphs>188</Paragraphs>
  <Slides>44</Slides>
  <Notes>44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44</vt:i4>
      </vt:variant>
    </vt:vector>
  </HeadingPairs>
  <TitlesOfParts>
    <vt:vector size="48" baseType="lpstr">
      <vt:lpstr>Arial</vt:lpstr>
      <vt:lpstr>Abhaya Libre</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Maialen</dc:creator>
  <cp:lastModifiedBy>Sheila Larrabaster</cp:lastModifiedBy>
  <cp:revision>3</cp:revision>
  <dcterms:created xsi:type="dcterms:W3CDTF">2006-08-16T00:00:00Z</dcterms:created>
  <dcterms:modified xsi:type="dcterms:W3CDTF">2023-05-30T17:19:08Z</dcterms:modified>
</cp:coreProperties>
</file>