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256" r:id="rId2"/>
    <p:sldId id="257" r:id="rId3"/>
    <p:sldId id="258" r:id="rId4"/>
    <p:sldId id="259" r:id="rId5"/>
    <p:sldId id="260" r:id="rId6"/>
    <p:sldId id="261" r:id="rId7"/>
    <p:sldId id="282" r:id="rId8"/>
    <p:sldId id="262" r:id="rId9"/>
    <p:sldId id="265" r:id="rId10"/>
    <p:sldId id="264" r:id="rId11"/>
    <p:sldId id="266" r:id="rId12"/>
    <p:sldId id="268" r:id="rId13"/>
    <p:sldId id="285" r:id="rId14"/>
    <p:sldId id="283" r:id="rId15"/>
    <p:sldId id="284" r:id="rId16"/>
    <p:sldId id="286" r:id="rId17"/>
    <p:sldId id="287" r:id="rId18"/>
    <p:sldId id="288" r:id="rId19"/>
    <p:sldId id="289" r:id="rId20"/>
    <p:sldId id="290" r:id="rId21"/>
    <p:sldId id="292" r:id="rId22"/>
    <p:sldId id="294" r:id="rId23"/>
    <p:sldId id="295" r:id="rId24"/>
    <p:sldId id="298" r:id="rId25"/>
    <p:sldId id="301" r:id="rId26"/>
    <p:sldId id="300" r:id="rId27"/>
    <p:sldId id="303" r:id="rId28"/>
    <p:sldId id="304" r:id="rId29"/>
    <p:sldId id="306" r:id="rId30"/>
    <p:sldId id="307" r:id="rId31"/>
    <p:sldId id="308" r:id="rId32"/>
    <p:sldId id="296" r:id="rId33"/>
    <p:sldId id="310" r:id="rId34"/>
    <p:sldId id="312" r:id="rId35"/>
    <p:sldId id="313" r:id="rId36"/>
    <p:sldId id="314" r:id="rId37"/>
    <p:sldId id="315" r:id="rId38"/>
    <p:sldId id="316" r:id="rId39"/>
    <p:sldId id="323" r:id="rId40"/>
    <p:sldId id="324" r:id="rId41"/>
    <p:sldId id="326" r:id="rId42"/>
    <p:sldId id="325" r:id="rId43"/>
    <p:sldId id="327" r:id="rId44"/>
    <p:sldId id="270" r:id="rId45"/>
    <p:sldId id="328" r:id="rId46"/>
    <p:sldId id="271" r:id="rId47"/>
  </p:sldIdLst>
  <p:sldSz cx="18288000" cy="10287000"/>
  <p:notesSz cx="6858000" cy="9144000"/>
  <p:embeddedFontLst>
    <p:embeddedFont>
      <p:font typeface="Abhaya Libre Regular" panose="020B0604020202020204" charset="-18"/>
      <p:regular r:id="rId49"/>
    </p:embeddedFont>
    <p:embeddedFont>
      <p:font typeface="Abhaya Libre Regular Bold" panose="020B0604020202020204" charset="-18"/>
      <p:regular r:id="rId50"/>
    </p:embeddedFont>
    <p:embeddedFont>
      <p:font typeface="Abhaya Libre Regular Bold Italics" panose="020B0604020202020204" charset="-18"/>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1378" y="-1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7CAC3-96CC-4748-B02A-4E74B072AA5E}" type="datetimeFigureOut">
              <a:rPr lang="en-US" smtClean="0"/>
              <a:t>7/15/2023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6239C-7A55-4277-BC11-653BCA90D484}" type="slidenum">
              <a:rPr lang="en-US" smtClean="0"/>
              <a:t>‹#›</a:t>
            </a:fld>
            <a:endParaRPr lang="en-US"/>
          </a:p>
        </p:txBody>
      </p:sp>
    </p:spTree>
    <p:extLst>
      <p:ext uri="{BB962C8B-B14F-4D97-AF65-F5344CB8AC3E}">
        <p14:creationId xmlns:p14="http://schemas.microsoft.com/office/powerpoint/2010/main" val="210042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6239C-7A55-4277-BC11-653BCA90D484}" type="slidenum">
              <a:rPr lang="en-US" smtClean="0"/>
              <a:t>17</a:t>
            </a:fld>
            <a:endParaRPr lang="en-US"/>
          </a:p>
        </p:txBody>
      </p:sp>
    </p:spTree>
    <p:extLst>
      <p:ext uri="{BB962C8B-B14F-4D97-AF65-F5344CB8AC3E}">
        <p14:creationId xmlns:p14="http://schemas.microsoft.com/office/powerpoint/2010/main" val="1354427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64.png"/><Relationship Id="rId17" Type="http://schemas.openxmlformats.org/officeDocument/2006/relationships/image" Target="../media/image26.svg"/><Relationship Id="rId2" Type="http://schemas.openxmlformats.org/officeDocument/2006/relationships/image" Target="../media/image3.pn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3.svg"/><Relationship Id="rId5" Type="http://schemas.openxmlformats.org/officeDocument/2006/relationships/image" Target="../media/image18.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7.png"/><Relationship Id="rId9" Type="http://schemas.openxmlformats.org/officeDocument/2006/relationships/image" Target="../media/image61.svg"/><Relationship Id="rId1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72.jpeg"/><Relationship Id="rId4" Type="http://schemas.openxmlformats.org/officeDocument/2006/relationships/image" Target="../media/image17.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 Id="rId9" Type="http://schemas.openxmlformats.org/officeDocument/2006/relationships/image" Target="../media/image81.jp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47.png"/><Relationship Id="rId12" Type="http://schemas.openxmlformats.org/officeDocument/2006/relationships/image" Target="../media/image8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79.png"/><Relationship Id="rId5" Type="http://schemas.openxmlformats.org/officeDocument/2006/relationships/image" Target="../media/image45.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17.png"/><Relationship Id="rId14" Type="http://schemas.openxmlformats.org/officeDocument/2006/relationships/image" Target="../media/image82.jpe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86.svg"/></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29.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31.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7.png"/><Relationship Id="rId18" Type="http://schemas.openxmlformats.org/officeDocument/2006/relationships/image" Target="../media/image46.svg"/><Relationship Id="rId3" Type="http://schemas.openxmlformats.org/officeDocument/2006/relationships/image" Target="../media/image74.svg"/><Relationship Id="rId21" Type="http://schemas.openxmlformats.org/officeDocument/2006/relationships/image" Target="../media/image17.png"/><Relationship Id="rId7" Type="http://schemas.openxmlformats.org/officeDocument/2006/relationships/image" Target="../media/image64.png"/><Relationship Id="rId12" Type="http://schemas.openxmlformats.org/officeDocument/2006/relationships/image" Target="../media/image63.svg"/><Relationship Id="rId17" Type="http://schemas.openxmlformats.org/officeDocument/2006/relationships/image" Target="../media/image45.png"/><Relationship Id="rId25" Type="http://schemas.openxmlformats.org/officeDocument/2006/relationships/image" Target="../media/image12.png"/><Relationship Id="rId2" Type="http://schemas.openxmlformats.org/officeDocument/2006/relationships/image" Target="../media/image73.png"/><Relationship Id="rId16" Type="http://schemas.openxmlformats.org/officeDocument/2006/relationships/image" Target="../media/image1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2.png"/><Relationship Id="rId24" Type="http://schemas.openxmlformats.org/officeDocument/2006/relationships/image" Target="../media/image80.svg"/><Relationship Id="rId5" Type="http://schemas.openxmlformats.org/officeDocument/2006/relationships/image" Target="../media/image61.svg"/><Relationship Id="rId15" Type="http://schemas.openxmlformats.org/officeDocument/2006/relationships/image" Target="../media/image15.png"/><Relationship Id="rId23" Type="http://schemas.openxmlformats.org/officeDocument/2006/relationships/image" Target="../media/image79.png"/><Relationship Id="rId10" Type="http://schemas.openxmlformats.org/officeDocument/2006/relationships/image" Target="../media/image76.svg"/><Relationship Id="rId19" Type="http://schemas.openxmlformats.org/officeDocument/2006/relationships/image" Target="../media/image47.png"/><Relationship Id="rId4" Type="http://schemas.openxmlformats.org/officeDocument/2006/relationships/image" Target="../media/image60.png"/><Relationship Id="rId9" Type="http://schemas.openxmlformats.org/officeDocument/2006/relationships/image" Target="../media/image75.png"/><Relationship Id="rId14" Type="http://schemas.openxmlformats.org/officeDocument/2006/relationships/image" Target="../media/image78.svg"/><Relationship Id="rId22"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5.png"/><Relationship Id="rId18" Type="http://schemas.openxmlformats.org/officeDocument/2006/relationships/image" Target="../media/image80.svg"/><Relationship Id="rId3" Type="http://schemas.openxmlformats.org/officeDocument/2006/relationships/image" Target="../media/image61.svg"/><Relationship Id="rId7" Type="http://schemas.openxmlformats.org/officeDocument/2006/relationships/image" Target="../media/image75.png"/><Relationship Id="rId12" Type="http://schemas.openxmlformats.org/officeDocument/2006/relationships/image" Target="../media/image78.svg"/><Relationship Id="rId17" Type="http://schemas.openxmlformats.org/officeDocument/2006/relationships/image" Target="../media/image79.png"/><Relationship Id="rId2" Type="http://schemas.openxmlformats.org/officeDocument/2006/relationships/image" Target="../media/image60.png"/><Relationship Id="rId16"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77.png"/><Relationship Id="rId5" Type="http://schemas.openxmlformats.org/officeDocument/2006/relationships/image" Target="../media/image64.png"/><Relationship Id="rId15" Type="http://schemas.openxmlformats.org/officeDocument/2006/relationships/image" Target="../media/image17.png"/><Relationship Id="rId10" Type="http://schemas.openxmlformats.org/officeDocument/2006/relationships/image" Target="../media/image63.svg"/><Relationship Id="rId19"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62.png"/><Relationship Id="rId14" Type="http://schemas.openxmlformats.org/officeDocument/2006/relationships/image" Target="../media/image16.svg"/></Relationships>
</file>

<file path=ppt/slides/_rels/slide3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90.sv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71.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69.svg"/><Relationship Id="rId5" Type="http://schemas.openxmlformats.org/officeDocument/2006/relationships/image" Target="../media/image18.svg"/><Relationship Id="rId10" Type="http://schemas.openxmlformats.org/officeDocument/2006/relationships/image" Target="../media/image68.png"/><Relationship Id="rId4" Type="http://schemas.openxmlformats.org/officeDocument/2006/relationships/image" Target="../media/image17.png"/><Relationship Id="rId9"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42.xml.rels><?xml version="1.0" encoding="UTF-8" standalone="yes"?>
<Relationships xmlns="http://schemas.openxmlformats.org/package/2006/relationships"><Relationship Id="rId8" Type="http://schemas.openxmlformats.org/officeDocument/2006/relationships/image" Target="../media/image93.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blog.hootsuite.com/target-market/" TargetMode="External"/><Relationship Id="rId18" Type="http://schemas.openxmlformats.org/officeDocument/2006/relationships/hyperlink" Target="https://www.sprinklr.com/cxm/market-research/" TargetMode="External"/><Relationship Id="rId3" Type="http://schemas.openxmlformats.org/officeDocument/2006/relationships/image" Target="../media/image96.svg"/><Relationship Id="rId21" Type="http://schemas.openxmlformats.org/officeDocument/2006/relationships/image" Target="../media/image12.png"/><Relationship Id="rId7" Type="http://schemas.openxmlformats.org/officeDocument/2006/relationships/image" Target="../media/image6.svg"/><Relationship Id="rId12" Type="http://schemas.openxmlformats.org/officeDocument/2006/relationships/hyperlink" Target="https://www.investopedia.com/terms/t/target-market.asp" TargetMode="External"/><Relationship Id="rId17" Type="http://schemas.openxmlformats.org/officeDocument/2006/relationships/hyperlink" Target="https://grin.co/blog/reach-your-target-audience-more-effectively/" TargetMode="External"/><Relationship Id="rId2" Type="http://schemas.openxmlformats.org/officeDocument/2006/relationships/image" Target="../media/image95.png"/><Relationship Id="rId16" Type="http://schemas.openxmlformats.org/officeDocument/2006/relationships/hyperlink" Target="https://www.bigcommerce.com/articles/ecommerce/target-market-analysis/" TargetMode="External"/><Relationship Id="rId20" Type="http://schemas.openxmlformats.org/officeDocument/2006/relationships/hyperlink" Target="https://www.qualtrics.com/experience-management/brand/what-is-market-segmentatio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learnenglish.britishcouncil.org/business-english/business-magazine/five-essential-marketing-trends" TargetMode="External"/><Relationship Id="rId5" Type="http://schemas.openxmlformats.org/officeDocument/2006/relationships/image" Target="../media/image16.svg"/><Relationship Id="rId15" Type="http://schemas.openxmlformats.org/officeDocument/2006/relationships/hyperlink" Target="https://ec.europa.eu/social/main.jsp?catId=1317&amp;langId=en" TargetMode="External"/><Relationship Id="rId23" Type="http://schemas.openxmlformats.org/officeDocument/2006/relationships/image" Target="../media/image30.svg"/><Relationship Id="rId10" Type="http://schemas.openxmlformats.org/officeDocument/2006/relationships/image" Target="../media/image11.png"/><Relationship Id="rId19" Type="http://schemas.openxmlformats.org/officeDocument/2006/relationships/hyperlink" Target="https://www.practicalbusinessskills.com/getting-started/creating-a-business-plan/understanding-the-market" TargetMode="External"/><Relationship Id="rId4" Type="http://schemas.openxmlformats.org/officeDocument/2006/relationships/image" Target="../media/image15.png"/><Relationship Id="rId9" Type="http://schemas.openxmlformats.org/officeDocument/2006/relationships/image" Target="../media/image98.svg"/><Relationship Id="rId14" Type="http://schemas.openxmlformats.org/officeDocument/2006/relationships/hyperlink" Target="https://www.techtarget.com/searchcio/definition/product-development-or-new-product-development-NPD" TargetMode="External"/><Relationship Id="rId22"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hyperlink" Target="https://www.investopedia.com/terms/m/market.asp" TargetMode="External"/><Relationship Id="rId18" Type="http://schemas.openxmlformats.org/officeDocument/2006/relationships/hyperlink" Target="https://www.investopedia.com/articles/technical/03/060303.asp" TargetMode="External"/><Relationship Id="rId3" Type="http://schemas.openxmlformats.org/officeDocument/2006/relationships/image" Target="../media/image96.svg"/><Relationship Id="rId21" Type="http://schemas.openxmlformats.org/officeDocument/2006/relationships/hyperlink" Target="https://www.dropbox.com/about" TargetMode="External"/><Relationship Id="rId7" Type="http://schemas.openxmlformats.org/officeDocument/2006/relationships/image" Target="../media/image6.svg"/><Relationship Id="rId12" Type="http://schemas.openxmlformats.org/officeDocument/2006/relationships/hyperlink" Target="https://blog.hubspot.com/sales/niche-market" TargetMode="External"/><Relationship Id="rId17" Type="http://schemas.openxmlformats.org/officeDocument/2006/relationships/hyperlink" Target="https://www.indiainfoline.com/knowledge-center/online-share-trading/how-to-identify-trends" TargetMode="External"/><Relationship Id="rId25" Type="http://schemas.openxmlformats.org/officeDocument/2006/relationships/image" Target="../media/image30.svg"/><Relationship Id="rId2" Type="http://schemas.openxmlformats.org/officeDocument/2006/relationships/image" Target="../media/image95.png"/><Relationship Id="rId16" Type="http://schemas.openxmlformats.org/officeDocument/2006/relationships/hyperlink" Target="https://www.semrush.com/blog/trends/" TargetMode="External"/><Relationship Id="rId20" Type="http://schemas.openxmlformats.org/officeDocument/2006/relationships/hyperlink" Target="https://www.coca-cola.co.uk/marketing/launches-and-innovation/coca-cola-zero-sugar-zero-caffeine-that-moment-whe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s://www.shopify.com/blog/niche-markets" TargetMode="External"/><Relationship Id="rId24" Type="http://schemas.openxmlformats.org/officeDocument/2006/relationships/image" Target="../media/image29.png"/><Relationship Id="rId5" Type="http://schemas.openxmlformats.org/officeDocument/2006/relationships/image" Target="../media/image16.svg"/><Relationship Id="rId15" Type="http://schemas.openxmlformats.org/officeDocument/2006/relationships/hyperlink" Target="https://www.indeed.com/career-advice/career-development/market-structure" TargetMode="External"/><Relationship Id="rId23" Type="http://schemas.openxmlformats.org/officeDocument/2006/relationships/image" Target="../media/image12.png"/><Relationship Id="rId10" Type="http://schemas.openxmlformats.org/officeDocument/2006/relationships/image" Target="../media/image11.png"/><Relationship Id="rId19" Type="http://schemas.openxmlformats.org/officeDocument/2006/relationships/hyperlink" Target="https://www.investopedia.com/terms/t/trend.asp" TargetMode="External"/><Relationship Id="rId4" Type="http://schemas.openxmlformats.org/officeDocument/2006/relationships/image" Target="../media/image15.png"/><Relationship Id="rId9" Type="http://schemas.openxmlformats.org/officeDocument/2006/relationships/image" Target="../media/image98.svg"/><Relationship Id="rId14" Type="http://schemas.openxmlformats.org/officeDocument/2006/relationships/hyperlink" Target="https://www.managementstudyguide.com/what-is-market.htm" TargetMode="External"/><Relationship Id="rId22" Type="http://schemas.openxmlformats.org/officeDocument/2006/relationships/hyperlink" Target="https://techcrunch.com/gallery/a-brief-history-of-dropbox/"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6.svg"/><Relationship Id="rId18" Type="http://schemas.openxmlformats.org/officeDocument/2006/relationships/image" Target="../media/image109.png"/><Relationship Id="rId3" Type="http://schemas.openxmlformats.org/officeDocument/2006/relationships/image" Target="../media/image2.svg"/><Relationship Id="rId21" Type="http://schemas.openxmlformats.org/officeDocument/2006/relationships/image" Target="../media/image112.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08.svg"/><Relationship Id="rId2" Type="http://schemas.openxmlformats.org/officeDocument/2006/relationships/image" Target="../media/image1.png"/><Relationship Id="rId16" Type="http://schemas.openxmlformats.org/officeDocument/2006/relationships/image" Target="../media/image107.png"/><Relationship Id="rId20"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4.svg"/><Relationship Id="rId5" Type="http://schemas.openxmlformats.org/officeDocument/2006/relationships/image" Target="../media/image100.svg"/><Relationship Id="rId15" Type="http://schemas.openxmlformats.org/officeDocument/2006/relationships/image" Target="../media/image106.svg"/><Relationship Id="rId10" Type="http://schemas.openxmlformats.org/officeDocument/2006/relationships/image" Target="../media/image103.png"/><Relationship Id="rId19" Type="http://schemas.openxmlformats.org/officeDocument/2006/relationships/image" Target="../media/image110.svg"/><Relationship Id="rId4" Type="http://schemas.openxmlformats.org/officeDocument/2006/relationships/image" Target="../media/image99.png"/><Relationship Id="rId9" Type="http://schemas.openxmlformats.org/officeDocument/2006/relationships/image" Target="../media/image102.svg"/><Relationship Id="rId14" Type="http://schemas.openxmlformats.org/officeDocument/2006/relationships/image" Target="../media/image105.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jpe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9.svg"/><Relationship Id="rId3" Type="http://schemas.openxmlformats.org/officeDocument/2006/relationships/image" Target="../media/image57.svg"/><Relationship Id="rId7" Type="http://schemas.openxmlformats.org/officeDocument/2006/relationships/image" Target="../media/image18.svg"/><Relationship Id="rId12"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3202800"/>
          </a:xfrm>
          <a:prstGeom prst="rect">
            <a:avLst/>
          </a:prstGeom>
        </p:spPr>
        <p:txBody>
          <a:bodyPr lIns="0" tIns="0" rIns="0" bIns="0" rtlCol="0" anchor="t">
            <a:spAutoFit/>
          </a:bodyPr>
          <a:lstStyle/>
          <a:p>
            <a:pPr>
              <a:lnSpc>
                <a:spcPts val="6300"/>
              </a:lnSpc>
            </a:pPr>
            <a:r>
              <a:rPr lang="en-US" sz="4500" dirty="0" err="1">
                <a:solidFill>
                  <a:srgbClr val="000000"/>
                </a:solidFill>
                <a:latin typeface="Abhaya Libre Regular"/>
              </a:rPr>
              <a:t>Spodbujanje</a:t>
            </a:r>
            <a:r>
              <a:rPr lang="en-US" sz="4500" dirty="0">
                <a:solidFill>
                  <a:srgbClr val="000000"/>
                </a:solidFill>
                <a:latin typeface="Abhaya Libre Regular"/>
              </a:rPr>
              <a:t> </a:t>
            </a:r>
            <a:r>
              <a:rPr lang="en-US" sz="4500" dirty="0" err="1">
                <a:solidFill>
                  <a:srgbClr val="000000"/>
                </a:solidFill>
                <a:latin typeface="Abhaya Libre Regular"/>
              </a:rPr>
              <a:t>regionalnega</a:t>
            </a:r>
            <a:r>
              <a:rPr lang="en-US" sz="4500" dirty="0">
                <a:solidFill>
                  <a:srgbClr val="000000"/>
                </a:solidFill>
                <a:latin typeface="Abhaya Libre Regular"/>
              </a:rPr>
              <a:t> </a:t>
            </a:r>
            <a:r>
              <a:rPr lang="en-US" sz="4500" dirty="0" err="1">
                <a:solidFill>
                  <a:srgbClr val="000000"/>
                </a:solidFill>
                <a:latin typeface="Abhaya Libre Regular"/>
              </a:rPr>
              <a:t>razvoja</a:t>
            </a:r>
            <a:r>
              <a:rPr lang="en-US" sz="4500" dirty="0">
                <a:solidFill>
                  <a:srgbClr val="000000"/>
                </a:solidFill>
                <a:latin typeface="Abhaya Libre Regular"/>
              </a:rPr>
              <a:t> s krepitvijo </a:t>
            </a:r>
            <a:r>
              <a:rPr lang="en-US" sz="4500" dirty="0" err="1">
                <a:solidFill>
                  <a:srgbClr val="000000"/>
                </a:solidFill>
                <a:latin typeface="Abhaya Libre Regular"/>
              </a:rPr>
              <a:t>zmogljivosti</a:t>
            </a:r>
            <a:r>
              <a:rPr lang="en-US" sz="4500" dirty="0">
                <a:solidFill>
                  <a:srgbClr val="000000"/>
                </a:solidFill>
                <a:latin typeface="Abhaya Libre Regular"/>
              </a:rPr>
              <a:t> </a:t>
            </a:r>
            <a:r>
              <a:rPr lang="en-US" sz="4500" dirty="0" err="1">
                <a:solidFill>
                  <a:srgbClr val="000000"/>
                </a:solidFill>
                <a:latin typeface="Abhaya Libre Regular"/>
              </a:rPr>
              <a:t>sistema</a:t>
            </a:r>
            <a:r>
              <a:rPr lang="en-US" sz="4500" dirty="0">
                <a:solidFill>
                  <a:srgbClr val="000000"/>
                </a:solidFill>
                <a:latin typeface="Abhaya Libre Regular"/>
              </a:rPr>
              <a:t> </a:t>
            </a:r>
            <a:r>
              <a:rPr lang="en-US" sz="4500" dirty="0" err="1">
                <a:solidFill>
                  <a:srgbClr val="000000"/>
                </a:solidFill>
                <a:latin typeface="Abhaya Libre Regular"/>
              </a:rPr>
              <a:t>poklicnega</a:t>
            </a:r>
            <a:r>
              <a:rPr lang="en-US" sz="4500" dirty="0">
                <a:solidFill>
                  <a:srgbClr val="000000"/>
                </a:solidFill>
                <a:latin typeface="Abhaya Libre Regular"/>
              </a:rPr>
              <a:t> </a:t>
            </a:r>
            <a:r>
              <a:rPr lang="en-US" sz="4500" dirty="0" err="1">
                <a:solidFill>
                  <a:srgbClr val="000000"/>
                </a:solidFill>
                <a:latin typeface="Abhaya Libre Regular"/>
              </a:rPr>
              <a:t>izobraževanja</a:t>
            </a:r>
            <a:r>
              <a:rPr lang="en-US" sz="4500" dirty="0">
                <a:solidFill>
                  <a:srgbClr val="000000"/>
                </a:solidFill>
                <a:latin typeface="Abhaya Libre Regular"/>
              </a:rPr>
              <a:t> in </a:t>
            </a:r>
            <a:r>
              <a:rPr lang="en-US" sz="4500" dirty="0" err="1">
                <a:solidFill>
                  <a:srgbClr val="000000"/>
                </a:solidFill>
                <a:latin typeface="Abhaya Libre Regular"/>
              </a:rPr>
              <a:t>usposabljanja</a:t>
            </a:r>
            <a:endParaRPr lang="en-US" sz="4500" dirty="0">
              <a:solidFill>
                <a:srgbClr val="000000"/>
              </a:solidFill>
              <a:latin typeface="Abhaya Libre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6" name="TextBox 6"/>
          <p:cNvSpPr txBox="1"/>
          <p:nvPr/>
        </p:nvSpPr>
        <p:spPr>
          <a:xfrm>
            <a:off x="2819400" y="1458553"/>
            <a:ext cx="10172591" cy="765979"/>
          </a:xfrm>
          <a:prstGeom prst="rect">
            <a:avLst/>
          </a:prstGeom>
        </p:spPr>
        <p:txBody>
          <a:bodyPr wrap="square" lIns="0" tIns="0" rIns="0" bIns="0" rtlCol="0" anchor="t">
            <a:spAutoFit/>
          </a:bodyPr>
          <a:lstStyle/>
          <a:p>
            <a:pPr algn="ctr">
              <a:lnSpc>
                <a:spcPts val="5449"/>
              </a:lnSpc>
            </a:pPr>
            <a:r>
              <a:rPr lang="en-US" sz="6410" dirty="0" err="1">
                <a:solidFill>
                  <a:srgbClr val="000000"/>
                </a:solidFill>
                <a:latin typeface="Abhaya Libre Regular"/>
              </a:rPr>
              <a:t>Ponudba</a:t>
            </a:r>
            <a:r>
              <a:rPr lang="en-US" sz="6410" dirty="0">
                <a:solidFill>
                  <a:srgbClr val="000000"/>
                </a:solidFill>
                <a:latin typeface="Abhaya Libre Regular"/>
              </a:rPr>
              <a:t> in </a:t>
            </a:r>
            <a:r>
              <a:rPr lang="en-US" sz="6410" dirty="0" err="1">
                <a:solidFill>
                  <a:srgbClr val="000000"/>
                </a:solidFill>
                <a:latin typeface="Abhaya Libre Regular"/>
              </a:rPr>
              <a:t>povpraševanje</a:t>
            </a:r>
            <a:endParaRPr lang="en-US" sz="6410" dirty="0">
              <a:solidFill>
                <a:srgbClr val="000000"/>
              </a:solidFill>
              <a:latin typeface="Abhaya Libre Regular"/>
            </a:endParaRPr>
          </a:p>
        </p:txBody>
      </p:sp>
      <p:grpSp>
        <p:nvGrpSpPr>
          <p:cNvPr id="7" name="Group 7"/>
          <p:cNvGrpSpPr/>
          <p:nvPr/>
        </p:nvGrpSpPr>
        <p:grpSpPr>
          <a:xfrm>
            <a:off x="1042364" y="2990474"/>
            <a:ext cx="16089650" cy="4924152"/>
            <a:chOff x="-462" y="-41938"/>
            <a:chExt cx="21452865" cy="6565537"/>
          </a:xfrm>
        </p:grpSpPr>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843" y="-41938"/>
              <a:ext cx="2640979" cy="2742814"/>
            </a:xfrm>
            <a:prstGeom prst="rect">
              <a:avLst/>
            </a:prstGeom>
          </p:spPr>
        </p:pic>
        <p:sp>
          <p:nvSpPr>
            <p:cNvPr id="9" name="TextBox 9"/>
            <p:cNvSpPr txBox="1"/>
            <p:nvPr/>
          </p:nvSpPr>
          <p:spPr>
            <a:xfrm>
              <a:off x="-462" y="3057692"/>
              <a:ext cx="9783703" cy="3465907"/>
            </a:xfrm>
            <a:prstGeom prst="rect">
              <a:avLst/>
            </a:prstGeom>
          </p:spPr>
          <p:txBody>
            <a:bodyPr lIns="0" tIns="0" rIns="0" bIns="0" rtlCol="0" anchor="t">
              <a:spAutoFit/>
            </a:bodyPr>
            <a:lstStyle/>
            <a:p>
              <a:pPr algn="just">
                <a:lnSpc>
                  <a:spcPts val="3359"/>
                </a:lnSpc>
              </a:pPr>
              <a:r>
                <a:rPr lang="en-US" sz="2400" spc="-36" dirty="0" err="1">
                  <a:solidFill>
                    <a:srgbClr val="000000"/>
                  </a:solidFill>
                  <a:latin typeface="Abhaya Libre Regular"/>
                </a:rPr>
                <a:t>Ponudbo</a:t>
              </a:r>
              <a:r>
                <a:rPr lang="en-US" sz="2400" spc="-36" dirty="0">
                  <a:solidFill>
                    <a:srgbClr val="000000"/>
                  </a:solidFill>
                  <a:latin typeface="Abhaya Libre Regular"/>
                </a:rPr>
                <a:t> </a:t>
              </a:r>
              <a:r>
                <a:rPr lang="en-US" sz="2400" spc="-36" dirty="0" err="1">
                  <a:solidFill>
                    <a:srgbClr val="000000"/>
                  </a:solidFill>
                  <a:latin typeface="Abhaya Libre Regular"/>
                </a:rPr>
                <a:t>ustvarjajo</a:t>
              </a:r>
              <a:r>
                <a:rPr lang="en-US" sz="2400" spc="-36" dirty="0">
                  <a:solidFill>
                    <a:srgbClr val="000000"/>
                  </a:solidFill>
                  <a:latin typeface="Abhaya Libre Regular"/>
                </a:rPr>
                <a:t> </a:t>
              </a:r>
              <a:r>
                <a:rPr lang="en-US" sz="2400" spc="-36" dirty="0" err="1">
                  <a:solidFill>
                    <a:srgbClr val="000000"/>
                  </a:solidFill>
                  <a:latin typeface="Abhaya Libre Regular"/>
                </a:rPr>
                <a:t>prodajalci</a:t>
              </a:r>
              <a:r>
                <a:rPr lang="en-US" sz="2400" spc="-36" dirty="0">
                  <a:solidFill>
                    <a:srgbClr val="000000"/>
                  </a:solidFill>
                  <a:latin typeface="Abhaya Libre Regular"/>
                </a:rPr>
                <a:t>, </a:t>
              </a:r>
              <a:r>
                <a:rPr lang="en-US" sz="2400" spc="-36" dirty="0" err="1">
                  <a:solidFill>
                    <a:srgbClr val="000000"/>
                  </a:solidFill>
                  <a:latin typeface="Abhaya Libre Regular"/>
                </a:rPr>
                <a:t>povpraševanje</a:t>
              </a:r>
              <a:r>
                <a:rPr lang="en-US" sz="2400" spc="-36" dirty="0">
                  <a:solidFill>
                    <a:srgbClr val="000000"/>
                  </a:solidFill>
                  <a:latin typeface="Abhaya Libre Regular"/>
                </a:rPr>
                <a:t> pa </a:t>
              </a:r>
              <a:r>
                <a:rPr lang="en-US" sz="2400" spc="-36" dirty="0" err="1">
                  <a:solidFill>
                    <a:srgbClr val="000000"/>
                  </a:solidFill>
                  <a:latin typeface="Abhaya Libre Regular"/>
                </a:rPr>
                <a:t>kupci.Trgi</a:t>
              </a:r>
              <a:r>
                <a:rPr lang="en-US" sz="2400" spc="-36" dirty="0">
                  <a:solidFill>
                    <a:srgbClr val="000000"/>
                  </a:solidFill>
                  <a:latin typeface="Abhaya Libre Regular"/>
                </a:rPr>
                <a:t> </a:t>
              </a:r>
              <a:r>
                <a:rPr lang="en-US" sz="2400" spc="-36" dirty="0" err="1">
                  <a:solidFill>
                    <a:srgbClr val="000000"/>
                  </a:solidFill>
                  <a:latin typeface="Abhaya Libre Regular"/>
                </a:rPr>
                <a:t>skušajo</a:t>
              </a:r>
              <a:r>
                <a:rPr lang="en-US" sz="2400" spc="-36" dirty="0">
                  <a:solidFill>
                    <a:srgbClr val="000000"/>
                  </a:solidFill>
                  <a:latin typeface="Abhaya Libre Regular"/>
                </a:rPr>
                <a:t> </a:t>
              </a:r>
              <a:r>
                <a:rPr lang="en-US" sz="2400" spc="-36" dirty="0" err="1">
                  <a:solidFill>
                    <a:srgbClr val="000000"/>
                  </a:solidFill>
                  <a:latin typeface="Abhaya Libre Regular"/>
                </a:rPr>
                <a:t>najti</a:t>
              </a:r>
              <a:r>
                <a:rPr lang="en-US" sz="2400" spc="-36" dirty="0">
                  <a:solidFill>
                    <a:srgbClr val="000000"/>
                  </a:solidFill>
                  <a:latin typeface="Abhaya Libre Regular"/>
                </a:rPr>
                <a:t> </a:t>
              </a:r>
              <a:r>
                <a:rPr lang="en-US" sz="2400" spc="-36" dirty="0" err="1">
                  <a:solidFill>
                    <a:srgbClr val="000000"/>
                  </a:solidFill>
                  <a:latin typeface="Abhaya Libre Regular"/>
                </a:rPr>
                <a:t>ravnovesje</a:t>
              </a:r>
              <a:r>
                <a:rPr lang="en-US" sz="2400" spc="-36" dirty="0">
                  <a:solidFill>
                    <a:srgbClr val="000000"/>
                  </a:solidFill>
                  <a:latin typeface="Abhaya Libre Regular"/>
                </a:rPr>
                <a:t> v </a:t>
              </a:r>
              <a:r>
                <a:rPr lang="en-US" sz="2400" spc="-36" dirty="0" err="1">
                  <a:solidFill>
                    <a:srgbClr val="000000"/>
                  </a:solidFill>
                  <a:latin typeface="Abhaya Libre Regular"/>
                </a:rPr>
                <a:t>ceni</a:t>
              </a:r>
              <a:r>
                <a:rPr lang="en-US" sz="2400" spc="-36" dirty="0">
                  <a:solidFill>
                    <a:srgbClr val="000000"/>
                  </a:solidFill>
                  <a:latin typeface="Abhaya Libre Regular"/>
                </a:rPr>
                <a:t>, ko </a:t>
              </a:r>
              <a:r>
                <a:rPr lang="en-US" sz="2400" spc="-36" dirty="0" err="1">
                  <a:solidFill>
                    <a:srgbClr val="000000"/>
                  </a:solidFill>
                  <a:latin typeface="Abhaya Libre Regular"/>
                </a:rPr>
                <a:t>sta</a:t>
              </a:r>
              <a:r>
                <a:rPr lang="en-US" sz="2400" spc="-36" dirty="0">
                  <a:solidFill>
                    <a:srgbClr val="000000"/>
                  </a:solidFill>
                  <a:latin typeface="Abhaya Libre Regular"/>
                </a:rPr>
                <a:t> </a:t>
              </a:r>
              <a:r>
                <a:rPr lang="en-US" sz="2400" spc="-36" dirty="0" err="1">
                  <a:solidFill>
                    <a:srgbClr val="000000"/>
                  </a:solidFill>
                  <a:latin typeface="Abhaya Libre Regular"/>
                </a:rPr>
                <a:t>ponudba</a:t>
              </a:r>
              <a:r>
                <a:rPr lang="en-US" sz="2400" spc="-36" dirty="0">
                  <a:solidFill>
                    <a:srgbClr val="000000"/>
                  </a:solidFill>
                  <a:latin typeface="Abhaya Libre Regular"/>
                </a:rPr>
                <a:t> in </a:t>
              </a:r>
              <a:r>
                <a:rPr lang="en-US" sz="2400" spc="-36" dirty="0" err="1">
                  <a:solidFill>
                    <a:srgbClr val="000000"/>
                  </a:solidFill>
                  <a:latin typeface="Abhaya Libre Regular"/>
                </a:rPr>
                <a:t>povpraševanje</a:t>
              </a:r>
              <a:r>
                <a:rPr lang="en-US" sz="2400" spc="-36" dirty="0">
                  <a:solidFill>
                    <a:srgbClr val="000000"/>
                  </a:solidFill>
                  <a:latin typeface="Abhaya Libre Regular"/>
                </a:rPr>
                <a:t> v </a:t>
              </a:r>
              <a:r>
                <a:rPr lang="en-US" sz="2400" spc="-36" dirty="0" err="1">
                  <a:solidFill>
                    <a:srgbClr val="000000"/>
                  </a:solidFill>
                  <a:latin typeface="Abhaya Libre Regular"/>
                </a:rPr>
                <a:t>ravnovesju</a:t>
              </a:r>
              <a:r>
                <a:rPr lang="en-US" sz="2400" spc="-36" dirty="0">
                  <a:solidFill>
                    <a:srgbClr val="000000"/>
                  </a:solidFill>
                  <a:latin typeface="Abhaya Libre Regular"/>
                </a:rPr>
                <a:t>. Toda to </a:t>
              </a:r>
              <a:r>
                <a:rPr lang="en-US" sz="2400" spc="-36" dirty="0" err="1">
                  <a:solidFill>
                    <a:srgbClr val="000000"/>
                  </a:solidFill>
                  <a:latin typeface="Abhaya Libre Regular"/>
                </a:rPr>
                <a:t>ravnovesje</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sami</a:t>
              </a:r>
              <a:r>
                <a:rPr lang="en-US" sz="2400" spc="-36" dirty="0">
                  <a:solidFill>
                    <a:srgbClr val="000000"/>
                  </a:solidFill>
                  <a:latin typeface="Abhaya Libre Regular"/>
                </a:rPr>
                <a:t> po </a:t>
              </a:r>
              <a:r>
                <a:rPr lang="en-US" sz="2400" spc="-36" dirty="0" err="1">
                  <a:solidFill>
                    <a:srgbClr val="000000"/>
                  </a:solidFill>
                  <a:latin typeface="Abhaya Libre Regular"/>
                </a:rPr>
                <a:t>sebi</a:t>
              </a:r>
              <a:r>
                <a:rPr lang="en-US" sz="2400" spc="-36" dirty="0">
                  <a:solidFill>
                    <a:srgbClr val="000000"/>
                  </a:solidFill>
                  <a:latin typeface="Abhaya Libre Regular"/>
                </a:rPr>
                <a:t> </a:t>
              </a:r>
              <a:r>
                <a:rPr lang="en-US" sz="2400" spc="-36" dirty="0" err="1">
                  <a:solidFill>
                    <a:srgbClr val="000000"/>
                  </a:solidFill>
                  <a:latin typeface="Abhaya Libre Regular"/>
                </a:rPr>
                <a:t>porušijo</a:t>
              </a:r>
              <a:r>
                <a:rPr lang="en-US" sz="2400" spc="-36" dirty="0">
                  <a:solidFill>
                    <a:srgbClr val="000000"/>
                  </a:solidFill>
                  <a:latin typeface="Abhaya Libre Regular"/>
                </a:rPr>
                <a:t> </a:t>
              </a:r>
              <a:r>
                <a:rPr lang="en-US" sz="2400" spc="-36" dirty="0" err="1">
                  <a:solidFill>
                    <a:srgbClr val="000000"/>
                  </a:solidFill>
                  <a:latin typeface="Abhaya Libre Regular"/>
                </a:rPr>
                <a:t>dejavniki</a:t>
              </a:r>
              <a:r>
                <a:rPr lang="en-US" sz="2400" spc="-36" dirty="0">
                  <a:solidFill>
                    <a:srgbClr val="000000"/>
                  </a:solidFill>
                  <a:latin typeface="Abhaya Libre Regular"/>
                </a:rPr>
                <a:t>, ki </a:t>
              </a:r>
              <a:r>
                <a:rPr lang="en-US" sz="2400" spc="-36" dirty="0" err="1">
                  <a:solidFill>
                    <a:srgbClr val="000000"/>
                  </a:solidFill>
                  <a:latin typeface="Abhaya Libre Regular"/>
                </a:rPr>
                <a:t>niso</a:t>
              </a:r>
              <a:r>
                <a:rPr lang="en-US" sz="2400" spc="-36" dirty="0">
                  <a:solidFill>
                    <a:srgbClr val="000000"/>
                  </a:solidFill>
                  <a:latin typeface="Abhaya Libre Regular"/>
                </a:rPr>
                <a:t> </a:t>
              </a:r>
              <a:r>
                <a:rPr lang="en-US" sz="2400" spc="-36" dirty="0" err="1">
                  <a:solidFill>
                    <a:srgbClr val="000000"/>
                  </a:solidFill>
                  <a:latin typeface="Abhaya Libre Regular"/>
                </a:rPr>
                <a:t>cena</a:t>
              </a:r>
              <a:r>
                <a:rPr lang="en-US" sz="2400" spc="-36" dirty="0">
                  <a:solidFill>
                    <a:srgbClr val="000000"/>
                  </a:solidFill>
                  <a:latin typeface="Abhaya Libre Regular"/>
                </a:rPr>
                <a:t>, </a:t>
              </a:r>
              <a:r>
                <a:rPr lang="en-US" sz="2400" spc="-36" dirty="0" err="1">
                  <a:solidFill>
                    <a:srgbClr val="000000"/>
                  </a:solidFill>
                  <a:latin typeface="Abhaya Libre Regular"/>
                </a:rPr>
                <a:t>vključno</a:t>
              </a:r>
              <a:r>
                <a:rPr lang="en-US" sz="2400" spc="-36" dirty="0">
                  <a:solidFill>
                    <a:srgbClr val="000000"/>
                  </a:solidFill>
                  <a:latin typeface="Abhaya Libre Regular"/>
                </a:rPr>
                <a:t> z </a:t>
              </a:r>
              <a:r>
                <a:rPr lang="en-US" sz="2400" spc="-36" dirty="0" err="1">
                  <a:solidFill>
                    <a:srgbClr val="000000"/>
                  </a:solidFill>
                  <a:latin typeface="Abhaya Libre Regular"/>
                </a:rPr>
                <a:t>dohodki</a:t>
              </a:r>
              <a:r>
                <a:rPr lang="en-US" sz="2400" spc="-36" dirty="0">
                  <a:solidFill>
                    <a:srgbClr val="000000"/>
                  </a:solidFill>
                  <a:latin typeface="Abhaya Libre Regular"/>
                </a:rPr>
                <a:t>, </a:t>
              </a:r>
              <a:r>
                <a:rPr lang="en-US" sz="2400" spc="-36" dirty="0" err="1">
                  <a:solidFill>
                    <a:srgbClr val="000000"/>
                  </a:solidFill>
                  <a:latin typeface="Abhaya Libre Regular"/>
                </a:rPr>
                <a:t>pričakovanji</a:t>
              </a:r>
              <a:r>
                <a:rPr lang="en-US" sz="2400" spc="-36" dirty="0">
                  <a:solidFill>
                    <a:srgbClr val="000000"/>
                  </a:solidFill>
                  <a:latin typeface="Abhaya Libre Regular"/>
                </a:rPr>
                <a:t>, </a:t>
              </a:r>
              <a:r>
                <a:rPr lang="en-US" sz="2400" spc="-36" dirty="0" err="1">
                  <a:solidFill>
                    <a:srgbClr val="000000"/>
                  </a:solidFill>
                  <a:latin typeface="Abhaya Libre Regular"/>
                </a:rPr>
                <a:t>tehnologijo</a:t>
              </a:r>
              <a:r>
                <a:rPr lang="en-US" sz="2400" spc="-36" dirty="0">
                  <a:solidFill>
                    <a:srgbClr val="000000"/>
                  </a:solidFill>
                  <a:latin typeface="Abhaya Libre Regular"/>
                </a:rPr>
                <a:t>, </a:t>
              </a:r>
              <a:r>
                <a:rPr lang="en-US" sz="2400" spc="-36" dirty="0" err="1">
                  <a:solidFill>
                    <a:srgbClr val="000000"/>
                  </a:solidFill>
                  <a:latin typeface="Abhaya Libre Regular"/>
                </a:rPr>
                <a:t>stroški</a:t>
              </a:r>
              <a:r>
                <a:rPr lang="en-US" sz="2400" spc="-36" dirty="0">
                  <a:solidFill>
                    <a:srgbClr val="000000"/>
                  </a:solidFill>
                  <a:latin typeface="Abhaya Libre Regular"/>
                </a:rPr>
                <a:t> </a:t>
              </a:r>
              <a:r>
                <a:rPr lang="en-US" sz="2400" spc="-36" dirty="0" err="1">
                  <a:solidFill>
                    <a:srgbClr val="000000"/>
                  </a:solidFill>
                  <a:latin typeface="Abhaya Libre Regular"/>
                </a:rPr>
                <a:t>proizvodnje</a:t>
              </a:r>
              <a:r>
                <a:rPr lang="en-US" sz="2400" spc="-36" dirty="0">
                  <a:solidFill>
                    <a:srgbClr val="000000"/>
                  </a:solidFill>
                  <a:latin typeface="Abhaya Libre Regular"/>
                </a:rPr>
                <a:t> </a:t>
              </a:r>
              <a:r>
                <a:rPr lang="en-US" sz="2400" spc="-36" dirty="0" err="1">
                  <a:solidFill>
                    <a:srgbClr val="000000"/>
                  </a:solidFill>
                  <a:latin typeface="Abhaya Libre Regular"/>
                </a:rPr>
                <a:t>ter</a:t>
              </a:r>
              <a:r>
                <a:rPr lang="en-US" sz="2400" spc="-36" dirty="0">
                  <a:solidFill>
                    <a:srgbClr val="000000"/>
                  </a:solidFill>
                  <a:latin typeface="Abhaya Libre Regular"/>
                </a:rPr>
                <a:t> </a:t>
              </a:r>
              <a:r>
                <a:rPr lang="en-US" sz="2400" spc="-36" dirty="0" err="1">
                  <a:solidFill>
                    <a:srgbClr val="000000"/>
                  </a:solidFill>
                  <a:latin typeface="Abhaya Libre Regular"/>
                </a:rPr>
                <a:t>številom</a:t>
              </a:r>
              <a:r>
                <a:rPr lang="en-US" sz="2400" spc="-36" dirty="0">
                  <a:solidFill>
                    <a:srgbClr val="000000"/>
                  </a:solidFill>
                  <a:latin typeface="Abhaya Libre Regular"/>
                </a:rPr>
                <a:t> </a:t>
              </a:r>
              <a:r>
                <a:rPr lang="en-US" sz="2400" spc="-36" dirty="0" err="1">
                  <a:solidFill>
                    <a:srgbClr val="000000"/>
                  </a:solidFill>
                  <a:latin typeface="Abhaya Libre Regular"/>
                </a:rPr>
                <a:t>sodelujočih</a:t>
              </a:r>
              <a:r>
                <a:rPr lang="en-US" sz="2400" spc="-36" dirty="0">
                  <a:solidFill>
                    <a:srgbClr val="000000"/>
                  </a:solidFill>
                  <a:latin typeface="Abhaya Libre Regular"/>
                </a:rPr>
                <a:t> </a:t>
              </a:r>
              <a:r>
                <a:rPr lang="en-US" sz="2400" spc="-36" dirty="0" err="1">
                  <a:solidFill>
                    <a:srgbClr val="000000"/>
                  </a:solidFill>
                  <a:latin typeface="Abhaya Libre Regular"/>
                </a:rPr>
                <a:t>kupcev</a:t>
              </a:r>
              <a:r>
                <a:rPr lang="en-US" sz="2400" spc="-36" dirty="0">
                  <a:solidFill>
                    <a:srgbClr val="000000"/>
                  </a:solidFill>
                  <a:latin typeface="Abhaya Libre Regular"/>
                </a:rPr>
                <a:t> in </a:t>
              </a:r>
              <a:r>
                <a:rPr lang="en-US" sz="2400" spc="-36" dirty="0" err="1">
                  <a:solidFill>
                    <a:srgbClr val="000000"/>
                  </a:solidFill>
                  <a:latin typeface="Abhaya Libre Regular"/>
                </a:rPr>
                <a:t>prodajalcev</a:t>
              </a:r>
              <a:r>
                <a:rPr lang="en-US" sz="2400" spc="-36" dirty="0">
                  <a:solidFill>
                    <a:srgbClr val="000000"/>
                  </a:solidFill>
                  <a:latin typeface="Abhaya Libre Regular"/>
                </a:rPr>
                <a:t>.</a:t>
              </a:r>
            </a:p>
          </p:txBody>
        </p:sp>
        <p:sp>
          <p:nvSpPr>
            <p:cNvPr id="11" name="TextBox 11"/>
            <p:cNvSpPr txBox="1"/>
            <p:nvPr/>
          </p:nvSpPr>
          <p:spPr>
            <a:xfrm>
              <a:off x="10412344" y="3026454"/>
              <a:ext cx="11040059" cy="3465907"/>
            </a:xfrm>
            <a:prstGeom prst="rect">
              <a:avLst/>
            </a:prstGeom>
          </p:spPr>
          <p:txBody>
            <a:bodyPr lIns="0" tIns="0" rIns="0" bIns="0" rtlCol="0" anchor="t">
              <a:spAutoFit/>
            </a:bodyPr>
            <a:lstStyle/>
            <a:p>
              <a:pPr algn="just">
                <a:lnSpc>
                  <a:spcPts val="3359"/>
                </a:lnSpc>
              </a:pPr>
              <a:r>
                <a:rPr lang="en-US" sz="2400" spc="-36" dirty="0" err="1">
                  <a:solidFill>
                    <a:srgbClr val="000000"/>
                  </a:solidFill>
                  <a:latin typeface="Abhaya Libre Regular"/>
                </a:rPr>
                <a:t>Preprosto</a:t>
              </a:r>
              <a:r>
                <a:rPr lang="en-US" sz="2400" spc="-36" dirty="0">
                  <a:solidFill>
                    <a:srgbClr val="000000"/>
                  </a:solidFill>
                  <a:latin typeface="Abhaya Libre Regular"/>
                </a:rPr>
                <a:t> </a:t>
              </a:r>
              <a:r>
                <a:rPr lang="en-US" sz="2400" spc="-36" dirty="0" err="1">
                  <a:solidFill>
                    <a:srgbClr val="000000"/>
                  </a:solidFill>
                  <a:latin typeface="Abhaya Libre Regular"/>
                </a:rPr>
                <a:t>povedano</a:t>
              </a:r>
              <a:r>
                <a:rPr lang="en-US" sz="2400" spc="-36" dirty="0">
                  <a:solidFill>
                    <a:srgbClr val="000000"/>
                  </a:solidFill>
                  <a:latin typeface="Abhaya Libre Regular"/>
                </a:rPr>
                <a:t>, </a:t>
              </a:r>
              <a:r>
                <a:rPr lang="en-US" sz="2400" spc="-36" dirty="0" err="1">
                  <a:solidFill>
                    <a:srgbClr val="000000"/>
                  </a:solidFill>
                  <a:latin typeface="Abhaya Libre Regular"/>
                </a:rPr>
                <a:t>število</a:t>
              </a:r>
              <a:r>
                <a:rPr lang="en-US" sz="2400" spc="-36" dirty="0">
                  <a:solidFill>
                    <a:srgbClr val="000000"/>
                  </a:solidFill>
                  <a:latin typeface="Abhaya Libre Regular"/>
                </a:rPr>
                <a:t> </a:t>
              </a:r>
              <a:r>
                <a:rPr lang="en-US" sz="2400" spc="-36" dirty="0" err="1">
                  <a:solidFill>
                    <a:srgbClr val="000000"/>
                  </a:solidFill>
                  <a:latin typeface="Abhaya Libre Regular"/>
                </a:rPr>
                <a:t>razpoložljivega</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in </a:t>
              </a:r>
              <a:r>
                <a:rPr lang="en-US" sz="2400" spc="-36" dirty="0" err="1">
                  <a:solidFill>
                    <a:srgbClr val="000000"/>
                  </a:solidFill>
                  <a:latin typeface="Abhaya Libre Regular"/>
                </a:rPr>
                <a:t>storitev</a:t>
              </a:r>
              <a:r>
                <a:rPr lang="en-US" sz="2400" spc="-36" dirty="0">
                  <a:solidFill>
                    <a:srgbClr val="000000"/>
                  </a:solidFill>
                  <a:latin typeface="Abhaya Libre Regular"/>
                </a:rPr>
                <a:t> je </a:t>
              </a:r>
              <a:r>
                <a:rPr lang="en-US" sz="2400" spc="-36" dirty="0" err="1">
                  <a:solidFill>
                    <a:srgbClr val="000000"/>
                  </a:solidFill>
                  <a:latin typeface="Abhaya Libre Regular"/>
                </a:rPr>
                <a:t>odvisno</a:t>
              </a:r>
              <a:r>
                <a:rPr lang="en-US" sz="2400" spc="-36" dirty="0">
                  <a:solidFill>
                    <a:srgbClr val="000000"/>
                  </a:solidFill>
                  <a:latin typeface="Abhaya Libre Regular"/>
                </a:rPr>
                <a:t> od </a:t>
              </a:r>
              <a:r>
                <a:rPr lang="en-US" sz="2400" spc="-36" dirty="0" err="1">
                  <a:solidFill>
                    <a:srgbClr val="000000"/>
                  </a:solidFill>
                  <a:latin typeface="Abhaya Libre Regular"/>
                </a:rPr>
                <a:t>tega</a:t>
              </a:r>
              <a:r>
                <a:rPr lang="en-US" sz="2400" spc="-36" dirty="0">
                  <a:solidFill>
                    <a:srgbClr val="000000"/>
                  </a:solidFill>
                  <a:latin typeface="Abhaya Libre Regular"/>
                </a:rPr>
                <a:t>, </a:t>
              </a:r>
              <a:r>
                <a:rPr lang="en-US" sz="2400" spc="-36" dirty="0" err="1">
                  <a:solidFill>
                    <a:srgbClr val="000000"/>
                  </a:solidFill>
                  <a:latin typeface="Abhaya Libre Regular"/>
                </a:rPr>
                <a:t>kaj</a:t>
              </a:r>
              <a:r>
                <a:rPr lang="en-US" sz="2400" spc="-36" dirty="0">
                  <a:solidFill>
                    <a:srgbClr val="000000"/>
                  </a:solidFill>
                  <a:latin typeface="Abhaya Libre Regular"/>
                </a:rPr>
                <a:t> </a:t>
              </a:r>
              <a:r>
                <a:rPr lang="en-US" sz="2400" spc="-36" dirty="0" err="1">
                  <a:solidFill>
                    <a:srgbClr val="000000"/>
                  </a:solidFill>
                  <a:latin typeface="Abhaya Libre Regular"/>
                </a:rPr>
                <a:t>si</a:t>
              </a:r>
              <a:r>
                <a:rPr lang="en-US" sz="2400" spc="-36" dirty="0">
                  <a:solidFill>
                    <a:srgbClr val="000000"/>
                  </a:solidFill>
                  <a:latin typeface="Abhaya Libre Regular"/>
                </a:rPr>
                <a:t> </a:t>
              </a:r>
              <a:r>
                <a:rPr lang="en-US" sz="2400" spc="-36" dirty="0" err="1">
                  <a:solidFill>
                    <a:srgbClr val="000000"/>
                  </a:solidFill>
                  <a:latin typeface="Abhaya Libre Regular"/>
                </a:rPr>
                <a:t>ljudje</a:t>
              </a:r>
              <a:r>
                <a:rPr lang="en-US" sz="2400" spc="-36" dirty="0">
                  <a:solidFill>
                    <a:srgbClr val="000000"/>
                  </a:solidFill>
                  <a:latin typeface="Abhaya Libre Regular"/>
                </a:rPr>
                <a:t> </a:t>
              </a:r>
              <a:r>
                <a:rPr lang="en-US" sz="2400" spc="-36" dirty="0" err="1">
                  <a:solidFill>
                    <a:srgbClr val="000000"/>
                  </a:solidFill>
                  <a:latin typeface="Abhaya Libre Regular"/>
                </a:rPr>
                <a:t>želijo</a:t>
              </a:r>
              <a:r>
                <a:rPr lang="en-US" sz="2400" spc="-36" dirty="0">
                  <a:solidFill>
                    <a:srgbClr val="000000"/>
                  </a:solidFill>
                  <a:latin typeface="Abhaya Libre Regular"/>
                </a:rPr>
                <a:t> in </a:t>
              </a:r>
              <a:r>
                <a:rPr lang="en-US" sz="2400" spc="-36" dirty="0" err="1">
                  <a:solidFill>
                    <a:srgbClr val="000000"/>
                  </a:solidFill>
                  <a:latin typeface="Abhaya Libre Regular"/>
                </a:rPr>
                <a:t>kako</a:t>
              </a:r>
              <a:r>
                <a:rPr lang="en-US" sz="2400" spc="-36" dirty="0">
                  <a:solidFill>
                    <a:srgbClr val="000000"/>
                  </a:solidFill>
                  <a:latin typeface="Abhaya Libre Regular"/>
                </a:rPr>
                <a:t> </a:t>
              </a:r>
              <a:r>
                <a:rPr lang="en-US" sz="2400" spc="-36" dirty="0" err="1">
                  <a:solidFill>
                    <a:srgbClr val="000000"/>
                  </a:solidFill>
                  <a:latin typeface="Abhaya Libre Regular"/>
                </a:rPr>
                <a:t>pripravljeni</a:t>
              </a:r>
              <a:r>
                <a:rPr lang="en-US" sz="2400" spc="-36" dirty="0">
                  <a:solidFill>
                    <a:srgbClr val="000000"/>
                  </a:solidFill>
                  <a:latin typeface="Abhaya Libre Regular"/>
                </a:rPr>
                <a:t> so </a:t>
              </a:r>
              <a:r>
                <a:rPr lang="en-US" sz="2400" spc="-36" dirty="0" err="1">
                  <a:solidFill>
                    <a:srgbClr val="000000"/>
                  </a:solidFill>
                  <a:latin typeface="Abhaya Libre Regular"/>
                </a:rPr>
                <a:t>kupovati</a:t>
              </a:r>
              <a:r>
                <a:rPr lang="en-US" sz="2400" spc="-36" dirty="0">
                  <a:solidFill>
                    <a:srgbClr val="000000"/>
                  </a:solidFill>
                  <a:latin typeface="Abhaya Libre Regular"/>
                </a:rPr>
                <a:t>. </a:t>
              </a:r>
              <a:r>
                <a:rPr lang="en-US" sz="2400" spc="-36" dirty="0" err="1">
                  <a:solidFill>
                    <a:srgbClr val="000000"/>
                  </a:solidFill>
                  <a:latin typeface="Abhaya Libre Regular"/>
                </a:rPr>
                <a:t>Prodajalci</a:t>
              </a:r>
              <a:r>
                <a:rPr lang="en-US" sz="2400" spc="-36" dirty="0">
                  <a:solidFill>
                    <a:srgbClr val="000000"/>
                  </a:solidFill>
                  <a:latin typeface="Abhaya Libre Regular"/>
                </a:rPr>
                <a:t> </a:t>
              </a:r>
              <a:r>
                <a:rPr lang="en-US" sz="2400" spc="-36" dirty="0" err="1">
                  <a:solidFill>
                    <a:srgbClr val="000000"/>
                  </a:solidFill>
                  <a:latin typeface="Abhaya Libre Regular"/>
                </a:rPr>
                <a:t>povečajo</a:t>
              </a:r>
              <a:r>
                <a:rPr lang="en-US" sz="2400" spc="-36" dirty="0">
                  <a:solidFill>
                    <a:srgbClr val="000000"/>
                  </a:solidFill>
                  <a:latin typeface="Abhaya Libre Regular"/>
                </a:rPr>
                <a:t> </a:t>
              </a:r>
              <a:r>
                <a:rPr lang="en-US" sz="2400" spc="-36" dirty="0" err="1">
                  <a:solidFill>
                    <a:srgbClr val="000000"/>
                  </a:solidFill>
                  <a:latin typeface="Abhaya Libre Regular"/>
                </a:rPr>
                <a:t>proizvodnjo</a:t>
              </a:r>
              <a:r>
                <a:rPr lang="en-US" sz="2400" spc="-36" dirty="0">
                  <a:solidFill>
                    <a:srgbClr val="000000"/>
                  </a:solidFill>
                  <a:latin typeface="Abhaya Libre Regular"/>
                </a:rPr>
                <a:t>, ko </a:t>
              </a:r>
              <a:r>
                <a:rPr lang="en-US" sz="2400" spc="-36" dirty="0" err="1">
                  <a:solidFill>
                    <a:srgbClr val="000000"/>
                  </a:solidFill>
                  <a:latin typeface="Abhaya Libre Regular"/>
                </a:rPr>
                <a:t>kupci</a:t>
              </a:r>
              <a:r>
                <a:rPr lang="en-US" sz="2400" spc="-36" dirty="0">
                  <a:solidFill>
                    <a:srgbClr val="000000"/>
                  </a:solidFill>
                  <a:latin typeface="Abhaya Libre Regular"/>
                </a:rPr>
                <a:t> </a:t>
              </a:r>
              <a:r>
                <a:rPr lang="en-US" sz="2400" spc="-36" dirty="0" err="1">
                  <a:solidFill>
                    <a:srgbClr val="000000"/>
                  </a:solidFill>
                  <a:latin typeface="Abhaya Libre Regular"/>
                </a:rPr>
                <a:t>zahtevajo</a:t>
              </a:r>
              <a:r>
                <a:rPr lang="en-US" sz="2400" spc="-36" dirty="0">
                  <a:solidFill>
                    <a:srgbClr val="000000"/>
                  </a:solidFill>
                  <a:latin typeface="Abhaya Libre Regular"/>
                </a:rPr>
                <a:t> </a:t>
              </a:r>
              <a:r>
                <a:rPr lang="en-US" sz="2400" spc="-36" dirty="0" err="1">
                  <a:solidFill>
                    <a:srgbClr val="000000"/>
                  </a:solidFill>
                  <a:latin typeface="Abhaya Libre Regular"/>
                </a:rPr>
                <a:t>več</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in </a:t>
              </a:r>
              <a:r>
                <a:rPr lang="en-US" sz="2400" spc="-36" dirty="0" err="1">
                  <a:solidFill>
                    <a:srgbClr val="000000"/>
                  </a:solidFill>
                  <a:latin typeface="Abhaya Libre Regular"/>
                </a:rPr>
                <a:t>storitev</a:t>
              </a:r>
              <a:r>
                <a:rPr lang="en-US" sz="2400" spc="-36" dirty="0">
                  <a:solidFill>
                    <a:srgbClr val="000000"/>
                  </a:solidFill>
                  <a:latin typeface="Abhaya Libre Regular"/>
                </a:rPr>
                <a:t>. </a:t>
              </a:r>
              <a:r>
                <a:rPr lang="en-US" sz="2400" spc="-36" dirty="0" err="1">
                  <a:solidFill>
                    <a:srgbClr val="000000"/>
                  </a:solidFill>
                  <a:latin typeface="Abhaya Libre Regular"/>
                </a:rPr>
                <a:t>Proizvajalci</a:t>
              </a:r>
              <a:r>
                <a:rPr lang="en-US" sz="2400" spc="-36" dirty="0">
                  <a:solidFill>
                    <a:srgbClr val="000000"/>
                  </a:solidFill>
                  <a:latin typeface="Abhaya Libre Regular"/>
                </a:rPr>
                <a:t> </a:t>
              </a:r>
              <a:r>
                <a:rPr lang="en-US" sz="2400" spc="-36" dirty="0" err="1">
                  <a:solidFill>
                    <a:srgbClr val="000000"/>
                  </a:solidFill>
                  <a:latin typeface="Abhaya Libre Regular"/>
                </a:rPr>
                <a:t>nato</a:t>
              </a:r>
              <a:r>
                <a:rPr lang="en-US" sz="2400" spc="-36" dirty="0">
                  <a:solidFill>
                    <a:srgbClr val="000000"/>
                  </a:solidFill>
                  <a:latin typeface="Abhaya Libre Regular"/>
                </a:rPr>
                <a:t> </a:t>
              </a:r>
              <a:r>
                <a:rPr lang="en-US" sz="2400" spc="-36" dirty="0" err="1">
                  <a:solidFill>
                    <a:srgbClr val="000000"/>
                  </a:solidFill>
                  <a:latin typeface="Abhaya Libre Regular"/>
                </a:rPr>
                <a:t>zvišajo</a:t>
              </a:r>
              <a:r>
                <a:rPr lang="en-US" sz="2400" spc="-36" dirty="0">
                  <a:solidFill>
                    <a:srgbClr val="000000"/>
                  </a:solidFill>
                  <a:latin typeface="Abhaya Libre Regular"/>
                </a:rPr>
                <a:t> </a:t>
              </a:r>
              <a:r>
                <a:rPr lang="en-US" sz="2400" spc="-36" dirty="0" err="1">
                  <a:solidFill>
                    <a:srgbClr val="000000"/>
                  </a:solidFill>
                  <a:latin typeface="Abhaya Libre Regular"/>
                </a:rPr>
                <a:t>cene</a:t>
              </a:r>
              <a:r>
                <a:rPr lang="en-US" sz="2400" spc="-36" dirty="0">
                  <a:solidFill>
                    <a:srgbClr val="000000"/>
                  </a:solidFill>
                  <a:latin typeface="Abhaya Libre Regular"/>
                </a:rPr>
                <a:t>, da bi </a:t>
              </a:r>
              <a:r>
                <a:rPr lang="en-US" sz="2400" spc="-36" dirty="0" err="1">
                  <a:solidFill>
                    <a:srgbClr val="000000"/>
                  </a:solidFill>
                  <a:latin typeface="Abhaya Libre Regular"/>
                </a:rPr>
                <a:t>ustvarili</a:t>
              </a:r>
              <a:r>
                <a:rPr lang="en-US" sz="2400" spc="-36" dirty="0">
                  <a:solidFill>
                    <a:srgbClr val="000000"/>
                  </a:solidFill>
                  <a:latin typeface="Abhaya Libre Regular"/>
                </a:rPr>
                <a:t> </a:t>
              </a:r>
              <a:r>
                <a:rPr lang="en-US" sz="2400" spc="-36" dirty="0" err="1">
                  <a:solidFill>
                    <a:srgbClr val="000000"/>
                  </a:solidFill>
                  <a:latin typeface="Abhaya Libre Regular"/>
                </a:rPr>
                <a:t>dobiček</a:t>
              </a:r>
              <a:r>
                <a:rPr lang="en-US" sz="2400" spc="-36" dirty="0">
                  <a:solidFill>
                    <a:srgbClr val="000000"/>
                  </a:solidFill>
                  <a:latin typeface="Abhaya Libre Regular"/>
                </a:rPr>
                <a:t>. Ko se </a:t>
              </a:r>
              <a:r>
                <a:rPr lang="en-US" sz="2400" spc="-36" dirty="0" err="1">
                  <a:solidFill>
                    <a:srgbClr val="000000"/>
                  </a:solidFill>
                  <a:latin typeface="Abhaya Libre Regular"/>
                </a:rPr>
                <a:t>povpraševanje</a:t>
              </a:r>
              <a:r>
                <a:rPr lang="en-US" sz="2400" spc="-36" dirty="0">
                  <a:solidFill>
                    <a:srgbClr val="000000"/>
                  </a:solidFill>
                  <a:latin typeface="Abhaya Libre Regular"/>
                </a:rPr>
                <a:t> </a:t>
              </a:r>
              <a:r>
                <a:rPr lang="en-US" sz="2400" spc="-36" dirty="0" err="1">
                  <a:solidFill>
                    <a:srgbClr val="000000"/>
                  </a:solidFill>
                  <a:latin typeface="Abhaya Libre Regular"/>
                </a:rPr>
                <a:t>kupcev</a:t>
              </a:r>
              <a:r>
                <a:rPr lang="en-US" sz="2400" spc="-36" dirty="0">
                  <a:solidFill>
                    <a:srgbClr val="000000"/>
                  </a:solidFill>
                  <a:latin typeface="Abhaya Libre Regular"/>
                </a:rPr>
                <a:t> </a:t>
              </a:r>
              <a:r>
                <a:rPr lang="en-US" sz="2400" spc="-36" dirty="0" err="1">
                  <a:solidFill>
                    <a:srgbClr val="000000"/>
                  </a:solidFill>
                  <a:latin typeface="Abhaya Libre Regular"/>
                </a:rPr>
                <a:t>zmanjša</a:t>
              </a:r>
              <a:r>
                <a:rPr lang="en-US" sz="2400" spc="-36" dirty="0">
                  <a:solidFill>
                    <a:srgbClr val="000000"/>
                  </a:solidFill>
                  <a:latin typeface="Abhaya Libre Regular"/>
                </a:rPr>
                <a:t>, </a:t>
              </a:r>
              <a:r>
                <a:rPr lang="en-US" sz="2400" spc="-36" dirty="0" err="1">
                  <a:solidFill>
                    <a:srgbClr val="000000"/>
                  </a:solidFill>
                  <a:latin typeface="Abhaya Libre Regular"/>
                </a:rPr>
                <a:t>morajo</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a:t>
              </a:r>
              <a:r>
                <a:rPr lang="en-US" sz="2400" spc="-36" dirty="0" err="1">
                  <a:solidFill>
                    <a:srgbClr val="000000"/>
                  </a:solidFill>
                  <a:latin typeface="Abhaya Libre Regular"/>
                </a:rPr>
                <a:t>znižati</a:t>
              </a:r>
              <a:r>
                <a:rPr lang="en-US" sz="2400" spc="-36" dirty="0">
                  <a:solidFill>
                    <a:srgbClr val="000000"/>
                  </a:solidFill>
                  <a:latin typeface="Abhaya Libre Regular"/>
                </a:rPr>
                <a:t> </a:t>
              </a:r>
              <a:r>
                <a:rPr lang="en-US" sz="2400" spc="-36" dirty="0" err="1">
                  <a:solidFill>
                    <a:srgbClr val="000000"/>
                  </a:solidFill>
                  <a:latin typeface="Abhaya Libre Regular"/>
                </a:rPr>
                <a:t>cene</a:t>
              </a:r>
              <a:r>
                <a:rPr lang="en-US" sz="2400" spc="-36" dirty="0">
                  <a:solidFill>
                    <a:srgbClr val="000000"/>
                  </a:solidFill>
                  <a:latin typeface="Abhaya Libre Regular"/>
                </a:rPr>
                <a:t> in s </a:t>
              </a:r>
              <a:r>
                <a:rPr lang="en-US" sz="2400" spc="-36" dirty="0" err="1">
                  <a:solidFill>
                    <a:srgbClr val="000000"/>
                  </a:solidFill>
                  <a:latin typeface="Abhaya Libre Regular"/>
                </a:rPr>
                <a:t>tem</a:t>
              </a:r>
              <a:r>
                <a:rPr lang="en-US" sz="2400" spc="-36" dirty="0">
                  <a:solidFill>
                    <a:srgbClr val="000000"/>
                  </a:solidFill>
                  <a:latin typeface="Abhaya Libre Regular"/>
                </a:rPr>
                <a:t> </a:t>
              </a:r>
              <a:r>
                <a:rPr lang="en-US" sz="2400" spc="-36" dirty="0" err="1">
                  <a:solidFill>
                    <a:srgbClr val="000000"/>
                  </a:solidFill>
                  <a:latin typeface="Abhaya Libre Regular"/>
                </a:rPr>
                <a:t>število</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in </a:t>
              </a:r>
              <a:r>
                <a:rPr lang="en-US" sz="2400" spc="-36" dirty="0" err="1">
                  <a:solidFill>
                    <a:srgbClr val="000000"/>
                  </a:solidFill>
                  <a:latin typeface="Abhaya Libre Regular"/>
                </a:rPr>
                <a:t>storitev</a:t>
              </a:r>
              <a:r>
                <a:rPr lang="en-US" sz="2400" spc="-36" dirty="0">
                  <a:solidFill>
                    <a:srgbClr val="000000"/>
                  </a:solidFill>
                  <a:latin typeface="Abhaya Libre Regular"/>
                </a:rPr>
                <a:t>, ki </a:t>
              </a:r>
              <a:r>
                <a:rPr lang="en-US" sz="2400" spc="-36" dirty="0" err="1">
                  <a:solidFill>
                    <a:srgbClr val="000000"/>
                  </a:solidFill>
                  <a:latin typeface="Abhaya Libre Regular"/>
                </a:rPr>
                <a:t>jih</a:t>
              </a:r>
              <a:r>
                <a:rPr lang="en-US" sz="2400" spc="-36" dirty="0">
                  <a:solidFill>
                    <a:srgbClr val="000000"/>
                  </a:solidFill>
                  <a:latin typeface="Abhaya Libre Regular"/>
                </a:rPr>
                <a:t> </a:t>
              </a:r>
              <a:r>
                <a:rPr lang="en-US" sz="2400" spc="-36" dirty="0" err="1">
                  <a:solidFill>
                    <a:srgbClr val="000000"/>
                  </a:solidFill>
                  <a:latin typeface="Abhaya Libre Regular"/>
                </a:rPr>
                <a:t>dajejo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a:t>
              </a:r>
            </a:p>
          </p:txBody>
        </p:sp>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882105" y="115587"/>
              <a:ext cx="2693009" cy="25852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378142" y="345374"/>
              <a:ext cx="2406643" cy="2355502"/>
            </a:xfrm>
            <a:prstGeom prst="rect">
              <a:avLst/>
            </a:prstGeom>
          </p:spPr>
        </p:pic>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901497" y="183363"/>
              <a:ext cx="2111332" cy="2532789"/>
            </a:xfrm>
            <a:prstGeom prst="rect">
              <a:avLst/>
            </a:prstGeom>
          </p:spPr>
        </p:pic>
      </p:grpSp>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9614497">
            <a:off x="17215841" y="8047725"/>
            <a:ext cx="4352147" cy="434644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985611" y="2385050"/>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4772682" y="1024917"/>
            <a:ext cx="8280738" cy="770736"/>
          </a:xfrm>
          <a:prstGeom prst="rect">
            <a:avLst/>
          </a:prstGeom>
        </p:spPr>
        <p:txBody>
          <a:bodyPr lIns="0" tIns="0" rIns="0" bIns="0" rtlCol="0" anchor="t">
            <a:spAutoFit/>
          </a:bodyPr>
          <a:lstStyle/>
          <a:p>
            <a:pPr algn="ctr">
              <a:lnSpc>
                <a:spcPts val="5449"/>
              </a:lnSpc>
            </a:pPr>
            <a:r>
              <a:rPr lang="sl-SI" sz="6410" dirty="0">
                <a:solidFill>
                  <a:srgbClr val="000000"/>
                </a:solidFill>
                <a:latin typeface="Abhaya Libre Regular"/>
              </a:rPr>
              <a:t>Segmentacija trga</a:t>
            </a:r>
            <a:endParaRPr lang="en-US" sz="6410" dirty="0">
              <a:solidFill>
                <a:srgbClr val="000000"/>
              </a:solidFill>
              <a:latin typeface="Abhaya Libre Regular"/>
            </a:endParaRPr>
          </a:p>
        </p:txBody>
      </p:sp>
      <p:grpSp>
        <p:nvGrpSpPr>
          <p:cNvPr id="10" name="Group 10"/>
          <p:cNvGrpSpPr/>
          <p:nvPr/>
        </p:nvGrpSpPr>
        <p:grpSpPr>
          <a:xfrm>
            <a:off x="2861065" y="3081046"/>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6172200" y="2180334"/>
            <a:ext cx="10820400" cy="5632311"/>
          </a:xfrm>
          <a:prstGeom prst="rect">
            <a:avLst/>
          </a:prstGeom>
          <a:noFill/>
        </p:spPr>
        <p:txBody>
          <a:bodyPr wrap="square" rtlCol="0">
            <a:spAutoFit/>
          </a:bodyPr>
          <a:lstStyle/>
          <a:p>
            <a:pPr algn="just"/>
            <a:r>
              <a:rPr lang="en-US" sz="2400" b="1" dirty="0" err="1">
                <a:latin typeface="Abhaya Libre Regular" panose="020B0604020202020204" charset="0"/>
                <a:cs typeface="Abhaya Libre Regular" panose="020B0604020202020204" charset="0"/>
              </a:rPr>
              <a:t>Demografska</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segmentacija</a:t>
            </a:r>
            <a:r>
              <a:rPr lang="sl-SI" sz="2400" b="1" dirty="0">
                <a:latin typeface="Abhaya Libre Regular" panose="020B0604020202020204" charset="0"/>
                <a:cs typeface="Abhaya Libre Regular" panose="020B0604020202020204" charset="0"/>
              </a:rPr>
              <a:t> </a:t>
            </a:r>
          </a:p>
          <a:p>
            <a:pPr algn="just"/>
            <a:r>
              <a:rPr lang="en-US" sz="2400" dirty="0">
                <a:latin typeface="Abhaya Libre Regular" panose="020B0604020202020204" charset="0"/>
                <a:cs typeface="Abhaya Libre Regular" panose="020B0604020202020204" charset="0"/>
              </a:rPr>
              <a:t>To so </a:t>
            </a:r>
            <a:r>
              <a:rPr lang="en-US" sz="2400" dirty="0" err="1">
                <a:latin typeface="Abhaya Libre Regular" panose="020B0604020202020204" charset="0"/>
                <a:cs typeface="Abhaya Libre Regular" panose="020B0604020202020204" charset="0"/>
              </a:rPr>
              <a:t>glavne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značilnosti</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opredeljujejo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vaš</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ciljni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vsakogar</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ugotovimo</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pripada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določeni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starostni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skupini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ravni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dohodka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spolu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poklicu</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stopnji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izobrazbe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b="1" dirty="0" err="1">
                <a:latin typeface="Abhaya Libre Regular" panose="020B0604020202020204" charset="0"/>
                <a:cs typeface="Abhaya Libre Regular" panose="020B0604020202020204" charset="0"/>
              </a:rPr>
              <a:t>Psihografsk</a:t>
            </a:r>
            <a:r>
              <a:rPr lang="sl-SI" sz="2400" b="1" dirty="0">
                <a:latin typeface="Abhaya Libre Regular" panose="020B0604020202020204" charset="0"/>
                <a:cs typeface="Abhaya Libre Regular" panose="020B0604020202020204" charset="0"/>
              </a:rPr>
              <a:t>a</a:t>
            </a:r>
            <a:r>
              <a:rPr lang="en-US" sz="2400" b="1" dirty="0">
                <a:latin typeface="Abhaya Libre Regular" panose="020B0604020202020204" charset="0"/>
                <a:cs typeface="Abhaya Libre Regular" panose="020B0604020202020204" charset="0"/>
              </a:rPr>
              <a:t> segment</a:t>
            </a:r>
            <a:r>
              <a:rPr lang="sl-SI" sz="2400" b="1" dirty="0" err="1">
                <a:latin typeface="Abhaya Libre Regular" panose="020B0604020202020204" charset="0"/>
                <a:cs typeface="Abhaya Libre Regular" panose="020B0604020202020204" charset="0"/>
              </a:rPr>
              <a:t>acija</a:t>
            </a:r>
            <a:endParaRPr lang="sl-SI" sz="2400" b="1"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Osnova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takšne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segmentacije</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življenjski</a:t>
            </a:r>
            <a:r>
              <a:rPr lang="en-US" sz="2400" dirty="0">
                <a:latin typeface="Abhaya Libre Regular" panose="020B0604020202020204" charset="0"/>
                <a:cs typeface="Abhaya Libre Regular" panose="020B0604020202020204" charset="0"/>
              </a:rPr>
              <a:t> slog </a:t>
            </a:r>
            <a:r>
              <a:rPr lang="en-US" sz="2400" dirty="0" err="1">
                <a:latin typeface="Abhaya Libre Regular" panose="020B0604020202020204" charset="0"/>
                <a:cs typeface="Abhaya Libre Regular" panose="020B0604020202020204" charset="0"/>
              </a:rPr>
              <a:t>posameznikov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Posameznikov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odnos</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zanimanje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vrednost</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tržnikom</a:t>
            </a:r>
            <a:r>
              <a:rPr lang="en-US" sz="2400" dirty="0">
                <a:latin typeface="Abhaya Libre Regular" panose="020B0604020202020204" charset="0"/>
                <a:cs typeface="Abhaya Libre Regular" panose="020B0604020202020204" charset="0"/>
              </a:rPr>
              <a:t> pri </a:t>
            </a:r>
            <a:r>
              <a:rPr lang="en-US" sz="2400" dirty="0" err="1">
                <a:latin typeface="Abhaya Libre Regular" panose="020B0604020202020204" charset="0"/>
                <a:cs typeface="Abhaya Libre Regular" panose="020B0604020202020204" charset="0"/>
              </a:rPr>
              <a:t>razvrščanju</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manjše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skupine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b="1" dirty="0" err="1">
                <a:latin typeface="Abhaya Libre Regular" panose="020B0604020202020204" charset="0"/>
                <a:cs typeface="Abhaya Libre Regular" panose="020B0604020202020204" charset="0"/>
              </a:rPr>
              <a:t>Vedenjska</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segmentacija</a:t>
            </a:r>
            <a:r>
              <a:rPr lang="sl-SI" sz="2400" b="1" dirty="0">
                <a:latin typeface="Abhaya Libre Regular" panose="020B0604020202020204" charset="0"/>
                <a:cs typeface="Abhaya Libre Regular" panose="020B0604020202020204" charset="0"/>
              </a:rPr>
              <a:t> </a:t>
            </a:r>
          </a:p>
          <a:p>
            <a:pPr algn="just"/>
            <a:r>
              <a:rPr lang="en-US" sz="2400" dirty="0" err="1">
                <a:latin typeface="Abhaya Libre Regular" panose="020B0604020202020204" charset="0"/>
                <a:cs typeface="Abhaya Libre Regular" panose="020B0604020202020204" charset="0"/>
              </a:rPr>
              <a:t>Zvestoba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kupcev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določeni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blagovni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znamki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tržnikom</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razvrstijo</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manjše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skupine</a:t>
            </a:r>
            <a:r>
              <a:rPr lang="en-US" sz="2400" dirty="0">
                <a:latin typeface="Abhaya Libre Regular" panose="020B0604020202020204" charset="0"/>
                <a:cs typeface="Abhaya Libre Regular" panose="020B0604020202020204" charset="0"/>
              </a:rPr>
              <a:t>, pri </a:t>
            </a:r>
            <a:r>
              <a:rPr lang="en-US" sz="2400" dirty="0" err="1">
                <a:latin typeface="Abhaya Libre Regular" panose="020B0604020202020204" charset="0"/>
                <a:cs typeface="Abhaya Libre Regular" panose="020B0604020202020204" charset="0"/>
              </a:rPr>
              <a:t>čemer</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vsako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skupino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sestavljajo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posamezniki</a:t>
            </a:r>
            <a:r>
              <a:rPr lang="en-US" sz="2400" dirty="0">
                <a:latin typeface="Abhaya Libre Regular" panose="020B0604020202020204" charset="0"/>
                <a:cs typeface="Abhaya Libre Regular" panose="020B0604020202020204" charset="0"/>
              </a:rPr>
              <a:t>, ki so </a:t>
            </a:r>
            <a:r>
              <a:rPr lang="en-US" sz="2400" dirty="0" err="1">
                <a:latin typeface="Abhaya Libre Regular" panose="020B0604020202020204" charset="0"/>
                <a:cs typeface="Abhaya Libre Regular" panose="020B0604020202020204" charset="0"/>
              </a:rPr>
              <a:t>zvesti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določeni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blagovni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znamki</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b="1" dirty="0" err="1">
                <a:latin typeface="Abhaya Libre Regular" panose="020B0604020202020204" charset="0"/>
                <a:cs typeface="Abhaya Libre Regular" panose="020B0604020202020204" charset="0"/>
              </a:rPr>
              <a:t>Geografska</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segmentacija</a:t>
            </a:r>
            <a:r>
              <a:rPr lang="sl-SI" sz="2400" b="1" dirty="0">
                <a:latin typeface="Abhaya Libre Regular" panose="020B0604020202020204" charset="0"/>
                <a:cs typeface="Abhaya Libre Regular" panose="020B0604020202020204" charset="0"/>
              </a:rPr>
              <a:t> </a:t>
            </a:r>
          </a:p>
          <a:p>
            <a:pPr algn="just"/>
            <a:r>
              <a:rPr lang="en-US" sz="2400" dirty="0" err="1">
                <a:latin typeface="Abhaya Libre Regular" panose="020B0604020202020204" charset="0"/>
                <a:cs typeface="Abhaya Libre Regular" panose="020B0604020202020204" charset="0"/>
              </a:rPr>
              <a:t>Geografska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segmentacija</a:t>
            </a:r>
            <a:r>
              <a:rPr lang="en-US" sz="2400" dirty="0">
                <a:latin typeface="Abhaya Libre Regular" panose="020B0604020202020204" charset="0"/>
                <a:cs typeface="Abhaya Libre Regular" panose="020B0604020202020204" charset="0"/>
              </a:rPr>
              <a:t> se </a:t>
            </a:r>
            <a:r>
              <a:rPr lang="en-US" sz="2400" dirty="0" err="1">
                <a:latin typeface="Abhaya Libre Regular" panose="020B0604020202020204" charset="0"/>
                <a:cs typeface="Abhaya Libre Regular" panose="020B0604020202020204" charset="0"/>
              </a:rPr>
              <a:t>nanaša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razvrstitev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različna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geografska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območja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Tržnik</a:t>
            </a:r>
            <a:r>
              <a:rPr lang="en-US" sz="2400" dirty="0">
                <a:latin typeface="Abhaya Libre Regular" panose="020B0604020202020204" charset="0"/>
                <a:cs typeface="Abhaya Libre Regular" panose="020B0604020202020204" charset="0"/>
              </a:rPr>
              <a:t> ne more </a:t>
            </a:r>
            <a:r>
              <a:rPr lang="en-US" sz="2400" dirty="0" err="1">
                <a:latin typeface="Abhaya Libre Regular" panose="020B0604020202020204" charset="0"/>
                <a:cs typeface="Abhaya Libre Regular" panose="020B0604020202020204" charset="0"/>
              </a:rPr>
              <a:t>imeti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podobnih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strategij</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posameznike</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živijo</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različnih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krajih</a:t>
            </a:r>
            <a:r>
              <a:rPr lang="en-US" sz="2400" dirty="0">
                <a:latin typeface="Abhaya Libre Regular" panose="020B0604020202020204" charset="0"/>
                <a:cs typeface="Abhaya Libre Regular" panose="020B0604020202020204" charset="0"/>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29200" y="1794966"/>
            <a:ext cx="8280738" cy="770736"/>
          </a:xfrm>
          <a:prstGeom prst="rect">
            <a:avLst/>
          </a:prstGeom>
        </p:spPr>
        <p:txBody>
          <a:bodyPr lIns="0" tIns="0" rIns="0" bIns="0" rtlCol="0" anchor="t">
            <a:spAutoFit/>
          </a:bodyPr>
          <a:lstStyle/>
          <a:p>
            <a:pPr algn="ctr">
              <a:lnSpc>
                <a:spcPts val="5449"/>
              </a:lnSpc>
            </a:pPr>
            <a:r>
              <a:rPr lang="en-US" sz="6410" dirty="0" err="1">
                <a:solidFill>
                  <a:srgbClr val="000000"/>
                </a:solidFill>
                <a:latin typeface="Abhaya Libre Regular"/>
              </a:rPr>
              <a:t>Ciljni</a:t>
            </a:r>
            <a:r>
              <a:rPr lang="en-US" sz="6410" dirty="0">
                <a:solidFill>
                  <a:srgbClr val="000000"/>
                </a:solidFill>
                <a:latin typeface="Abhaya Libre Regular"/>
              </a:rPr>
              <a:t> </a:t>
            </a:r>
            <a:r>
              <a:rPr lang="en-US" sz="6410" dirty="0" err="1">
                <a:solidFill>
                  <a:srgbClr val="000000"/>
                </a:solidFill>
                <a:latin typeface="Abhaya Libre Regular"/>
              </a:rPr>
              <a:t>trg</a:t>
            </a:r>
            <a:r>
              <a:rPr lang="sl-SI" sz="6410" dirty="0">
                <a:solidFill>
                  <a:srgbClr val="000000"/>
                </a:solidFill>
                <a:latin typeface="Abhaya Libre Regular"/>
              </a:rPr>
              <a:t> </a:t>
            </a:r>
            <a:endParaRPr lang="en-US" sz="6410" dirty="0">
              <a:solidFill>
                <a:srgbClr val="000000"/>
              </a:solidFill>
              <a:latin typeface="Abhaya Libre Regular"/>
            </a:endParaRPr>
          </a:p>
        </p:txBody>
      </p:sp>
      <p:sp>
        <p:nvSpPr>
          <p:cNvPr id="15" name="TextBox 14"/>
          <p:cNvSpPr txBox="1"/>
          <p:nvPr/>
        </p:nvSpPr>
        <p:spPr>
          <a:xfrm>
            <a:off x="1667013" y="3285054"/>
            <a:ext cx="10591800" cy="4893647"/>
          </a:xfrm>
          <a:prstGeom prst="rect">
            <a:avLst/>
          </a:prstGeom>
          <a:noFill/>
        </p:spPr>
        <p:txBody>
          <a:bodyPr wrap="square" rtlCol="0">
            <a:spAutoFit/>
          </a:bodyPr>
          <a:lstStyle/>
          <a:p>
            <a:pPr algn="just"/>
            <a:r>
              <a:rPr lang="en-US" sz="2400" dirty="0" err="1">
                <a:latin typeface="Abhaya Libre Regular" panose="020B0604020202020204" charset="0"/>
                <a:cs typeface="Abhaya Libre Regular" panose="020B0604020202020204" charset="0"/>
              </a:rPr>
              <a:t>Ciljni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skupina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ljudi</a:t>
            </a:r>
            <a:r>
              <a:rPr lang="en-US" sz="2400" dirty="0">
                <a:latin typeface="Abhaya Libre Regular" panose="020B0604020202020204" charset="0"/>
                <a:cs typeface="Abhaya Libre Regular" panose="020B0604020202020204" charset="0"/>
              </a:rPr>
              <a:t>, ki je </a:t>
            </a:r>
            <a:r>
              <a:rPr lang="en-US" sz="2400" dirty="0" err="1">
                <a:latin typeface="Abhaya Libre Regular" panose="020B0604020202020204" charset="0"/>
                <a:cs typeface="Abhaya Libre Regular" panose="020B0604020202020204" charset="0"/>
              </a:rPr>
              <a:t>bila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zaradi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skupnih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značilnosti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so starost, </a:t>
            </a:r>
            <a:r>
              <a:rPr lang="en-US" sz="2400" dirty="0" err="1">
                <a:latin typeface="Abhaya Libre Regular" panose="020B0604020202020204" charset="0"/>
                <a:cs typeface="Abhaya Libre Regular" panose="020B0604020202020204" charset="0"/>
              </a:rPr>
              <a:t>dohodek</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življenjski</a:t>
            </a:r>
            <a:r>
              <a:rPr lang="en-US" sz="2400" dirty="0">
                <a:latin typeface="Abhaya Libre Regular" panose="020B0604020202020204" charset="0"/>
                <a:cs typeface="Abhaya Libre Regular" panose="020B0604020202020204" charset="0"/>
              </a:rPr>
              <a:t> slog, </a:t>
            </a:r>
            <a:r>
              <a:rPr lang="en-US" sz="2400" dirty="0" err="1">
                <a:latin typeface="Abhaya Libre Regular" panose="020B0604020202020204" charset="0"/>
                <a:cs typeface="Abhaya Libre Regular" panose="020B0604020202020204" charset="0"/>
              </a:rPr>
              <a:t>opredeljena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najverjetnejši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potencialni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kupci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Kako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opredeliti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ciljni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Del </a:t>
            </a:r>
            <a:r>
              <a:rPr lang="en-US" sz="2400" dirty="0" err="1">
                <a:latin typeface="Abhaya Libre Regular" panose="020B0604020202020204" charset="0"/>
                <a:cs typeface="Abhaya Libre Regular" panose="020B0604020202020204" charset="0"/>
              </a:rPr>
              <a:t>ustvarjanja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predstava</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potrošnikih</a:t>
            </a:r>
            <a:r>
              <a:rPr lang="en-US" sz="2400" dirty="0">
                <a:latin typeface="Abhaya Libre Regular" panose="020B0604020202020204" charset="0"/>
                <a:cs typeface="Abhaya Libre Regular" panose="020B0604020202020204" charset="0"/>
              </a:rPr>
              <a:t>, ki ga </a:t>
            </a:r>
            <a:r>
              <a:rPr lang="en-US" sz="2400" dirty="0" err="1">
                <a:latin typeface="Abhaya Libre Regular" panose="020B0604020202020204" charset="0"/>
                <a:cs typeface="Abhaya Libre Regular" panose="020B0604020202020204" charset="0"/>
              </a:rPr>
              <a:t>bodo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želeli</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Nov </a:t>
            </a:r>
            <a:r>
              <a:rPr lang="en-US" sz="2400" dirty="0" err="1">
                <a:latin typeface="Abhaya Libre Regular" panose="020B0604020202020204" charset="0"/>
                <a:cs typeface="Abhaya Libre Regular" panose="020B0604020202020204" charset="0"/>
              </a:rPr>
              <a:t>izdelek</a:t>
            </a:r>
            <a:r>
              <a:rPr lang="en-US" sz="2400" dirty="0">
                <a:latin typeface="Abhaya Libre Regular" panose="020B0604020202020204" charset="0"/>
                <a:cs typeface="Abhaya Libre Regular" panose="020B0604020202020204" charset="0"/>
              </a:rPr>
              <a:t> mora </a:t>
            </a:r>
            <a:r>
              <a:rPr lang="en-US" sz="2400" dirty="0" err="1">
                <a:latin typeface="Abhaya Libre Regular" panose="020B0604020202020204" charset="0"/>
                <a:cs typeface="Abhaya Libre Regular" panose="020B0604020202020204" charset="0"/>
              </a:rPr>
              <a:t>zadovoljiti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potrebo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rešiti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težavo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oboje</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Ta </a:t>
            </a:r>
            <a:r>
              <a:rPr lang="en-US" sz="2400" dirty="0" err="1">
                <a:latin typeface="Abhaya Libre Regular" panose="020B0604020202020204" charset="0"/>
                <a:cs typeface="Abhaya Libre Regular" panose="020B0604020202020204" charset="0"/>
              </a:rPr>
              <a:t>potreba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težava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verjetno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univerzalna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razen</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če</a:t>
            </a:r>
            <a:r>
              <a:rPr lang="en-US" sz="2400" dirty="0">
                <a:latin typeface="Abhaya Libre Regular" panose="020B0604020202020204" charset="0"/>
                <a:cs typeface="Abhaya Libre Regular" panose="020B0604020202020204" charset="0"/>
              </a:rPr>
              <a:t> ne </a:t>
            </a:r>
            <a:r>
              <a:rPr lang="en-US" sz="2400" dirty="0" err="1">
                <a:latin typeface="Abhaya Libre Regular" panose="020B0604020202020204" charset="0"/>
                <a:cs typeface="Abhaya Libre Regular" panose="020B0604020202020204" charset="0"/>
              </a:rPr>
              <a:t>doseže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ravni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notranje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vodovodne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napeljave</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Bolj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verjetno</a:t>
            </a:r>
            <a:r>
              <a:rPr lang="en-US" sz="2400" dirty="0">
                <a:latin typeface="Abhaya Libre Regular" panose="020B0604020202020204" charset="0"/>
                <a:cs typeface="Abhaya Libre Regular" panose="020B0604020202020204" charset="0"/>
              </a:rPr>
              <a:t> je, da ga </a:t>
            </a:r>
            <a:r>
              <a:rPr lang="en-US" sz="2400" dirty="0" err="1">
                <a:latin typeface="Abhaya Libre Regular" panose="020B0604020202020204" charset="0"/>
                <a:cs typeface="Abhaya Libre Regular" panose="020B0604020202020204" charset="0"/>
              </a:rPr>
              <a:t>potrebuje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podskupina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potrošnikov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so </a:t>
            </a:r>
            <a:r>
              <a:rPr lang="en-US" sz="2400" dirty="0" err="1">
                <a:latin typeface="Abhaya Libre Regular" panose="020B0604020202020204" charset="0"/>
                <a:cs typeface="Abhaya Libre Regular" panose="020B0604020202020204" charset="0"/>
              </a:rPr>
              <a:t>okoljsko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ozaveščeni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vegetarijanci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znanstveniki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navdušenci</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preživljanje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prostega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časa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prostem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všeč</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najstniku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strokovnjaku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srednjih</a:t>
            </a:r>
            <a:r>
              <a:rPr lang="en-US" sz="2400" dirty="0">
                <a:latin typeface="Abhaya Libre Regular" panose="020B0604020202020204" charset="0"/>
                <a:cs typeface="Abhaya Libre Regular" panose="020B0604020202020204" charset="0"/>
              </a:rPr>
              <a:t> let, </a:t>
            </a:r>
            <a:r>
              <a:rPr lang="en-US" sz="2400" dirty="0" err="1">
                <a:latin typeface="Abhaya Libre Regular" panose="020B0604020202020204" charset="0"/>
                <a:cs typeface="Abhaya Libre Regular" panose="020B0604020202020204" charset="0"/>
              </a:rPr>
              <a:t>lovcu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ugodne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cene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snobu</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Predvidevanje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ciljnega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a:t>
            </a:r>
            <a:r>
              <a:rPr lang="en-US" sz="2400" dirty="0">
                <a:latin typeface="Abhaya Libre Regular" panose="020B0604020202020204" charset="0"/>
                <a:cs typeface="Abhaya Libre Regular" panose="020B0604020202020204" charset="0"/>
              </a:rPr>
              <a:t> je del </a:t>
            </a:r>
            <a:r>
              <a:rPr lang="en-US" sz="2400" dirty="0" err="1">
                <a:latin typeface="Abhaya Libre Regular" panose="020B0604020202020204" charset="0"/>
                <a:cs typeface="Abhaya Libre Regular" panose="020B0604020202020204" charset="0"/>
              </a:rPr>
              <a:t>procesa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ustvarjanja</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izpopolnjevanja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ter</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podlaga</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odločitve</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njegovi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embalaži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trženju</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umestitvi</a:t>
            </a:r>
            <a:r>
              <a:rPr lang="en-US" sz="2400" dirty="0">
                <a:latin typeface="Abhaya Libre Regular" panose="020B0604020202020204" charset="0"/>
                <a:cs typeface="Abhaya Libre Regular" panose="020B0604020202020204" charset="0"/>
              </a:rPr>
              <a:t>.</a:t>
            </a:r>
          </a:p>
        </p:txBody>
      </p:sp>
      <p:pic>
        <p:nvPicPr>
          <p:cNvPr id="9" name="Picture 8" descr="A picture containing person, outdoor, sport&#10;&#10;Description automatically generated">
            <a:extLst>
              <a:ext uri="{FF2B5EF4-FFF2-40B4-BE49-F238E27FC236}">
                <a16:creationId xmlns:a16="http://schemas.microsoft.com/office/drawing/2014/main" id="{49906D1B-8E42-4D34-D26D-552F6347EE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48199" y="3367284"/>
            <a:ext cx="3639316" cy="54678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4876800" y="934646"/>
            <a:ext cx="8280738" cy="770736"/>
          </a:xfrm>
          <a:prstGeom prst="rect">
            <a:avLst/>
          </a:prstGeom>
        </p:spPr>
        <p:txBody>
          <a:bodyPr lIns="0" tIns="0" rIns="0" bIns="0" rtlCol="0" anchor="t">
            <a:spAutoFit/>
          </a:bodyPr>
          <a:lstStyle/>
          <a:p>
            <a:pPr algn="ctr">
              <a:lnSpc>
                <a:spcPts val="5449"/>
              </a:lnSpc>
            </a:pPr>
            <a:r>
              <a:rPr lang="en-US" sz="6410" dirty="0" err="1">
                <a:solidFill>
                  <a:srgbClr val="000000"/>
                </a:solidFill>
                <a:latin typeface="Abhaya Libre Regular"/>
              </a:rPr>
              <a:t>Raziskava</a:t>
            </a:r>
            <a:r>
              <a:rPr lang="en-US" sz="6410" dirty="0">
                <a:solidFill>
                  <a:srgbClr val="000000"/>
                </a:solidFill>
                <a:latin typeface="Abhaya Libre Regular"/>
              </a:rPr>
              <a:t> </a:t>
            </a:r>
            <a:r>
              <a:rPr lang="en-US" sz="6410" dirty="0" err="1">
                <a:solidFill>
                  <a:srgbClr val="000000"/>
                </a:solidFill>
                <a:latin typeface="Abhaya Libre Regular"/>
              </a:rPr>
              <a:t>trga</a:t>
            </a:r>
            <a:endParaRPr lang="en-US" sz="6410" dirty="0">
              <a:solidFill>
                <a:srgbClr val="000000"/>
              </a:solidFill>
              <a:latin typeface="Abhaya Libre Regular"/>
            </a:endParaRPr>
          </a:p>
        </p:txBody>
      </p:sp>
      <p:sp>
        <p:nvSpPr>
          <p:cNvPr id="15" name="TextBox 14"/>
          <p:cNvSpPr txBox="1"/>
          <p:nvPr/>
        </p:nvSpPr>
        <p:spPr>
          <a:xfrm>
            <a:off x="790954" y="1766946"/>
            <a:ext cx="16658845" cy="6370975"/>
          </a:xfrm>
          <a:prstGeom prst="rect">
            <a:avLst/>
          </a:prstGeom>
          <a:noFill/>
        </p:spPr>
        <p:txBody>
          <a:bodyPr wrap="square" rtlCol="0">
            <a:spAutoFit/>
          </a:bodyPr>
          <a:lstStyle/>
          <a:p>
            <a:pPr algn="just"/>
            <a:r>
              <a:rPr lang="en-US" sz="2400" dirty="0" err="1">
                <a:latin typeface="Abhaya Libre Regular" panose="020B0604020202020204" charset="0"/>
                <a:cs typeface="Abhaya Libre Regular" panose="020B0604020202020204" charset="0"/>
              </a:rPr>
              <a:t>Tržna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raziskava</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postopek</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zbiranja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analiziranja</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razlage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podatkov</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konkurentih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ciljnih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celotni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panogi</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Podjetniki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uporabljajo</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sprejemanje</a:t>
            </a:r>
            <a:r>
              <a:rPr lang="en-US" sz="2400" dirty="0">
                <a:latin typeface="Abhaya Libre Regular" panose="020B0604020202020204" charset="0"/>
                <a:cs typeface="Abhaya Libre Regular" panose="020B0604020202020204" charset="0"/>
              </a:rPr>
              <a:t> dobro </a:t>
            </a:r>
            <a:r>
              <a:rPr lang="en-US" sz="2400" dirty="0" err="1">
                <a:latin typeface="Abhaya Libre Regular" panose="020B0604020202020204" charset="0"/>
                <a:cs typeface="Abhaya Libre Regular" panose="020B0604020202020204" charset="0"/>
              </a:rPr>
              <a:t>informiranih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odločitev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saj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jim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odmisliti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sodelovati</a:t>
            </a:r>
            <a:r>
              <a:rPr lang="en-US" sz="2400" dirty="0">
                <a:latin typeface="Abhaya Libre Regular" panose="020B0604020202020204" charset="0"/>
                <a:cs typeface="Abhaya Libre Regular" panose="020B0604020202020204" charset="0"/>
              </a:rPr>
              <a:t> s </a:t>
            </a:r>
            <a:r>
              <a:rPr lang="en-US" sz="2400" dirty="0" err="1">
                <a:latin typeface="Abhaya Libre Regular" panose="020B0604020202020204" charset="0"/>
                <a:cs typeface="Abhaya Libre Regular" panose="020B0604020202020204" charset="0"/>
              </a:rPr>
              <a:t>strankami</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jim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ponujajo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ideje</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projekte</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imajo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največji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potencial</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uporabljajo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različnih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stopnjah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rasti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različnih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razlogov</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Tržne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raziskave</a:t>
            </a:r>
            <a:r>
              <a:rPr lang="en-US" sz="2400" dirty="0">
                <a:latin typeface="Abhaya Libre Regular" panose="020B0604020202020204" charset="0"/>
                <a:cs typeface="Abhaya Libre Regular" panose="020B0604020202020204" charset="0"/>
              </a:rPr>
              <a:t> se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uporabljajo</a:t>
            </a:r>
            <a:r>
              <a:rPr lang="en-US" sz="2400" dirty="0">
                <a:latin typeface="Abhaya Libre Regular" panose="020B0604020202020204" charset="0"/>
                <a:cs typeface="Abhaya Libre Regular" panose="020B0604020202020204" charset="0"/>
              </a:rPr>
              <a:t> za</a:t>
            </a:r>
            <a:r>
              <a:rPr lang="sl-SI" sz="2400" dirty="0">
                <a:latin typeface="Abhaya Libre Regular" panose="020B0604020202020204" charset="0"/>
                <a:cs typeface="Abhaya Libre Regular" panose="020B0604020202020204" charset="0"/>
              </a:rPr>
              <a:t> p</a:t>
            </a:r>
            <a:r>
              <a:rPr lang="en-US" sz="2400" dirty="0" err="1">
                <a:latin typeface="Abhaya Libre Regular" panose="020B0604020202020204" charset="0"/>
                <a:cs typeface="Abhaya Libre Regular" panose="020B0604020202020204" charset="0"/>
              </a:rPr>
              <a:t>repoznavanje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trgov</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Tržne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odkriti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potrebo</a:t>
            </a:r>
            <a:r>
              <a:rPr lang="en-US" sz="2400" dirty="0">
                <a:latin typeface="Abhaya Libre Regular" panose="020B0604020202020204" charset="0"/>
                <a:cs typeface="Abhaya Libre Regular" panose="020B0604020202020204" charset="0"/>
              </a:rPr>
              <a:t> po </a:t>
            </a:r>
            <a:r>
              <a:rPr lang="en-US" sz="2400" dirty="0" err="1">
                <a:latin typeface="Abhaya Libre Regular" panose="020B0604020202020204" charset="0"/>
                <a:cs typeface="Abhaya Libre Regular" panose="020B0604020202020204" charset="0"/>
              </a:rPr>
              <a:t>vašem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trgih</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niste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nikoli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upoštevali.ostati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vrhu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trendov</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Tržne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pokažejo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določiti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strategije</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prilagajanje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novim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tržnim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razmeram</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Določite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povpraševanje</a:t>
            </a:r>
            <a:r>
              <a:rPr lang="en-US" sz="2400" dirty="0">
                <a:latin typeface="Abhaya Libre Regular" panose="020B0604020202020204" charset="0"/>
                <a:cs typeface="Abhaya Libre Regular" panose="020B0604020202020204" charset="0"/>
              </a:rPr>
              <a:t> po </a:t>
            </a:r>
            <a:r>
              <a:rPr lang="en-US" sz="2400" dirty="0" err="1">
                <a:latin typeface="Abhaya Libre Regular" panose="020B0604020202020204" charset="0"/>
                <a:cs typeface="Abhaya Libre Regular" panose="020B0604020202020204" charset="0"/>
              </a:rPr>
              <a:t>novem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storitvi</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Fokusne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skupine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ankete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predstavo</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tem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uporaben</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vaš</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izdelek</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potrošnike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Poiščite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idealno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ujemanje</a:t>
            </a:r>
            <a:r>
              <a:rPr lang="en-US" sz="2400" dirty="0">
                <a:latin typeface="Abhaya Libre Regular" panose="020B0604020202020204" charset="0"/>
                <a:cs typeface="Abhaya Libre Regular" panose="020B0604020202020204" charset="0"/>
              </a:rPr>
              <a:t> med </a:t>
            </a:r>
            <a:r>
              <a:rPr lang="en-US" sz="2400" dirty="0" err="1">
                <a:latin typeface="Abhaya Libre Regular" panose="020B0604020202020204" charset="0"/>
                <a:cs typeface="Abhaya Libre Regular" panose="020B0604020202020204" charset="0"/>
              </a:rPr>
              <a:t>izdelkom</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trgom</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Tržne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odkriti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najboljši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čas</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kraj</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občinstvo</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vaš</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izdelek</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Okrepite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svoje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podjetje</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Morebitna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problematična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področja</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vašem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poslovanju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odkrijete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že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zgodaj</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tako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preprečite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kasnejše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drage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motnje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Izboljšajte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ugled</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blagovne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znamke</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Razumevanje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potrošniki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dojemajo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vašo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blagovno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znamko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a:t>
            </a:r>
            <a:r>
              <a:rPr lang="en-US" sz="2400" dirty="0">
                <a:latin typeface="Abhaya Libre Regular" panose="020B0604020202020204" charset="0"/>
                <a:cs typeface="Abhaya Libre Regular" panose="020B0604020202020204" charset="0"/>
              </a:rPr>
              <a:t> pri </a:t>
            </a:r>
            <a:r>
              <a:rPr lang="en-US" sz="2400" dirty="0" err="1">
                <a:latin typeface="Abhaya Libre Regular" panose="020B0604020202020204" charset="0"/>
                <a:cs typeface="Abhaya Libre Regular" panose="020B0604020202020204" charset="0"/>
              </a:rPr>
              <a:t>oblikovanju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prihodnjih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strategij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upravljanja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blagovne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znamke</a:t>
            </a:r>
            <a:r>
              <a:rPr lang="en-US" sz="2400" dirty="0">
                <a:latin typeface="Abhaya Libre Regular" panose="020B0604020202020204" charset="0"/>
                <a:cs typeface="Abhaya Libre Regular" panose="020B0604020202020204" charset="0"/>
              </a:rPr>
              <a:t>.</a:t>
            </a:r>
          </a:p>
        </p:txBody>
      </p:sp>
    </p:spTree>
    <p:extLst>
      <p:ext uri="{BB962C8B-B14F-4D97-AF65-F5344CB8AC3E}">
        <p14:creationId xmlns:p14="http://schemas.microsoft.com/office/powerpoint/2010/main" val="343645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err="1">
                <a:solidFill>
                  <a:srgbClr val="04989E"/>
                </a:solidFill>
                <a:latin typeface="Abhaya Libre Regular"/>
              </a:rPr>
              <a:t>Ciljna</a:t>
            </a:r>
            <a:r>
              <a:rPr lang="en-US" sz="9000" dirty="0">
                <a:solidFill>
                  <a:srgbClr val="04989E"/>
                </a:solidFill>
                <a:latin typeface="Abhaya Libre Regular"/>
              </a:rPr>
              <a:t> </a:t>
            </a:r>
            <a:r>
              <a:rPr lang="en-US" sz="9000" dirty="0" err="1">
                <a:solidFill>
                  <a:srgbClr val="04989E"/>
                </a:solidFill>
                <a:latin typeface="Abhaya Libre Regular"/>
              </a:rPr>
              <a:t>publika</a:t>
            </a:r>
            <a:r>
              <a:rPr lang="sl-SI" sz="9000" dirty="0">
                <a:solidFill>
                  <a:srgbClr val="04989E"/>
                </a:solidFill>
                <a:latin typeface="Abhaya Libre Regular"/>
              </a:rPr>
              <a:t> </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228538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828800" y="2820070"/>
            <a:ext cx="9316593" cy="5215530"/>
          </a:xfrm>
          <a:prstGeom prst="rect">
            <a:avLst/>
          </a:prstGeom>
        </p:spPr>
        <p:txBody>
          <a:bodyPr wrap="square" lIns="0" tIns="0" rIns="0" bIns="0" rtlCol="0" anchor="t">
            <a:spAutoFit/>
          </a:bodyPr>
          <a:lstStyle/>
          <a:p>
            <a:pPr algn="just">
              <a:lnSpc>
                <a:spcPts val="3359"/>
              </a:lnSpc>
            </a:pPr>
            <a:r>
              <a:rPr lang="en-US" sz="2400" spc="-36" dirty="0" err="1">
                <a:solidFill>
                  <a:srgbClr val="000000"/>
                </a:solidFill>
                <a:latin typeface="Abhaya Libre Regular"/>
              </a:rPr>
              <a:t>Ciljna</a:t>
            </a:r>
            <a:r>
              <a:rPr lang="en-US" sz="2400" spc="-36" dirty="0">
                <a:solidFill>
                  <a:srgbClr val="000000"/>
                </a:solidFill>
                <a:latin typeface="Abhaya Libre Regular"/>
              </a:rPr>
              <a:t> </a:t>
            </a:r>
            <a:r>
              <a:rPr lang="en-US" sz="2400" spc="-36" dirty="0" err="1">
                <a:solidFill>
                  <a:srgbClr val="000000"/>
                </a:solidFill>
                <a:latin typeface="Abhaya Libre Regular"/>
              </a:rPr>
              <a:t>publika</a:t>
            </a:r>
            <a:r>
              <a:rPr lang="en-US" sz="2400" spc="-36" dirty="0">
                <a:solidFill>
                  <a:srgbClr val="000000"/>
                </a:solidFill>
                <a:latin typeface="Abhaya Libre Regular"/>
              </a:rPr>
              <a:t> je </a:t>
            </a:r>
            <a:r>
              <a:rPr lang="en-US" sz="2400" spc="-36" dirty="0" err="1">
                <a:solidFill>
                  <a:srgbClr val="000000"/>
                </a:solidFill>
                <a:latin typeface="Abhaya Libre Regular"/>
              </a:rPr>
              <a:t>skupina</a:t>
            </a:r>
            <a:r>
              <a:rPr lang="en-US" sz="2400" spc="-36" dirty="0">
                <a:solidFill>
                  <a:srgbClr val="000000"/>
                </a:solidFill>
                <a:latin typeface="Abhaya Libre Regular"/>
              </a:rPr>
              <a:t> </a:t>
            </a:r>
            <a:r>
              <a:rPr lang="en-US" sz="2400" spc="-36" dirty="0" err="1">
                <a:solidFill>
                  <a:srgbClr val="000000"/>
                </a:solidFill>
                <a:latin typeface="Abhaya Libre Regular"/>
              </a:rPr>
              <a:t>ljudi</a:t>
            </a:r>
            <a:r>
              <a:rPr lang="en-US" sz="2400" spc="-36" dirty="0">
                <a:solidFill>
                  <a:srgbClr val="000000"/>
                </a:solidFill>
                <a:latin typeface="Abhaya Libre Regular"/>
              </a:rPr>
              <a:t>, ki so </a:t>
            </a:r>
            <a:r>
              <a:rPr lang="en-US" sz="2400" spc="-36" dirty="0" err="1">
                <a:solidFill>
                  <a:srgbClr val="000000"/>
                </a:solidFill>
                <a:latin typeface="Abhaya Libre Regular"/>
              </a:rPr>
              <a:t>opredeljeni</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verjetne</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a:t>
            </a:r>
            <a:r>
              <a:rPr lang="en-US" sz="2400" spc="-36" dirty="0" err="1">
                <a:solidFill>
                  <a:srgbClr val="000000"/>
                </a:solidFill>
                <a:latin typeface="Abhaya Libre Regular"/>
              </a:rPr>
              <a:t>Ciljne</a:t>
            </a:r>
            <a:r>
              <a:rPr lang="en-US" sz="2400" spc="-36" dirty="0">
                <a:solidFill>
                  <a:srgbClr val="000000"/>
                </a:solidFill>
                <a:latin typeface="Abhaya Libre Regular"/>
              </a:rPr>
              <a:t> </a:t>
            </a:r>
            <a:r>
              <a:rPr lang="en-US" sz="2400" spc="-36" dirty="0" err="1">
                <a:solidFill>
                  <a:srgbClr val="000000"/>
                </a:solidFill>
                <a:latin typeface="Abhaya Libre Regular"/>
              </a:rPr>
              <a:t>skupine</a:t>
            </a:r>
            <a:r>
              <a:rPr lang="en-US" sz="2400" spc="-36" dirty="0">
                <a:solidFill>
                  <a:srgbClr val="000000"/>
                </a:solidFill>
                <a:latin typeface="Abhaya Libre Regular"/>
              </a:rPr>
              <a:t> </a:t>
            </a:r>
            <a:r>
              <a:rPr lang="en-US" sz="2400" spc="-36" dirty="0" err="1">
                <a:solidFill>
                  <a:srgbClr val="000000"/>
                </a:solidFill>
                <a:latin typeface="Abhaya Libre Regular"/>
              </a:rPr>
              <a:t>imajo</a:t>
            </a:r>
            <a:r>
              <a:rPr lang="en-US" sz="2400" spc="-36" dirty="0">
                <a:solidFill>
                  <a:srgbClr val="000000"/>
                </a:solidFill>
                <a:latin typeface="Abhaya Libre Regular"/>
              </a:rPr>
              <a:t> </a:t>
            </a:r>
            <a:r>
              <a:rPr lang="en-US" sz="2400" spc="-36" dirty="0" err="1">
                <a:solidFill>
                  <a:srgbClr val="000000"/>
                </a:solidFill>
                <a:latin typeface="Abhaya Libre Regular"/>
              </a:rPr>
              <a:t>podobne</a:t>
            </a:r>
            <a:r>
              <a:rPr lang="en-US" sz="2400" spc="-36" dirty="0">
                <a:solidFill>
                  <a:srgbClr val="000000"/>
                </a:solidFill>
                <a:latin typeface="Abhaya Libre Regular"/>
              </a:rPr>
              <a:t> </a:t>
            </a:r>
            <a:r>
              <a:rPr lang="en-US" sz="2400" spc="-36" dirty="0" err="1">
                <a:solidFill>
                  <a:srgbClr val="000000"/>
                </a:solidFill>
                <a:latin typeface="Abhaya Libre Regular"/>
              </a:rPr>
              <a:t>demografske</a:t>
            </a:r>
            <a:r>
              <a:rPr lang="en-US" sz="2400" spc="-36" dirty="0">
                <a:solidFill>
                  <a:srgbClr val="000000"/>
                </a:solidFill>
                <a:latin typeface="Abhaya Libre Regular"/>
              </a:rPr>
              <a:t> </a:t>
            </a:r>
            <a:r>
              <a:rPr lang="en-US" sz="2400" spc="-36" dirty="0" err="1">
                <a:solidFill>
                  <a:srgbClr val="000000"/>
                </a:solidFill>
                <a:latin typeface="Abhaya Libre Regular"/>
              </a:rPr>
              <a:t>lastnosti</a:t>
            </a:r>
            <a:r>
              <a:rPr lang="en-US" sz="2400" spc="-36" dirty="0">
                <a:solidFill>
                  <a:srgbClr val="000000"/>
                </a:solidFill>
                <a:latin typeface="Abhaya Libre Regular"/>
              </a:rPr>
              <a:t>,  </a:t>
            </a:r>
            <a:r>
              <a:rPr lang="en-US" sz="2400" spc="-36" dirty="0" err="1">
                <a:solidFill>
                  <a:srgbClr val="000000"/>
                </a:solidFill>
                <a:latin typeface="Abhaya Libre Regular"/>
              </a:rPr>
              <a:t>vendar</a:t>
            </a:r>
            <a:r>
              <a:rPr lang="en-US" sz="2400" spc="-36" dirty="0">
                <a:solidFill>
                  <a:srgbClr val="000000"/>
                </a:solidFill>
                <a:latin typeface="Abhaya Libre Regular"/>
              </a:rPr>
              <a:t> ne </a:t>
            </a:r>
            <a:r>
              <a:rPr lang="en-US" sz="2400" spc="-36" dirty="0" err="1">
                <a:solidFill>
                  <a:srgbClr val="000000"/>
                </a:solidFill>
                <a:latin typeface="Abhaya Libre Regular"/>
              </a:rPr>
              <a:t>omejeno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Starost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Spol</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Lokacij</a:t>
            </a:r>
            <a:r>
              <a:rPr lang="sl-SI" sz="2400" spc="-36" dirty="0">
                <a:solidFill>
                  <a:srgbClr val="000000"/>
                </a:solidFill>
                <a:latin typeface="Abhaya Libre Regular"/>
              </a:rPr>
              <a:t>o</a:t>
            </a: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Izobraževanje</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Socialno</a:t>
            </a:r>
            <a:r>
              <a:rPr lang="sl-SI" sz="2400" spc="-36" dirty="0">
                <a:solidFill>
                  <a:srgbClr val="000000"/>
                </a:solidFill>
                <a:latin typeface="Abhaya Libre Regular"/>
              </a:rPr>
              <a:t> </a:t>
            </a:r>
            <a:r>
              <a:rPr lang="en-US" sz="2400" spc="-36" dirty="0" err="1">
                <a:solidFill>
                  <a:srgbClr val="000000"/>
                </a:solidFill>
                <a:latin typeface="Abhaya Libre Regular"/>
              </a:rPr>
              <a:t>ekonomski</a:t>
            </a:r>
            <a:r>
              <a:rPr lang="en-US" sz="2400" spc="-36" dirty="0">
                <a:solidFill>
                  <a:srgbClr val="000000"/>
                </a:solidFill>
                <a:latin typeface="Abhaya Libre Regular"/>
              </a:rPr>
              <a:t> status</a:t>
            </a: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Prepoznavanje</a:t>
            </a:r>
            <a:r>
              <a:rPr lang="en-US" sz="2400" spc="-36" dirty="0">
                <a:solidFill>
                  <a:srgbClr val="000000"/>
                </a:solidFill>
                <a:latin typeface="Abhaya Libre Regular"/>
              </a:rPr>
              <a:t> </a:t>
            </a:r>
            <a:r>
              <a:rPr lang="en-US" sz="2400" spc="-36" dirty="0" err="1">
                <a:solidFill>
                  <a:srgbClr val="000000"/>
                </a:solidFill>
                <a:latin typeface="Abhaya Libre Regular"/>
              </a:rPr>
              <a:t>vaše</a:t>
            </a:r>
            <a:r>
              <a:rPr lang="en-US" sz="2400" spc="-36" dirty="0">
                <a:solidFill>
                  <a:srgbClr val="000000"/>
                </a:solidFill>
                <a:latin typeface="Abhaya Libre Regular"/>
              </a:rPr>
              <a:t> </a:t>
            </a:r>
            <a:r>
              <a:rPr lang="en-US" sz="2400" spc="-36" dirty="0" err="1">
                <a:solidFill>
                  <a:srgbClr val="000000"/>
                </a:solidFill>
                <a:latin typeface="Abhaya Libre Regular"/>
              </a:rPr>
              <a:t>ciljne</a:t>
            </a:r>
            <a:r>
              <a:rPr lang="en-US" sz="2400" spc="-36" dirty="0">
                <a:solidFill>
                  <a:srgbClr val="000000"/>
                </a:solidFill>
                <a:latin typeface="Abhaya Libre Regular"/>
              </a:rPr>
              <a:t> </a:t>
            </a:r>
            <a:r>
              <a:rPr lang="en-US" sz="2400" spc="-36" dirty="0" err="1">
                <a:solidFill>
                  <a:srgbClr val="000000"/>
                </a:solidFill>
                <a:latin typeface="Abhaya Libre Regular"/>
              </a:rPr>
              <a:t>skupine</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800" spc="-36" dirty="0" err="1">
                <a:solidFill>
                  <a:srgbClr val="000000"/>
                </a:solidFill>
                <a:latin typeface="Abhaya Libre Regular"/>
              </a:rPr>
              <a:t>podjetja</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pomaga</a:t>
            </a:r>
            <a:r>
              <a:rPr lang="en-US" sz="2400" spc="-36" dirty="0">
                <a:solidFill>
                  <a:srgbClr val="000000"/>
                </a:solidFill>
                <a:latin typeface="Abhaya Libre Regular"/>
              </a:rPr>
              <a:t> pri </a:t>
            </a:r>
            <a:r>
              <a:rPr lang="en-US" sz="2400" spc="-36" dirty="0" err="1">
                <a:solidFill>
                  <a:srgbClr val="000000"/>
                </a:solidFill>
                <a:latin typeface="Abhaya Libre Regular"/>
              </a:rPr>
              <a:t>oblikovanju</a:t>
            </a:r>
            <a:r>
              <a:rPr lang="en-US" sz="2400" spc="-36" dirty="0">
                <a:solidFill>
                  <a:srgbClr val="000000"/>
                </a:solidFill>
                <a:latin typeface="Abhaya Libre Regular"/>
              </a:rPr>
              <a:t> </a:t>
            </a:r>
            <a:r>
              <a:rPr lang="en-US" sz="2400" spc="-36" dirty="0" err="1">
                <a:solidFill>
                  <a:srgbClr val="000000"/>
                </a:solidFill>
                <a:latin typeface="Abhaya Libre Regular"/>
              </a:rPr>
              <a:t>tržnih</a:t>
            </a:r>
            <a:r>
              <a:rPr lang="en-US" sz="2400" spc="-36" dirty="0">
                <a:solidFill>
                  <a:srgbClr val="000000"/>
                </a:solidFill>
                <a:latin typeface="Abhaya Libre Regular"/>
              </a:rPr>
              <a:t> </a:t>
            </a:r>
            <a:r>
              <a:rPr lang="en-US" sz="2400" spc="-36" dirty="0" err="1">
                <a:solidFill>
                  <a:srgbClr val="000000"/>
                </a:solidFill>
                <a:latin typeface="Abhaya Libre Regular"/>
              </a:rPr>
              <a:t>strategij</a:t>
            </a:r>
            <a:r>
              <a:rPr lang="en-US" sz="2400" spc="-36" dirty="0">
                <a:solidFill>
                  <a:srgbClr val="000000"/>
                </a:solidFill>
                <a:latin typeface="Abhaya Libre Regular"/>
              </a:rPr>
              <a:t> in </a:t>
            </a:r>
            <a:r>
              <a:rPr lang="en-US" sz="2400" spc="-36" dirty="0" err="1">
                <a:solidFill>
                  <a:srgbClr val="000000"/>
                </a:solidFill>
                <a:latin typeface="Abhaya Libre Regular"/>
              </a:rPr>
              <a:t>opredelitvi</a:t>
            </a:r>
            <a:r>
              <a:rPr lang="en-US" sz="2400" spc="-36" dirty="0">
                <a:solidFill>
                  <a:srgbClr val="000000"/>
                </a:solidFill>
                <a:latin typeface="Abhaya Libre Regular"/>
              </a:rPr>
              <a:t> </a:t>
            </a:r>
            <a:r>
              <a:rPr lang="en-US" sz="2400" spc="-36" dirty="0" err="1">
                <a:solidFill>
                  <a:srgbClr val="000000"/>
                </a:solidFill>
                <a:latin typeface="Abhaya Libre Regular"/>
              </a:rPr>
              <a:t>vaših</a:t>
            </a:r>
            <a:r>
              <a:rPr lang="en-US" sz="2400" spc="-36" dirty="0">
                <a:solidFill>
                  <a:srgbClr val="000000"/>
                </a:solidFill>
                <a:latin typeface="Abhaya Libre Regular"/>
              </a:rPr>
              <a:t> </a:t>
            </a:r>
            <a:r>
              <a:rPr lang="en-US" sz="2400" spc="-36" dirty="0" err="1">
                <a:solidFill>
                  <a:srgbClr val="000000"/>
                </a:solidFill>
                <a:latin typeface="Abhaya Libre Regular"/>
              </a:rPr>
              <a:t>glavnih</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 </a:t>
            </a:r>
            <a:r>
              <a:rPr lang="en-US" sz="2400" spc="-36" dirty="0" err="1">
                <a:solidFill>
                  <a:srgbClr val="000000"/>
                </a:solidFill>
                <a:latin typeface="Abhaya Libre Regular"/>
              </a:rPr>
              <a:t>Namesto</a:t>
            </a:r>
            <a:r>
              <a:rPr lang="en-US" sz="2400" spc="-36" dirty="0">
                <a:solidFill>
                  <a:srgbClr val="000000"/>
                </a:solidFill>
                <a:latin typeface="Abhaya Libre Regular"/>
              </a:rPr>
              <a:t> da bi </a:t>
            </a:r>
            <a:r>
              <a:rPr lang="en-US" sz="2400" spc="-36" dirty="0" err="1">
                <a:solidFill>
                  <a:srgbClr val="000000"/>
                </a:solidFill>
                <a:latin typeface="Abhaya Libre Regular"/>
              </a:rPr>
              <a:t>porabili</a:t>
            </a:r>
            <a:r>
              <a:rPr lang="en-US" sz="2400" spc="-36" dirty="0">
                <a:solidFill>
                  <a:srgbClr val="000000"/>
                </a:solidFill>
                <a:latin typeface="Abhaya Libre Regular"/>
              </a:rPr>
              <a:t> denar in </a:t>
            </a:r>
            <a:r>
              <a:rPr lang="en-US" sz="2400" spc="-36" dirty="0" err="1">
                <a:solidFill>
                  <a:srgbClr val="000000"/>
                </a:solidFill>
                <a:latin typeface="Abhaya Libre Regular"/>
              </a:rPr>
              <a:t>sredstva</a:t>
            </a:r>
            <a:r>
              <a:rPr lang="en-US" sz="2400" spc="-36" dirty="0">
                <a:solidFill>
                  <a:srgbClr val="000000"/>
                </a:solidFill>
                <a:latin typeface="Abhaya Libre Regular"/>
              </a:rPr>
              <a:t>, da bi </a:t>
            </a:r>
            <a:r>
              <a:rPr lang="en-US" sz="2400" spc="-36" dirty="0" err="1">
                <a:solidFill>
                  <a:srgbClr val="000000"/>
                </a:solidFill>
                <a:latin typeface="Abhaya Libre Regular"/>
              </a:rPr>
              <a:t>ustregli</a:t>
            </a:r>
            <a:r>
              <a:rPr lang="en-US" sz="2400" spc="-36" dirty="0">
                <a:solidFill>
                  <a:srgbClr val="000000"/>
                </a:solidFill>
                <a:latin typeface="Abhaya Libre Regular"/>
              </a:rPr>
              <a:t> </a:t>
            </a:r>
            <a:r>
              <a:rPr lang="en-US" sz="2400" spc="-36" dirty="0" err="1">
                <a:solidFill>
                  <a:srgbClr val="000000"/>
                </a:solidFill>
                <a:latin typeface="Abhaya Libre Regular"/>
              </a:rPr>
              <a:t>vsakemu</a:t>
            </a:r>
            <a:r>
              <a:rPr lang="en-US" sz="2400" spc="-36" dirty="0">
                <a:solidFill>
                  <a:srgbClr val="000000"/>
                </a:solidFill>
                <a:latin typeface="Abhaya Libre Regular"/>
              </a:rPr>
              <a:t> </a:t>
            </a:r>
            <a:r>
              <a:rPr lang="en-US" sz="2400" spc="-36" dirty="0" err="1">
                <a:solidFill>
                  <a:srgbClr val="000000"/>
                </a:solidFill>
                <a:latin typeface="Abhaya Libre Regular"/>
              </a:rPr>
              <a:t>potrošniku</a:t>
            </a:r>
            <a:r>
              <a:rPr lang="en-US" sz="2400" spc="-36" dirty="0">
                <a:solidFill>
                  <a:srgbClr val="000000"/>
                </a:solidFill>
                <a:latin typeface="Abhaya Libre Regular"/>
              </a:rPr>
              <a:t>, </a:t>
            </a:r>
            <a:r>
              <a:rPr lang="en-US" sz="2400" spc="-36" dirty="0" err="1">
                <a:solidFill>
                  <a:srgbClr val="000000"/>
                </a:solidFill>
                <a:latin typeface="Abhaya Libre Regular"/>
              </a:rPr>
              <a:t>definiranje</a:t>
            </a:r>
            <a:r>
              <a:rPr lang="en-US" sz="2400" spc="-36" dirty="0">
                <a:solidFill>
                  <a:srgbClr val="000000"/>
                </a:solidFill>
                <a:latin typeface="Abhaya Libre Regular"/>
              </a:rPr>
              <a:t> </a:t>
            </a:r>
            <a:r>
              <a:rPr lang="en-US" sz="2400" spc="-36" dirty="0" err="1">
                <a:solidFill>
                  <a:srgbClr val="000000"/>
                </a:solidFill>
                <a:latin typeface="Abhaya Libre Regular"/>
              </a:rPr>
              <a:t>ciljne</a:t>
            </a:r>
            <a:r>
              <a:rPr lang="en-US" sz="2400" spc="-36" dirty="0">
                <a:solidFill>
                  <a:srgbClr val="000000"/>
                </a:solidFill>
                <a:latin typeface="Abhaya Libre Regular"/>
              </a:rPr>
              <a:t> </a:t>
            </a:r>
            <a:r>
              <a:rPr lang="en-US" sz="2400" spc="-36" dirty="0" err="1">
                <a:solidFill>
                  <a:srgbClr val="000000"/>
                </a:solidFill>
                <a:latin typeface="Abhaya Libre Regular"/>
              </a:rPr>
              <a:t>skupine</a:t>
            </a:r>
            <a:r>
              <a:rPr lang="en-US" sz="2400" spc="-36" dirty="0">
                <a:solidFill>
                  <a:srgbClr val="000000"/>
                </a:solidFill>
                <a:latin typeface="Abhaya Libre Regular"/>
              </a:rPr>
              <a:t> </a:t>
            </a:r>
            <a:r>
              <a:rPr lang="en-US" sz="2400" spc="-36" dirty="0" err="1">
                <a:solidFill>
                  <a:srgbClr val="000000"/>
                </a:solidFill>
                <a:latin typeface="Abhaya Libre Regular"/>
              </a:rPr>
              <a:t>omogoča</a:t>
            </a:r>
            <a:r>
              <a:rPr lang="en-US" sz="2400" spc="-36" dirty="0">
                <a:solidFill>
                  <a:srgbClr val="000000"/>
                </a:solidFill>
                <a:latin typeface="Abhaya Libre Regular"/>
              </a:rPr>
              <a:t> </a:t>
            </a:r>
            <a:r>
              <a:rPr lang="en-US" sz="2400" spc="-36" dirty="0" err="1">
                <a:solidFill>
                  <a:srgbClr val="000000"/>
                </a:solidFill>
                <a:latin typeface="Abhaya Libre Regular"/>
              </a:rPr>
              <a:t>bolj</a:t>
            </a:r>
            <a:r>
              <a:rPr lang="en-US" sz="2400" spc="-36" dirty="0">
                <a:solidFill>
                  <a:srgbClr val="000000"/>
                </a:solidFill>
                <a:latin typeface="Abhaya Libre Regular"/>
              </a:rPr>
              <a:t> </a:t>
            </a:r>
            <a:r>
              <a:rPr lang="en-US" sz="2400" spc="-36" dirty="0" err="1">
                <a:solidFill>
                  <a:srgbClr val="000000"/>
                </a:solidFill>
                <a:latin typeface="Abhaya Libre Regular"/>
              </a:rPr>
              <a:t>namerno</a:t>
            </a:r>
            <a:r>
              <a:rPr lang="en-US" sz="2400" spc="-36" dirty="0">
                <a:solidFill>
                  <a:srgbClr val="000000"/>
                </a:solidFill>
                <a:latin typeface="Abhaya Libre Regular"/>
              </a:rPr>
              <a:t> in </a:t>
            </a:r>
            <a:r>
              <a:rPr lang="en-US" sz="2400" spc="-36" dirty="0" err="1">
                <a:solidFill>
                  <a:srgbClr val="000000"/>
                </a:solidFill>
                <a:latin typeface="Abhaya Libre Regular"/>
              </a:rPr>
              <a:t>osebno</a:t>
            </a:r>
            <a:r>
              <a:rPr lang="en-US" sz="2400" spc="-36" dirty="0">
                <a:solidFill>
                  <a:srgbClr val="000000"/>
                </a:solidFill>
                <a:latin typeface="Abhaya Libre Regular"/>
              </a:rPr>
              <a:t> </a:t>
            </a:r>
            <a:r>
              <a:rPr lang="en-US" sz="2400" spc="-36" dirty="0" err="1">
                <a:solidFill>
                  <a:srgbClr val="000000"/>
                </a:solidFill>
                <a:latin typeface="Abhaya Libre Regular"/>
              </a:rPr>
              <a:t>doseganje</a:t>
            </a:r>
            <a:r>
              <a:rPr lang="en-US" sz="2400" spc="-36" dirty="0">
                <a:solidFill>
                  <a:srgbClr val="000000"/>
                </a:solidFill>
                <a:latin typeface="Abhaya Libre Regular"/>
              </a:rPr>
              <a:t> </a:t>
            </a:r>
            <a:r>
              <a:rPr lang="en-US" sz="2400" spc="-36" dirty="0" err="1">
                <a:solidFill>
                  <a:srgbClr val="000000"/>
                </a:solidFill>
                <a:latin typeface="Abhaya Libre Regular"/>
              </a:rPr>
              <a:t>tistih</a:t>
            </a:r>
            <a:r>
              <a:rPr lang="en-US" sz="2400" spc="-36" dirty="0">
                <a:solidFill>
                  <a:srgbClr val="000000"/>
                </a:solidFill>
                <a:latin typeface="Abhaya Libre Regular"/>
              </a:rPr>
              <a:t>, ki </a:t>
            </a:r>
            <a:r>
              <a:rPr lang="en-US" sz="2400" spc="-36" dirty="0" err="1">
                <a:solidFill>
                  <a:srgbClr val="000000"/>
                </a:solidFill>
                <a:latin typeface="Abhaya Libre Regular"/>
              </a:rPr>
              <a:t>bodo</a:t>
            </a:r>
            <a:r>
              <a:rPr lang="en-US" sz="2400" spc="-36" dirty="0">
                <a:solidFill>
                  <a:srgbClr val="000000"/>
                </a:solidFill>
                <a:latin typeface="Abhaya Libre Regular"/>
              </a:rPr>
              <a:t> </a:t>
            </a:r>
            <a:r>
              <a:rPr lang="en-US" sz="2400" spc="-36" dirty="0" err="1">
                <a:solidFill>
                  <a:srgbClr val="000000"/>
                </a:solidFill>
                <a:latin typeface="Abhaya Libre Regular"/>
              </a:rPr>
              <a:t>najverjetneje</a:t>
            </a:r>
            <a:r>
              <a:rPr lang="en-US" sz="2400" spc="-36" dirty="0">
                <a:solidFill>
                  <a:srgbClr val="000000"/>
                </a:solidFill>
                <a:latin typeface="Abhaya Libre Regular"/>
              </a:rPr>
              <a:t> </a:t>
            </a:r>
            <a:r>
              <a:rPr lang="en-US" sz="2400" spc="-36" dirty="0" err="1">
                <a:solidFill>
                  <a:srgbClr val="000000"/>
                </a:solidFill>
                <a:latin typeface="Abhaya Libre Regular"/>
              </a:rPr>
              <a:t>kupili</a:t>
            </a:r>
            <a:r>
              <a:rPr lang="en-US" sz="2400" spc="-36" dirty="0">
                <a:solidFill>
                  <a:srgbClr val="000000"/>
                </a:solidFill>
                <a:latin typeface="Abhaya Libre Regular"/>
              </a:rPr>
              <a:t> </a:t>
            </a:r>
            <a:r>
              <a:rPr lang="en-US" sz="2400" spc="-36" dirty="0" err="1">
                <a:solidFill>
                  <a:srgbClr val="000000"/>
                </a:solidFill>
                <a:latin typeface="Abhaya Libre Regular"/>
              </a:rPr>
              <a:t>vaš</a:t>
            </a:r>
            <a:r>
              <a:rPr lang="en-US" sz="2400" spc="-36" dirty="0">
                <a:solidFill>
                  <a:srgbClr val="000000"/>
                </a:solidFill>
                <a:latin typeface="Abhaya Libre Regular"/>
              </a:rPr>
              <a:t>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storitev</a:t>
            </a:r>
            <a:r>
              <a:rPr lang="en-US" sz="2400" spc="-36" dirty="0">
                <a:solidFill>
                  <a:srgbClr val="000000"/>
                </a:solidFill>
                <a:latin typeface="Abhaya Libre Regular"/>
              </a:rPr>
              <a:t>.</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8" name="TextBox 37"/>
          <p:cNvSpPr txBox="1"/>
          <p:nvPr/>
        </p:nvSpPr>
        <p:spPr>
          <a:xfrm>
            <a:off x="3811328" y="1299823"/>
            <a:ext cx="4950394" cy="1077218"/>
          </a:xfrm>
          <a:prstGeom prst="rect">
            <a:avLst/>
          </a:prstGeom>
          <a:noFill/>
        </p:spPr>
        <p:txBody>
          <a:bodyPr wrap="none" rtlCol="0">
            <a:spAutoFit/>
          </a:bodyPr>
          <a:lstStyle/>
          <a:p>
            <a:r>
              <a:rPr lang="en-US" sz="6400" dirty="0" err="1">
                <a:latin typeface="Abhaya Libre Regular" panose="020B0604020202020204" charset="0"/>
                <a:cs typeface="Abhaya Libre Regular" panose="020B0604020202020204" charset="0"/>
              </a:rPr>
              <a:t>Ciljna</a:t>
            </a:r>
            <a:r>
              <a:rPr lang="en-US" sz="6400" dirty="0">
                <a:latin typeface="Abhaya Libre Regular" panose="020B0604020202020204" charset="0"/>
                <a:cs typeface="Abhaya Libre Regular" panose="020B0604020202020204" charset="0"/>
              </a:rPr>
              <a:t> </a:t>
            </a:r>
            <a:r>
              <a:rPr lang="en-US" sz="6400" dirty="0" err="1">
                <a:latin typeface="Abhaya Libre Regular" panose="020B0604020202020204" charset="0"/>
                <a:cs typeface="Abhaya Libre Regular" panose="020B0604020202020204" charset="0"/>
              </a:rPr>
              <a:t>publika</a:t>
            </a:r>
            <a:endParaRPr lang="en-US" sz="6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4081526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3886200" y="1024917"/>
            <a:ext cx="10591800" cy="765979"/>
          </a:xfrm>
          <a:prstGeom prst="rect">
            <a:avLst/>
          </a:prstGeom>
        </p:spPr>
        <p:txBody>
          <a:bodyPr wrap="square" lIns="0" tIns="0" rIns="0" bIns="0" rtlCol="0" anchor="t">
            <a:spAutoFit/>
          </a:bodyPr>
          <a:lstStyle/>
          <a:p>
            <a:pPr algn="ctr">
              <a:lnSpc>
                <a:spcPts val="5449"/>
              </a:lnSpc>
            </a:pPr>
            <a:r>
              <a:rPr lang="en-US" sz="6410" dirty="0" err="1">
                <a:solidFill>
                  <a:srgbClr val="000000"/>
                </a:solidFill>
                <a:latin typeface="Abhaya Libre Regular"/>
              </a:rPr>
              <a:t>Kako</a:t>
            </a:r>
            <a:r>
              <a:rPr lang="en-US" sz="6410" dirty="0">
                <a:solidFill>
                  <a:srgbClr val="000000"/>
                </a:solidFill>
                <a:latin typeface="Abhaya Libre Regular"/>
              </a:rPr>
              <a:t> </a:t>
            </a:r>
            <a:r>
              <a:rPr lang="en-US" sz="6410" dirty="0" err="1">
                <a:solidFill>
                  <a:srgbClr val="000000"/>
                </a:solidFill>
                <a:latin typeface="Abhaya Libre Regular"/>
              </a:rPr>
              <a:t>zbirati</a:t>
            </a:r>
            <a:r>
              <a:rPr lang="en-US" sz="6410" dirty="0">
                <a:solidFill>
                  <a:srgbClr val="000000"/>
                </a:solidFill>
                <a:latin typeface="Abhaya Libre Regular"/>
              </a:rPr>
              <a:t> </a:t>
            </a:r>
            <a:r>
              <a:rPr lang="en-US" sz="6410" dirty="0" err="1">
                <a:solidFill>
                  <a:srgbClr val="000000"/>
                </a:solidFill>
                <a:latin typeface="Abhaya Libre Regular"/>
              </a:rPr>
              <a:t>primarne</a:t>
            </a:r>
            <a:r>
              <a:rPr lang="en-US" sz="6410" dirty="0">
                <a:solidFill>
                  <a:srgbClr val="000000"/>
                </a:solidFill>
                <a:latin typeface="Abhaya Libre Regular"/>
              </a:rPr>
              <a:t> </a:t>
            </a:r>
            <a:r>
              <a:rPr lang="en-US" sz="6410" dirty="0" err="1">
                <a:solidFill>
                  <a:srgbClr val="000000"/>
                </a:solidFill>
                <a:latin typeface="Abhaya Libre Regular"/>
              </a:rPr>
              <a:t>podatke</a:t>
            </a:r>
            <a:r>
              <a:rPr lang="sl-SI" sz="6410" dirty="0">
                <a:solidFill>
                  <a:srgbClr val="000000"/>
                </a:solidFill>
                <a:latin typeface="Abhaya Libre Regular"/>
              </a:rPr>
              <a:t>?</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62600" y="2180334"/>
            <a:ext cx="11658600" cy="710963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latin typeface="Abhaya Libre Regular" panose="020B0604020202020204" charset="0"/>
                <a:cs typeface="Abhaya Libre Regular" panose="020B0604020202020204" charset="0"/>
              </a:rPr>
              <a:t>Intervjujte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potencialne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obstoječe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stranke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n-US" sz="2400" dirty="0" err="1">
                <a:latin typeface="Abhaya Libre Regular" panose="020B0604020202020204" charset="0"/>
                <a:cs typeface="Abhaya Libre Regular" panose="020B0604020202020204" charset="0"/>
              </a:rPr>
              <a:t>Pošljite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splošno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anketo</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oceni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n-US" sz="2400" dirty="0" err="1">
                <a:latin typeface="Abhaya Libre Regular" panose="020B0604020202020204" charset="0"/>
                <a:cs typeface="Abhaya Libre Regular" panose="020B0604020202020204" charset="0"/>
              </a:rPr>
              <a:t>Zaženite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preizkus</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n-US" sz="2400" dirty="0" err="1">
                <a:latin typeface="Abhaya Libre Regular" panose="020B0604020202020204" charset="0"/>
                <a:cs typeface="Abhaya Libre Regular" panose="020B0604020202020204" charset="0"/>
              </a:rPr>
              <a:t>Raziščite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svoje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konkurente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Če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ima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obstoječe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stranke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tudi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podatke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potrošnikov</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preteklih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transakcijah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so:</a:t>
            </a:r>
          </a:p>
          <a:p>
            <a:pPr algn="just"/>
            <a:endParaRPr lang="en-US" sz="24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sl-SI" sz="2400" dirty="0">
                <a:latin typeface="Abhaya Libre Regular" panose="020B0604020202020204" charset="0"/>
                <a:cs typeface="Abhaya Libre Regular" panose="020B0604020202020204" charset="0"/>
              </a:rPr>
              <a:t>Ankete ob nakupu, na spletu, na dogodkih itd.</a:t>
            </a:r>
          </a:p>
          <a:p>
            <a:pPr marL="342900" indent="-342900" algn="just">
              <a:buFont typeface="Arial" panose="020B0604020202020204" pitchFamily="34" charset="0"/>
              <a:buChar char="•"/>
            </a:pPr>
            <a:r>
              <a:rPr lang="sl-SI" sz="2400" dirty="0">
                <a:latin typeface="Abhaya Libre Regular" panose="020B0604020202020204" charset="0"/>
                <a:cs typeface="Abhaya Libre Regular" panose="020B0604020202020204" charset="0"/>
              </a:rPr>
              <a:t>Pretekle transakcije, naročila in komunikacije.</a:t>
            </a:r>
          </a:p>
          <a:p>
            <a:pPr marL="342900" indent="-342900" algn="just">
              <a:buFont typeface="Arial" panose="020B0604020202020204" pitchFamily="34" charset="0"/>
              <a:buChar char="•"/>
            </a:pPr>
            <a:r>
              <a:rPr lang="sl-SI" sz="2400" dirty="0">
                <a:latin typeface="Abhaya Libre Regular" panose="020B0604020202020204" charset="0"/>
                <a:cs typeface="Abhaya Libre Regular" panose="020B0604020202020204" charset="0"/>
              </a:rPr>
              <a:t>Ocene in pričevanja.</a:t>
            </a:r>
          </a:p>
          <a:p>
            <a:pPr marL="342900" indent="-342900" algn="just">
              <a:buFont typeface="Arial" panose="020B0604020202020204" pitchFamily="34" charset="0"/>
              <a:buChar char="•"/>
            </a:pPr>
            <a:r>
              <a:rPr lang="sl-SI" sz="2400" dirty="0">
                <a:latin typeface="Abhaya Libre Regular" panose="020B0604020202020204" charset="0"/>
                <a:cs typeface="Abhaya Libre Regular" panose="020B0604020202020204" charset="0"/>
              </a:rPr>
              <a:t>Podatki iz dogodkov, namenjenih hvaležnosti strank, kjer ste od udeležencev želeli povratne informacije o vzorcih izdelkov.</a:t>
            </a:r>
          </a:p>
          <a:p>
            <a:pPr algn="just"/>
            <a:endParaRPr lang="sl-SI" sz="2400" dirty="0">
              <a:latin typeface="Abhaya Libre Regular" panose="020B0604020202020204" charset="0"/>
              <a:cs typeface="Abhaya Libre Regular" panose="020B0604020202020204" charset="0"/>
            </a:endParaRPr>
          </a:p>
          <a:p>
            <a:pPr algn="just"/>
            <a:r>
              <a:rPr lang="sl-SI" sz="2400" dirty="0">
                <a:latin typeface="Abhaya Libre Regular" panose="020B0604020202020204" charset="0"/>
                <a:cs typeface="Abhaya Libre Regular" panose="020B0604020202020204" charset="0"/>
              </a:rPr>
              <a:t>Uporabite svoje sekundarne podatke, da povečate svoje podatke prve osebe in preverite svoje domneve. Ne pozabite, da so sekundarni podatki pomemben vir za učinkovito ciljanje oglasov. Ker je sekundarne podatke zbral zunanji vir, morda ne odražajo natančno vaše ciljne skupine, zato poskrbite, da boste izbrali samo najbolj relevantne vpoglede.</a:t>
            </a:r>
          </a:p>
          <a:p>
            <a:pPr algn="just"/>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006618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7"/>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8"/>
          <a:srcRect/>
          <a:stretch>
            <a:fillRect/>
          </a:stretch>
        </p:blipFill>
        <p:spPr>
          <a:xfrm>
            <a:off x="7870030" y="9245916"/>
            <a:ext cx="3710720" cy="779251"/>
          </a:xfrm>
          <a:prstGeom prst="rect">
            <a:avLst/>
          </a:prstGeom>
        </p:spPr>
      </p:pic>
      <p:sp>
        <p:nvSpPr>
          <p:cNvPr id="8" name="TextBox 8"/>
          <p:cNvSpPr txBox="1"/>
          <p:nvPr/>
        </p:nvSpPr>
        <p:spPr>
          <a:xfrm>
            <a:off x="609599" y="2217075"/>
            <a:ext cx="12250553" cy="6523581"/>
          </a:xfrm>
          <a:prstGeom prst="rect">
            <a:avLst/>
          </a:prstGeom>
        </p:spPr>
        <p:txBody>
          <a:bodyPr wrap="square" lIns="0" tIns="0" rIns="0" bIns="0" rtlCol="0" anchor="t">
            <a:spAutoFit/>
          </a:bodyPr>
          <a:lstStyle/>
          <a:p>
            <a:pPr algn="just">
              <a:lnSpc>
                <a:spcPts val="3359"/>
              </a:lnSpc>
            </a:pPr>
            <a:r>
              <a:rPr lang="sl-SI" sz="2400" spc="-36" dirty="0">
                <a:solidFill>
                  <a:srgbClr val="000000"/>
                </a:solidFill>
                <a:latin typeface="Abhaya Libre Regular"/>
              </a:rPr>
              <a:t>KDO je vaša idealna stranka</a:t>
            </a:r>
            <a:r>
              <a:rPr lang="en-US" sz="2400" spc="-36" dirty="0">
                <a:solidFill>
                  <a:srgbClr val="000000"/>
                </a:solidFill>
                <a:latin typeface="Abhaya Libre Regular"/>
              </a:rPr>
              <a:t>?</a:t>
            </a:r>
          </a:p>
          <a:p>
            <a:pPr algn="just">
              <a:lnSpc>
                <a:spcPts val="3359"/>
              </a:lnSpc>
            </a:pPr>
            <a:r>
              <a:rPr lang="en-US" sz="2400" spc="-36" dirty="0" err="1">
                <a:solidFill>
                  <a:srgbClr val="000000"/>
                </a:solidFill>
                <a:latin typeface="Abhaya Libre Regular"/>
              </a:rPr>
              <a:t>Pretvarjajte</a:t>
            </a:r>
            <a:r>
              <a:rPr lang="en-US" sz="2400" spc="-36" dirty="0">
                <a:solidFill>
                  <a:srgbClr val="000000"/>
                </a:solidFill>
                <a:latin typeface="Abhaya Libre Regular"/>
              </a:rPr>
              <a:t> se, da </a:t>
            </a:r>
            <a:r>
              <a:rPr lang="en-US" sz="2400" spc="-36" dirty="0" err="1">
                <a:solidFill>
                  <a:srgbClr val="000000"/>
                </a:solidFill>
                <a:latin typeface="Abhaya Libre Regular"/>
              </a:rPr>
              <a:t>ste</a:t>
            </a:r>
            <a:r>
              <a:rPr lang="en-US" sz="2400" spc="-36" dirty="0">
                <a:solidFill>
                  <a:srgbClr val="000000"/>
                </a:solidFill>
                <a:latin typeface="Abhaya Libre Regular"/>
              </a:rPr>
              <a:t> </a:t>
            </a:r>
            <a:r>
              <a:rPr lang="en-US" sz="2400" spc="-36" dirty="0" err="1">
                <a:solidFill>
                  <a:srgbClr val="000000"/>
                </a:solidFill>
                <a:latin typeface="Abhaya Libre Regular"/>
              </a:rPr>
              <a:t>pisatelj</a:t>
            </a:r>
            <a:r>
              <a:rPr lang="en-US" sz="2400" spc="-36" dirty="0">
                <a:solidFill>
                  <a:srgbClr val="000000"/>
                </a:solidFill>
                <a:latin typeface="Abhaya Libre Regular"/>
              </a:rPr>
              <a:t> </a:t>
            </a:r>
            <a:r>
              <a:rPr lang="en-US" sz="2400" spc="-36" dirty="0" err="1">
                <a:solidFill>
                  <a:srgbClr val="000000"/>
                </a:solidFill>
                <a:latin typeface="Abhaya Libre Regular"/>
              </a:rPr>
              <a:t>romanov</a:t>
            </a:r>
            <a:r>
              <a:rPr lang="en-US" sz="2400" spc="-36" dirty="0">
                <a:solidFill>
                  <a:srgbClr val="000000"/>
                </a:solidFill>
                <a:latin typeface="Abhaya Libre Regular"/>
              </a:rPr>
              <a:t> in </a:t>
            </a:r>
            <a:r>
              <a:rPr lang="en-US" sz="2400" spc="-36" dirty="0" err="1">
                <a:solidFill>
                  <a:srgbClr val="000000"/>
                </a:solidFill>
                <a:latin typeface="Abhaya Libre Regular"/>
              </a:rPr>
              <a:t>morate</a:t>
            </a:r>
            <a:r>
              <a:rPr lang="en-US" sz="2400" spc="-36" dirty="0">
                <a:solidFill>
                  <a:srgbClr val="000000"/>
                </a:solidFill>
                <a:latin typeface="Abhaya Libre Regular"/>
              </a:rPr>
              <a:t> </a:t>
            </a:r>
            <a:r>
              <a:rPr lang="en-US" sz="2400" spc="-36" dirty="0" err="1">
                <a:solidFill>
                  <a:srgbClr val="000000"/>
                </a:solidFill>
                <a:latin typeface="Abhaya Libre Regular"/>
              </a:rPr>
              <a:t>opisati</a:t>
            </a:r>
            <a:r>
              <a:rPr lang="en-US" sz="2400" spc="-36" dirty="0">
                <a:solidFill>
                  <a:srgbClr val="000000"/>
                </a:solidFill>
                <a:latin typeface="Abhaya Libre Regular"/>
              </a:rPr>
              <a:t> </a:t>
            </a:r>
            <a:r>
              <a:rPr lang="en-US" sz="2400" spc="-36" dirty="0" err="1">
                <a:solidFill>
                  <a:srgbClr val="000000"/>
                </a:solidFill>
                <a:latin typeface="Abhaya Libre Regular"/>
              </a:rPr>
              <a:t>glavnega</a:t>
            </a:r>
            <a:r>
              <a:rPr lang="en-US" sz="2400" spc="-36" dirty="0">
                <a:solidFill>
                  <a:srgbClr val="000000"/>
                </a:solidFill>
                <a:latin typeface="Abhaya Libre Regular"/>
              </a:rPr>
              <a:t> </a:t>
            </a:r>
            <a:r>
              <a:rPr lang="en-US" sz="2400" spc="-36" dirty="0" err="1">
                <a:solidFill>
                  <a:srgbClr val="000000"/>
                </a:solidFill>
                <a:latin typeface="Abhaya Libre Regular"/>
              </a:rPr>
              <a:t>junaka</a:t>
            </a:r>
            <a:r>
              <a:rPr lang="en-US" sz="2400" spc="-36" dirty="0">
                <a:solidFill>
                  <a:srgbClr val="000000"/>
                </a:solidFill>
                <a:latin typeface="Abhaya Libre Regular"/>
              </a:rPr>
              <a:t>. </a:t>
            </a:r>
            <a:r>
              <a:rPr lang="en-US" sz="2400" spc="-36" dirty="0" err="1">
                <a:solidFill>
                  <a:srgbClr val="000000"/>
                </a:solidFill>
                <a:latin typeface="Abhaya Libre Regular"/>
              </a:rPr>
              <a:t>Opišite</a:t>
            </a:r>
            <a:r>
              <a:rPr lang="en-US" sz="2400" spc="-36" dirty="0">
                <a:solidFill>
                  <a:srgbClr val="000000"/>
                </a:solidFill>
                <a:latin typeface="Abhaya Libre Regular"/>
              </a:rPr>
              <a:t> ga/jo:</a:t>
            </a:r>
          </a:p>
          <a:p>
            <a:pPr algn="just">
              <a:lnSpc>
                <a:spcPts val="3359"/>
              </a:lnSpc>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koliko</a:t>
            </a:r>
            <a:r>
              <a:rPr lang="en-US" sz="2400" spc="-36" dirty="0">
                <a:solidFill>
                  <a:srgbClr val="000000"/>
                </a:solidFill>
                <a:latin typeface="Abhaya Libre Regular"/>
              </a:rPr>
              <a:t> je star/a?</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ali</a:t>
            </a:r>
            <a:r>
              <a:rPr lang="en-US" sz="2400" spc="-36" dirty="0">
                <a:solidFill>
                  <a:srgbClr val="000000"/>
                </a:solidFill>
                <a:latin typeface="Abhaya Libre Regular"/>
              </a:rPr>
              <a:t> je </a:t>
            </a:r>
            <a:r>
              <a:rPr lang="en-US" sz="2400" spc="-36" dirty="0" err="1">
                <a:solidFill>
                  <a:srgbClr val="000000"/>
                </a:solidFill>
                <a:latin typeface="Abhaya Libre Regular"/>
              </a:rPr>
              <a:t>zaposlen</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se </a:t>
            </a:r>
            <a:r>
              <a:rPr lang="en-US" sz="2400" spc="-36" dirty="0" err="1">
                <a:solidFill>
                  <a:srgbClr val="000000"/>
                </a:solidFill>
                <a:latin typeface="Abhaya Libre Regular"/>
              </a:rPr>
              <a:t>šola</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a:solidFill>
                  <a:srgbClr val="000000"/>
                </a:solidFill>
                <a:latin typeface="Abhaya Libre Regular"/>
              </a:rPr>
              <a:t>je on/</a:t>
            </a:r>
            <a:r>
              <a:rPr lang="en-US" sz="2400" spc="-36" dirty="0" err="1">
                <a:solidFill>
                  <a:srgbClr val="000000"/>
                </a:solidFill>
                <a:latin typeface="Abhaya Libre Regular"/>
              </a:rPr>
              <a:t>ona</a:t>
            </a:r>
            <a:r>
              <a:rPr lang="en-US" sz="2400" spc="-36" dirty="0">
                <a:solidFill>
                  <a:srgbClr val="000000"/>
                </a:solidFill>
                <a:latin typeface="Abhaya Libre Regular"/>
              </a:rPr>
              <a:t> </a:t>
            </a:r>
            <a:r>
              <a:rPr lang="en-US" sz="2400" spc="-36" dirty="0" err="1">
                <a:solidFill>
                  <a:srgbClr val="000000"/>
                </a:solidFill>
                <a:latin typeface="Abhaya Libre Regular"/>
              </a:rPr>
              <a:t>poročen</a:t>
            </a:r>
            <a:r>
              <a:rPr lang="en-US" sz="2400" spc="-36" dirty="0">
                <a:solidFill>
                  <a:srgbClr val="000000"/>
                </a:solidFill>
                <a:latin typeface="Abhaya Libre Regular"/>
              </a:rPr>
              <a:t>/a?</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ima</a:t>
            </a:r>
            <a:r>
              <a:rPr lang="en-US" sz="2400" spc="-36" dirty="0">
                <a:solidFill>
                  <a:srgbClr val="000000"/>
                </a:solidFill>
                <a:latin typeface="Abhaya Libre Regular"/>
              </a:rPr>
              <a:t> on/</a:t>
            </a:r>
            <a:r>
              <a:rPr lang="en-US" sz="2400" spc="-36" dirty="0" err="1">
                <a:solidFill>
                  <a:srgbClr val="000000"/>
                </a:solidFill>
                <a:latin typeface="Abhaya Libre Regular"/>
              </a:rPr>
              <a:t>ona</a:t>
            </a:r>
            <a:r>
              <a:rPr lang="en-US" sz="2400" spc="-36" dirty="0">
                <a:solidFill>
                  <a:srgbClr val="000000"/>
                </a:solidFill>
                <a:latin typeface="Abhaya Libre Regular"/>
              </a:rPr>
              <a:t> </a:t>
            </a:r>
            <a:r>
              <a:rPr lang="en-US" sz="2400" spc="-36" dirty="0" err="1">
                <a:solidFill>
                  <a:srgbClr val="000000"/>
                </a:solidFill>
                <a:latin typeface="Abhaya Libre Regular"/>
              </a:rPr>
              <a:t>otroke</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koliko</a:t>
            </a:r>
            <a:r>
              <a:rPr lang="en-US" sz="2400" spc="-36" dirty="0">
                <a:solidFill>
                  <a:srgbClr val="000000"/>
                </a:solidFill>
                <a:latin typeface="Abhaya Libre Regular"/>
              </a:rPr>
              <a:t> on/</a:t>
            </a:r>
            <a:r>
              <a:rPr lang="en-US" sz="2400" spc="-36" dirty="0" err="1">
                <a:solidFill>
                  <a:srgbClr val="000000"/>
                </a:solidFill>
                <a:latin typeface="Abhaya Libre Regular"/>
              </a:rPr>
              <a:t>ona</a:t>
            </a:r>
            <a:r>
              <a:rPr lang="en-US" sz="2400" spc="-36" dirty="0">
                <a:solidFill>
                  <a:srgbClr val="000000"/>
                </a:solidFill>
                <a:latin typeface="Abhaya Libre Regular"/>
              </a:rPr>
              <a:t> </a:t>
            </a:r>
            <a:r>
              <a:rPr lang="en-US" sz="2400" spc="-36" dirty="0" err="1">
                <a:solidFill>
                  <a:srgbClr val="000000"/>
                </a:solidFill>
                <a:latin typeface="Abhaya Libre Regular"/>
              </a:rPr>
              <a:t>zasluži</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katere</a:t>
            </a:r>
            <a:r>
              <a:rPr lang="en-US" sz="2400" spc="-36" dirty="0">
                <a:solidFill>
                  <a:srgbClr val="000000"/>
                </a:solidFill>
                <a:latin typeface="Abhaya Libre Regular"/>
              </a:rPr>
              <a:t> </a:t>
            </a:r>
            <a:r>
              <a:rPr lang="en-US" sz="2400" spc="-36" dirty="0" err="1">
                <a:solidFill>
                  <a:srgbClr val="000000"/>
                </a:solidFill>
                <a:latin typeface="Abhaya Libre Regular"/>
              </a:rPr>
              <a:t>oddaje</a:t>
            </a:r>
            <a:r>
              <a:rPr lang="en-US" sz="2400" spc="-36" dirty="0">
                <a:solidFill>
                  <a:srgbClr val="000000"/>
                </a:solidFill>
                <a:latin typeface="Abhaya Libre Regular"/>
              </a:rPr>
              <a:t> </a:t>
            </a:r>
            <a:r>
              <a:rPr lang="en-US" sz="2400" spc="-36" dirty="0" err="1">
                <a:solidFill>
                  <a:srgbClr val="000000"/>
                </a:solidFill>
                <a:latin typeface="Abhaya Libre Regular"/>
              </a:rPr>
              <a:t>gleda</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ali</a:t>
            </a:r>
            <a:r>
              <a:rPr lang="en-US" sz="2400" spc="-36" dirty="0">
                <a:solidFill>
                  <a:srgbClr val="000000"/>
                </a:solidFill>
                <a:latin typeface="Abhaya Libre Regular"/>
              </a:rPr>
              <a:t> on/</a:t>
            </a:r>
            <a:r>
              <a:rPr lang="en-US" sz="2400" spc="-36" dirty="0" err="1">
                <a:solidFill>
                  <a:srgbClr val="000000"/>
                </a:solidFill>
                <a:latin typeface="Abhaya Libre Regular"/>
              </a:rPr>
              <a:t>ona</a:t>
            </a:r>
            <a:r>
              <a:rPr lang="en-US" sz="2400" spc="-36" dirty="0">
                <a:solidFill>
                  <a:srgbClr val="000000"/>
                </a:solidFill>
                <a:latin typeface="Abhaya Libre Regular"/>
              </a:rPr>
              <a:t> </a:t>
            </a:r>
            <a:r>
              <a:rPr lang="en-US" sz="2400" spc="-36" dirty="0" err="1">
                <a:solidFill>
                  <a:srgbClr val="000000"/>
                </a:solidFill>
                <a:latin typeface="Abhaya Libre Regular"/>
              </a:rPr>
              <a:t>posluša</a:t>
            </a:r>
            <a:r>
              <a:rPr lang="en-US" sz="2400" spc="-36" dirty="0">
                <a:solidFill>
                  <a:srgbClr val="000000"/>
                </a:solidFill>
                <a:latin typeface="Abhaya Libre Regular"/>
              </a:rPr>
              <a:t> radio?</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uporablja</a:t>
            </a:r>
            <a:r>
              <a:rPr lang="en-US" sz="2400" spc="-36" dirty="0">
                <a:solidFill>
                  <a:srgbClr val="000000"/>
                </a:solidFill>
                <a:latin typeface="Abhaya Libre Regular"/>
              </a:rPr>
              <a:t> </a:t>
            </a:r>
            <a:r>
              <a:rPr lang="en-US" sz="2400" spc="-36" dirty="0" err="1">
                <a:solidFill>
                  <a:srgbClr val="000000"/>
                </a:solidFill>
                <a:latin typeface="Abhaya Libre Regular"/>
              </a:rPr>
              <a:t>socialna</a:t>
            </a:r>
            <a:r>
              <a:rPr lang="en-US" sz="2400" spc="-36" dirty="0">
                <a:solidFill>
                  <a:srgbClr val="000000"/>
                </a:solidFill>
                <a:latin typeface="Abhaya Libre Regular"/>
              </a:rPr>
              <a:t> </a:t>
            </a:r>
            <a:r>
              <a:rPr lang="en-US" sz="2400" spc="-36" dirty="0" err="1">
                <a:solidFill>
                  <a:srgbClr val="000000"/>
                </a:solidFill>
                <a:latin typeface="Abhaya Libre Regular"/>
              </a:rPr>
              <a:t>omrežja</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kakšno</a:t>
            </a:r>
            <a:r>
              <a:rPr lang="en-US" sz="2400" spc="-36" dirty="0">
                <a:solidFill>
                  <a:srgbClr val="000000"/>
                </a:solidFill>
                <a:latin typeface="Abhaya Libre Regular"/>
              </a:rPr>
              <a:t> </a:t>
            </a:r>
            <a:r>
              <a:rPr lang="en-US" sz="2400" spc="-36" dirty="0" err="1">
                <a:solidFill>
                  <a:srgbClr val="000000"/>
                </a:solidFill>
                <a:latin typeface="Abhaya Libre Regular"/>
              </a:rPr>
              <a:t>hrano</a:t>
            </a:r>
            <a:r>
              <a:rPr lang="en-US" sz="2400" spc="-36" dirty="0">
                <a:solidFill>
                  <a:srgbClr val="000000"/>
                </a:solidFill>
                <a:latin typeface="Abhaya Libre Regular"/>
              </a:rPr>
              <a:t> on/</a:t>
            </a:r>
            <a:r>
              <a:rPr lang="en-US" sz="2400" spc="-36" dirty="0" err="1">
                <a:solidFill>
                  <a:srgbClr val="000000"/>
                </a:solidFill>
                <a:latin typeface="Abhaya Libre Regular"/>
              </a:rPr>
              <a:t>ona</a:t>
            </a:r>
            <a:r>
              <a:rPr lang="en-US" sz="2400" spc="-36" dirty="0">
                <a:solidFill>
                  <a:srgbClr val="000000"/>
                </a:solidFill>
                <a:latin typeface="Abhaya Libre Regular"/>
              </a:rPr>
              <a:t> je?</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iz</a:t>
            </a:r>
            <a:r>
              <a:rPr lang="en-US" sz="2400" spc="-36" dirty="0">
                <a:solidFill>
                  <a:srgbClr val="000000"/>
                </a:solidFill>
                <a:latin typeface="Abhaya Libre Regular"/>
              </a:rPr>
              <a:t> </a:t>
            </a:r>
            <a:r>
              <a:rPr lang="en-US" sz="2400" spc="-36" dirty="0" err="1">
                <a:solidFill>
                  <a:srgbClr val="000000"/>
                </a:solidFill>
                <a:latin typeface="Abhaya Libre Regular"/>
              </a:rPr>
              <a:t>česa</a:t>
            </a:r>
            <a:r>
              <a:rPr lang="en-US" sz="2400" spc="-36" dirty="0">
                <a:solidFill>
                  <a:srgbClr val="000000"/>
                </a:solidFill>
                <a:latin typeface="Abhaya Libre Regular"/>
              </a:rPr>
              <a:t> je </a:t>
            </a:r>
            <a:r>
              <a:rPr lang="en-US" sz="2400" spc="-36" dirty="0" err="1">
                <a:solidFill>
                  <a:srgbClr val="000000"/>
                </a:solidFill>
                <a:latin typeface="Abhaya Libre Regular"/>
              </a:rPr>
              <a:t>diplomiral</a:t>
            </a:r>
            <a:r>
              <a:rPr lang="en-US" sz="2400" spc="-36" dirty="0">
                <a:solidFill>
                  <a:srgbClr val="000000"/>
                </a:solidFill>
                <a:latin typeface="Abhaya Libre Regular"/>
              </a:rPr>
              <a:t>/a?</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kje</a:t>
            </a:r>
            <a:r>
              <a:rPr lang="en-US" sz="2400" spc="-36" dirty="0">
                <a:solidFill>
                  <a:srgbClr val="000000"/>
                </a:solidFill>
                <a:latin typeface="Abhaya Libre Regular"/>
              </a:rPr>
              <a:t> on/</a:t>
            </a:r>
            <a:r>
              <a:rPr lang="en-US" sz="2400" spc="-36" dirty="0" err="1">
                <a:solidFill>
                  <a:srgbClr val="000000"/>
                </a:solidFill>
                <a:latin typeface="Abhaya Libre Regular"/>
              </a:rPr>
              <a:t>ona</a:t>
            </a:r>
            <a:r>
              <a:rPr lang="en-US" sz="2400" spc="-36" dirty="0">
                <a:solidFill>
                  <a:srgbClr val="000000"/>
                </a:solidFill>
                <a:latin typeface="Abhaya Libre Regular"/>
              </a:rPr>
              <a:t> dela?</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ali</a:t>
            </a:r>
            <a:r>
              <a:rPr lang="en-US" sz="2400" spc="-36" dirty="0">
                <a:solidFill>
                  <a:srgbClr val="000000"/>
                </a:solidFill>
                <a:latin typeface="Abhaya Libre Regular"/>
              </a:rPr>
              <a:t> on/</a:t>
            </a:r>
            <a:r>
              <a:rPr lang="en-US" sz="2400" spc="-36" dirty="0" err="1">
                <a:solidFill>
                  <a:srgbClr val="000000"/>
                </a:solidFill>
                <a:latin typeface="Abhaya Libre Regular"/>
              </a:rPr>
              <a:t>ona</a:t>
            </a:r>
            <a:r>
              <a:rPr lang="en-US" sz="2400" spc="-36" dirty="0">
                <a:solidFill>
                  <a:srgbClr val="000000"/>
                </a:solidFill>
                <a:latin typeface="Abhaya Libre Regular"/>
              </a:rPr>
              <a:t> </a:t>
            </a:r>
            <a:r>
              <a:rPr lang="en-US" sz="2400" spc="-36" dirty="0" err="1">
                <a:solidFill>
                  <a:srgbClr val="000000"/>
                </a:solidFill>
                <a:latin typeface="Abhaya Libre Regular"/>
              </a:rPr>
              <a:t>trenira?kje</a:t>
            </a:r>
            <a:r>
              <a:rPr lang="en-US" sz="2400" spc="-36" dirty="0">
                <a:solidFill>
                  <a:srgbClr val="000000"/>
                </a:solidFill>
                <a:latin typeface="Abhaya Libre Regular"/>
              </a:rPr>
              <a:t> </a:t>
            </a:r>
            <a:r>
              <a:rPr lang="en-US" sz="2400" spc="-36" dirty="0" err="1">
                <a:solidFill>
                  <a:srgbClr val="000000"/>
                </a:solidFill>
                <a:latin typeface="Abhaya Libre Regular"/>
              </a:rPr>
              <a:t>živi</a:t>
            </a:r>
            <a:r>
              <a:rPr lang="en-US" sz="2400" spc="-36" dirty="0">
                <a:solidFill>
                  <a:srgbClr val="000000"/>
                </a:solidFill>
                <a:latin typeface="Abhaya Libre Regular"/>
              </a:rPr>
              <a:t>: v </a:t>
            </a:r>
            <a:r>
              <a:rPr lang="en-US" sz="2400" spc="-36" dirty="0" err="1">
                <a:solidFill>
                  <a:srgbClr val="000000"/>
                </a:solidFill>
                <a:latin typeface="Abhaya Libre Regular"/>
              </a:rPr>
              <a:t>hiši</a:t>
            </a:r>
            <a:r>
              <a:rPr lang="en-US" sz="2400" spc="-36" dirty="0">
                <a:solidFill>
                  <a:srgbClr val="000000"/>
                </a:solidFill>
                <a:latin typeface="Abhaya Libre Regular"/>
              </a:rPr>
              <a:t>/</a:t>
            </a:r>
            <a:r>
              <a:rPr lang="en-US" sz="2400" spc="-36" dirty="0" err="1">
                <a:solidFill>
                  <a:srgbClr val="000000"/>
                </a:solidFill>
                <a:latin typeface="Abhaya Libre Regular"/>
              </a:rPr>
              <a:t>stanovanju</a:t>
            </a:r>
            <a:r>
              <a:rPr lang="en-US" sz="2400" spc="-36" dirty="0">
                <a:solidFill>
                  <a:srgbClr val="000000"/>
                </a:solidFill>
                <a:latin typeface="Abhaya Libre Regular"/>
              </a:rPr>
              <a:t>, </a:t>
            </a:r>
            <a:r>
              <a:rPr lang="en-US" sz="2400" spc="-36" dirty="0" err="1">
                <a:solidFill>
                  <a:srgbClr val="000000"/>
                </a:solidFill>
                <a:latin typeface="Abhaya Libre Regular"/>
              </a:rPr>
              <a:t>mestu</a:t>
            </a:r>
            <a:r>
              <a:rPr lang="en-US" sz="2400" spc="-36" dirty="0">
                <a:solidFill>
                  <a:srgbClr val="000000"/>
                </a:solidFill>
                <a:latin typeface="Abhaya Libre Regular"/>
              </a:rPr>
              <a:t>/</a:t>
            </a:r>
            <a:r>
              <a:rPr lang="en-US" sz="2400" spc="-36" dirty="0" err="1">
                <a:solidFill>
                  <a:srgbClr val="000000"/>
                </a:solidFill>
                <a:latin typeface="Abhaya Libre Regular"/>
              </a:rPr>
              <a:t>vasi</a:t>
            </a:r>
            <a:r>
              <a:rPr lang="en-US" sz="2400" spc="-36" dirty="0">
                <a:solidFill>
                  <a:srgbClr val="000000"/>
                </a:solidFill>
                <a:latin typeface="Abhaya Libre Regular"/>
              </a:rPr>
              <a:t>?</a:t>
            </a:r>
          </a:p>
        </p:txBody>
      </p:sp>
      <p:sp>
        <p:nvSpPr>
          <p:cNvPr id="9" name="TextBox 9"/>
          <p:cNvSpPr txBox="1"/>
          <p:nvPr/>
        </p:nvSpPr>
        <p:spPr>
          <a:xfrm>
            <a:off x="3048000" y="1451096"/>
            <a:ext cx="11658600" cy="765979"/>
          </a:xfrm>
          <a:prstGeom prst="rect">
            <a:avLst/>
          </a:prstGeom>
        </p:spPr>
        <p:txBody>
          <a:bodyPr wrap="square" lIns="0" tIns="0" rIns="0" bIns="0" rtlCol="0" anchor="t">
            <a:spAutoFit/>
          </a:bodyPr>
          <a:lstStyle/>
          <a:p>
            <a:pPr>
              <a:lnSpc>
                <a:spcPts val="5449"/>
              </a:lnSpc>
            </a:pPr>
            <a:r>
              <a:rPr lang="en-US" sz="6410" dirty="0" err="1">
                <a:solidFill>
                  <a:srgbClr val="000000"/>
                </a:solidFill>
                <a:latin typeface="Abhaya Libre Regular"/>
              </a:rPr>
              <a:t>Praksa</a:t>
            </a:r>
            <a:r>
              <a:rPr lang="en-US" sz="6410" dirty="0">
                <a:solidFill>
                  <a:srgbClr val="000000"/>
                </a:solidFill>
                <a:latin typeface="Abhaya Libre Regular"/>
              </a:rPr>
              <a:t>: </a:t>
            </a:r>
            <a:r>
              <a:rPr lang="en-US" sz="6410" dirty="0" err="1">
                <a:solidFill>
                  <a:srgbClr val="000000"/>
                </a:solidFill>
                <a:latin typeface="Abhaya Libre Regular"/>
              </a:rPr>
              <a:t>Definiranje</a:t>
            </a:r>
            <a:r>
              <a:rPr lang="en-US" sz="6410" dirty="0">
                <a:solidFill>
                  <a:srgbClr val="000000"/>
                </a:solidFill>
                <a:latin typeface="Abhaya Libre Regular"/>
              </a:rPr>
              <a:t> </a:t>
            </a:r>
            <a:r>
              <a:rPr lang="en-US" sz="6410" dirty="0" err="1">
                <a:solidFill>
                  <a:srgbClr val="000000"/>
                </a:solidFill>
                <a:latin typeface="Abhaya Libre Regular"/>
              </a:rPr>
              <a:t>idealne</a:t>
            </a:r>
            <a:r>
              <a:rPr lang="en-US" sz="6410" dirty="0">
                <a:solidFill>
                  <a:srgbClr val="000000"/>
                </a:solidFill>
                <a:latin typeface="Abhaya Libre Regular"/>
              </a:rPr>
              <a:t> </a:t>
            </a:r>
            <a:r>
              <a:rPr lang="en-US" sz="6410" dirty="0" err="1">
                <a:solidFill>
                  <a:srgbClr val="000000"/>
                </a:solidFill>
                <a:latin typeface="Abhaya Libre Regular"/>
              </a:rPr>
              <a:t>stranke</a:t>
            </a:r>
            <a:endParaRPr lang="en-US" sz="6410" dirty="0">
              <a:solidFill>
                <a:srgbClr val="000000"/>
              </a:solidFill>
              <a:latin typeface="Abhaya Libre Regular"/>
            </a:endParaRPr>
          </a:p>
        </p:txBody>
      </p:sp>
      <p:sp>
        <p:nvSpPr>
          <p:cNvPr id="10" name="TextBox 9"/>
          <p:cNvSpPr txBox="1"/>
          <p:nvPr/>
        </p:nvSpPr>
        <p:spPr>
          <a:xfrm>
            <a:off x="7543800" y="4979783"/>
            <a:ext cx="530915" cy="461665"/>
          </a:xfrm>
          <a:prstGeom prst="rect">
            <a:avLst/>
          </a:prstGeom>
          <a:noFill/>
        </p:spPr>
        <p:txBody>
          <a:bodyPr wrap="none" rtlCol="0">
            <a:spAutoFit/>
          </a:bodyPr>
          <a:lstStyle/>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p:txBody>
      </p:sp>
      <p:sp>
        <p:nvSpPr>
          <p:cNvPr id="11" name="TextBox 10"/>
          <p:cNvSpPr txBox="1"/>
          <p:nvPr/>
        </p:nvSpPr>
        <p:spPr>
          <a:xfrm>
            <a:off x="10841956" y="7608260"/>
            <a:ext cx="5388013" cy="461665"/>
          </a:xfrm>
          <a:prstGeom prst="rect">
            <a:avLst/>
          </a:prstGeom>
          <a:noFill/>
        </p:spPr>
        <p:txBody>
          <a:bodyPr wrap="none" rtlCol="0">
            <a:spAutoFit/>
          </a:bodyPr>
          <a:lstStyle/>
          <a:p>
            <a:r>
              <a:rPr lang="pl-PL" sz="2400" dirty="0">
                <a:latin typeface="Abhaya Libre Regular" panose="020B0604020202020204" charset="0"/>
                <a:cs typeface="Abhaya Libre Regular" panose="020B0604020202020204" charset="0"/>
              </a:rPr>
              <a:t>Zapišite popoln opis vaše idealne stranke.</a:t>
            </a:r>
            <a:endParaRPr lang="sl-SI" sz="2400" dirty="0">
              <a:latin typeface="Abhaya Libre Regular" panose="020B0604020202020204" charset="0"/>
              <a:cs typeface="Abhaya Libre Regular" panose="020B0604020202020204" charset="0"/>
            </a:endParaRPr>
          </a:p>
        </p:txBody>
      </p:sp>
      <p:pic>
        <p:nvPicPr>
          <p:cNvPr id="14" name="Picture 13">
            <a:extLst>
              <a:ext uri="{FF2B5EF4-FFF2-40B4-BE49-F238E27FC236}">
                <a16:creationId xmlns:a16="http://schemas.microsoft.com/office/drawing/2014/main" id="{8192D0DB-BAEE-6131-01DE-DD07547100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60153" y="3903703"/>
            <a:ext cx="4465290" cy="2782945"/>
          </a:xfrm>
          <a:prstGeom prst="rect">
            <a:avLst/>
          </a:prstGeom>
        </p:spPr>
      </p:pic>
    </p:spTree>
    <p:extLst>
      <p:ext uri="{BB962C8B-B14F-4D97-AF65-F5344CB8AC3E}">
        <p14:creationId xmlns:p14="http://schemas.microsoft.com/office/powerpoint/2010/main" val="1322511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838200" y="3773746"/>
            <a:ext cx="8899201" cy="3035446"/>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1. </a:t>
            </a:r>
            <a:r>
              <a:rPr lang="en-US" sz="2400" spc="-36" dirty="0" err="1">
                <a:solidFill>
                  <a:srgbClr val="000000"/>
                </a:solidFill>
                <a:latin typeface="Abhaya Libre Regular"/>
              </a:rPr>
              <a:t>korak</a:t>
            </a:r>
            <a:r>
              <a:rPr lang="en-US" sz="2400" spc="-36" dirty="0">
                <a:solidFill>
                  <a:srgbClr val="000000"/>
                </a:solidFill>
                <a:latin typeface="Abhaya Libre Regular"/>
              </a:rPr>
              <a:t>: </a:t>
            </a:r>
            <a:r>
              <a:rPr lang="en-US" sz="2400" spc="-36" dirty="0" err="1">
                <a:solidFill>
                  <a:srgbClr val="000000"/>
                </a:solidFill>
                <a:latin typeface="Abhaya Libre Regular"/>
              </a:rPr>
              <a:t>Določite</a:t>
            </a:r>
            <a:r>
              <a:rPr lang="en-US" sz="2400" spc="-36" dirty="0">
                <a:solidFill>
                  <a:srgbClr val="000000"/>
                </a:solidFill>
                <a:latin typeface="Abhaya Libre Regular"/>
              </a:rPr>
              <a:t> </a:t>
            </a:r>
            <a:r>
              <a:rPr lang="en-US" sz="2400" spc="-36" dirty="0" err="1">
                <a:solidFill>
                  <a:srgbClr val="000000"/>
                </a:solidFill>
                <a:latin typeface="Abhaya Libre Regular"/>
              </a:rPr>
              <a:t>svojo</a:t>
            </a:r>
            <a:r>
              <a:rPr lang="en-US" sz="2400" spc="-36" dirty="0">
                <a:solidFill>
                  <a:srgbClr val="000000"/>
                </a:solidFill>
                <a:latin typeface="Abhaya Libre Regular"/>
              </a:rPr>
              <a:t> </a:t>
            </a:r>
            <a:r>
              <a:rPr lang="en-US" sz="2400" spc="-36" dirty="0" err="1">
                <a:solidFill>
                  <a:srgbClr val="000000"/>
                </a:solidFill>
                <a:latin typeface="Abhaya Libre Regular"/>
              </a:rPr>
              <a:t>ciljno</a:t>
            </a:r>
            <a:r>
              <a:rPr lang="en-US" sz="2400" spc="-36" dirty="0">
                <a:solidFill>
                  <a:srgbClr val="000000"/>
                </a:solidFill>
                <a:latin typeface="Abhaya Libre Regular"/>
              </a:rPr>
              <a:t> </a:t>
            </a:r>
            <a:r>
              <a:rPr lang="en-US" sz="2400" spc="-36" dirty="0" err="1">
                <a:solidFill>
                  <a:srgbClr val="000000"/>
                </a:solidFill>
                <a:latin typeface="Abhaya Libre Regular"/>
              </a:rPr>
              <a:t>skupino</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2. </a:t>
            </a:r>
            <a:r>
              <a:rPr lang="en-US" sz="2400" spc="-36" dirty="0" err="1">
                <a:solidFill>
                  <a:srgbClr val="000000"/>
                </a:solidFill>
                <a:latin typeface="Abhaya Libre Regular"/>
              </a:rPr>
              <a:t>korak</a:t>
            </a:r>
            <a:r>
              <a:rPr lang="en-US" sz="2400" spc="-36" dirty="0">
                <a:solidFill>
                  <a:srgbClr val="000000"/>
                </a:solidFill>
                <a:latin typeface="Abhaya Libre Regular"/>
              </a:rPr>
              <a:t>: </a:t>
            </a:r>
            <a:r>
              <a:rPr lang="en-US" sz="2400" spc="-36" dirty="0" err="1">
                <a:solidFill>
                  <a:srgbClr val="000000"/>
                </a:solidFill>
                <a:latin typeface="Abhaya Libre Regular"/>
              </a:rPr>
              <a:t>Ustvarite</a:t>
            </a:r>
            <a:r>
              <a:rPr lang="en-US" sz="2400" spc="-36" dirty="0">
                <a:solidFill>
                  <a:srgbClr val="000000"/>
                </a:solidFill>
                <a:latin typeface="Abhaya Libre Regular"/>
              </a:rPr>
              <a:t> </a:t>
            </a:r>
            <a:r>
              <a:rPr lang="en-US" sz="2400" spc="-36" dirty="0" err="1">
                <a:solidFill>
                  <a:srgbClr val="000000"/>
                </a:solidFill>
                <a:latin typeface="Abhaya Libre Regular"/>
              </a:rPr>
              <a:t>uporabno</a:t>
            </a:r>
            <a:r>
              <a:rPr lang="en-US" sz="2400" spc="-36" dirty="0">
                <a:solidFill>
                  <a:srgbClr val="000000"/>
                </a:solidFill>
                <a:latin typeface="Abhaya Libre Regular"/>
              </a:rPr>
              <a:t> in </a:t>
            </a:r>
            <a:r>
              <a:rPr lang="en-US" sz="2400" spc="-36" dirty="0" err="1">
                <a:solidFill>
                  <a:srgbClr val="000000"/>
                </a:solidFill>
                <a:latin typeface="Abhaya Libre Regular"/>
              </a:rPr>
              <a:t>ustrezno</a:t>
            </a:r>
            <a:r>
              <a:rPr lang="en-US" sz="2400" spc="-36" dirty="0">
                <a:solidFill>
                  <a:srgbClr val="000000"/>
                </a:solidFill>
                <a:latin typeface="Abhaya Libre Regular"/>
              </a:rPr>
              <a:t> </a:t>
            </a:r>
            <a:r>
              <a:rPr lang="en-US" sz="2400" spc="-36" dirty="0" err="1">
                <a:solidFill>
                  <a:srgbClr val="000000"/>
                </a:solidFill>
                <a:latin typeface="Abhaya Libre Regular"/>
              </a:rPr>
              <a:t>vsebino</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3. </a:t>
            </a:r>
            <a:r>
              <a:rPr lang="en-US" sz="2400" spc="-36" dirty="0" err="1">
                <a:solidFill>
                  <a:srgbClr val="000000"/>
                </a:solidFill>
                <a:latin typeface="Abhaya Libre Regular"/>
              </a:rPr>
              <a:t>korak</a:t>
            </a:r>
            <a:r>
              <a:rPr lang="en-US" sz="2400" spc="-36" dirty="0">
                <a:solidFill>
                  <a:srgbClr val="000000"/>
                </a:solidFill>
                <a:latin typeface="Abhaya Libre Regular"/>
              </a:rPr>
              <a:t>: </a:t>
            </a:r>
            <a:r>
              <a:rPr lang="en-US" sz="2400" spc="-36" dirty="0" err="1">
                <a:solidFill>
                  <a:srgbClr val="000000"/>
                </a:solidFill>
                <a:latin typeface="Abhaya Libre Regular"/>
              </a:rPr>
              <a:t>Izkoristite</a:t>
            </a:r>
            <a:r>
              <a:rPr lang="en-US" sz="2400" spc="-36" dirty="0">
                <a:solidFill>
                  <a:srgbClr val="000000"/>
                </a:solidFill>
                <a:latin typeface="Abhaya Libre Regular"/>
              </a:rPr>
              <a:t> </a:t>
            </a:r>
            <a:r>
              <a:rPr lang="en-US" sz="2400" spc="-36" dirty="0" err="1">
                <a:solidFill>
                  <a:srgbClr val="000000"/>
                </a:solidFill>
                <a:latin typeface="Abhaya Libre Regular"/>
              </a:rPr>
              <a:t>vplivneže</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4. </a:t>
            </a:r>
            <a:r>
              <a:rPr lang="en-US" sz="2400" spc="-36" dirty="0" err="1">
                <a:solidFill>
                  <a:srgbClr val="000000"/>
                </a:solidFill>
                <a:latin typeface="Abhaya Libre Regular"/>
              </a:rPr>
              <a:t>korak</a:t>
            </a:r>
            <a:r>
              <a:rPr lang="en-US" sz="2400" spc="-36" dirty="0">
                <a:solidFill>
                  <a:srgbClr val="000000"/>
                </a:solidFill>
                <a:latin typeface="Abhaya Libre Regular"/>
              </a:rPr>
              <a:t>: </a:t>
            </a:r>
            <a:r>
              <a:rPr lang="en-US" sz="2400" spc="-36" dirty="0" err="1">
                <a:solidFill>
                  <a:srgbClr val="000000"/>
                </a:solidFill>
                <a:latin typeface="Abhaya Libre Regular"/>
              </a:rPr>
              <a:t>Uporabite</a:t>
            </a:r>
            <a:r>
              <a:rPr lang="en-US" sz="2400" spc="-36" dirty="0">
                <a:solidFill>
                  <a:srgbClr val="000000"/>
                </a:solidFill>
                <a:latin typeface="Abhaya Libre Regular"/>
              </a:rPr>
              <a:t> </a:t>
            </a:r>
            <a:r>
              <a:rPr lang="en-US" sz="2400" spc="-36" dirty="0" err="1">
                <a:solidFill>
                  <a:srgbClr val="000000"/>
                </a:solidFill>
                <a:latin typeface="Abhaya Libre Regular"/>
              </a:rPr>
              <a:t>ciljano</a:t>
            </a:r>
            <a:r>
              <a:rPr lang="en-US" sz="2400" spc="-36" dirty="0">
                <a:solidFill>
                  <a:srgbClr val="000000"/>
                </a:solidFill>
                <a:latin typeface="Abhaya Libre Regular"/>
              </a:rPr>
              <a:t> </a:t>
            </a:r>
            <a:r>
              <a:rPr lang="en-US" sz="2400" spc="-36" dirty="0" err="1">
                <a:solidFill>
                  <a:srgbClr val="000000"/>
                </a:solidFill>
                <a:latin typeface="Abhaya Libre Regular"/>
              </a:rPr>
              <a:t>oglaševanje</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5. </a:t>
            </a:r>
            <a:r>
              <a:rPr lang="en-US" sz="2400" spc="-36" dirty="0" err="1">
                <a:solidFill>
                  <a:srgbClr val="000000"/>
                </a:solidFill>
                <a:latin typeface="Abhaya Libre Regular"/>
              </a:rPr>
              <a:t>korak</a:t>
            </a:r>
            <a:r>
              <a:rPr lang="en-US" sz="2400" spc="-36" dirty="0">
                <a:solidFill>
                  <a:srgbClr val="000000"/>
                </a:solidFill>
                <a:latin typeface="Abhaya Libre Regular"/>
              </a:rPr>
              <a:t>: </a:t>
            </a:r>
            <a:r>
              <a:rPr lang="en-US" sz="2400" spc="-36" dirty="0" err="1">
                <a:solidFill>
                  <a:srgbClr val="000000"/>
                </a:solidFill>
                <a:latin typeface="Abhaya Libre Regular"/>
              </a:rPr>
              <a:t>Referenčno</a:t>
            </a:r>
            <a:r>
              <a:rPr lang="en-US" sz="2400" spc="-36" dirty="0">
                <a:solidFill>
                  <a:srgbClr val="000000"/>
                </a:solidFill>
                <a:latin typeface="Abhaya Libre Regular"/>
              </a:rPr>
              <a:t> </a:t>
            </a:r>
            <a:r>
              <a:rPr lang="en-US" sz="2800" spc="-36" dirty="0" err="1">
                <a:solidFill>
                  <a:srgbClr val="000000"/>
                </a:solidFill>
                <a:latin typeface="Abhaya Libre Regular"/>
              </a:rPr>
              <a:t>trženje</a:t>
            </a:r>
            <a:endParaRPr lang="en-US" sz="28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6. </a:t>
            </a:r>
            <a:r>
              <a:rPr lang="en-US" sz="2400" spc="-36" dirty="0" err="1">
                <a:solidFill>
                  <a:srgbClr val="000000"/>
                </a:solidFill>
                <a:latin typeface="Abhaya Libre Regular"/>
              </a:rPr>
              <a:t>korak</a:t>
            </a:r>
            <a:r>
              <a:rPr lang="en-US" sz="2400" spc="-36" dirty="0">
                <a:solidFill>
                  <a:srgbClr val="000000"/>
                </a:solidFill>
                <a:latin typeface="Abhaya Libre Regular"/>
              </a:rPr>
              <a:t>: Dose</a:t>
            </a:r>
            <a:r>
              <a:rPr lang="sl-SI" sz="2400" spc="-36" dirty="0">
                <a:solidFill>
                  <a:srgbClr val="000000"/>
                </a:solidFill>
                <a:latin typeface="Abhaya Libre Regular"/>
              </a:rPr>
              <a:t>ž</a:t>
            </a:r>
            <a:r>
              <a:rPr lang="en-US" sz="2400" spc="-36" dirty="0" err="1">
                <a:solidFill>
                  <a:srgbClr val="000000"/>
                </a:solidFill>
                <a:latin typeface="Abhaya Libre Regular"/>
              </a:rPr>
              <a:t>ite</a:t>
            </a:r>
            <a:r>
              <a:rPr lang="en-US" sz="2400" spc="-36" dirty="0">
                <a:solidFill>
                  <a:srgbClr val="000000"/>
                </a:solidFill>
                <a:latin typeface="Abhaya Libre Regular"/>
              </a:rPr>
              <a:t> </a:t>
            </a:r>
            <a:r>
              <a:rPr lang="en-US" sz="2400" spc="-36" dirty="0" err="1">
                <a:solidFill>
                  <a:srgbClr val="000000"/>
                </a:solidFill>
                <a:latin typeface="Abhaya Libre Regular"/>
              </a:rPr>
              <a:t>ciljno</a:t>
            </a:r>
            <a:r>
              <a:rPr lang="en-US" sz="2400" spc="-36" dirty="0">
                <a:solidFill>
                  <a:srgbClr val="000000"/>
                </a:solidFill>
                <a:latin typeface="Abhaya Libre Regular"/>
              </a:rPr>
              <a:t> </a:t>
            </a:r>
            <a:r>
              <a:rPr lang="en-US" sz="2400" spc="-36" dirty="0" err="1">
                <a:solidFill>
                  <a:srgbClr val="000000"/>
                </a:solidFill>
                <a:latin typeface="Abhaya Libre Regular"/>
              </a:rPr>
              <a:t>občinstvo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družbenih</a:t>
            </a:r>
            <a:r>
              <a:rPr lang="en-US" sz="2400" spc="-36" dirty="0">
                <a:solidFill>
                  <a:srgbClr val="000000"/>
                </a:solidFill>
                <a:latin typeface="Abhaya Libre Regular"/>
              </a:rPr>
              <a:t> </a:t>
            </a:r>
            <a:r>
              <a:rPr lang="en-US" sz="2400" spc="-36" dirty="0" err="1">
                <a:solidFill>
                  <a:srgbClr val="000000"/>
                </a:solidFill>
                <a:latin typeface="Abhaya Libre Regular"/>
              </a:rPr>
              <a:t>medijih</a:t>
            </a:r>
            <a:r>
              <a:rPr lang="en-US" sz="2400" spc="-36" dirty="0">
                <a:solidFill>
                  <a:srgbClr val="000000"/>
                </a:solidFill>
                <a:latin typeface="Abhaya Libre Regular"/>
              </a:rPr>
              <a:t> </a:t>
            </a:r>
            <a:r>
              <a:rPr lang="en-US" sz="2400" spc="-36" dirty="0" err="1">
                <a:solidFill>
                  <a:srgbClr val="000000"/>
                </a:solidFill>
                <a:latin typeface="Abhaya Libre Regular"/>
              </a:rPr>
              <a:t>prek</a:t>
            </a:r>
            <a:r>
              <a:rPr lang="sl-SI" sz="2400" spc="-36" dirty="0">
                <a:solidFill>
                  <a:srgbClr val="000000"/>
                </a:solidFill>
                <a:latin typeface="Abhaya Libre Regular"/>
              </a:rPr>
              <a:t>o</a:t>
            </a:r>
            <a:r>
              <a:rPr lang="en-US" sz="2400" spc="-36" dirty="0">
                <a:solidFill>
                  <a:srgbClr val="000000"/>
                </a:solidFill>
                <a:latin typeface="Abhaya Libre Regular"/>
              </a:rPr>
              <a:t> v Hashtags</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13"/>
          <a:srcRect/>
          <a:stretch>
            <a:fillRect/>
          </a:stretch>
        </p:blipFill>
        <p:spPr>
          <a:xfrm>
            <a:off x="7555793" y="9357675"/>
            <a:ext cx="3710720" cy="779251"/>
          </a:xfrm>
          <a:prstGeom prst="rect">
            <a:avLst/>
          </a:prstGeom>
        </p:spPr>
      </p:pic>
      <p:sp>
        <p:nvSpPr>
          <p:cNvPr id="38" name="TextBox 37"/>
          <p:cNvSpPr txBox="1"/>
          <p:nvPr/>
        </p:nvSpPr>
        <p:spPr>
          <a:xfrm>
            <a:off x="838200" y="2091583"/>
            <a:ext cx="10780289" cy="1077218"/>
          </a:xfrm>
          <a:prstGeom prst="rect">
            <a:avLst/>
          </a:prstGeom>
          <a:noFill/>
        </p:spPr>
        <p:txBody>
          <a:bodyPr wrap="square" rtlCol="0">
            <a:spAutoFit/>
          </a:bodyPr>
          <a:lstStyle/>
          <a:p>
            <a:r>
              <a:rPr lang="en-US" sz="6400" dirty="0" err="1">
                <a:latin typeface="Abhaya Libre Regular" panose="020B0604020202020204" charset="0"/>
                <a:cs typeface="Abhaya Libre Regular" panose="020B0604020202020204" charset="0"/>
              </a:rPr>
              <a:t>Kako</a:t>
            </a:r>
            <a:r>
              <a:rPr lang="en-US" sz="6400" dirty="0">
                <a:latin typeface="Abhaya Libre Regular" panose="020B0604020202020204" charset="0"/>
                <a:cs typeface="Abhaya Libre Regular" panose="020B0604020202020204" charset="0"/>
              </a:rPr>
              <a:t> </a:t>
            </a:r>
            <a:r>
              <a:rPr lang="en-US" sz="6400" dirty="0" err="1">
                <a:latin typeface="Abhaya Libre Regular" panose="020B0604020202020204" charset="0"/>
                <a:cs typeface="Abhaya Libre Regular" panose="020B0604020202020204" charset="0"/>
              </a:rPr>
              <a:t>doseči</a:t>
            </a:r>
            <a:r>
              <a:rPr lang="en-US" sz="6400" dirty="0">
                <a:latin typeface="Abhaya Libre Regular" panose="020B0604020202020204" charset="0"/>
                <a:cs typeface="Abhaya Libre Regular" panose="020B0604020202020204" charset="0"/>
              </a:rPr>
              <a:t> </a:t>
            </a:r>
            <a:r>
              <a:rPr lang="en-US" sz="6400" dirty="0" err="1">
                <a:latin typeface="Abhaya Libre Regular" panose="020B0604020202020204" charset="0"/>
                <a:cs typeface="Abhaya Libre Regular" panose="020B0604020202020204" charset="0"/>
              </a:rPr>
              <a:t>ciljno</a:t>
            </a:r>
            <a:r>
              <a:rPr lang="en-US" sz="6400" dirty="0">
                <a:latin typeface="Abhaya Libre Regular" panose="020B0604020202020204" charset="0"/>
                <a:cs typeface="Abhaya Libre Regular" panose="020B0604020202020204" charset="0"/>
              </a:rPr>
              <a:t> </a:t>
            </a:r>
            <a:r>
              <a:rPr lang="en-US" sz="6400" dirty="0" err="1">
                <a:latin typeface="Abhaya Libre Regular" panose="020B0604020202020204" charset="0"/>
                <a:cs typeface="Abhaya Libre Regular" panose="020B0604020202020204" charset="0"/>
              </a:rPr>
              <a:t>občinstvo</a:t>
            </a:r>
            <a:r>
              <a:rPr lang="en-US" sz="6400" dirty="0">
                <a:latin typeface="Abhaya Libre Regular" panose="020B0604020202020204" charset="0"/>
                <a:cs typeface="Abhaya Libre Regular" panose="020B0604020202020204" charset="0"/>
              </a:rPr>
              <a:t>?</a:t>
            </a:r>
          </a:p>
        </p:txBody>
      </p:sp>
      <p:pic>
        <p:nvPicPr>
          <p:cNvPr id="29" name="Picture 28" descr="Text, letter, whiteboard&#10;&#10;Description automatically generated">
            <a:extLst>
              <a:ext uri="{FF2B5EF4-FFF2-40B4-BE49-F238E27FC236}">
                <a16:creationId xmlns:a16="http://schemas.microsoft.com/office/drawing/2014/main" id="{87D1771B-9197-26DC-F1C5-B7603E25AA5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56715" y="3260424"/>
            <a:ext cx="5831937" cy="3887958"/>
          </a:xfrm>
          <a:prstGeom prst="rect">
            <a:avLst/>
          </a:prstGeom>
        </p:spPr>
      </p:pic>
    </p:spTree>
    <p:extLst>
      <p:ext uri="{BB962C8B-B14F-4D97-AF65-F5344CB8AC3E}">
        <p14:creationId xmlns:p14="http://schemas.microsoft.com/office/powerpoint/2010/main" val="180535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err="1">
                <a:solidFill>
                  <a:srgbClr val="04989E"/>
                </a:solidFill>
                <a:latin typeface="Abhaya Libre Regular"/>
              </a:rPr>
              <a:t>Tržn</a:t>
            </a:r>
            <a:r>
              <a:rPr lang="sl-SI" sz="9000" dirty="0">
                <a:solidFill>
                  <a:srgbClr val="04989E"/>
                </a:solidFill>
                <a:latin typeface="Abhaya Libre Regular"/>
              </a:rPr>
              <a:t>e</a:t>
            </a:r>
            <a:r>
              <a:rPr lang="en-US" sz="9000" dirty="0">
                <a:solidFill>
                  <a:srgbClr val="04989E"/>
                </a:solidFill>
                <a:latin typeface="Abhaya Libre Regular"/>
              </a:rPr>
              <a:t> </a:t>
            </a:r>
            <a:r>
              <a:rPr lang="en-US" sz="9000" dirty="0" err="1">
                <a:solidFill>
                  <a:srgbClr val="04989E"/>
                </a:solidFill>
                <a:latin typeface="Abhaya Libre Regular"/>
              </a:rPr>
              <a:t>niš</a:t>
            </a:r>
            <a:r>
              <a:rPr lang="sl-SI" sz="9000" dirty="0">
                <a:solidFill>
                  <a:srgbClr val="04989E"/>
                </a:solidFill>
                <a:latin typeface="Abhaya Libre Regular"/>
              </a:rPr>
              <a:t>e </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2693932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2693045"/>
          </a:xfrm>
          <a:prstGeom prst="rect">
            <a:avLst/>
          </a:prstGeom>
        </p:spPr>
        <p:txBody>
          <a:bodyPr lIns="0" tIns="0" rIns="0" bIns="0" rtlCol="0" anchor="t">
            <a:spAutoFit/>
          </a:bodyPr>
          <a:lstStyle/>
          <a:p>
            <a:pPr algn="ctr">
              <a:lnSpc>
                <a:spcPct val="150000"/>
              </a:lnSpc>
            </a:pPr>
            <a:r>
              <a:rPr lang="sl-SI" sz="4000" dirty="0">
                <a:solidFill>
                  <a:srgbClr val="04989E"/>
                </a:solidFill>
                <a:latin typeface="Abhaya Libre Regular"/>
              </a:rPr>
              <a:t>P</a:t>
            </a:r>
            <a:r>
              <a:rPr lang="en-US" sz="4000" dirty="0" err="1">
                <a:solidFill>
                  <a:srgbClr val="04989E"/>
                </a:solidFill>
                <a:latin typeface="Abhaya Libre Regular"/>
              </a:rPr>
              <a:t>repoznavanje</a:t>
            </a:r>
            <a:r>
              <a:rPr lang="en-US" sz="4000" dirty="0">
                <a:solidFill>
                  <a:srgbClr val="04989E"/>
                </a:solidFill>
                <a:latin typeface="Abhaya Libre Regular"/>
              </a:rPr>
              <a:t> </a:t>
            </a:r>
            <a:r>
              <a:rPr lang="en-US" sz="4000" dirty="0" err="1">
                <a:solidFill>
                  <a:srgbClr val="04989E"/>
                </a:solidFill>
                <a:latin typeface="Abhaya Libre Regular"/>
              </a:rPr>
              <a:t>novih</a:t>
            </a:r>
            <a:r>
              <a:rPr lang="en-US" sz="4000" dirty="0">
                <a:solidFill>
                  <a:srgbClr val="04989E"/>
                </a:solidFill>
                <a:latin typeface="Abhaya Libre Regular"/>
              </a:rPr>
              <a:t> </a:t>
            </a:r>
            <a:r>
              <a:rPr lang="en-US" sz="4000" dirty="0" err="1">
                <a:solidFill>
                  <a:srgbClr val="04989E"/>
                </a:solidFill>
                <a:latin typeface="Abhaya Libre Regular"/>
              </a:rPr>
              <a:t>trendov</a:t>
            </a:r>
            <a:r>
              <a:rPr lang="en-US" sz="4000" dirty="0">
                <a:solidFill>
                  <a:srgbClr val="04989E"/>
                </a:solidFill>
                <a:latin typeface="Abhaya Libre Regular"/>
              </a:rPr>
              <a:t> in </a:t>
            </a:r>
            <a:r>
              <a:rPr lang="en-US" sz="4000" dirty="0" err="1">
                <a:solidFill>
                  <a:srgbClr val="04989E"/>
                </a:solidFill>
                <a:latin typeface="Abhaya Libre Regular"/>
              </a:rPr>
              <a:t>zahtev</a:t>
            </a:r>
            <a:r>
              <a:rPr lang="en-US" sz="4000" dirty="0">
                <a:solidFill>
                  <a:srgbClr val="04989E"/>
                </a:solidFill>
                <a:latin typeface="Abhaya Libre Regular"/>
              </a:rPr>
              <a:t> </a:t>
            </a:r>
            <a:r>
              <a:rPr lang="en-US" sz="4000" dirty="0" err="1">
                <a:solidFill>
                  <a:srgbClr val="04989E"/>
                </a:solidFill>
                <a:latin typeface="Abhaya Libre Regular"/>
              </a:rPr>
              <a:t>trgov</a:t>
            </a:r>
            <a:r>
              <a:rPr lang="en-US" sz="4000" dirty="0">
                <a:solidFill>
                  <a:srgbClr val="04989E"/>
                </a:solidFill>
                <a:latin typeface="Abhaya Libre Regular"/>
              </a:rPr>
              <a:t> za </a:t>
            </a:r>
            <a:r>
              <a:rPr lang="en-US" sz="4000" dirty="0" err="1">
                <a:solidFill>
                  <a:srgbClr val="04989E"/>
                </a:solidFill>
                <a:latin typeface="Abhaya Libre Regular"/>
              </a:rPr>
              <a:t>proizvodnjo</a:t>
            </a:r>
            <a:r>
              <a:rPr lang="en-US" sz="4000" dirty="0">
                <a:solidFill>
                  <a:srgbClr val="04989E"/>
                </a:solidFill>
                <a:latin typeface="Abhaya Libre Regular"/>
              </a:rPr>
              <a:t> </a:t>
            </a:r>
            <a:r>
              <a:rPr lang="en-US" sz="4000" dirty="0" err="1">
                <a:solidFill>
                  <a:srgbClr val="04989E"/>
                </a:solidFill>
                <a:latin typeface="Abhaya Libre Regular"/>
              </a:rPr>
              <a:t>novega</a:t>
            </a:r>
            <a:r>
              <a:rPr lang="en-US" sz="4000" dirty="0">
                <a:solidFill>
                  <a:srgbClr val="04989E"/>
                </a:solidFill>
                <a:latin typeface="Abhaya Libre Regular"/>
              </a:rPr>
              <a:t> </a:t>
            </a:r>
            <a:r>
              <a:rPr lang="en-US" sz="4000" dirty="0" err="1">
                <a:solidFill>
                  <a:srgbClr val="04989E"/>
                </a:solidFill>
                <a:latin typeface="Abhaya Libre Regular"/>
              </a:rPr>
              <a:t>blaga</a:t>
            </a:r>
            <a:r>
              <a:rPr lang="en-US" sz="4000" dirty="0">
                <a:solidFill>
                  <a:srgbClr val="04989E"/>
                </a:solidFill>
                <a:latin typeface="Abhaya Libre Regular"/>
              </a:rPr>
              <a:t> </a:t>
            </a:r>
            <a:r>
              <a:rPr lang="en-US" sz="4000" dirty="0" err="1">
                <a:solidFill>
                  <a:srgbClr val="04989E"/>
                </a:solidFill>
                <a:latin typeface="Abhaya Libre Regular"/>
              </a:rPr>
              <a:t>ali</a:t>
            </a:r>
            <a:r>
              <a:rPr lang="en-US" sz="4000" dirty="0">
                <a:solidFill>
                  <a:srgbClr val="04989E"/>
                </a:solidFill>
                <a:latin typeface="Abhaya Libre Regular"/>
              </a:rPr>
              <a:t> </a:t>
            </a:r>
            <a:r>
              <a:rPr lang="en-US" sz="4000" dirty="0" err="1">
                <a:solidFill>
                  <a:srgbClr val="04989E"/>
                </a:solidFill>
                <a:latin typeface="Abhaya Libre Regular"/>
              </a:rPr>
              <a:t>storitev</a:t>
            </a:r>
            <a:r>
              <a:rPr lang="en-US" sz="4000" dirty="0">
                <a:solidFill>
                  <a:srgbClr val="04989E"/>
                </a:solidFill>
                <a:latin typeface="Abhaya Libre Regular"/>
              </a:rPr>
              <a:t>, ki </a:t>
            </a:r>
            <a:r>
              <a:rPr lang="en-US" sz="4000" dirty="0" err="1">
                <a:solidFill>
                  <a:srgbClr val="04989E"/>
                </a:solidFill>
                <a:latin typeface="Abhaya Libre Regular"/>
              </a:rPr>
              <a:t>bodo</a:t>
            </a:r>
            <a:r>
              <a:rPr lang="en-US" sz="4000" dirty="0">
                <a:solidFill>
                  <a:srgbClr val="04989E"/>
                </a:solidFill>
                <a:latin typeface="Abhaya Libre Regular"/>
              </a:rPr>
              <a:t> </a:t>
            </a:r>
            <a:r>
              <a:rPr lang="en-US" sz="4000" dirty="0" err="1">
                <a:solidFill>
                  <a:srgbClr val="04989E"/>
                </a:solidFill>
                <a:latin typeface="Abhaya Libre Regular"/>
              </a:rPr>
              <a:t>privlačne</a:t>
            </a:r>
            <a:r>
              <a:rPr lang="en-US" sz="4000" dirty="0">
                <a:solidFill>
                  <a:srgbClr val="04989E"/>
                </a:solidFill>
                <a:latin typeface="Abhaya Libre Regular"/>
              </a:rPr>
              <a:t> za </a:t>
            </a:r>
            <a:r>
              <a:rPr lang="en-US" sz="4000" dirty="0" err="1">
                <a:solidFill>
                  <a:srgbClr val="04989E"/>
                </a:solidFill>
                <a:latin typeface="Abhaya Libre Regular"/>
              </a:rPr>
              <a:t>ciljno</a:t>
            </a:r>
            <a:r>
              <a:rPr lang="en-US" sz="4000" dirty="0">
                <a:solidFill>
                  <a:srgbClr val="04989E"/>
                </a:solidFill>
                <a:latin typeface="Abhaya Libre Regular"/>
              </a:rPr>
              <a:t> </a:t>
            </a:r>
            <a:r>
              <a:rPr lang="en-US" sz="4000" dirty="0" err="1">
                <a:solidFill>
                  <a:srgbClr val="04989E"/>
                </a:solidFill>
                <a:latin typeface="Abhaya Libre Regular"/>
              </a:rPr>
              <a:t>skupino</a:t>
            </a:r>
            <a:r>
              <a:rPr lang="en-US" sz="4000" dirty="0">
                <a:solidFill>
                  <a:srgbClr val="04989E"/>
                </a:solidFill>
                <a:latin typeface="Abhaya Libre Regular"/>
              </a:rPr>
              <a:t>, </a:t>
            </a:r>
            <a:r>
              <a:rPr lang="sl-SI" sz="4000" dirty="0">
                <a:solidFill>
                  <a:srgbClr val="04989E"/>
                </a:solidFill>
                <a:latin typeface="Abhaya Libre Regular"/>
              </a:rPr>
              <a:t>                              </a:t>
            </a:r>
            <a:r>
              <a:rPr lang="en-US" sz="4000" dirty="0" err="1">
                <a:solidFill>
                  <a:srgbClr val="04989E"/>
                </a:solidFill>
                <a:latin typeface="Abhaya Libre Regular"/>
              </a:rPr>
              <a:t>ter</a:t>
            </a:r>
            <a:r>
              <a:rPr lang="en-US" sz="4000" dirty="0">
                <a:solidFill>
                  <a:srgbClr val="04989E"/>
                </a:solidFill>
                <a:latin typeface="Abhaya Libre Regular"/>
              </a:rPr>
              <a:t> </a:t>
            </a:r>
            <a:r>
              <a:rPr lang="en-US" sz="4000" dirty="0" err="1">
                <a:solidFill>
                  <a:srgbClr val="04989E"/>
                </a:solidFill>
                <a:latin typeface="Abhaya Libre Regular"/>
              </a:rPr>
              <a:t>kako</a:t>
            </a:r>
            <a:r>
              <a:rPr lang="en-US" sz="4000" dirty="0">
                <a:solidFill>
                  <a:srgbClr val="04989E"/>
                </a:solidFill>
                <a:latin typeface="Abhaya Libre Regular"/>
              </a:rPr>
              <a:t> </a:t>
            </a:r>
            <a:r>
              <a:rPr lang="en-US" sz="4000" dirty="0" err="1">
                <a:solidFill>
                  <a:srgbClr val="04989E"/>
                </a:solidFill>
                <a:latin typeface="Abhaya Libre Regular"/>
              </a:rPr>
              <a:t>bodo</a:t>
            </a:r>
            <a:r>
              <a:rPr lang="en-US" sz="4000" dirty="0">
                <a:solidFill>
                  <a:srgbClr val="04989E"/>
                </a:solidFill>
                <a:latin typeface="Abhaya Libre Regular"/>
              </a:rPr>
              <a:t> </a:t>
            </a:r>
            <a:r>
              <a:rPr lang="en-US" sz="4000" dirty="0" err="1">
                <a:solidFill>
                  <a:srgbClr val="04989E"/>
                </a:solidFill>
                <a:latin typeface="Abhaya Libre Regular"/>
              </a:rPr>
              <a:t>vplivale</a:t>
            </a:r>
            <a:r>
              <a:rPr lang="en-US" sz="4000" dirty="0">
                <a:solidFill>
                  <a:srgbClr val="04989E"/>
                </a:solidFill>
                <a:latin typeface="Abhaya Libre Regular"/>
              </a:rPr>
              <a:t> </a:t>
            </a:r>
            <a:r>
              <a:rPr lang="en-US" sz="4000" dirty="0" err="1">
                <a:solidFill>
                  <a:srgbClr val="04989E"/>
                </a:solidFill>
                <a:latin typeface="Abhaya Libre Regular"/>
              </a:rPr>
              <a:t>na</a:t>
            </a:r>
            <a:r>
              <a:rPr lang="en-US" sz="4000" dirty="0">
                <a:solidFill>
                  <a:srgbClr val="04989E"/>
                </a:solidFill>
                <a:latin typeface="Abhaya Libre Regular"/>
              </a:rPr>
              <a:t> </a:t>
            </a:r>
            <a:r>
              <a:rPr lang="en-US" sz="4000" dirty="0" err="1">
                <a:solidFill>
                  <a:srgbClr val="04989E"/>
                </a:solidFill>
                <a:latin typeface="Abhaya Libre Regular"/>
              </a:rPr>
              <a:t>vašo</a:t>
            </a:r>
            <a:r>
              <a:rPr lang="en-US" sz="4000" dirty="0">
                <a:solidFill>
                  <a:srgbClr val="04989E"/>
                </a:solidFill>
                <a:latin typeface="Abhaya Libre Regular"/>
              </a:rPr>
              <a:t> </a:t>
            </a:r>
            <a:r>
              <a:rPr lang="en-US" sz="4000" dirty="0" err="1">
                <a:solidFill>
                  <a:srgbClr val="04989E"/>
                </a:solidFill>
                <a:latin typeface="Abhaya Libre Regular"/>
              </a:rPr>
              <a:t>organizacijo</a:t>
            </a:r>
            <a:r>
              <a:rPr lang="en-US" sz="4000" dirty="0">
                <a:solidFill>
                  <a:srgbClr val="04989E"/>
                </a:solidFill>
                <a:latin typeface="Abhaya Libre Regular"/>
              </a:rPr>
              <a:t>.</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62504" y="2506822"/>
            <a:ext cx="8119696" cy="6523581"/>
          </a:xfrm>
          <a:prstGeom prst="rect">
            <a:avLst/>
          </a:prstGeom>
        </p:spPr>
        <p:txBody>
          <a:bodyPr wrap="square" lIns="0" tIns="0" rIns="0" bIns="0" rtlCol="0" anchor="t">
            <a:spAutoFit/>
          </a:bodyPr>
          <a:lstStyle/>
          <a:p>
            <a:pPr algn="just">
              <a:lnSpc>
                <a:spcPts val="3359"/>
              </a:lnSpc>
            </a:pPr>
            <a:r>
              <a:rPr lang="en-US" sz="2400" spc="-36" dirty="0" err="1">
                <a:solidFill>
                  <a:srgbClr val="000000"/>
                </a:solidFill>
                <a:latin typeface="Abhaya Libre Regular"/>
              </a:rPr>
              <a:t>Tržna</a:t>
            </a:r>
            <a:r>
              <a:rPr lang="en-US" sz="2400" spc="-36" dirty="0">
                <a:solidFill>
                  <a:srgbClr val="000000"/>
                </a:solidFill>
                <a:latin typeface="Abhaya Libre Regular"/>
              </a:rPr>
              <a:t> </a:t>
            </a:r>
            <a:r>
              <a:rPr lang="en-US" sz="2400" spc="-36" dirty="0" err="1">
                <a:solidFill>
                  <a:srgbClr val="000000"/>
                </a:solidFill>
                <a:latin typeface="Abhaya Libre Regular"/>
              </a:rPr>
              <a:t>niša</a:t>
            </a:r>
            <a:r>
              <a:rPr lang="en-US" sz="2400" spc="-36" dirty="0">
                <a:solidFill>
                  <a:srgbClr val="000000"/>
                </a:solidFill>
                <a:latin typeface="Abhaya Libre Regular"/>
              </a:rPr>
              <a:t> je segment </a:t>
            </a:r>
            <a:r>
              <a:rPr lang="en-US" sz="2400" spc="-36" dirty="0" err="1">
                <a:solidFill>
                  <a:srgbClr val="000000"/>
                </a:solidFill>
                <a:latin typeface="Abhaya Libre Regular"/>
              </a:rPr>
              <a:t>večjega</a:t>
            </a:r>
            <a:r>
              <a:rPr lang="en-US" sz="2400" spc="-36" dirty="0">
                <a:solidFill>
                  <a:srgbClr val="000000"/>
                </a:solidFill>
                <a:latin typeface="Abhaya Libre Regular"/>
              </a:rPr>
              <a:t> </a:t>
            </a:r>
            <a:r>
              <a:rPr lang="en-US" sz="2400" spc="-36" dirty="0" err="1">
                <a:solidFill>
                  <a:srgbClr val="000000"/>
                </a:solidFill>
                <a:latin typeface="Abhaya Libre Regular"/>
              </a:rPr>
              <a:t>trga</a:t>
            </a:r>
            <a:r>
              <a:rPr lang="en-US" sz="2400" spc="-36" dirty="0">
                <a:solidFill>
                  <a:srgbClr val="000000"/>
                </a:solidFill>
                <a:latin typeface="Abhaya Libre Regular"/>
              </a:rPr>
              <a:t>, ki ga je </a:t>
            </a:r>
            <a:r>
              <a:rPr lang="en-US" sz="2400" spc="-36" dirty="0" err="1">
                <a:solidFill>
                  <a:srgbClr val="000000"/>
                </a:solidFill>
                <a:latin typeface="Abhaya Libre Regular"/>
              </a:rPr>
              <a:t>mogoče</a:t>
            </a:r>
            <a:r>
              <a:rPr lang="en-US" sz="2400" spc="-36" dirty="0">
                <a:solidFill>
                  <a:srgbClr val="000000"/>
                </a:solidFill>
                <a:latin typeface="Abhaya Libre Regular"/>
              </a:rPr>
              <a:t> </a:t>
            </a:r>
            <a:r>
              <a:rPr lang="en-US" sz="2400" spc="-36" dirty="0" err="1">
                <a:solidFill>
                  <a:srgbClr val="000000"/>
                </a:solidFill>
                <a:latin typeface="Abhaya Libre Regular"/>
              </a:rPr>
              <a:t>opredeliti</a:t>
            </a:r>
            <a:r>
              <a:rPr lang="en-US" sz="2400" spc="-36" dirty="0">
                <a:solidFill>
                  <a:srgbClr val="000000"/>
                </a:solidFill>
                <a:latin typeface="Abhaya Libre Regular"/>
              </a:rPr>
              <a:t> z </a:t>
            </a:r>
            <a:r>
              <a:rPr lang="en-US" sz="2400" spc="-36" dirty="0" err="1">
                <a:solidFill>
                  <a:srgbClr val="000000"/>
                </a:solidFill>
                <a:latin typeface="Abhaya Libre Regular"/>
              </a:rPr>
              <a:t>lastnimi</a:t>
            </a:r>
            <a:r>
              <a:rPr lang="en-US" sz="2400" spc="-36" dirty="0">
                <a:solidFill>
                  <a:srgbClr val="000000"/>
                </a:solidFill>
                <a:latin typeface="Abhaya Libre Regular"/>
              </a:rPr>
              <a:t> </a:t>
            </a:r>
            <a:r>
              <a:rPr lang="en-US" sz="2400" spc="-36" dirty="0" err="1">
                <a:solidFill>
                  <a:srgbClr val="000000"/>
                </a:solidFill>
                <a:latin typeface="Abhaya Libre Regular"/>
              </a:rPr>
              <a:t>edinstvenimi</a:t>
            </a:r>
            <a:r>
              <a:rPr lang="en-US" sz="2400" spc="-36" dirty="0">
                <a:solidFill>
                  <a:srgbClr val="000000"/>
                </a:solidFill>
                <a:latin typeface="Abhaya Libre Regular"/>
              </a:rPr>
              <a:t> </a:t>
            </a:r>
            <a:r>
              <a:rPr lang="en-US" sz="2400" spc="-36" dirty="0" err="1">
                <a:solidFill>
                  <a:srgbClr val="000000"/>
                </a:solidFill>
                <a:latin typeface="Abhaya Libre Regular"/>
              </a:rPr>
              <a:t>potrebami</a:t>
            </a:r>
            <a:r>
              <a:rPr lang="en-US" sz="2400" spc="-36" dirty="0">
                <a:solidFill>
                  <a:srgbClr val="000000"/>
                </a:solidFill>
                <a:latin typeface="Abhaya Libre Regular"/>
              </a:rPr>
              <a:t>, </a:t>
            </a:r>
            <a:r>
              <a:rPr lang="en-US" sz="2400" spc="-36" dirty="0" err="1">
                <a:solidFill>
                  <a:srgbClr val="000000"/>
                </a:solidFill>
                <a:latin typeface="Abhaya Libre Regular"/>
              </a:rPr>
              <a:t>preferencami</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identiteto</a:t>
            </a:r>
            <a:r>
              <a:rPr lang="en-US" sz="2400" spc="-36" dirty="0">
                <a:solidFill>
                  <a:srgbClr val="000000"/>
                </a:solidFill>
                <a:latin typeface="Abhaya Libre Regular"/>
              </a:rPr>
              <a:t>, </a:t>
            </a:r>
            <a:r>
              <a:rPr lang="en-US" sz="2400" spc="-36" dirty="0" err="1">
                <a:solidFill>
                  <a:srgbClr val="000000"/>
                </a:solidFill>
                <a:latin typeface="Abhaya Libre Regular"/>
              </a:rPr>
              <a:t>zaradi</a:t>
            </a:r>
            <a:r>
              <a:rPr lang="en-US" sz="2400" spc="-36" dirty="0">
                <a:solidFill>
                  <a:srgbClr val="000000"/>
                </a:solidFill>
                <a:latin typeface="Abhaya Libre Regular"/>
              </a:rPr>
              <a:t> </a:t>
            </a:r>
            <a:r>
              <a:rPr lang="en-US" sz="2400" spc="-36" dirty="0" err="1">
                <a:solidFill>
                  <a:srgbClr val="000000"/>
                </a:solidFill>
                <a:latin typeface="Abhaya Libre Regular"/>
              </a:rPr>
              <a:t>česar</a:t>
            </a:r>
            <a:r>
              <a:rPr lang="en-US" sz="2400" spc="-36" dirty="0">
                <a:solidFill>
                  <a:srgbClr val="000000"/>
                </a:solidFill>
                <a:latin typeface="Abhaya Libre Regular"/>
              </a:rPr>
              <a:t> se </a:t>
            </a:r>
            <a:r>
              <a:rPr lang="en-US" sz="2400" spc="-36" dirty="0" err="1">
                <a:solidFill>
                  <a:srgbClr val="000000"/>
                </a:solidFill>
                <a:latin typeface="Abhaya Libre Regular"/>
              </a:rPr>
              <a:t>razlikuje</a:t>
            </a:r>
            <a:r>
              <a:rPr lang="en-US" sz="2400" spc="-36" dirty="0">
                <a:solidFill>
                  <a:srgbClr val="000000"/>
                </a:solidFill>
                <a:latin typeface="Abhaya Libre Regular"/>
              </a:rPr>
              <a:t> od </a:t>
            </a:r>
            <a:r>
              <a:rPr lang="en-US" sz="2400" spc="-36" dirty="0" err="1">
                <a:solidFill>
                  <a:srgbClr val="000000"/>
                </a:solidFill>
                <a:latin typeface="Abhaya Libre Regular"/>
              </a:rPr>
              <a:t>trga</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splošno</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Na primer, </a:t>
            </a:r>
            <a:r>
              <a:rPr lang="en-US" sz="2400" spc="-36" dirty="0" err="1">
                <a:solidFill>
                  <a:srgbClr val="000000"/>
                </a:solidFill>
                <a:latin typeface="Abhaya Libre Regular"/>
              </a:rPr>
              <a:t>znotraj</a:t>
            </a:r>
            <a:r>
              <a:rPr lang="en-US" sz="2400" spc="-36" dirty="0">
                <a:solidFill>
                  <a:srgbClr val="000000"/>
                </a:solidFill>
                <a:latin typeface="Abhaya Libre Regular"/>
              </a:rPr>
              <a:t> </a:t>
            </a:r>
            <a:r>
              <a:rPr lang="en-US" sz="2400" spc="-36" dirty="0" err="1">
                <a:solidFill>
                  <a:srgbClr val="000000"/>
                </a:solidFill>
                <a:latin typeface="Abhaya Libre Regular"/>
              </a:rPr>
              <a:t>trga</a:t>
            </a:r>
            <a:r>
              <a:rPr lang="en-US" sz="2400" spc="-36" dirty="0">
                <a:solidFill>
                  <a:srgbClr val="000000"/>
                </a:solidFill>
                <a:latin typeface="Abhaya Libre Regular"/>
              </a:rPr>
              <a:t> za </a:t>
            </a:r>
            <a:r>
              <a:rPr lang="en-US" sz="2400" spc="-36" dirty="0" err="1">
                <a:solidFill>
                  <a:srgbClr val="000000"/>
                </a:solidFill>
                <a:latin typeface="Abhaya Libre Regular"/>
              </a:rPr>
              <a:t>ženske</a:t>
            </a:r>
            <a:r>
              <a:rPr lang="en-US" sz="2400" spc="-36" dirty="0">
                <a:solidFill>
                  <a:srgbClr val="000000"/>
                </a:solidFill>
                <a:latin typeface="Abhaya Libre Regular"/>
              </a:rPr>
              <a:t> </a:t>
            </a:r>
            <a:r>
              <a:rPr lang="en-US" sz="2400" spc="-36" dirty="0" err="1">
                <a:solidFill>
                  <a:srgbClr val="000000"/>
                </a:solidFill>
                <a:latin typeface="Abhaya Libre Regular"/>
              </a:rPr>
              <a:t>čevlje</a:t>
            </a:r>
            <a:r>
              <a:rPr lang="en-US" sz="2400" spc="-36" dirty="0">
                <a:solidFill>
                  <a:srgbClr val="000000"/>
                </a:solidFill>
                <a:latin typeface="Abhaya Libre Regular"/>
              </a:rPr>
              <a:t> je </a:t>
            </a:r>
            <a:r>
              <a:rPr lang="en-US" sz="2400" spc="-36" dirty="0" err="1">
                <a:solidFill>
                  <a:srgbClr val="000000"/>
                </a:solidFill>
                <a:latin typeface="Abhaya Libre Regular"/>
              </a:rPr>
              <a:t>veliko</a:t>
            </a:r>
            <a:r>
              <a:rPr lang="en-US" sz="2400" spc="-36" dirty="0">
                <a:solidFill>
                  <a:srgbClr val="000000"/>
                </a:solidFill>
                <a:latin typeface="Abhaya Libre Regular"/>
              </a:rPr>
              <a:t> </a:t>
            </a:r>
            <a:r>
              <a:rPr lang="en-US" sz="2400" spc="-36" dirty="0" err="1">
                <a:solidFill>
                  <a:srgbClr val="000000"/>
                </a:solidFill>
                <a:latin typeface="Abhaya Libre Regular"/>
              </a:rPr>
              <a:t>različnih</a:t>
            </a:r>
            <a:r>
              <a:rPr lang="en-US" sz="2400" spc="-36" dirty="0">
                <a:solidFill>
                  <a:srgbClr val="000000"/>
                </a:solidFill>
                <a:latin typeface="Abhaya Libre Regular"/>
              </a:rPr>
              <a:t> </a:t>
            </a:r>
            <a:r>
              <a:rPr lang="en-US" sz="2400" spc="-36" dirty="0" err="1">
                <a:solidFill>
                  <a:srgbClr val="000000"/>
                </a:solidFill>
                <a:latin typeface="Abhaya Libre Regular"/>
              </a:rPr>
              <a:t>segmentov</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niš</a:t>
            </a:r>
            <a:r>
              <a:rPr lang="en-US" sz="2400" spc="-36" dirty="0">
                <a:solidFill>
                  <a:srgbClr val="000000"/>
                </a:solidFill>
                <a:latin typeface="Abhaya Libre Regular"/>
              </a:rPr>
              <a:t>. </a:t>
            </a:r>
            <a:r>
              <a:rPr lang="en-US" sz="2400" spc="-36" dirty="0" err="1">
                <a:solidFill>
                  <a:srgbClr val="000000"/>
                </a:solidFill>
                <a:latin typeface="Abhaya Libre Regular"/>
              </a:rPr>
              <a:t>Čevlji</a:t>
            </a:r>
            <a:r>
              <a:rPr lang="en-US" sz="2400" spc="-36" dirty="0">
                <a:solidFill>
                  <a:srgbClr val="000000"/>
                </a:solidFill>
                <a:latin typeface="Abhaya Libre Regular"/>
              </a:rPr>
              <a:t> za </a:t>
            </a:r>
            <a:r>
              <a:rPr lang="en-US" sz="2400" spc="-36" dirty="0" err="1">
                <a:solidFill>
                  <a:srgbClr val="000000"/>
                </a:solidFill>
                <a:latin typeface="Abhaya Libre Regular"/>
              </a:rPr>
              <a:t>veganke</a:t>
            </a:r>
            <a:r>
              <a:rPr lang="en-US" sz="2400" spc="-36" dirty="0">
                <a:solidFill>
                  <a:srgbClr val="000000"/>
                </a:solidFill>
                <a:latin typeface="Abhaya Libre Regular"/>
              </a:rPr>
              <a:t> bi </a:t>
            </a:r>
            <a:r>
              <a:rPr lang="en-US" sz="2400" spc="-36" dirty="0" err="1">
                <a:solidFill>
                  <a:srgbClr val="000000"/>
                </a:solidFill>
                <a:latin typeface="Abhaya Libre Regular"/>
              </a:rPr>
              <a:t>bili</a:t>
            </a:r>
            <a:r>
              <a:rPr lang="en-US" sz="2400" spc="-36" dirty="0">
                <a:solidFill>
                  <a:srgbClr val="000000"/>
                </a:solidFill>
                <a:latin typeface="Abhaya Libre Regular"/>
              </a:rPr>
              <a:t> </a:t>
            </a:r>
            <a:r>
              <a:rPr lang="en-US" sz="2400" spc="-36" dirty="0" err="1">
                <a:solidFill>
                  <a:srgbClr val="000000"/>
                </a:solidFill>
                <a:latin typeface="Abhaya Libre Regular"/>
              </a:rPr>
              <a:t>tržna</a:t>
            </a:r>
            <a:r>
              <a:rPr lang="en-US" sz="2400" spc="-36" dirty="0">
                <a:solidFill>
                  <a:srgbClr val="000000"/>
                </a:solidFill>
                <a:latin typeface="Abhaya Libre Regular"/>
              </a:rPr>
              <a:t> </a:t>
            </a:r>
            <a:r>
              <a:rPr lang="en-US" sz="2400" spc="-36" dirty="0" err="1">
                <a:solidFill>
                  <a:srgbClr val="000000"/>
                </a:solidFill>
                <a:latin typeface="Abhaya Libre Regular"/>
              </a:rPr>
              <a:t>niša</a:t>
            </a:r>
            <a:r>
              <a:rPr lang="en-US" sz="2400" spc="-36" dirty="0">
                <a:solidFill>
                  <a:srgbClr val="000000"/>
                </a:solidFill>
                <a:latin typeface="Abhaya Libre Regular"/>
              </a:rPr>
              <a:t>, </a:t>
            </a:r>
            <a:r>
              <a:rPr lang="en-US" sz="2400" spc="-36" dirty="0" err="1">
                <a:solidFill>
                  <a:srgbClr val="000000"/>
                </a:solidFill>
                <a:latin typeface="Abhaya Libre Regular"/>
              </a:rPr>
              <a:t>tako</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čevlji</a:t>
            </a:r>
            <a:r>
              <a:rPr lang="en-US" sz="2400" spc="-36" dirty="0">
                <a:solidFill>
                  <a:srgbClr val="000000"/>
                </a:solidFill>
                <a:latin typeface="Abhaya Libre Regular"/>
              </a:rPr>
              <a:t> za </a:t>
            </a:r>
            <a:r>
              <a:rPr lang="en-US" sz="2400" spc="-36" dirty="0" err="1">
                <a:solidFill>
                  <a:srgbClr val="000000"/>
                </a:solidFill>
                <a:latin typeface="Abhaya Libre Regular"/>
              </a:rPr>
              <a:t>velike</a:t>
            </a:r>
            <a:r>
              <a:rPr lang="en-US" sz="2400" spc="-36" dirty="0">
                <a:solidFill>
                  <a:srgbClr val="000000"/>
                </a:solidFill>
                <a:latin typeface="Abhaya Libre Regular"/>
              </a:rPr>
              <a:t> </a:t>
            </a:r>
            <a:r>
              <a:rPr lang="en-US" sz="2400" spc="-36" dirty="0" err="1">
                <a:solidFill>
                  <a:srgbClr val="000000"/>
                </a:solidFill>
                <a:latin typeface="Abhaya Libre Regular"/>
              </a:rPr>
              <a:t>ženske</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čevlji</a:t>
            </a:r>
            <a:r>
              <a:rPr lang="en-US" sz="2400" spc="-36" dirty="0">
                <a:solidFill>
                  <a:srgbClr val="000000"/>
                </a:solidFill>
                <a:latin typeface="Abhaya Libre Regular"/>
              </a:rPr>
              <a:t> za </a:t>
            </a:r>
            <a:r>
              <a:rPr lang="en-US" sz="2400" spc="-36" dirty="0" err="1">
                <a:solidFill>
                  <a:srgbClr val="000000"/>
                </a:solidFill>
                <a:latin typeface="Abhaya Libre Regular"/>
              </a:rPr>
              <a:t>medicinske</a:t>
            </a:r>
            <a:r>
              <a:rPr lang="en-US" sz="2400" spc="-36" dirty="0">
                <a:solidFill>
                  <a:srgbClr val="000000"/>
                </a:solidFill>
                <a:latin typeface="Abhaya Libre Regular"/>
              </a:rPr>
              <a:t> </a:t>
            </a:r>
            <a:r>
              <a:rPr lang="en-US" sz="2400" spc="-36" dirty="0" err="1">
                <a:solidFill>
                  <a:srgbClr val="000000"/>
                </a:solidFill>
                <a:latin typeface="Abhaya Libre Regular"/>
              </a:rPr>
              <a:t>sestre</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Skoraj</a:t>
            </a:r>
            <a:r>
              <a:rPr lang="en-US" sz="2400" spc="-36" dirty="0">
                <a:solidFill>
                  <a:srgbClr val="000000"/>
                </a:solidFill>
                <a:latin typeface="Abhaya Libre Regular"/>
              </a:rPr>
              <a:t> </a:t>
            </a:r>
            <a:r>
              <a:rPr lang="en-US" sz="2400" spc="-36" dirty="0" err="1">
                <a:solidFill>
                  <a:srgbClr val="000000"/>
                </a:solidFill>
                <a:latin typeface="Abhaya Libre Regular"/>
              </a:rPr>
              <a:t>vsak</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je </a:t>
            </a:r>
            <a:r>
              <a:rPr lang="en-US" sz="2400" spc="-36" dirty="0" err="1">
                <a:solidFill>
                  <a:srgbClr val="000000"/>
                </a:solidFill>
                <a:latin typeface="Abhaya Libre Regular"/>
              </a:rPr>
              <a:t>mogoče</a:t>
            </a:r>
            <a:r>
              <a:rPr lang="en-US" sz="2400" spc="-36" dirty="0">
                <a:solidFill>
                  <a:srgbClr val="000000"/>
                </a:solidFill>
                <a:latin typeface="Abhaya Libre Regular"/>
              </a:rPr>
              <a:t> </a:t>
            </a:r>
            <a:r>
              <a:rPr lang="en-US" sz="2400" spc="-36" dirty="0" err="1">
                <a:solidFill>
                  <a:srgbClr val="000000"/>
                </a:solidFill>
                <a:latin typeface="Abhaya Libre Regular"/>
              </a:rPr>
              <a:t>dodatno</a:t>
            </a:r>
            <a:r>
              <a:rPr lang="en-US" sz="2400" spc="-36" dirty="0">
                <a:solidFill>
                  <a:srgbClr val="000000"/>
                </a:solidFill>
                <a:latin typeface="Abhaya Libre Regular"/>
              </a:rPr>
              <a:t> </a:t>
            </a:r>
            <a:r>
              <a:rPr lang="en-US" sz="2400" spc="-36" dirty="0" err="1">
                <a:solidFill>
                  <a:srgbClr val="000000"/>
                </a:solidFill>
                <a:latin typeface="Abhaya Libre Regular"/>
              </a:rPr>
              <a:t>izpopolniti</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razdeliti</a:t>
            </a:r>
            <a:r>
              <a:rPr lang="en-US" sz="2400" spc="-36" dirty="0">
                <a:solidFill>
                  <a:srgbClr val="000000"/>
                </a:solidFill>
                <a:latin typeface="Abhaya Libre Regular"/>
              </a:rPr>
              <a:t> glede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posebne</a:t>
            </a:r>
            <a:r>
              <a:rPr lang="en-US" sz="2400" spc="-36" dirty="0">
                <a:solidFill>
                  <a:srgbClr val="000000"/>
                </a:solidFill>
                <a:latin typeface="Abhaya Libre Regular"/>
              </a:rPr>
              <a:t> </a:t>
            </a:r>
            <a:r>
              <a:rPr lang="en-US" sz="2400" spc="-36" dirty="0" err="1">
                <a:solidFill>
                  <a:srgbClr val="000000"/>
                </a:solidFill>
                <a:latin typeface="Abhaya Libre Regular"/>
              </a:rPr>
              <a:t>potrebe</a:t>
            </a:r>
            <a:r>
              <a:rPr lang="en-US" sz="2400" spc="-36" dirty="0">
                <a:solidFill>
                  <a:srgbClr val="000000"/>
                </a:solidFill>
                <a:latin typeface="Abhaya Libre Regular"/>
              </a:rPr>
              <a:t> in </a:t>
            </a:r>
            <a:r>
              <a:rPr lang="en-US" sz="2400" spc="-36" dirty="0" err="1">
                <a:solidFill>
                  <a:srgbClr val="000000"/>
                </a:solidFill>
                <a:latin typeface="Abhaya Libre Regular"/>
              </a:rPr>
              <a:t>želje</a:t>
            </a:r>
            <a:r>
              <a:rPr lang="en-US" sz="2400" spc="-36" dirty="0">
                <a:solidFill>
                  <a:srgbClr val="000000"/>
                </a:solidFill>
                <a:latin typeface="Abhaya Libre Regular"/>
              </a:rPr>
              <a:t> </a:t>
            </a:r>
            <a:r>
              <a:rPr lang="en-US" sz="2400" spc="-36" dirty="0" err="1">
                <a:solidFill>
                  <a:srgbClr val="000000"/>
                </a:solidFill>
                <a:latin typeface="Abhaya Libre Regular"/>
              </a:rPr>
              <a:t>njegovih</a:t>
            </a:r>
            <a:r>
              <a:rPr lang="en-US" sz="2400" spc="-36" dirty="0">
                <a:solidFill>
                  <a:srgbClr val="000000"/>
                </a:solidFill>
                <a:latin typeface="Abhaya Libre Regular"/>
              </a:rPr>
              <a:t> </a:t>
            </a:r>
            <a:r>
              <a:rPr lang="en-US" sz="2400" spc="-36" dirty="0" err="1">
                <a:solidFill>
                  <a:srgbClr val="000000"/>
                </a:solidFill>
                <a:latin typeface="Abhaya Libre Regular"/>
              </a:rPr>
              <a:t>sestavin.Odločitev</a:t>
            </a:r>
            <a:r>
              <a:rPr lang="en-US" sz="2400" spc="-36" dirty="0">
                <a:solidFill>
                  <a:srgbClr val="000000"/>
                </a:solidFill>
                <a:latin typeface="Abhaya Libre Regular"/>
              </a:rPr>
              <a:t>, da se </a:t>
            </a:r>
            <a:r>
              <a:rPr lang="en-US" sz="2400" spc="-36" dirty="0" err="1">
                <a:solidFill>
                  <a:srgbClr val="000000"/>
                </a:solidFill>
                <a:latin typeface="Abhaya Libre Regular"/>
              </a:rPr>
              <a:t>osredotočite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tržno</a:t>
            </a:r>
            <a:r>
              <a:rPr lang="en-US" sz="2400" spc="-36" dirty="0">
                <a:solidFill>
                  <a:srgbClr val="000000"/>
                </a:solidFill>
                <a:latin typeface="Abhaya Libre Regular"/>
              </a:rPr>
              <a:t> </a:t>
            </a:r>
            <a:r>
              <a:rPr lang="en-US" sz="2400" spc="-36" dirty="0" err="1">
                <a:solidFill>
                  <a:srgbClr val="000000"/>
                </a:solidFill>
                <a:latin typeface="Abhaya Libre Regular"/>
              </a:rPr>
              <a:t>nišo</a:t>
            </a:r>
            <a:r>
              <a:rPr lang="en-US" sz="2400" spc="-36" dirty="0">
                <a:solidFill>
                  <a:srgbClr val="000000"/>
                </a:solidFill>
                <a:latin typeface="Abhaya Libre Regular"/>
              </a:rPr>
              <a:t>, je </a:t>
            </a:r>
            <a:r>
              <a:rPr lang="en-US" sz="2400" spc="-36" dirty="0" err="1">
                <a:solidFill>
                  <a:srgbClr val="000000"/>
                </a:solidFill>
                <a:latin typeface="Abhaya Libre Regular"/>
              </a:rPr>
              <a:t>strateška</a:t>
            </a:r>
            <a:r>
              <a:rPr lang="en-US" sz="2400" spc="-36" dirty="0">
                <a:solidFill>
                  <a:srgbClr val="000000"/>
                </a:solidFill>
                <a:latin typeface="Abhaya Libre Regular"/>
              </a:rPr>
              <a:t> </a:t>
            </a:r>
            <a:r>
              <a:rPr lang="en-US" sz="2400" spc="-36" dirty="0" err="1">
                <a:solidFill>
                  <a:srgbClr val="000000"/>
                </a:solidFill>
                <a:latin typeface="Abhaya Libre Regular"/>
              </a:rPr>
              <a:t>poslovna</a:t>
            </a:r>
            <a:r>
              <a:rPr lang="en-US" sz="2400" spc="-36" dirty="0">
                <a:solidFill>
                  <a:srgbClr val="000000"/>
                </a:solidFill>
                <a:latin typeface="Abhaya Libre Regular"/>
              </a:rPr>
              <a:t> </a:t>
            </a:r>
            <a:r>
              <a:rPr lang="en-US" sz="2400" spc="-36" dirty="0" err="1">
                <a:solidFill>
                  <a:srgbClr val="000000"/>
                </a:solidFill>
                <a:latin typeface="Abhaya Libre Regular"/>
              </a:rPr>
              <a:t>odločitev</a:t>
            </a:r>
            <a:r>
              <a:rPr lang="en-US" sz="2400" spc="-36" dirty="0">
                <a:solidFill>
                  <a:srgbClr val="000000"/>
                </a:solidFill>
                <a:latin typeface="Abhaya Libre Regular"/>
              </a:rPr>
              <a:t>, da bi </a:t>
            </a:r>
            <a:r>
              <a:rPr lang="en-US" sz="2400" spc="-36" dirty="0" err="1">
                <a:solidFill>
                  <a:srgbClr val="000000"/>
                </a:solidFill>
                <a:latin typeface="Abhaya Libre Regular"/>
              </a:rPr>
              <a:t>bolje</a:t>
            </a:r>
            <a:r>
              <a:rPr lang="en-US" sz="2400" spc="-36" dirty="0">
                <a:solidFill>
                  <a:srgbClr val="000000"/>
                </a:solidFill>
                <a:latin typeface="Abhaya Libre Regular"/>
              </a:rPr>
              <a:t> </a:t>
            </a:r>
            <a:r>
              <a:rPr lang="en-US" sz="2400" spc="-36" dirty="0" err="1">
                <a:solidFill>
                  <a:srgbClr val="000000"/>
                </a:solidFill>
                <a:latin typeface="Abhaya Libre Regular"/>
              </a:rPr>
              <a:t>služili</a:t>
            </a:r>
            <a:r>
              <a:rPr lang="en-US" sz="2400" spc="-36" dirty="0">
                <a:solidFill>
                  <a:srgbClr val="000000"/>
                </a:solidFill>
                <a:latin typeface="Abhaya Libre Regular"/>
              </a:rPr>
              <a:t> </a:t>
            </a:r>
            <a:r>
              <a:rPr lang="en-US" sz="2400" spc="-36" dirty="0" err="1">
                <a:solidFill>
                  <a:srgbClr val="000000"/>
                </a:solidFill>
                <a:latin typeface="Abhaya Libre Regular"/>
              </a:rPr>
              <a:t>določeni</a:t>
            </a:r>
            <a:r>
              <a:rPr lang="en-US" sz="2400" spc="-36" dirty="0">
                <a:solidFill>
                  <a:srgbClr val="000000"/>
                </a:solidFill>
                <a:latin typeface="Abhaya Libre Regular"/>
              </a:rPr>
              <a:t> </a:t>
            </a:r>
            <a:r>
              <a:rPr lang="en-US" sz="2400" spc="-36" dirty="0" err="1">
                <a:solidFill>
                  <a:srgbClr val="000000"/>
                </a:solidFill>
                <a:latin typeface="Abhaya Libre Regular"/>
              </a:rPr>
              <a:t>bazi</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konkurenti</a:t>
            </a:r>
            <a:r>
              <a:rPr lang="en-US" sz="2400" spc="-36" dirty="0">
                <a:solidFill>
                  <a:srgbClr val="000000"/>
                </a:solidFill>
                <a:latin typeface="Abhaya Libre Regular"/>
              </a:rPr>
              <a:t>, ki </a:t>
            </a:r>
            <a:r>
              <a:rPr lang="en-US" sz="2400" spc="-36" dirty="0" err="1">
                <a:solidFill>
                  <a:srgbClr val="000000"/>
                </a:solidFill>
                <a:latin typeface="Abhaya Libre Regular"/>
              </a:rPr>
              <a:t>ciljajo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večji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r>
              <a:rPr lang="en-US" sz="2400" spc="-36" dirty="0" err="1">
                <a:solidFill>
                  <a:srgbClr val="000000"/>
                </a:solidFill>
                <a:latin typeface="Abhaya Libre Regular"/>
              </a:rPr>
              <a:t>Oglejmo</a:t>
            </a:r>
            <a:r>
              <a:rPr lang="en-US" sz="2400" spc="-36" dirty="0">
                <a:solidFill>
                  <a:srgbClr val="000000"/>
                </a:solidFill>
                <a:latin typeface="Abhaya Libre Regular"/>
              </a:rPr>
              <a:t> </a:t>
            </a:r>
            <a:r>
              <a:rPr lang="en-US" sz="2400" spc="-36" dirty="0" err="1">
                <a:solidFill>
                  <a:srgbClr val="000000"/>
                </a:solidFill>
                <a:latin typeface="Abhaya Libre Regular"/>
              </a:rPr>
              <a:t>si</a:t>
            </a:r>
            <a:r>
              <a:rPr lang="en-US" sz="2400" spc="-36" dirty="0">
                <a:solidFill>
                  <a:srgbClr val="000000"/>
                </a:solidFill>
                <a:latin typeface="Abhaya Libre Regular"/>
              </a:rPr>
              <a:t> </a:t>
            </a:r>
            <a:r>
              <a:rPr lang="en-US" sz="2400" spc="-36" dirty="0" err="1">
                <a:solidFill>
                  <a:srgbClr val="000000"/>
                </a:solidFill>
                <a:latin typeface="Abhaya Libre Regular"/>
              </a:rPr>
              <a:t>nekaj</a:t>
            </a:r>
            <a:r>
              <a:rPr lang="en-US" sz="2400" spc="-36" dirty="0">
                <a:solidFill>
                  <a:srgbClr val="000000"/>
                </a:solidFill>
                <a:latin typeface="Abhaya Libre Regular"/>
              </a:rPr>
              <a:t> </a:t>
            </a:r>
            <a:r>
              <a:rPr lang="en-US" sz="2400" spc="-36" dirty="0" err="1">
                <a:solidFill>
                  <a:srgbClr val="000000"/>
                </a:solidFill>
                <a:latin typeface="Abhaya Libre Regular"/>
              </a:rPr>
              <a:t>primerov</a:t>
            </a:r>
            <a:endParaRPr lang="en-US" sz="2400" spc="-36" dirty="0">
              <a:solidFill>
                <a:srgbClr val="000000"/>
              </a:solidFill>
              <a:latin typeface="Abhaya Libre Regular"/>
            </a:endParaRPr>
          </a:p>
        </p:txBody>
      </p:sp>
      <p:sp>
        <p:nvSpPr>
          <p:cNvPr id="9" name="TextBox 9"/>
          <p:cNvSpPr txBox="1"/>
          <p:nvPr/>
        </p:nvSpPr>
        <p:spPr>
          <a:xfrm>
            <a:off x="3327232" y="1483924"/>
            <a:ext cx="8280738" cy="770736"/>
          </a:xfrm>
          <a:prstGeom prst="rect">
            <a:avLst/>
          </a:prstGeom>
        </p:spPr>
        <p:txBody>
          <a:bodyPr lIns="0" tIns="0" rIns="0" bIns="0" rtlCol="0" anchor="t">
            <a:spAutoFit/>
          </a:bodyPr>
          <a:lstStyle/>
          <a:p>
            <a:pPr>
              <a:lnSpc>
                <a:spcPts val="5449"/>
              </a:lnSpc>
            </a:pPr>
            <a:r>
              <a:rPr lang="sl-SI" sz="6410" dirty="0">
                <a:solidFill>
                  <a:srgbClr val="000000"/>
                </a:solidFill>
                <a:latin typeface="Abhaya Libre Regular"/>
              </a:rPr>
              <a:t>Tržne niše</a:t>
            </a:r>
            <a:endParaRPr lang="en-US" sz="6410" dirty="0">
              <a:solidFill>
                <a:srgbClr val="000000"/>
              </a:solidFill>
              <a:latin typeface="Abhaya Libre Regular"/>
            </a:endParaRPr>
          </a:p>
        </p:txBody>
      </p:sp>
      <p:pic>
        <p:nvPicPr>
          <p:cNvPr id="11" name="Picture 10">
            <a:extLst>
              <a:ext uri="{FF2B5EF4-FFF2-40B4-BE49-F238E27FC236}">
                <a16:creationId xmlns:a16="http://schemas.microsoft.com/office/drawing/2014/main" id="{82DB1554-E8F3-CF8E-2EAE-147B72AAAD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0" y="2514442"/>
            <a:ext cx="4742434" cy="6323245"/>
          </a:xfrm>
          <a:prstGeom prst="rect">
            <a:avLst/>
          </a:prstGeom>
        </p:spPr>
      </p:pic>
    </p:spTree>
    <p:extLst>
      <p:ext uri="{BB962C8B-B14F-4D97-AF65-F5344CB8AC3E}">
        <p14:creationId xmlns:p14="http://schemas.microsoft.com/office/powerpoint/2010/main" val="59955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4015353" y="1914155"/>
            <a:ext cx="12490275" cy="765979"/>
          </a:xfrm>
          <a:prstGeom prst="rect">
            <a:avLst/>
          </a:prstGeom>
        </p:spPr>
        <p:txBody>
          <a:bodyPr wrap="square" lIns="0" tIns="0" rIns="0" bIns="0" rtlCol="0" anchor="t">
            <a:spAutoFit/>
          </a:bodyPr>
          <a:lstStyle/>
          <a:p>
            <a:pPr>
              <a:lnSpc>
                <a:spcPts val="5449"/>
              </a:lnSpc>
            </a:pPr>
            <a:r>
              <a:rPr lang="en-US" sz="6410" dirty="0" err="1">
                <a:solidFill>
                  <a:srgbClr val="000000"/>
                </a:solidFill>
                <a:latin typeface="Abhaya Libre Regular"/>
              </a:rPr>
              <a:t>Devet</a:t>
            </a:r>
            <a:r>
              <a:rPr lang="en-US" sz="6410" dirty="0">
                <a:solidFill>
                  <a:srgbClr val="000000"/>
                </a:solidFill>
                <a:latin typeface="Abhaya Libre Regular"/>
              </a:rPr>
              <a:t> </a:t>
            </a:r>
            <a:r>
              <a:rPr lang="en-US" sz="6410" dirty="0" err="1">
                <a:solidFill>
                  <a:srgbClr val="000000"/>
                </a:solidFill>
                <a:latin typeface="Abhaya Libre Regular"/>
              </a:rPr>
              <a:t>primerov</a:t>
            </a:r>
            <a:r>
              <a:rPr lang="en-US" sz="6410" dirty="0">
                <a:solidFill>
                  <a:srgbClr val="000000"/>
                </a:solidFill>
                <a:latin typeface="Abhaya Libre Regular"/>
              </a:rPr>
              <a:t> </a:t>
            </a:r>
            <a:r>
              <a:rPr lang="en-US" sz="6410" dirty="0" err="1">
                <a:solidFill>
                  <a:srgbClr val="000000"/>
                </a:solidFill>
                <a:latin typeface="Abhaya Libre Regular"/>
              </a:rPr>
              <a:t>tržne</a:t>
            </a:r>
            <a:r>
              <a:rPr lang="en-US" sz="6410" dirty="0">
                <a:solidFill>
                  <a:srgbClr val="000000"/>
                </a:solidFill>
                <a:latin typeface="Abhaya Libre Regular"/>
              </a:rPr>
              <a:t> </a:t>
            </a:r>
            <a:r>
              <a:rPr lang="en-US" sz="6410" dirty="0" err="1">
                <a:solidFill>
                  <a:srgbClr val="000000"/>
                </a:solidFill>
                <a:latin typeface="Abhaya Libre Regular"/>
              </a:rPr>
              <a:t>niše</a:t>
            </a:r>
            <a:endParaRPr lang="en-US" sz="6410" dirty="0">
              <a:solidFill>
                <a:srgbClr val="000000"/>
              </a:solidFill>
              <a:latin typeface="Abhaya Libre Regular"/>
            </a:endParaRPr>
          </a:p>
        </p:txBody>
      </p:sp>
      <p:sp>
        <p:nvSpPr>
          <p:cNvPr id="5" name="TextBox 5"/>
          <p:cNvSpPr txBox="1"/>
          <p:nvPr/>
        </p:nvSpPr>
        <p:spPr>
          <a:xfrm>
            <a:off x="1219200" y="3359344"/>
            <a:ext cx="6510839" cy="3907480"/>
          </a:xfrm>
          <a:prstGeom prst="rect">
            <a:avLst/>
          </a:prstGeom>
        </p:spPr>
        <p:txBody>
          <a:bodyPr lIns="0" tIns="0" rIns="0" bIns="0" rtlCol="0" anchor="t">
            <a:spAutoFit/>
          </a:bodyPr>
          <a:lstStyle/>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Zavedni</a:t>
            </a:r>
            <a:r>
              <a:rPr lang="en-US" sz="2400" spc="-36" dirty="0">
                <a:solidFill>
                  <a:srgbClr val="000000"/>
                </a:solidFill>
                <a:latin typeface="Abhaya Libre Regular"/>
              </a:rPr>
              <a:t> </a:t>
            </a:r>
            <a:r>
              <a:rPr lang="en-US" sz="2400" spc="-36" dirty="0" err="1">
                <a:solidFill>
                  <a:srgbClr val="000000"/>
                </a:solidFill>
                <a:latin typeface="Abhaya Libre Regular"/>
              </a:rPr>
              <a:t>potrošniki</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800" spc="-36" dirty="0" err="1">
                <a:solidFill>
                  <a:srgbClr val="000000"/>
                </a:solidFill>
                <a:latin typeface="Abhaya Libre Regular"/>
              </a:rPr>
              <a:t>Zdravje</a:t>
            </a:r>
            <a:r>
              <a:rPr lang="en-US" sz="2400" spc="-36" dirty="0">
                <a:solidFill>
                  <a:srgbClr val="000000"/>
                </a:solidFill>
                <a:latin typeface="Abhaya Libre Regular"/>
              </a:rPr>
              <a:t> in dobro </a:t>
            </a:r>
            <a:r>
              <a:rPr lang="en-US" sz="2400" spc="-36" dirty="0" err="1">
                <a:solidFill>
                  <a:srgbClr val="000000"/>
                </a:solidFill>
                <a:latin typeface="Abhaya Libre Regular"/>
              </a:rPr>
              <a:t>počutje</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Lastniki</a:t>
            </a:r>
            <a:r>
              <a:rPr lang="en-US" sz="2400" spc="-36" dirty="0">
                <a:solidFill>
                  <a:srgbClr val="000000"/>
                </a:solidFill>
                <a:latin typeface="Abhaya Libre Regular"/>
              </a:rPr>
              <a:t> </a:t>
            </a:r>
            <a:r>
              <a:rPr lang="en-US" sz="2400" spc="-36" dirty="0" err="1">
                <a:solidFill>
                  <a:srgbClr val="000000"/>
                </a:solidFill>
                <a:latin typeface="Abhaya Libre Regular"/>
              </a:rPr>
              <a:t>hišnih</a:t>
            </a:r>
            <a:r>
              <a:rPr lang="en-US" sz="2400" spc="-36" dirty="0">
                <a:solidFill>
                  <a:srgbClr val="000000"/>
                </a:solidFill>
                <a:latin typeface="Abhaya Libre Regular"/>
              </a:rPr>
              <a:t> </a:t>
            </a:r>
            <a:r>
              <a:rPr lang="en-US" sz="2400" spc="-36" dirty="0" err="1">
                <a:solidFill>
                  <a:srgbClr val="000000"/>
                </a:solidFill>
                <a:latin typeface="Abhaya Libre Regular"/>
              </a:rPr>
              <a:t>ljubljenčkov</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Skupnost</a:t>
            </a:r>
            <a:r>
              <a:rPr lang="en-US" sz="2400" spc="-36" dirty="0">
                <a:solidFill>
                  <a:srgbClr val="000000"/>
                </a:solidFill>
                <a:latin typeface="Abhaya Libre Regular"/>
              </a:rPr>
              <a:t> LGBTQ+</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Popotniki</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Igralci</a:t>
            </a:r>
            <a:r>
              <a:rPr lang="en-US" sz="2400" spc="-36" dirty="0">
                <a:solidFill>
                  <a:srgbClr val="000000"/>
                </a:solidFill>
                <a:latin typeface="Abhaya Libre Regular"/>
              </a:rPr>
              <a:t> </a:t>
            </a:r>
            <a:r>
              <a:rPr lang="en-US" sz="2400" spc="-36" dirty="0" err="1">
                <a:solidFill>
                  <a:srgbClr val="000000"/>
                </a:solidFill>
                <a:latin typeface="Abhaya Libre Regular"/>
              </a:rPr>
              <a:t>iger</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Lastniki</a:t>
            </a:r>
            <a:r>
              <a:rPr lang="en-US" sz="2400" spc="-36" dirty="0">
                <a:solidFill>
                  <a:srgbClr val="000000"/>
                </a:solidFill>
                <a:latin typeface="Abhaya Libre Regular"/>
              </a:rPr>
              <a:t> </a:t>
            </a:r>
            <a:r>
              <a:rPr lang="en-US" sz="2400" spc="-36" dirty="0" err="1">
                <a:solidFill>
                  <a:srgbClr val="000000"/>
                </a:solidFill>
                <a:latin typeface="Abhaya Libre Regular"/>
              </a:rPr>
              <a:t>stanovanj</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Delavci</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daljavo</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Domačini</a:t>
            </a:r>
            <a:endParaRPr lang="en-US" sz="2400" spc="-36" dirty="0">
              <a:solidFill>
                <a:srgbClr val="000000"/>
              </a:solidFill>
              <a:latin typeface="Abhaya Libre Regular"/>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A picture containing ground&#10;&#10;Description automatically generated">
            <a:extLst>
              <a:ext uri="{FF2B5EF4-FFF2-40B4-BE49-F238E27FC236}">
                <a16:creationId xmlns:a16="http://schemas.microsoft.com/office/drawing/2014/main" id="{230DF43C-745B-899A-81B9-03FF99723A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7978" y="3475367"/>
            <a:ext cx="7030835" cy="4687223"/>
          </a:xfrm>
          <a:prstGeom prst="rect">
            <a:avLst/>
          </a:prstGeom>
        </p:spPr>
      </p:pic>
    </p:spTree>
    <p:extLst>
      <p:ext uri="{BB962C8B-B14F-4D97-AF65-F5344CB8AC3E}">
        <p14:creationId xmlns:p14="http://schemas.microsoft.com/office/powerpoint/2010/main" val="32627832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4023603" y="4000500"/>
            <a:ext cx="3329751" cy="32526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685800" y="3275318"/>
            <a:ext cx="13182600" cy="5651547"/>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Razmislite</a:t>
            </a:r>
            <a:r>
              <a:rPr lang="en-US" sz="2400" b="1" spc="-36" dirty="0">
                <a:solidFill>
                  <a:srgbClr val="000000"/>
                </a:solidFill>
                <a:latin typeface="Abhaya Libre Regular"/>
              </a:rPr>
              <a:t> o </a:t>
            </a:r>
            <a:r>
              <a:rPr lang="en-US" sz="2400" b="1" spc="-36" dirty="0" err="1">
                <a:solidFill>
                  <a:srgbClr val="000000"/>
                </a:solidFill>
                <a:latin typeface="Abhaya Libre Regular"/>
              </a:rPr>
              <a:t>svojih</a:t>
            </a:r>
            <a:r>
              <a:rPr lang="en-US" sz="2400" b="1" spc="-36" dirty="0">
                <a:solidFill>
                  <a:srgbClr val="000000"/>
                </a:solidFill>
                <a:latin typeface="Abhaya Libre Regular"/>
              </a:rPr>
              <a:t> </a:t>
            </a:r>
            <a:r>
              <a:rPr lang="en-US" sz="2400" b="1" spc="-36" dirty="0" err="1">
                <a:solidFill>
                  <a:srgbClr val="000000"/>
                </a:solidFill>
                <a:latin typeface="Abhaya Libre Regular"/>
              </a:rPr>
              <a:t>strasteh</a:t>
            </a:r>
            <a:r>
              <a:rPr lang="en-US" sz="2400" b="1" spc="-36" dirty="0">
                <a:solidFill>
                  <a:srgbClr val="000000"/>
                </a:solidFill>
                <a:latin typeface="Abhaya Libre Regular"/>
              </a:rPr>
              <a:t> in </a:t>
            </a:r>
            <a:r>
              <a:rPr lang="en-US" sz="2400" b="1" spc="-36" dirty="0" err="1">
                <a:solidFill>
                  <a:srgbClr val="000000"/>
                </a:solidFill>
                <a:latin typeface="Abhaya Libre Regular"/>
              </a:rPr>
              <a:t>zanimanjih</a:t>
            </a:r>
            <a:r>
              <a:rPr lang="en-US" sz="2400" b="1" spc="-36" dirty="0">
                <a:solidFill>
                  <a:srgbClr val="000000"/>
                </a:solidFill>
                <a:latin typeface="Abhaya Libre Regular"/>
              </a:rPr>
              <a:t> </a:t>
            </a:r>
            <a:r>
              <a:rPr lang="en-US" sz="2400" spc="-36" dirty="0">
                <a:solidFill>
                  <a:srgbClr val="000000"/>
                </a:solidFill>
                <a:latin typeface="Abhaya Libre Regular"/>
              </a:rPr>
              <a:t>– Ali </a:t>
            </a:r>
            <a:r>
              <a:rPr lang="en-US" sz="2400" spc="-36" dirty="0" err="1">
                <a:solidFill>
                  <a:srgbClr val="000000"/>
                </a:solidFill>
                <a:latin typeface="Abhaya Libre Regular"/>
              </a:rPr>
              <a:t>obstaja</a:t>
            </a:r>
            <a:r>
              <a:rPr lang="en-US" sz="2400" spc="-36" dirty="0">
                <a:solidFill>
                  <a:srgbClr val="000000"/>
                </a:solidFill>
                <a:latin typeface="Abhaya Libre Regular"/>
              </a:rPr>
              <a:t> </a:t>
            </a:r>
            <a:r>
              <a:rPr lang="en-US" sz="2400" spc="-36" dirty="0" err="1">
                <a:solidFill>
                  <a:srgbClr val="000000"/>
                </a:solidFill>
                <a:latin typeface="Abhaya Libre Regular"/>
              </a:rPr>
              <a:t>kakšen</a:t>
            </a:r>
            <a:r>
              <a:rPr lang="en-US" sz="2400" spc="-36" dirty="0">
                <a:solidFill>
                  <a:srgbClr val="000000"/>
                </a:solidFill>
                <a:latin typeface="Abhaya Libre Regular"/>
              </a:rPr>
              <a:t> </a:t>
            </a:r>
            <a:r>
              <a:rPr lang="en-US" sz="2400" spc="-36" dirty="0" err="1">
                <a:solidFill>
                  <a:srgbClr val="000000"/>
                </a:solidFill>
                <a:latin typeface="Abhaya Libre Regular"/>
              </a:rPr>
              <a:t>hobi</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veščina</a:t>
            </a:r>
            <a:r>
              <a:rPr lang="en-US" sz="2400" spc="-36" dirty="0">
                <a:solidFill>
                  <a:srgbClr val="000000"/>
                </a:solidFill>
                <a:latin typeface="Abhaya Libre Regular"/>
              </a:rPr>
              <a:t>, ki vas </a:t>
            </a:r>
            <a:r>
              <a:rPr lang="en-US" sz="2400" spc="-36" dirty="0" err="1">
                <a:solidFill>
                  <a:srgbClr val="000000"/>
                </a:solidFill>
                <a:latin typeface="Abhaya Libre Regular"/>
              </a:rPr>
              <a:t>navdušuje</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vam</a:t>
            </a:r>
            <a:r>
              <a:rPr lang="en-US" sz="2400" spc="-36" dirty="0">
                <a:solidFill>
                  <a:srgbClr val="000000"/>
                </a:solidFill>
                <a:latin typeface="Abhaya Libre Regular"/>
              </a:rPr>
              <a:t> </a:t>
            </a:r>
            <a:r>
              <a:rPr lang="en-US" sz="2400" spc="-36" dirty="0" err="1">
                <a:solidFill>
                  <a:srgbClr val="000000"/>
                </a:solidFill>
                <a:latin typeface="Abhaya Libre Regular"/>
              </a:rPr>
              <a:t>gre</a:t>
            </a:r>
            <a:r>
              <a:rPr lang="en-US" sz="2400" spc="-36" dirty="0">
                <a:solidFill>
                  <a:srgbClr val="000000"/>
                </a:solidFill>
                <a:latin typeface="Abhaya Libre Regular"/>
              </a:rPr>
              <a:t> dobro? </a:t>
            </a:r>
            <a:r>
              <a:rPr lang="en-US" sz="2400" spc="-36" dirty="0" err="1">
                <a:solidFill>
                  <a:srgbClr val="000000"/>
                </a:solidFill>
                <a:latin typeface="Abhaya Libre Regular"/>
              </a:rPr>
              <a:t>Vzemite</a:t>
            </a:r>
            <a:r>
              <a:rPr lang="en-US" sz="2400" spc="-36" dirty="0">
                <a:solidFill>
                  <a:srgbClr val="000000"/>
                </a:solidFill>
                <a:latin typeface="Abhaya Libre Regular"/>
              </a:rPr>
              <a:t> </a:t>
            </a:r>
            <a:r>
              <a:rPr lang="en-US" sz="2400" spc="-36" dirty="0" err="1">
                <a:solidFill>
                  <a:srgbClr val="000000"/>
                </a:solidFill>
                <a:latin typeface="Abhaya Libre Regular"/>
              </a:rPr>
              <a:t>si</a:t>
            </a:r>
            <a:r>
              <a:rPr lang="en-US" sz="2400" spc="-36" dirty="0">
                <a:solidFill>
                  <a:srgbClr val="000000"/>
                </a:solidFill>
                <a:latin typeface="Abhaya Libre Regular"/>
              </a:rPr>
              <a:t> </a:t>
            </a:r>
            <a:r>
              <a:rPr lang="en-US" sz="2400" spc="-36" dirty="0" err="1">
                <a:solidFill>
                  <a:srgbClr val="000000"/>
                </a:solidFill>
                <a:latin typeface="Abhaya Libre Regular"/>
              </a:rPr>
              <a:t>nekaj</a:t>
            </a:r>
            <a:r>
              <a:rPr lang="en-US" sz="2400" spc="-36" dirty="0">
                <a:solidFill>
                  <a:srgbClr val="000000"/>
                </a:solidFill>
                <a:latin typeface="Abhaya Libre Regular"/>
              </a:rPr>
              <a:t> </a:t>
            </a:r>
            <a:r>
              <a:rPr lang="en-US" sz="2400" spc="-36" dirty="0" err="1">
                <a:solidFill>
                  <a:srgbClr val="000000"/>
                </a:solidFill>
                <a:latin typeface="Abhaya Libre Regular"/>
              </a:rPr>
              <a:t>časa</a:t>
            </a:r>
            <a:r>
              <a:rPr lang="en-US" sz="2400" spc="-36" dirty="0">
                <a:solidFill>
                  <a:srgbClr val="000000"/>
                </a:solidFill>
                <a:latin typeface="Abhaya Libre Regular"/>
              </a:rPr>
              <a:t> za </a:t>
            </a:r>
            <a:r>
              <a:rPr lang="en-US" sz="2400" spc="-36" dirty="0" err="1">
                <a:solidFill>
                  <a:srgbClr val="000000"/>
                </a:solidFill>
                <a:latin typeface="Abhaya Libre Regular"/>
              </a:rPr>
              <a:t>razmislek</a:t>
            </a:r>
            <a:r>
              <a:rPr lang="en-US" sz="2400" spc="-36" dirty="0">
                <a:solidFill>
                  <a:srgbClr val="000000"/>
                </a:solidFill>
                <a:latin typeface="Abhaya Libre Regular"/>
              </a:rPr>
              <a:t> o </a:t>
            </a:r>
            <a:r>
              <a:rPr lang="en-US" sz="2400" spc="-36" dirty="0" err="1">
                <a:solidFill>
                  <a:srgbClr val="000000"/>
                </a:solidFill>
                <a:latin typeface="Abhaya Libre Regular"/>
              </a:rPr>
              <a:t>teh</a:t>
            </a:r>
            <a:r>
              <a:rPr lang="en-US" sz="2400" spc="-36" dirty="0">
                <a:solidFill>
                  <a:srgbClr val="000000"/>
                </a:solidFill>
                <a:latin typeface="Abhaya Libre Regular"/>
              </a:rPr>
              <a:t> </a:t>
            </a:r>
            <a:r>
              <a:rPr lang="en-US" sz="2400" spc="-36" dirty="0" err="1">
                <a:solidFill>
                  <a:srgbClr val="000000"/>
                </a:solidFill>
                <a:latin typeface="Abhaya Libre Regular"/>
              </a:rPr>
              <a:t>interesnih</a:t>
            </a:r>
            <a:r>
              <a:rPr lang="en-US" sz="2400" spc="-36" dirty="0">
                <a:solidFill>
                  <a:srgbClr val="000000"/>
                </a:solidFill>
                <a:latin typeface="Abhaya Libre Regular"/>
              </a:rPr>
              <a:t> </a:t>
            </a:r>
            <a:r>
              <a:rPr lang="en-US" sz="2400" spc="-36" dirty="0" err="1">
                <a:solidFill>
                  <a:srgbClr val="000000"/>
                </a:solidFill>
                <a:latin typeface="Abhaya Libre Regular"/>
              </a:rPr>
              <a:t>področjih</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potencialnih</a:t>
            </a:r>
            <a:r>
              <a:rPr lang="en-US" sz="2400" spc="-36" dirty="0">
                <a:solidFill>
                  <a:srgbClr val="000000"/>
                </a:solidFill>
                <a:latin typeface="Abhaya Libre Regular"/>
              </a:rPr>
              <a:t> </a:t>
            </a:r>
            <a:r>
              <a:rPr lang="en-US" sz="2400" spc="-36" dirty="0" err="1">
                <a:solidFill>
                  <a:srgbClr val="000000"/>
                </a:solidFill>
                <a:latin typeface="Abhaya Libre Regular"/>
              </a:rPr>
              <a:t>tržnih</a:t>
            </a:r>
            <a:r>
              <a:rPr lang="en-US" sz="2400" spc="-36" dirty="0">
                <a:solidFill>
                  <a:srgbClr val="000000"/>
                </a:solidFill>
                <a:latin typeface="Abhaya Libre Regular"/>
              </a:rPr>
              <a:t> </a:t>
            </a:r>
            <a:r>
              <a:rPr lang="en-US" sz="2400" spc="-36" dirty="0" err="1">
                <a:solidFill>
                  <a:srgbClr val="000000"/>
                </a:solidFill>
                <a:latin typeface="Abhaya Libre Regular"/>
              </a:rPr>
              <a:t>nišnih</a:t>
            </a:r>
            <a:r>
              <a:rPr lang="en-US" sz="2400" spc="-36" dirty="0">
                <a:solidFill>
                  <a:srgbClr val="000000"/>
                </a:solidFill>
                <a:latin typeface="Abhaya Libre Regular"/>
              </a:rPr>
              <a:t> </a:t>
            </a:r>
            <a:r>
              <a:rPr lang="en-US" sz="2400" spc="-36" dirty="0" err="1">
                <a:solidFill>
                  <a:srgbClr val="000000"/>
                </a:solidFill>
                <a:latin typeface="Abhaya Libre Regular"/>
              </a:rPr>
              <a:t>idejah</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Prepoznajte</a:t>
            </a:r>
            <a:r>
              <a:rPr lang="en-US" sz="2400" b="1" spc="-36" dirty="0">
                <a:solidFill>
                  <a:srgbClr val="000000"/>
                </a:solidFill>
                <a:latin typeface="Abhaya Libre Regular"/>
              </a:rPr>
              <a:t> </a:t>
            </a:r>
            <a:r>
              <a:rPr lang="en-US" sz="2400" b="1" spc="-36" dirty="0" err="1">
                <a:solidFill>
                  <a:srgbClr val="000000"/>
                </a:solidFill>
                <a:latin typeface="Abhaya Libre Regular"/>
              </a:rPr>
              <a:t>težave</a:t>
            </a:r>
            <a:r>
              <a:rPr lang="en-US" sz="2400" b="1" spc="-36" dirty="0">
                <a:solidFill>
                  <a:srgbClr val="000000"/>
                </a:solidFill>
                <a:latin typeface="Abhaya Libre Regular"/>
              </a:rPr>
              <a:t> in </a:t>
            </a:r>
            <a:r>
              <a:rPr lang="en-US" sz="2400" b="1" spc="-36" dirty="0" err="1">
                <a:solidFill>
                  <a:srgbClr val="000000"/>
                </a:solidFill>
                <a:latin typeface="Abhaya Libre Regular"/>
              </a:rPr>
              <a:t>potrebe</a:t>
            </a:r>
            <a:r>
              <a:rPr lang="en-US" sz="2400" b="1" spc="-36" dirty="0">
                <a:solidFill>
                  <a:srgbClr val="000000"/>
                </a:solidFill>
                <a:latin typeface="Abhaya Libre Regular"/>
              </a:rPr>
              <a:t> </a:t>
            </a:r>
            <a:r>
              <a:rPr lang="en-US" sz="2400" b="1" spc="-36" dirty="0" err="1">
                <a:solidFill>
                  <a:srgbClr val="000000"/>
                </a:solidFill>
                <a:latin typeface="Abhaya Libre Regular"/>
              </a:rPr>
              <a:t>svojih</a:t>
            </a:r>
            <a:r>
              <a:rPr lang="en-US" sz="2400" b="1" spc="-36" dirty="0">
                <a:solidFill>
                  <a:srgbClr val="000000"/>
                </a:solidFill>
                <a:latin typeface="Abhaya Libre Regular"/>
              </a:rPr>
              <a:t> </a:t>
            </a:r>
            <a:r>
              <a:rPr lang="en-US" sz="2400" b="1" spc="-36" dirty="0" err="1">
                <a:solidFill>
                  <a:srgbClr val="000000"/>
                </a:solidFill>
                <a:latin typeface="Abhaya Libre Regular"/>
              </a:rPr>
              <a:t>strank</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zdaj</a:t>
            </a:r>
            <a:r>
              <a:rPr lang="en-US" sz="2400" spc="-36" dirty="0">
                <a:solidFill>
                  <a:srgbClr val="000000"/>
                </a:solidFill>
                <a:latin typeface="Abhaya Libre Regular"/>
              </a:rPr>
              <a:t>, ko </a:t>
            </a:r>
            <a:r>
              <a:rPr lang="en-US" sz="2400" spc="-36" dirty="0" err="1">
                <a:solidFill>
                  <a:srgbClr val="000000"/>
                </a:solidFill>
                <a:latin typeface="Abhaya Libre Regular"/>
              </a:rPr>
              <a:t>imate</a:t>
            </a:r>
            <a:r>
              <a:rPr lang="en-US" sz="2400" spc="-36" dirty="0">
                <a:solidFill>
                  <a:srgbClr val="000000"/>
                </a:solidFill>
                <a:latin typeface="Abhaya Libre Regular"/>
              </a:rPr>
              <a:t> </a:t>
            </a:r>
            <a:r>
              <a:rPr lang="en-US" sz="2400" spc="-36" dirty="0" err="1">
                <a:solidFill>
                  <a:srgbClr val="000000"/>
                </a:solidFill>
                <a:latin typeface="Abhaya Libre Regular"/>
              </a:rPr>
              <a:t>nekaj</a:t>
            </a:r>
            <a:r>
              <a:rPr lang="en-US" sz="2400" spc="-36" dirty="0">
                <a:solidFill>
                  <a:srgbClr val="000000"/>
                </a:solidFill>
                <a:latin typeface="Abhaya Libre Regular"/>
              </a:rPr>
              <a:t> </a:t>
            </a:r>
            <a:r>
              <a:rPr lang="en-US" sz="2400" spc="-36" dirty="0" err="1">
                <a:solidFill>
                  <a:srgbClr val="000000"/>
                </a:solidFill>
                <a:latin typeface="Abhaya Libre Regular"/>
              </a:rPr>
              <a:t>idej</a:t>
            </a:r>
            <a:r>
              <a:rPr lang="en-US" sz="2400" spc="-36" dirty="0">
                <a:solidFill>
                  <a:srgbClr val="000000"/>
                </a:solidFill>
                <a:latin typeface="Abhaya Libre Regular"/>
              </a:rPr>
              <a:t> za </a:t>
            </a:r>
            <a:r>
              <a:rPr lang="en-US" sz="2400" spc="-36" dirty="0" err="1">
                <a:solidFill>
                  <a:srgbClr val="000000"/>
                </a:solidFill>
                <a:latin typeface="Abhaya Libre Regular"/>
              </a:rPr>
              <a:t>tržno</a:t>
            </a:r>
            <a:r>
              <a:rPr lang="en-US" sz="2400" spc="-36" dirty="0">
                <a:solidFill>
                  <a:srgbClr val="000000"/>
                </a:solidFill>
                <a:latin typeface="Abhaya Libre Regular"/>
              </a:rPr>
              <a:t> </a:t>
            </a:r>
            <a:r>
              <a:rPr lang="en-US" sz="2400" spc="-36" dirty="0" err="1">
                <a:solidFill>
                  <a:srgbClr val="000000"/>
                </a:solidFill>
                <a:latin typeface="Abhaya Libre Regular"/>
              </a:rPr>
              <a:t>nišo</a:t>
            </a:r>
            <a:r>
              <a:rPr lang="en-US" sz="2400" spc="-36" dirty="0">
                <a:solidFill>
                  <a:srgbClr val="000000"/>
                </a:solidFill>
                <a:latin typeface="Abhaya Libre Regular"/>
              </a:rPr>
              <a:t>, </a:t>
            </a:r>
            <a:r>
              <a:rPr lang="en-US" sz="2400" spc="-36" dirty="0" err="1">
                <a:solidFill>
                  <a:srgbClr val="000000"/>
                </a:solidFill>
                <a:latin typeface="Abhaya Libre Regular"/>
              </a:rPr>
              <a:t>pomislite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težave</a:t>
            </a:r>
            <a:r>
              <a:rPr lang="en-US" sz="2400" spc="-36" dirty="0">
                <a:solidFill>
                  <a:srgbClr val="000000"/>
                </a:solidFill>
                <a:latin typeface="Abhaya Libre Regular"/>
              </a:rPr>
              <a:t>, s </a:t>
            </a:r>
            <a:r>
              <a:rPr lang="en-US" sz="2400" spc="-36" dirty="0" err="1">
                <a:solidFill>
                  <a:srgbClr val="000000"/>
                </a:solidFill>
                <a:latin typeface="Abhaya Libre Regular"/>
              </a:rPr>
              <a:t>katerimi</a:t>
            </a:r>
            <a:r>
              <a:rPr lang="en-US" sz="2400" spc="-36" dirty="0">
                <a:solidFill>
                  <a:srgbClr val="000000"/>
                </a:solidFill>
                <a:latin typeface="Abhaya Libre Regular"/>
              </a:rPr>
              <a:t> se </a:t>
            </a:r>
            <a:r>
              <a:rPr lang="en-US" sz="2400" spc="-36" dirty="0" err="1">
                <a:solidFill>
                  <a:srgbClr val="000000"/>
                </a:solidFill>
                <a:latin typeface="Abhaya Libre Regular"/>
              </a:rPr>
              <a:t>sooča</a:t>
            </a:r>
            <a:r>
              <a:rPr lang="en-US" sz="2400" spc="-36" dirty="0">
                <a:solidFill>
                  <a:srgbClr val="000000"/>
                </a:solidFill>
                <a:latin typeface="Abhaya Libre Regular"/>
              </a:rPr>
              <a:t> </a:t>
            </a:r>
            <a:r>
              <a:rPr lang="en-US" sz="2400" spc="-36" dirty="0" err="1">
                <a:solidFill>
                  <a:srgbClr val="000000"/>
                </a:solidFill>
                <a:latin typeface="Abhaya Libre Regular"/>
              </a:rPr>
              <a:t>vaš</a:t>
            </a:r>
            <a:r>
              <a:rPr lang="en-US" sz="2400" spc="-36" dirty="0">
                <a:solidFill>
                  <a:srgbClr val="000000"/>
                </a:solidFill>
                <a:latin typeface="Abhaya Libre Regular"/>
              </a:rPr>
              <a:t> </a:t>
            </a:r>
            <a:r>
              <a:rPr lang="en-US" sz="2400" spc="-36" dirty="0" err="1">
                <a:solidFill>
                  <a:srgbClr val="000000"/>
                </a:solidFill>
                <a:latin typeface="Abhaya Libre Regular"/>
              </a:rPr>
              <a:t>ciljni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Ali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vaša</a:t>
            </a:r>
            <a:r>
              <a:rPr lang="en-US" sz="2400" spc="-36" dirty="0">
                <a:solidFill>
                  <a:srgbClr val="000000"/>
                </a:solidFill>
                <a:latin typeface="Abhaya Libre Regular"/>
              </a:rPr>
              <a:t> </a:t>
            </a:r>
            <a:r>
              <a:rPr lang="en-US" sz="2400" spc="-36" dirty="0" err="1">
                <a:solidFill>
                  <a:srgbClr val="000000"/>
                </a:solidFill>
                <a:latin typeface="Abhaya Libre Regular"/>
              </a:rPr>
              <a:t>strast</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zanimanje</a:t>
            </a:r>
            <a:r>
              <a:rPr lang="en-US" sz="2400" spc="-36" dirty="0">
                <a:solidFill>
                  <a:srgbClr val="000000"/>
                </a:solidFill>
                <a:latin typeface="Abhaya Libre Regular"/>
              </a:rPr>
              <a:t> </a:t>
            </a:r>
            <a:r>
              <a:rPr lang="en-US" sz="2400" spc="-36" dirty="0" err="1">
                <a:solidFill>
                  <a:srgbClr val="000000"/>
                </a:solidFill>
                <a:latin typeface="Abhaya Libre Regular"/>
              </a:rPr>
              <a:t>zadovolji</a:t>
            </a:r>
            <a:r>
              <a:rPr lang="en-US" sz="2400" spc="-36" dirty="0">
                <a:solidFill>
                  <a:srgbClr val="000000"/>
                </a:solidFill>
                <a:latin typeface="Abhaya Libre Regular"/>
              </a:rPr>
              <a:t> </a:t>
            </a:r>
            <a:r>
              <a:rPr lang="en-US" sz="2400" spc="-36" dirty="0" err="1">
                <a:solidFill>
                  <a:srgbClr val="000000"/>
                </a:solidFill>
                <a:latin typeface="Abhaya Libre Regular"/>
              </a:rPr>
              <a:t>potrebe</a:t>
            </a:r>
            <a:r>
              <a:rPr lang="en-US" sz="2400" spc="-36" dirty="0">
                <a:solidFill>
                  <a:srgbClr val="000000"/>
                </a:solidFill>
                <a:latin typeface="Abhaya Libre Regular"/>
              </a:rPr>
              <a:t> </a:t>
            </a:r>
            <a:r>
              <a:rPr lang="en-US" sz="2400" spc="-36" dirty="0" err="1">
                <a:solidFill>
                  <a:srgbClr val="000000"/>
                </a:solidFill>
                <a:latin typeface="Abhaya Libre Regular"/>
              </a:rPr>
              <a:t>vaših</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 </a:t>
            </a:r>
            <a:r>
              <a:rPr lang="en-US" sz="2400" spc="-36" dirty="0" err="1">
                <a:solidFill>
                  <a:srgbClr val="000000"/>
                </a:solidFill>
                <a:latin typeface="Abhaya Libre Regular"/>
              </a:rPr>
              <a:t>Poznate</a:t>
            </a:r>
            <a:r>
              <a:rPr lang="en-US" sz="2400" spc="-36" dirty="0">
                <a:solidFill>
                  <a:srgbClr val="000000"/>
                </a:solidFill>
                <a:latin typeface="Abhaya Libre Regular"/>
              </a:rPr>
              <a:t> </a:t>
            </a:r>
            <a:r>
              <a:rPr lang="en-US" sz="2400" spc="-36" dirty="0" err="1">
                <a:solidFill>
                  <a:srgbClr val="000000"/>
                </a:solidFill>
                <a:latin typeface="Abhaya Libre Regular"/>
              </a:rPr>
              <a:t>njihov</a:t>
            </a:r>
            <a:r>
              <a:rPr lang="en-US" sz="2400" spc="-36" dirty="0">
                <a:solidFill>
                  <a:srgbClr val="000000"/>
                </a:solidFill>
                <a:latin typeface="Abhaya Libre Regular"/>
              </a:rPr>
              <a:t> </a:t>
            </a:r>
            <a:r>
              <a:rPr lang="en-US" sz="2400" spc="-36" dirty="0" err="1">
                <a:solidFill>
                  <a:srgbClr val="000000"/>
                </a:solidFill>
                <a:latin typeface="Abhaya Libre Regular"/>
              </a:rPr>
              <a:t>motiv</a:t>
            </a:r>
            <a:r>
              <a:rPr lang="en-US" sz="2400" spc="-36" dirty="0">
                <a:solidFill>
                  <a:srgbClr val="000000"/>
                </a:solidFill>
                <a:latin typeface="Abhaya Libre Regular"/>
              </a:rPr>
              <a:t> za </a:t>
            </a:r>
            <a:r>
              <a:rPr lang="en-US" sz="2400" spc="-36" dirty="0" err="1">
                <a:solidFill>
                  <a:srgbClr val="000000"/>
                </a:solidFill>
                <a:latin typeface="Abhaya Libre Regular"/>
              </a:rPr>
              <a:t>nakup</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Raziščite</a:t>
            </a:r>
            <a:r>
              <a:rPr lang="en-US" sz="2400" b="1" spc="-36" dirty="0">
                <a:solidFill>
                  <a:srgbClr val="000000"/>
                </a:solidFill>
                <a:latin typeface="Abhaya Libre Regular"/>
              </a:rPr>
              <a:t> </a:t>
            </a:r>
            <a:r>
              <a:rPr lang="en-US" sz="2400" b="1" spc="-36" dirty="0" err="1">
                <a:solidFill>
                  <a:srgbClr val="000000"/>
                </a:solidFill>
                <a:latin typeface="Abhaya Libre Regular"/>
              </a:rPr>
              <a:t>konkurenco</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Preden</a:t>
            </a:r>
            <a:r>
              <a:rPr lang="en-US" sz="2400" spc="-36" dirty="0">
                <a:solidFill>
                  <a:srgbClr val="000000"/>
                </a:solidFill>
                <a:latin typeface="Abhaya Libre Regular"/>
              </a:rPr>
              <a:t> </a:t>
            </a:r>
            <a:r>
              <a:rPr lang="en-US" sz="2400" spc="-36" dirty="0" err="1">
                <a:solidFill>
                  <a:srgbClr val="000000"/>
                </a:solidFill>
                <a:latin typeface="Abhaya Libre Regular"/>
              </a:rPr>
              <a:t>svoj</a:t>
            </a:r>
            <a:r>
              <a:rPr lang="en-US" sz="2400" spc="-36" dirty="0">
                <a:solidFill>
                  <a:srgbClr val="000000"/>
                </a:solidFill>
                <a:latin typeface="Abhaya Libre Regular"/>
              </a:rPr>
              <a:t> </a:t>
            </a:r>
            <a:r>
              <a:rPr lang="en-US" sz="2400" spc="-36" dirty="0" err="1">
                <a:solidFill>
                  <a:srgbClr val="000000"/>
                </a:solidFill>
                <a:latin typeface="Abhaya Libre Regular"/>
              </a:rPr>
              <a:t>čas</a:t>
            </a:r>
            <a:r>
              <a:rPr lang="en-US" sz="2400" spc="-36" dirty="0">
                <a:solidFill>
                  <a:srgbClr val="000000"/>
                </a:solidFill>
                <a:latin typeface="Abhaya Libre Regular"/>
              </a:rPr>
              <a:t> in </a:t>
            </a:r>
            <a:r>
              <a:rPr lang="en-US" sz="2400" spc="-36" dirty="0" err="1">
                <a:solidFill>
                  <a:srgbClr val="000000"/>
                </a:solidFill>
                <a:latin typeface="Abhaya Libre Regular"/>
              </a:rPr>
              <a:t>energijo</a:t>
            </a:r>
            <a:r>
              <a:rPr lang="en-US" sz="2400" spc="-36" dirty="0">
                <a:solidFill>
                  <a:srgbClr val="000000"/>
                </a:solidFill>
                <a:latin typeface="Abhaya Libre Regular"/>
              </a:rPr>
              <a:t> </a:t>
            </a:r>
            <a:r>
              <a:rPr lang="en-US" sz="2400" spc="-36" dirty="0" err="1">
                <a:solidFill>
                  <a:srgbClr val="000000"/>
                </a:solidFill>
                <a:latin typeface="Abhaya Libre Regular"/>
              </a:rPr>
              <a:t>posvetite</a:t>
            </a:r>
            <a:r>
              <a:rPr lang="en-US" sz="2400" spc="-36" dirty="0">
                <a:solidFill>
                  <a:srgbClr val="000000"/>
                </a:solidFill>
                <a:latin typeface="Abhaya Libre Regular"/>
              </a:rPr>
              <a:t> </a:t>
            </a:r>
            <a:r>
              <a:rPr lang="en-US" sz="2400" spc="-36" dirty="0" err="1">
                <a:solidFill>
                  <a:srgbClr val="000000"/>
                </a:solidFill>
                <a:latin typeface="Abhaya Libre Regular"/>
              </a:rPr>
              <a:t>razvoju</a:t>
            </a:r>
            <a:r>
              <a:rPr lang="en-US" sz="2400" spc="-36" dirty="0">
                <a:solidFill>
                  <a:srgbClr val="000000"/>
                </a:solidFill>
                <a:latin typeface="Abhaya Libre Regular"/>
              </a:rPr>
              <a:t> </a:t>
            </a:r>
            <a:r>
              <a:rPr lang="en-US" sz="2400" spc="-36" dirty="0" err="1">
                <a:solidFill>
                  <a:srgbClr val="000000"/>
                </a:solidFill>
                <a:latin typeface="Abhaya Libre Regular"/>
              </a:rPr>
              <a:t>povsem</a:t>
            </a:r>
            <a:r>
              <a:rPr lang="en-US" sz="2400" spc="-36" dirty="0">
                <a:solidFill>
                  <a:srgbClr val="000000"/>
                </a:solidFill>
                <a:latin typeface="Abhaya Libre Regular"/>
              </a:rPr>
              <a:t> </a:t>
            </a:r>
            <a:r>
              <a:rPr lang="en-US" sz="2400" spc="-36" dirty="0" err="1">
                <a:solidFill>
                  <a:srgbClr val="000000"/>
                </a:solidFill>
                <a:latin typeface="Abhaya Libre Regular"/>
              </a:rPr>
              <a:t>novega</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a:t>
            </a:r>
            <a:r>
              <a:rPr lang="en-US" sz="2400" spc="-36" dirty="0" err="1">
                <a:solidFill>
                  <a:srgbClr val="000000"/>
                </a:solidFill>
                <a:latin typeface="Abhaya Libre Regular"/>
              </a:rPr>
              <a:t>raziščite</a:t>
            </a:r>
            <a:r>
              <a:rPr lang="en-US" sz="2400" spc="-36" dirty="0">
                <a:solidFill>
                  <a:srgbClr val="000000"/>
                </a:solidFill>
                <a:latin typeface="Abhaya Libre Regular"/>
              </a:rPr>
              <a:t> </a:t>
            </a:r>
            <a:r>
              <a:rPr lang="en-US" sz="2400" spc="-36" dirty="0" err="1">
                <a:solidFill>
                  <a:srgbClr val="000000"/>
                </a:solidFill>
                <a:latin typeface="Abhaya Libre Regular"/>
              </a:rPr>
              <a:t>svoje</a:t>
            </a:r>
            <a:r>
              <a:rPr lang="en-US" sz="2400" spc="-36" dirty="0">
                <a:solidFill>
                  <a:srgbClr val="000000"/>
                </a:solidFill>
                <a:latin typeface="Abhaya Libre Regular"/>
              </a:rPr>
              <a:t> </a:t>
            </a:r>
            <a:r>
              <a:rPr lang="en-US" sz="2400" spc="-36" dirty="0" err="1">
                <a:solidFill>
                  <a:srgbClr val="000000"/>
                </a:solidFill>
                <a:latin typeface="Abhaya Libre Regular"/>
              </a:rPr>
              <a:t>potencialne</a:t>
            </a:r>
            <a:r>
              <a:rPr lang="en-US" sz="2400" spc="-36" dirty="0">
                <a:solidFill>
                  <a:srgbClr val="000000"/>
                </a:solidFill>
                <a:latin typeface="Abhaya Libre Regular"/>
              </a:rPr>
              <a:t> </a:t>
            </a:r>
            <a:r>
              <a:rPr lang="en-US" sz="2400" spc="-36" dirty="0" err="1">
                <a:solidFill>
                  <a:srgbClr val="000000"/>
                </a:solidFill>
                <a:latin typeface="Abhaya Libre Regular"/>
              </a:rPr>
              <a:t>konkurente</a:t>
            </a:r>
            <a:r>
              <a:rPr lang="en-US" sz="2400" spc="-36" dirty="0">
                <a:solidFill>
                  <a:srgbClr val="000000"/>
                </a:solidFill>
                <a:latin typeface="Abhaya Libre Regular"/>
              </a:rPr>
              <a:t>. </a:t>
            </a:r>
            <a:r>
              <a:rPr lang="en-US" sz="2400" spc="-36" dirty="0" err="1">
                <a:solidFill>
                  <a:srgbClr val="000000"/>
                </a:solidFill>
                <a:latin typeface="Abhaya Libre Regular"/>
              </a:rPr>
              <a:t>Morda</a:t>
            </a:r>
            <a:r>
              <a:rPr lang="en-US" sz="2400" spc="-36" dirty="0">
                <a:solidFill>
                  <a:srgbClr val="000000"/>
                </a:solidFill>
                <a:latin typeface="Abhaya Libre Regular"/>
              </a:rPr>
              <a:t> </a:t>
            </a:r>
            <a:r>
              <a:rPr lang="en-US" sz="2400" spc="-36" dirty="0" err="1">
                <a:solidFill>
                  <a:srgbClr val="000000"/>
                </a:solidFill>
                <a:latin typeface="Abhaya Libre Regular"/>
              </a:rPr>
              <a:t>imate</a:t>
            </a:r>
            <a:r>
              <a:rPr lang="en-US" sz="2400" spc="-36" dirty="0">
                <a:solidFill>
                  <a:srgbClr val="000000"/>
                </a:solidFill>
                <a:latin typeface="Abhaya Libre Regular"/>
              </a:rPr>
              <a:t> </a:t>
            </a:r>
            <a:r>
              <a:rPr lang="en-US" sz="2400" spc="-36" dirty="0" err="1">
                <a:solidFill>
                  <a:srgbClr val="000000"/>
                </a:solidFill>
                <a:latin typeface="Abhaya Libre Regular"/>
              </a:rPr>
              <a:t>izvedljivo</a:t>
            </a:r>
            <a:r>
              <a:rPr lang="en-US" sz="2400" spc="-36" dirty="0">
                <a:solidFill>
                  <a:srgbClr val="000000"/>
                </a:solidFill>
                <a:latin typeface="Abhaya Libre Regular"/>
              </a:rPr>
              <a:t> </a:t>
            </a:r>
            <a:r>
              <a:rPr lang="en-US" sz="2400" spc="-36" dirty="0" err="1">
                <a:solidFill>
                  <a:srgbClr val="000000"/>
                </a:solidFill>
                <a:latin typeface="Abhaya Libre Regular"/>
              </a:rPr>
              <a:t>idejo</a:t>
            </a:r>
            <a:r>
              <a:rPr lang="en-US" sz="2400" spc="-36" dirty="0">
                <a:solidFill>
                  <a:srgbClr val="000000"/>
                </a:solidFill>
                <a:latin typeface="Abhaya Libre Regular"/>
              </a:rPr>
              <a:t> za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toda</a:t>
            </a:r>
            <a:r>
              <a:rPr lang="en-US" sz="2400" spc="-36" dirty="0">
                <a:solidFill>
                  <a:srgbClr val="000000"/>
                </a:solidFill>
                <a:latin typeface="Abhaya Libre Regular"/>
              </a:rPr>
              <a:t> s </a:t>
            </a:r>
            <a:r>
              <a:rPr lang="en-US" sz="2400" spc="-36" dirty="0" err="1">
                <a:solidFill>
                  <a:srgbClr val="000000"/>
                </a:solidFill>
                <a:latin typeface="Abhaya Libre Regular"/>
              </a:rPr>
              <a:t>koliko</a:t>
            </a:r>
            <a:r>
              <a:rPr lang="en-US" sz="2400" spc="-36" dirty="0">
                <a:solidFill>
                  <a:srgbClr val="000000"/>
                </a:solidFill>
                <a:latin typeface="Abhaya Libre Regular"/>
              </a:rPr>
              <a:t> </a:t>
            </a:r>
            <a:r>
              <a:rPr lang="en-US" sz="2400" spc="-36" dirty="0" err="1">
                <a:solidFill>
                  <a:srgbClr val="000000"/>
                </a:solidFill>
                <a:latin typeface="Abhaya Libre Regular"/>
              </a:rPr>
              <a:t>drugimi</a:t>
            </a:r>
            <a:r>
              <a:rPr lang="en-US" sz="2400" spc="-36" dirty="0">
                <a:solidFill>
                  <a:srgbClr val="000000"/>
                </a:solidFill>
                <a:latin typeface="Abhaya Libre Regular"/>
              </a:rPr>
              <a:t> </a:t>
            </a:r>
            <a:r>
              <a:rPr lang="en-US" sz="2400" spc="-36" dirty="0" err="1">
                <a:solidFill>
                  <a:srgbClr val="000000"/>
                </a:solidFill>
                <a:latin typeface="Abhaya Libre Regular"/>
              </a:rPr>
              <a:t>podjetji</a:t>
            </a:r>
            <a:r>
              <a:rPr lang="en-US" sz="2400" spc="-36" dirty="0">
                <a:solidFill>
                  <a:srgbClr val="000000"/>
                </a:solidFill>
                <a:latin typeface="Abhaya Libre Regular"/>
              </a:rPr>
              <a:t> </a:t>
            </a:r>
            <a:r>
              <a:rPr lang="en-US" sz="2400" spc="-36" dirty="0" err="1">
                <a:solidFill>
                  <a:srgbClr val="000000"/>
                </a:solidFill>
                <a:latin typeface="Abhaya Libre Regular"/>
              </a:rPr>
              <a:t>boste</a:t>
            </a:r>
            <a:r>
              <a:rPr lang="en-US" sz="2400" spc="-36" dirty="0">
                <a:solidFill>
                  <a:srgbClr val="000000"/>
                </a:solidFill>
                <a:latin typeface="Abhaya Libre Regular"/>
              </a:rPr>
              <a:t> </a:t>
            </a:r>
            <a:r>
              <a:rPr lang="en-US" sz="2400" spc="-36" dirty="0" err="1">
                <a:solidFill>
                  <a:srgbClr val="000000"/>
                </a:solidFill>
                <a:latin typeface="Abhaya Libre Regular"/>
              </a:rPr>
              <a:t>tekmovali</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Določite</a:t>
            </a:r>
            <a:r>
              <a:rPr lang="en-US" sz="2400" b="1" spc="-36" dirty="0">
                <a:solidFill>
                  <a:srgbClr val="000000"/>
                </a:solidFill>
                <a:latin typeface="Abhaya Libre Regular"/>
              </a:rPr>
              <a:t> </a:t>
            </a:r>
            <a:r>
              <a:rPr lang="en-US" sz="2400" b="1" spc="-36" dirty="0" err="1">
                <a:solidFill>
                  <a:srgbClr val="000000"/>
                </a:solidFill>
                <a:latin typeface="Abhaya Libre Regular"/>
              </a:rPr>
              <a:t>svojo</a:t>
            </a:r>
            <a:r>
              <a:rPr lang="en-US" sz="2400" b="1" spc="-36" dirty="0">
                <a:solidFill>
                  <a:srgbClr val="000000"/>
                </a:solidFill>
                <a:latin typeface="Abhaya Libre Regular"/>
              </a:rPr>
              <a:t> </a:t>
            </a:r>
            <a:r>
              <a:rPr lang="en-US" sz="2400" b="1" spc="-36" dirty="0" err="1">
                <a:solidFill>
                  <a:srgbClr val="000000"/>
                </a:solidFill>
                <a:latin typeface="Abhaya Libre Regular"/>
              </a:rPr>
              <a:t>tržno</a:t>
            </a:r>
            <a:r>
              <a:rPr lang="en-US" sz="2400" b="1" spc="-36" dirty="0">
                <a:solidFill>
                  <a:srgbClr val="000000"/>
                </a:solidFill>
                <a:latin typeface="Abhaya Libre Regular"/>
              </a:rPr>
              <a:t> </a:t>
            </a:r>
            <a:r>
              <a:rPr lang="en-US" sz="2400" b="1" spc="-36" dirty="0" err="1">
                <a:solidFill>
                  <a:srgbClr val="000000"/>
                </a:solidFill>
                <a:latin typeface="Abhaya Libre Regular"/>
              </a:rPr>
              <a:t>nišo</a:t>
            </a:r>
            <a:r>
              <a:rPr lang="en-US" sz="2400" b="1" spc="-36" dirty="0">
                <a:solidFill>
                  <a:srgbClr val="000000"/>
                </a:solidFill>
                <a:latin typeface="Abhaya Libre Regular"/>
              </a:rPr>
              <a:t> in </a:t>
            </a:r>
            <a:r>
              <a:rPr lang="en-US" sz="2400" b="1" spc="-36" dirty="0" err="1">
                <a:solidFill>
                  <a:srgbClr val="000000"/>
                </a:solidFill>
                <a:latin typeface="Abhaya Libre Regular"/>
              </a:rPr>
              <a:t>njeno</a:t>
            </a:r>
            <a:r>
              <a:rPr lang="en-US" sz="2400" b="1" spc="-36" dirty="0">
                <a:solidFill>
                  <a:srgbClr val="000000"/>
                </a:solidFill>
                <a:latin typeface="Abhaya Libre Regular"/>
              </a:rPr>
              <a:t> </a:t>
            </a:r>
            <a:r>
              <a:rPr lang="en-US" sz="2400" b="1" spc="-36" dirty="0" err="1">
                <a:solidFill>
                  <a:srgbClr val="000000"/>
                </a:solidFill>
                <a:latin typeface="Abhaya Libre Regular"/>
              </a:rPr>
              <a:t>dobičkonosnost</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če</a:t>
            </a:r>
            <a:r>
              <a:rPr lang="en-US" sz="2400" spc="-36" dirty="0">
                <a:solidFill>
                  <a:srgbClr val="000000"/>
                </a:solidFill>
                <a:latin typeface="Abhaya Libre Regular"/>
              </a:rPr>
              <a:t> </a:t>
            </a:r>
            <a:r>
              <a:rPr lang="en-US" sz="2400" spc="-36" dirty="0" err="1">
                <a:solidFill>
                  <a:srgbClr val="000000"/>
                </a:solidFill>
                <a:latin typeface="Abhaya Libre Regular"/>
              </a:rPr>
              <a:t>svoje</a:t>
            </a:r>
            <a:r>
              <a:rPr lang="en-US" sz="2400" spc="-36" dirty="0">
                <a:solidFill>
                  <a:srgbClr val="000000"/>
                </a:solidFill>
                <a:latin typeface="Abhaya Libre Regular"/>
              </a:rPr>
              <a:t> </a:t>
            </a:r>
            <a:r>
              <a:rPr lang="en-US" sz="2400" spc="-36" dirty="0" err="1">
                <a:solidFill>
                  <a:srgbClr val="000000"/>
                </a:solidFill>
                <a:latin typeface="Abhaya Libre Regular"/>
              </a:rPr>
              <a:t>vire</a:t>
            </a:r>
            <a:r>
              <a:rPr lang="en-US" sz="2400" spc="-36" dirty="0">
                <a:solidFill>
                  <a:srgbClr val="000000"/>
                </a:solidFill>
                <a:latin typeface="Abhaya Libre Regular"/>
              </a:rPr>
              <a:t> in </a:t>
            </a:r>
            <a:r>
              <a:rPr lang="en-US" sz="2400" spc="-36" dirty="0" err="1">
                <a:solidFill>
                  <a:srgbClr val="000000"/>
                </a:solidFill>
                <a:latin typeface="Abhaya Libre Regular"/>
              </a:rPr>
              <a:t>čas</a:t>
            </a:r>
            <a:r>
              <a:rPr lang="en-US" sz="2400" spc="-36" dirty="0">
                <a:solidFill>
                  <a:srgbClr val="000000"/>
                </a:solidFill>
                <a:latin typeface="Abhaya Libre Regular"/>
              </a:rPr>
              <a:t> </a:t>
            </a:r>
            <a:r>
              <a:rPr lang="en-US" sz="2400" spc="-36" dirty="0" err="1">
                <a:solidFill>
                  <a:srgbClr val="000000"/>
                </a:solidFill>
                <a:latin typeface="Abhaya Libre Regular"/>
              </a:rPr>
              <a:t>namenjate</a:t>
            </a:r>
            <a:r>
              <a:rPr lang="en-US" sz="2400" spc="-36" dirty="0">
                <a:solidFill>
                  <a:srgbClr val="000000"/>
                </a:solidFill>
                <a:latin typeface="Abhaya Libre Regular"/>
              </a:rPr>
              <a:t> </a:t>
            </a:r>
            <a:r>
              <a:rPr lang="en-US" sz="2400" spc="-36" dirty="0" err="1">
                <a:solidFill>
                  <a:srgbClr val="000000"/>
                </a:solidFill>
                <a:latin typeface="Abhaya Libre Regular"/>
              </a:rPr>
              <a:t>novemu</a:t>
            </a:r>
            <a:r>
              <a:rPr lang="en-US" sz="2400" spc="-36" dirty="0">
                <a:solidFill>
                  <a:srgbClr val="000000"/>
                </a:solidFill>
                <a:latin typeface="Abhaya Libre Regular"/>
              </a:rPr>
              <a:t> </a:t>
            </a:r>
            <a:r>
              <a:rPr lang="en-US" sz="2400" spc="-36" dirty="0" err="1">
                <a:solidFill>
                  <a:srgbClr val="000000"/>
                </a:solidFill>
                <a:latin typeface="Abhaya Libre Regular"/>
              </a:rPr>
              <a:t>podjetju</a:t>
            </a:r>
            <a:r>
              <a:rPr lang="en-US" sz="2400" spc="-36" dirty="0">
                <a:solidFill>
                  <a:srgbClr val="000000"/>
                </a:solidFill>
                <a:latin typeface="Abhaya Libre Regular"/>
              </a:rPr>
              <a:t>, bi </a:t>
            </a:r>
            <a:r>
              <a:rPr lang="en-US" sz="2400" spc="-36" dirty="0" err="1">
                <a:solidFill>
                  <a:srgbClr val="000000"/>
                </a:solidFill>
                <a:latin typeface="Abhaya Libre Regular"/>
              </a:rPr>
              <a:t>moralo</a:t>
            </a:r>
            <a:r>
              <a:rPr lang="en-US" sz="2400" spc="-36" dirty="0">
                <a:solidFill>
                  <a:srgbClr val="000000"/>
                </a:solidFill>
                <a:latin typeface="Abhaya Libre Regular"/>
              </a:rPr>
              <a:t> </a:t>
            </a:r>
            <a:r>
              <a:rPr lang="en-US" sz="2400" spc="-36" dirty="0" err="1">
                <a:solidFill>
                  <a:srgbClr val="000000"/>
                </a:solidFill>
                <a:latin typeface="Abhaya Libre Regular"/>
              </a:rPr>
              <a:t>imeti</a:t>
            </a:r>
            <a:r>
              <a:rPr lang="en-US" sz="2400" spc="-36" dirty="0">
                <a:solidFill>
                  <a:srgbClr val="000000"/>
                </a:solidFill>
                <a:latin typeface="Abhaya Libre Regular"/>
              </a:rPr>
              <a:t> </a:t>
            </a:r>
            <a:r>
              <a:rPr lang="en-US" sz="2400" spc="-36" dirty="0" err="1">
                <a:solidFill>
                  <a:srgbClr val="000000"/>
                </a:solidFill>
                <a:latin typeface="Abhaya Libre Regular"/>
              </a:rPr>
              <a:t>možnost</a:t>
            </a:r>
            <a:r>
              <a:rPr lang="en-US" sz="2400" spc="-36" dirty="0">
                <a:solidFill>
                  <a:srgbClr val="000000"/>
                </a:solidFill>
                <a:latin typeface="Abhaya Libre Regular"/>
              </a:rPr>
              <a:t>, da </a:t>
            </a:r>
            <a:r>
              <a:rPr lang="en-US" sz="2400" spc="-36" dirty="0" err="1">
                <a:solidFill>
                  <a:srgbClr val="000000"/>
                </a:solidFill>
                <a:latin typeface="Abhaya Libre Regular"/>
              </a:rPr>
              <a:t>postane</a:t>
            </a:r>
            <a:r>
              <a:rPr lang="en-US" sz="2400" spc="-36" dirty="0">
                <a:solidFill>
                  <a:srgbClr val="000000"/>
                </a:solidFill>
                <a:latin typeface="Abhaya Libre Regular"/>
              </a:rPr>
              <a:t> </a:t>
            </a:r>
            <a:r>
              <a:rPr lang="en-US" sz="2400" spc="-36" dirty="0" err="1">
                <a:solidFill>
                  <a:srgbClr val="000000"/>
                </a:solidFill>
                <a:latin typeface="Abhaya Libre Regular"/>
              </a:rPr>
              <a:t>dobičkonosno</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Preizkusite</a:t>
            </a:r>
            <a:r>
              <a:rPr lang="en-US" sz="2400" b="1" spc="-36" dirty="0">
                <a:solidFill>
                  <a:srgbClr val="000000"/>
                </a:solidFill>
                <a:latin typeface="Abhaya Libre Regular"/>
              </a:rPr>
              <a:t> </a:t>
            </a:r>
            <a:r>
              <a:rPr lang="en-US" sz="2400" b="1" spc="-36" dirty="0" err="1">
                <a:solidFill>
                  <a:srgbClr val="000000"/>
                </a:solidFill>
                <a:latin typeface="Abhaya Libre Regular"/>
              </a:rPr>
              <a:t>svoj</a:t>
            </a:r>
            <a:r>
              <a:rPr lang="en-US" sz="2400" b="1" spc="-36" dirty="0">
                <a:solidFill>
                  <a:srgbClr val="000000"/>
                </a:solidFill>
                <a:latin typeface="Abhaya Libre Regular"/>
              </a:rPr>
              <a:t> </a:t>
            </a:r>
            <a:r>
              <a:rPr lang="en-US" sz="2400" b="1" spc="-36" dirty="0" err="1">
                <a:solidFill>
                  <a:srgbClr val="000000"/>
                </a:solidFill>
                <a:latin typeface="Abhaya Libre Regular"/>
              </a:rPr>
              <a:t>izdelek</a:t>
            </a:r>
            <a:r>
              <a:rPr lang="en-US" sz="2400" b="1" spc="-36" dirty="0">
                <a:solidFill>
                  <a:srgbClr val="000000"/>
                </a:solidFill>
                <a:latin typeface="Abhaya Libre Regular"/>
              </a:rPr>
              <a:t> </a:t>
            </a:r>
            <a:r>
              <a:rPr lang="en-US" sz="2400" b="1" spc="-36" dirty="0" err="1">
                <a:solidFill>
                  <a:srgbClr val="000000"/>
                </a:solidFill>
                <a:latin typeface="Abhaya Libre Regular"/>
              </a:rPr>
              <a:t>ali</a:t>
            </a:r>
            <a:r>
              <a:rPr lang="en-US" sz="2400" b="1" spc="-36" dirty="0">
                <a:solidFill>
                  <a:srgbClr val="000000"/>
                </a:solidFill>
                <a:latin typeface="Abhaya Libre Regular"/>
              </a:rPr>
              <a:t> </a:t>
            </a:r>
            <a:r>
              <a:rPr lang="en-US" sz="2400" b="1" spc="-36" dirty="0" err="1">
                <a:solidFill>
                  <a:srgbClr val="000000"/>
                </a:solidFill>
                <a:latin typeface="Abhaya Libre Regular"/>
              </a:rPr>
              <a:t>storitev</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Ustvarite</a:t>
            </a:r>
            <a:r>
              <a:rPr lang="en-US" sz="2400" spc="-36" dirty="0">
                <a:solidFill>
                  <a:srgbClr val="000000"/>
                </a:solidFill>
                <a:latin typeface="Abhaya Libre Regular"/>
              </a:rPr>
              <a:t> </a:t>
            </a:r>
            <a:r>
              <a:rPr lang="en-US" sz="2400" spc="-36" dirty="0" err="1">
                <a:solidFill>
                  <a:srgbClr val="000000"/>
                </a:solidFill>
                <a:latin typeface="Abhaya Libre Regular"/>
              </a:rPr>
              <a:t>preprosto</a:t>
            </a:r>
            <a:r>
              <a:rPr lang="en-US" sz="2400" spc="-36" dirty="0">
                <a:solidFill>
                  <a:srgbClr val="000000"/>
                </a:solidFill>
                <a:latin typeface="Abhaya Libre Regular"/>
              </a:rPr>
              <a:t> </a:t>
            </a:r>
            <a:r>
              <a:rPr lang="en-US" sz="2400" spc="-36" dirty="0" err="1">
                <a:solidFill>
                  <a:srgbClr val="000000"/>
                </a:solidFill>
                <a:latin typeface="Abhaya Libre Regular"/>
              </a:rPr>
              <a:t>spletno</a:t>
            </a:r>
            <a:r>
              <a:rPr lang="en-US" sz="2400" spc="-36" dirty="0">
                <a:solidFill>
                  <a:srgbClr val="000000"/>
                </a:solidFill>
                <a:latin typeface="Abhaya Libre Regular"/>
              </a:rPr>
              <a:t> mesto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ciljno</a:t>
            </a:r>
            <a:r>
              <a:rPr lang="en-US" sz="2400" spc="-36" dirty="0">
                <a:solidFill>
                  <a:srgbClr val="000000"/>
                </a:solidFill>
                <a:latin typeface="Abhaya Libre Regular"/>
              </a:rPr>
              <a:t> </a:t>
            </a:r>
            <a:r>
              <a:rPr lang="en-US" sz="2400" spc="-36" dirty="0" err="1">
                <a:solidFill>
                  <a:srgbClr val="000000"/>
                </a:solidFill>
                <a:latin typeface="Abhaya Libre Regular"/>
              </a:rPr>
              <a:t>stran</a:t>
            </a:r>
            <a:r>
              <a:rPr lang="en-US" sz="2400" spc="-36" dirty="0">
                <a:solidFill>
                  <a:srgbClr val="000000"/>
                </a:solidFill>
                <a:latin typeface="Abhaya Libre Regular"/>
              </a:rPr>
              <a:t> za </a:t>
            </a:r>
            <a:r>
              <a:rPr lang="en-US" sz="2400" spc="-36" dirty="0" err="1">
                <a:solidFill>
                  <a:srgbClr val="000000"/>
                </a:solidFill>
                <a:latin typeface="Abhaya Libre Regular"/>
              </a:rPr>
              <a:t>svoje</a:t>
            </a:r>
            <a:r>
              <a:rPr lang="en-US" sz="2400" spc="-36" dirty="0">
                <a:solidFill>
                  <a:srgbClr val="000000"/>
                </a:solidFill>
                <a:latin typeface="Abhaya Libre Regular"/>
              </a:rPr>
              <a:t> </a:t>
            </a:r>
            <a:r>
              <a:rPr lang="en-US" sz="2400" spc="-36" dirty="0" err="1">
                <a:solidFill>
                  <a:srgbClr val="000000"/>
                </a:solidFill>
                <a:latin typeface="Abhaya Libre Regular"/>
              </a:rPr>
              <a:t>podjetje</a:t>
            </a:r>
            <a:r>
              <a:rPr lang="en-US" sz="2400" spc="-36" dirty="0">
                <a:solidFill>
                  <a:srgbClr val="000000"/>
                </a:solidFill>
                <a:latin typeface="Abhaya Libre Regular"/>
              </a:rPr>
              <a:t>, da vas </a:t>
            </a:r>
            <a:r>
              <a:rPr lang="en-US" sz="2400" spc="-36" dirty="0" err="1">
                <a:solidFill>
                  <a:srgbClr val="000000"/>
                </a:solidFill>
                <a:latin typeface="Abhaya Libre Regular"/>
              </a:rPr>
              <a:t>bodo</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našle</a:t>
            </a:r>
            <a:r>
              <a:rPr lang="en-US" sz="2400" spc="-36" dirty="0">
                <a:solidFill>
                  <a:srgbClr val="000000"/>
                </a:solidFill>
                <a:latin typeface="Abhaya Libre Regular"/>
              </a:rPr>
              <a:t>. </a:t>
            </a:r>
            <a:r>
              <a:rPr lang="en-US" sz="2400" spc="-36" dirty="0" err="1">
                <a:solidFill>
                  <a:srgbClr val="000000"/>
                </a:solidFill>
                <a:latin typeface="Abhaya Libre Regular"/>
              </a:rPr>
              <a:t>Ponudite</a:t>
            </a:r>
            <a:r>
              <a:rPr lang="en-US" sz="2400" spc="-36" dirty="0">
                <a:solidFill>
                  <a:srgbClr val="000000"/>
                </a:solidFill>
                <a:latin typeface="Abhaya Libre Regular"/>
              </a:rPr>
              <a:t> </a:t>
            </a:r>
            <a:r>
              <a:rPr lang="en-US" sz="2400" spc="-36" dirty="0" err="1">
                <a:solidFill>
                  <a:srgbClr val="000000"/>
                </a:solidFill>
                <a:latin typeface="Abhaya Libre Regular"/>
              </a:rPr>
              <a:t>poskusno</a:t>
            </a:r>
            <a:r>
              <a:rPr lang="en-US" sz="2400" spc="-36" dirty="0">
                <a:solidFill>
                  <a:srgbClr val="000000"/>
                </a:solidFill>
                <a:latin typeface="Abhaya Libre Regular"/>
              </a:rPr>
              <a:t> </a:t>
            </a:r>
            <a:r>
              <a:rPr lang="en-US" sz="2400" spc="-36" dirty="0" err="1">
                <a:solidFill>
                  <a:srgbClr val="000000"/>
                </a:solidFill>
                <a:latin typeface="Abhaya Libre Regular"/>
              </a:rPr>
              <a:t>obdobje</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dajte</a:t>
            </a:r>
            <a:r>
              <a:rPr lang="en-US" sz="2400" spc="-36" dirty="0">
                <a:solidFill>
                  <a:srgbClr val="000000"/>
                </a:solidFill>
                <a:latin typeface="Abhaya Libre Regular"/>
              </a:rPr>
              <a:t> </a:t>
            </a:r>
            <a:r>
              <a:rPr lang="en-US" sz="2400" spc="-36" dirty="0" err="1">
                <a:solidFill>
                  <a:srgbClr val="000000"/>
                </a:solidFill>
                <a:latin typeface="Abhaya Libre Regular"/>
              </a:rPr>
              <a:t>brezplačne</a:t>
            </a:r>
            <a:r>
              <a:rPr lang="en-US" sz="2400" spc="-36" dirty="0">
                <a:solidFill>
                  <a:srgbClr val="000000"/>
                </a:solidFill>
                <a:latin typeface="Abhaya Libre Regular"/>
              </a:rPr>
              <a:t> </a:t>
            </a:r>
            <a:r>
              <a:rPr lang="en-US" sz="2400" spc="-36" dirty="0" err="1">
                <a:solidFill>
                  <a:srgbClr val="000000"/>
                </a:solidFill>
                <a:latin typeface="Abhaya Libre Regular"/>
              </a:rPr>
              <a:t>vzorce</a:t>
            </a:r>
            <a:r>
              <a:rPr lang="en-US" sz="2400" spc="-36" dirty="0">
                <a:solidFill>
                  <a:srgbClr val="000000"/>
                </a:solidFill>
                <a:latin typeface="Abhaya Libre Regular"/>
              </a:rPr>
              <a:t> </a:t>
            </a:r>
            <a:r>
              <a:rPr lang="en-US" sz="2400" spc="-36" dirty="0" err="1">
                <a:solidFill>
                  <a:srgbClr val="000000"/>
                </a:solidFill>
                <a:latin typeface="Abhaya Libre Regular"/>
              </a:rPr>
              <a:t>svojim</a:t>
            </a:r>
            <a:r>
              <a:rPr lang="en-US" sz="2400" spc="-36" dirty="0">
                <a:solidFill>
                  <a:srgbClr val="000000"/>
                </a:solidFill>
                <a:latin typeface="Abhaya Libre Regular"/>
              </a:rPr>
              <a:t> </a:t>
            </a:r>
            <a:r>
              <a:rPr lang="en-US" sz="2400" spc="-36" dirty="0" err="1">
                <a:solidFill>
                  <a:srgbClr val="000000"/>
                </a:solidFill>
                <a:latin typeface="Abhaya Libre Regular"/>
              </a:rPr>
              <a:t>ciljnim</a:t>
            </a:r>
            <a:r>
              <a:rPr lang="en-US" sz="2400" spc="-36" dirty="0">
                <a:solidFill>
                  <a:srgbClr val="000000"/>
                </a:solidFill>
                <a:latin typeface="Abhaya Libre Regular"/>
              </a:rPr>
              <a:t> </a:t>
            </a:r>
            <a:r>
              <a:rPr lang="en-US" sz="2400" spc="-36" dirty="0" err="1">
                <a:solidFill>
                  <a:srgbClr val="000000"/>
                </a:solidFill>
                <a:latin typeface="Abhaya Libre Regular"/>
              </a:rPr>
              <a:t>strankam</a:t>
            </a:r>
            <a:r>
              <a:rPr lang="en-US" sz="2400" spc="-36" dirty="0">
                <a:solidFill>
                  <a:srgbClr val="000000"/>
                </a:solidFill>
                <a:latin typeface="Abhaya Libre Regular"/>
              </a:rPr>
              <a:t>. To </a:t>
            </a:r>
            <a:r>
              <a:rPr lang="en-US" sz="2400" spc="-36" dirty="0" err="1">
                <a:solidFill>
                  <a:srgbClr val="000000"/>
                </a:solidFill>
                <a:latin typeface="Abhaya Libre Regular"/>
              </a:rPr>
              <a:t>začetno</a:t>
            </a:r>
            <a:r>
              <a:rPr lang="en-US" sz="2400" spc="-36" dirty="0">
                <a:solidFill>
                  <a:srgbClr val="000000"/>
                </a:solidFill>
                <a:latin typeface="Abhaya Libre Regular"/>
              </a:rPr>
              <a:t> </a:t>
            </a:r>
            <a:r>
              <a:rPr lang="en-US" sz="2400" spc="-36" dirty="0" err="1">
                <a:solidFill>
                  <a:srgbClr val="000000"/>
                </a:solidFill>
                <a:latin typeface="Abhaya Libre Regular"/>
              </a:rPr>
              <a:t>preskusno</a:t>
            </a:r>
            <a:r>
              <a:rPr lang="en-US" sz="2400" spc="-36" dirty="0">
                <a:solidFill>
                  <a:srgbClr val="000000"/>
                </a:solidFill>
                <a:latin typeface="Abhaya Libre Regular"/>
              </a:rPr>
              <a:t> </a:t>
            </a:r>
            <a:r>
              <a:rPr lang="en-US" sz="2400" spc="-36" dirty="0" err="1">
                <a:solidFill>
                  <a:srgbClr val="000000"/>
                </a:solidFill>
                <a:latin typeface="Abhaya Libre Regular"/>
              </a:rPr>
              <a:t>obdobje</a:t>
            </a:r>
            <a:r>
              <a:rPr lang="en-US" sz="2400" spc="-36" dirty="0">
                <a:solidFill>
                  <a:srgbClr val="000000"/>
                </a:solidFill>
                <a:latin typeface="Abhaya Libre Regular"/>
              </a:rPr>
              <a:t> ne bi </a:t>
            </a:r>
            <a:r>
              <a:rPr lang="en-US" sz="2400" spc="-36" dirty="0" err="1">
                <a:solidFill>
                  <a:srgbClr val="000000"/>
                </a:solidFill>
                <a:latin typeface="Abhaya Libre Regular"/>
              </a:rPr>
              <a:t>smelo</a:t>
            </a:r>
            <a:r>
              <a:rPr lang="en-US" sz="2400" spc="-36" dirty="0">
                <a:solidFill>
                  <a:srgbClr val="000000"/>
                </a:solidFill>
                <a:latin typeface="Abhaya Libre Regular"/>
              </a:rPr>
              <a:t> </a:t>
            </a:r>
            <a:r>
              <a:rPr lang="en-US" sz="2400" spc="-36" dirty="0" err="1">
                <a:solidFill>
                  <a:srgbClr val="000000"/>
                </a:solidFill>
                <a:latin typeface="Abhaya Libre Regular"/>
              </a:rPr>
              <a:t>stati</a:t>
            </a:r>
            <a:r>
              <a:rPr lang="en-US" sz="2400" spc="-36" dirty="0">
                <a:solidFill>
                  <a:srgbClr val="000000"/>
                </a:solidFill>
                <a:latin typeface="Abhaya Libre Regular"/>
              </a:rPr>
              <a:t> </a:t>
            </a:r>
            <a:r>
              <a:rPr lang="en-US" sz="2400" spc="-36" dirty="0" err="1">
                <a:solidFill>
                  <a:srgbClr val="000000"/>
                </a:solidFill>
                <a:latin typeface="Abhaya Libre Regular"/>
              </a:rPr>
              <a:t>veliko</a:t>
            </a:r>
            <a:r>
              <a:rPr lang="en-US" sz="2400" spc="-36" dirty="0">
                <a:solidFill>
                  <a:srgbClr val="000000"/>
                </a:solidFill>
                <a:latin typeface="Abhaya Libre Regular"/>
              </a:rPr>
              <a:t> </a:t>
            </a:r>
            <a:r>
              <a:rPr lang="en-US" sz="2400" spc="-36" dirty="0" err="1">
                <a:solidFill>
                  <a:srgbClr val="000000"/>
                </a:solidFill>
                <a:latin typeface="Abhaya Libre Regular"/>
              </a:rPr>
              <a:t>denarja</a:t>
            </a:r>
            <a:r>
              <a:rPr lang="en-US" sz="2400" spc="-36" dirty="0">
                <a:solidFill>
                  <a:srgbClr val="000000"/>
                </a:solidFill>
                <a:latin typeface="Abhaya Libre Regular"/>
              </a:rPr>
              <a:t>.</a:t>
            </a:r>
            <a:endParaRPr lang="sl-SI" sz="2400" spc="-36" dirty="0">
              <a:solidFill>
                <a:srgbClr val="000000"/>
              </a:solidFill>
              <a:latin typeface="Abhaya Libre Regular"/>
            </a:endParaRPr>
          </a:p>
        </p:txBody>
      </p:sp>
      <p:sp>
        <p:nvSpPr>
          <p:cNvPr id="9" name="TextBox 9"/>
          <p:cNvSpPr txBox="1"/>
          <p:nvPr/>
        </p:nvSpPr>
        <p:spPr>
          <a:xfrm>
            <a:off x="4191000" y="1951387"/>
            <a:ext cx="9349430" cy="765979"/>
          </a:xfrm>
          <a:prstGeom prst="rect">
            <a:avLst/>
          </a:prstGeom>
        </p:spPr>
        <p:txBody>
          <a:bodyPr wrap="square" lIns="0" tIns="0" rIns="0" bIns="0" rtlCol="0" anchor="t">
            <a:spAutoFit/>
          </a:bodyPr>
          <a:lstStyle/>
          <a:p>
            <a:pPr>
              <a:lnSpc>
                <a:spcPts val="5449"/>
              </a:lnSpc>
            </a:pPr>
            <a:r>
              <a:rPr lang="en-US" sz="6410" dirty="0" err="1">
                <a:solidFill>
                  <a:srgbClr val="000000"/>
                </a:solidFill>
                <a:latin typeface="Abhaya Libre Regular"/>
              </a:rPr>
              <a:t>Kako</a:t>
            </a:r>
            <a:r>
              <a:rPr lang="en-US" sz="6410" dirty="0">
                <a:solidFill>
                  <a:srgbClr val="000000"/>
                </a:solidFill>
                <a:latin typeface="Abhaya Libre Regular"/>
              </a:rPr>
              <a:t> </a:t>
            </a:r>
            <a:r>
              <a:rPr lang="en-US" sz="6410" dirty="0" err="1">
                <a:solidFill>
                  <a:srgbClr val="000000"/>
                </a:solidFill>
                <a:latin typeface="Abhaya Libre Regular"/>
              </a:rPr>
              <a:t>najti</a:t>
            </a:r>
            <a:r>
              <a:rPr lang="en-US" sz="6410" dirty="0">
                <a:solidFill>
                  <a:srgbClr val="000000"/>
                </a:solidFill>
                <a:latin typeface="Abhaya Libre Regular"/>
              </a:rPr>
              <a:t> </a:t>
            </a:r>
            <a:r>
              <a:rPr lang="en-US" sz="6410" dirty="0" err="1">
                <a:solidFill>
                  <a:srgbClr val="000000"/>
                </a:solidFill>
                <a:latin typeface="Abhaya Libre Regular"/>
              </a:rPr>
              <a:t>tržno</a:t>
            </a:r>
            <a:r>
              <a:rPr lang="en-US" sz="6410" dirty="0">
                <a:solidFill>
                  <a:srgbClr val="000000"/>
                </a:solidFill>
                <a:latin typeface="Abhaya Libre Regular"/>
              </a:rPr>
              <a:t> </a:t>
            </a:r>
            <a:r>
              <a:rPr lang="en-US" sz="6410" dirty="0" err="1">
                <a:solidFill>
                  <a:srgbClr val="000000"/>
                </a:solidFill>
                <a:latin typeface="Abhaya Libre Regular"/>
              </a:rPr>
              <a:t>nišo</a:t>
            </a:r>
            <a:endParaRPr lang="en-US" sz="6410" dirty="0">
              <a:solidFill>
                <a:srgbClr val="000000"/>
              </a:solidFill>
              <a:latin typeface="Abhaya Libre Regular"/>
            </a:endParaRPr>
          </a:p>
        </p:txBody>
      </p:sp>
      <p:pic>
        <p:nvPicPr>
          <p:cNvPr id="10" name="Picture 18">
            <a:extLst>
              <a:ext uri="{FF2B5EF4-FFF2-40B4-BE49-F238E27FC236}">
                <a16:creationId xmlns:a16="http://schemas.microsoft.com/office/drawing/2014/main" id="{E622FD86-409A-3B17-F595-3A245EA141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087600" y="4649342"/>
            <a:ext cx="1437008" cy="1951493"/>
          </a:xfrm>
          <a:prstGeom prst="rect">
            <a:avLst/>
          </a:prstGeom>
        </p:spPr>
      </p:pic>
    </p:spTree>
    <p:extLst>
      <p:ext uri="{BB962C8B-B14F-4D97-AF65-F5344CB8AC3E}">
        <p14:creationId xmlns:p14="http://schemas.microsoft.com/office/powerpoint/2010/main" val="3450927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err="1">
                <a:solidFill>
                  <a:srgbClr val="04989E"/>
                </a:solidFill>
                <a:latin typeface="Abhaya Libre Regular"/>
              </a:rPr>
              <a:t>Tržni</a:t>
            </a:r>
            <a:r>
              <a:rPr lang="en-US" sz="9000" dirty="0">
                <a:solidFill>
                  <a:srgbClr val="04989E"/>
                </a:solidFill>
                <a:latin typeface="Abhaya Libre Regular"/>
              </a:rPr>
              <a:t> </a:t>
            </a:r>
            <a:r>
              <a:rPr lang="en-US" sz="9000" dirty="0" err="1">
                <a:solidFill>
                  <a:srgbClr val="04989E"/>
                </a:solidFill>
                <a:latin typeface="Abhaya Libre Regular"/>
              </a:rPr>
              <a:t>trendi</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043000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417501" y="1663701"/>
            <a:ext cx="10263279" cy="608756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Trend je </a:t>
            </a:r>
            <a:r>
              <a:rPr lang="en-US" sz="2400" spc="-36" dirty="0" err="1">
                <a:solidFill>
                  <a:srgbClr val="000000"/>
                </a:solidFill>
                <a:latin typeface="Abhaya Libre Regular"/>
              </a:rPr>
              <a:t>splošen</a:t>
            </a:r>
            <a:r>
              <a:rPr lang="en-US" sz="2400" spc="-36" dirty="0">
                <a:solidFill>
                  <a:srgbClr val="000000"/>
                </a:solidFill>
                <a:latin typeface="Abhaya Libre Regular"/>
              </a:rPr>
              <a:t> </a:t>
            </a:r>
            <a:r>
              <a:rPr lang="en-US" sz="2400" spc="-36" dirty="0" err="1">
                <a:solidFill>
                  <a:srgbClr val="000000"/>
                </a:solidFill>
                <a:latin typeface="Abhaya Libre Regular"/>
              </a:rPr>
              <a:t>razvoj</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sprememba</a:t>
            </a:r>
            <a:r>
              <a:rPr lang="en-US" sz="2400" spc="-36" dirty="0">
                <a:solidFill>
                  <a:srgbClr val="000000"/>
                </a:solidFill>
                <a:latin typeface="Abhaya Libre Regular"/>
              </a:rPr>
              <a:t> </a:t>
            </a:r>
            <a:r>
              <a:rPr lang="en-US" sz="2400" spc="-36" dirty="0" err="1">
                <a:solidFill>
                  <a:srgbClr val="000000"/>
                </a:solidFill>
                <a:latin typeface="Abhaya Libre Regular"/>
              </a:rPr>
              <a:t>situacije</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načina</a:t>
            </a:r>
            <a:r>
              <a:rPr lang="en-US" sz="2400" spc="-36" dirty="0">
                <a:solidFill>
                  <a:srgbClr val="000000"/>
                </a:solidFill>
                <a:latin typeface="Abhaya Libre Regular"/>
              </a:rPr>
              <a:t> </a:t>
            </a:r>
            <a:r>
              <a:rPr lang="en-US" sz="2400" spc="-36" dirty="0" err="1">
                <a:solidFill>
                  <a:srgbClr val="000000"/>
                </a:solidFill>
                <a:latin typeface="Abhaya Libre Regular"/>
              </a:rPr>
              <a:t>vedenja</a:t>
            </a:r>
            <a:r>
              <a:rPr lang="en-US" sz="2400" spc="-36" dirty="0">
                <a:solidFill>
                  <a:srgbClr val="000000"/>
                </a:solidFill>
                <a:latin typeface="Abhaya Libre Regular"/>
              </a:rPr>
              <a:t> </a:t>
            </a:r>
            <a:r>
              <a:rPr lang="en-US" sz="2400" spc="-36" dirty="0" err="1">
                <a:solidFill>
                  <a:srgbClr val="000000"/>
                </a:solidFill>
                <a:latin typeface="Abhaya Libre Regular"/>
              </a:rPr>
              <a:t>ljudi</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Glede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razumevanje</a:t>
            </a:r>
            <a:r>
              <a:rPr lang="en-US" sz="2400" spc="-36" dirty="0">
                <a:solidFill>
                  <a:srgbClr val="000000"/>
                </a:solidFill>
                <a:latin typeface="Abhaya Libre Regular"/>
              </a:rPr>
              <a:t>, da </a:t>
            </a:r>
            <a:r>
              <a:rPr lang="en-US" sz="2400" spc="-36" dirty="0" err="1">
                <a:solidFill>
                  <a:srgbClr val="000000"/>
                </a:solidFill>
                <a:latin typeface="Abhaya Libre Regular"/>
              </a:rPr>
              <a:t>psihologija</a:t>
            </a:r>
            <a:r>
              <a:rPr lang="en-US" sz="2400" spc="-36" dirty="0">
                <a:solidFill>
                  <a:srgbClr val="000000"/>
                </a:solidFill>
                <a:latin typeface="Abhaya Libre Regular"/>
              </a:rPr>
              <a:t> </a:t>
            </a:r>
            <a:r>
              <a:rPr lang="en-US" sz="2400" spc="-36" dirty="0" err="1">
                <a:solidFill>
                  <a:srgbClr val="000000"/>
                </a:solidFill>
                <a:latin typeface="Abhaya Libre Regular"/>
              </a:rPr>
              <a:t>trgov</a:t>
            </a:r>
            <a:r>
              <a:rPr lang="en-US" sz="2400" spc="-36" dirty="0">
                <a:solidFill>
                  <a:srgbClr val="000000"/>
                </a:solidFill>
                <a:latin typeface="Abhaya Libre Regular"/>
              </a:rPr>
              <a:t> </a:t>
            </a:r>
            <a:r>
              <a:rPr lang="en-US" sz="2400" spc="-36" dirty="0" err="1">
                <a:solidFill>
                  <a:srgbClr val="000000"/>
                </a:solidFill>
                <a:latin typeface="Abhaya Libre Regular"/>
              </a:rPr>
              <a:t>pravzaprav</a:t>
            </a:r>
            <a:r>
              <a:rPr lang="en-US" sz="2400" spc="-36" dirty="0">
                <a:solidFill>
                  <a:srgbClr val="000000"/>
                </a:solidFill>
                <a:latin typeface="Abhaya Libre Regular"/>
              </a:rPr>
              <a:t> </a:t>
            </a:r>
            <a:r>
              <a:rPr lang="en-US" sz="2400" spc="-36" dirty="0" err="1">
                <a:solidFill>
                  <a:srgbClr val="000000"/>
                </a:solidFill>
                <a:latin typeface="Abhaya Libre Regular"/>
              </a:rPr>
              <a:t>premika</a:t>
            </a:r>
            <a:r>
              <a:rPr lang="en-US" sz="2400" spc="-36" dirty="0">
                <a:solidFill>
                  <a:srgbClr val="000000"/>
                </a:solidFill>
                <a:latin typeface="Abhaya Libre Regular"/>
              </a:rPr>
              <a:t> </a:t>
            </a:r>
            <a:r>
              <a:rPr lang="en-US" sz="2400" spc="-36" dirty="0" err="1">
                <a:solidFill>
                  <a:srgbClr val="000000"/>
                </a:solidFill>
                <a:latin typeface="Abhaya Libre Regular"/>
              </a:rPr>
              <a:t>trge</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priznamo</a:t>
            </a:r>
            <a:r>
              <a:rPr lang="en-US" sz="2400" spc="-36" dirty="0">
                <a:solidFill>
                  <a:srgbClr val="000000"/>
                </a:solidFill>
                <a:latin typeface="Abhaya Libre Regular"/>
              </a:rPr>
              <a:t>, da </a:t>
            </a:r>
            <a:r>
              <a:rPr lang="en-US" sz="2400" spc="-36" dirty="0" err="1">
                <a:solidFill>
                  <a:srgbClr val="000000"/>
                </a:solidFill>
                <a:latin typeface="Abhaya Libre Regular"/>
              </a:rPr>
              <a:t>psihologija</a:t>
            </a:r>
            <a:r>
              <a:rPr lang="en-US" sz="2400" spc="-36" dirty="0">
                <a:solidFill>
                  <a:srgbClr val="000000"/>
                </a:solidFill>
                <a:latin typeface="Abhaya Libre Regular"/>
              </a:rPr>
              <a:t> </a:t>
            </a:r>
            <a:r>
              <a:rPr lang="en-US" sz="2400" spc="-36" dirty="0" err="1">
                <a:solidFill>
                  <a:srgbClr val="000000"/>
                </a:solidFill>
                <a:latin typeface="Abhaya Libre Regular"/>
              </a:rPr>
              <a:t>razvija</a:t>
            </a:r>
            <a:r>
              <a:rPr lang="en-US" sz="2400" spc="-36" dirty="0">
                <a:solidFill>
                  <a:srgbClr val="000000"/>
                </a:solidFill>
                <a:latin typeface="Abhaya Libre Regular"/>
              </a:rPr>
              <a:t> in </a:t>
            </a:r>
            <a:r>
              <a:rPr lang="en-US" sz="2400" spc="-36" dirty="0" err="1">
                <a:solidFill>
                  <a:srgbClr val="000000"/>
                </a:solidFill>
                <a:latin typeface="Abhaya Libre Regular"/>
              </a:rPr>
              <a:t>konča</a:t>
            </a:r>
            <a:r>
              <a:rPr lang="en-US" sz="2400" spc="-36" dirty="0">
                <a:solidFill>
                  <a:srgbClr val="000000"/>
                </a:solidFill>
                <a:latin typeface="Abhaya Libre Regular"/>
              </a:rPr>
              <a:t> </a:t>
            </a:r>
            <a:r>
              <a:rPr lang="en-US" sz="2400" spc="-36" dirty="0" err="1">
                <a:solidFill>
                  <a:srgbClr val="000000"/>
                </a:solidFill>
                <a:latin typeface="Abhaya Libre Regular"/>
              </a:rPr>
              <a:t>trende</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b="1" spc="-36" dirty="0">
                <a:solidFill>
                  <a:srgbClr val="000000"/>
                </a:solidFill>
                <a:latin typeface="Abhaya Libre Regular"/>
              </a:rPr>
              <a:t>Trend</a:t>
            </a:r>
            <a:r>
              <a:rPr lang="en-US" sz="2400" spc="-36" dirty="0">
                <a:solidFill>
                  <a:srgbClr val="000000"/>
                </a:solidFill>
                <a:latin typeface="Abhaya Libre Regular"/>
              </a:rPr>
              <a:t> je </a:t>
            </a:r>
            <a:r>
              <a:rPr lang="en-US" sz="2400" spc="-36" dirty="0" err="1">
                <a:solidFill>
                  <a:srgbClr val="000000"/>
                </a:solidFill>
                <a:latin typeface="Abhaya Libre Regular"/>
              </a:rPr>
              <a:t>splošna</a:t>
            </a:r>
            <a:r>
              <a:rPr lang="en-US" sz="2400" spc="-36" dirty="0">
                <a:solidFill>
                  <a:srgbClr val="000000"/>
                </a:solidFill>
                <a:latin typeface="Abhaya Libre Regular"/>
              </a:rPr>
              <a:t> </a:t>
            </a:r>
            <a:r>
              <a:rPr lang="en-US" sz="2400" spc="-36" dirty="0" err="1">
                <a:solidFill>
                  <a:srgbClr val="000000"/>
                </a:solidFill>
                <a:latin typeface="Abhaya Libre Regular"/>
              </a:rPr>
              <a:t>smer</a:t>
            </a:r>
            <a:r>
              <a:rPr lang="en-US" sz="2400" spc="-36" dirty="0">
                <a:solidFill>
                  <a:srgbClr val="000000"/>
                </a:solidFill>
                <a:latin typeface="Abhaya Libre Regular"/>
              </a:rPr>
              <a:t> </a:t>
            </a:r>
            <a:r>
              <a:rPr lang="en-US" sz="2400" spc="-36" dirty="0" err="1">
                <a:solidFill>
                  <a:srgbClr val="000000"/>
                </a:solidFill>
                <a:latin typeface="Abhaya Libre Regular"/>
              </a:rPr>
              <a:t>cene</a:t>
            </a:r>
            <a:r>
              <a:rPr lang="en-US" sz="2400" spc="-36" dirty="0">
                <a:solidFill>
                  <a:srgbClr val="000000"/>
                </a:solidFill>
                <a:latin typeface="Abhaya Libre Regular"/>
              </a:rPr>
              <a:t> </a:t>
            </a:r>
            <a:r>
              <a:rPr lang="en-US" sz="2400" spc="-36" dirty="0" err="1">
                <a:solidFill>
                  <a:srgbClr val="000000"/>
                </a:solidFill>
                <a:latin typeface="Abhaya Libre Regular"/>
              </a:rPr>
              <a:t>trga</a:t>
            </a:r>
            <a:r>
              <a:rPr lang="en-US" sz="2400" spc="-36" dirty="0">
                <a:solidFill>
                  <a:srgbClr val="000000"/>
                </a:solidFill>
                <a:latin typeface="Abhaya Libre Regular"/>
              </a:rPr>
              <a:t>, </a:t>
            </a:r>
            <a:r>
              <a:rPr lang="en-US" sz="2400" spc="-36" dirty="0" err="1">
                <a:solidFill>
                  <a:srgbClr val="000000"/>
                </a:solidFill>
                <a:latin typeface="Abhaya Libre Regular"/>
              </a:rPr>
              <a:t>sredstva</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metrike</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Številni</a:t>
            </a:r>
            <a:r>
              <a:rPr lang="en-US" sz="2400" spc="-36" dirty="0">
                <a:solidFill>
                  <a:srgbClr val="000000"/>
                </a:solidFill>
                <a:latin typeface="Abhaya Libre Regular"/>
              </a:rPr>
              <a:t> </a:t>
            </a:r>
            <a:r>
              <a:rPr lang="en-US" sz="2400" spc="-36" dirty="0" err="1">
                <a:solidFill>
                  <a:srgbClr val="000000"/>
                </a:solidFill>
                <a:latin typeface="Abhaya Libre Regular"/>
              </a:rPr>
              <a:t>trgovci</a:t>
            </a:r>
            <a:r>
              <a:rPr lang="en-US" sz="2400" spc="-36" dirty="0">
                <a:solidFill>
                  <a:srgbClr val="000000"/>
                </a:solidFill>
                <a:latin typeface="Abhaya Libre Regular"/>
              </a:rPr>
              <a:t> se </a:t>
            </a:r>
            <a:r>
              <a:rPr lang="en-US" sz="2400" spc="-36" dirty="0" err="1">
                <a:solidFill>
                  <a:srgbClr val="000000"/>
                </a:solidFill>
                <a:latin typeface="Abhaya Libre Regular"/>
              </a:rPr>
              <a:t>odločijo</a:t>
            </a:r>
            <a:r>
              <a:rPr lang="en-US" sz="2400" spc="-36" dirty="0">
                <a:solidFill>
                  <a:srgbClr val="000000"/>
                </a:solidFill>
                <a:latin typeface="Abhaya Libre Regular"/>
              </a:rPr>
              <a:t> </a:t>
            </a:r>
            <a:r>
              <a:rPr lang="en-US" sz="2400" spc="-36" dirty="0" err="1">
                <a:solidFill>
                  <a:srgbClr val="000000"/>
                </a:solidFill>
                <a:latin typeface="Abhaya Libre Regular"/>
              </a:rPr>
              <a:t>trgovati</a:t>
            </a:r>
            <a:r>
              <a:rPr lang="en-US" sz="2400" spc="-36" dirty="0">
                <a:solidFill>
                  <a:srgbClr val="000000"/>
                </a:solidFill>
                <a:latin typeface="Abhaya Libre Regular"/>
              </a:rPr>
              <a:t> v </a:t>
            </a:r>
            <a:r>
              <a:rPr lang="en-US" sz="2400" spc="-36" dirty="0" err="1">
                <a:solidFill>
                  <a:srgbClr val="000000"/>
                </a:solidFill>
                <a:latin typeface="Abhaya Libre Regular"/>
              </a:rPr>
              <a:t>isti</a:t>
            </a:r>
            <a:r>
              <a:rPr lang="en-US" sz="2400" spc="-36" dirty="0">
                <a:solidFill>
                  <a:srgbClr val="000000"/>
                </a:solidFill>
                <a:latin typeface="Abhaya Libre Regular"/>
              </a:rPr>
              <a:t> </a:t>
            </a:r>
            <a:r>
              <a:rPr lang="en-US" sz="2400" spc="-36" dirty="0" err="1">
                <a:solidFill>
                  <a:srgbClr val="000000"/>
                </a:solidFill>
                <a:latin typeface="Abhaya Libre Regular"/>
              </a:rPr>
              <a:t>smeri</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je trend in </a:t>
            </a:r>
            <a:r>
              <a:rPr lang="en-US" sz="2400" spc="-36" dirty="0" err="1">
                <a:solidFill>
                  <a:srgbClr val="000000"/>
                </a:solidFill>
                <a:latin typeface="Abhaya Libre Regular"/>
              </a:rPr>
              <a:t>poskušajo</a:t>
            </a:r>
            <a:r>
              <a:rPr lang="en-US" sz="2400" spc="-36" dirty="0">
                <a:solidFill>
                  <a:srgbClr val="000000"/>
                </a:solidFill>
                <a:latin typeface="Abhaya Libre Regular"/>
              </a:rPr>
              <a:t> </a:t>
            </a:r>
            <a:r>
              <a:rPr lang="en-US" sz="2400" spc="-36" dirty="0" err="1">
                <a:solidFill>
                  <a:srgbClr val="000000"/>
                </a:solidFill>
                <a:latin typeface="Abhaya Libre Regular"/>
              </a:rPr>
              <a:t>izkoristiti</a:t>
            </a:r>
            <a:r>
              <a:rPr lang="en-US" sz="2400" spc="-36" dirty="0">
                <a:solidFill>
                  <a:srgbClr val="000000"/>
                </a:solidFill>
                <a:latin typeface="Abhaya Libre Regular"/>
              </a:rPr>
              <a:t> </a:t>
            </a:r>
            <a:r>
              <a:rPr lang="en-US" sz="2400" spc="-36" dirty="0" err="1">
                <a:solidFill>
                  <a:srgbClr val="000000"/>
                </a:solidFill>
                <a:latin typeface="Abhaya Libre Regular"/>
              </a:rPr>
              <a:t>nadaljevanje</a:t>
            </a:r>
            <a:r>
              <a:rPr lang="en-US" sz="2400" spc="-36" dirty="0">
                <a:solidFill>
                  <a:srgbClr val="000000"/>
                </a:solidFill>
                <a:latin typeface="Abhaya Libre Regular"/>
              </a:rPr>
              <a:t> </a:t>
            </a:r>
            <a:r>
              <a:rPr lang="en-US" sz="2400" spc="-36" dirty="0" err="1">
                <a:solidFill>
                  <a:srgbClr val="000000"/>
                </a:solidFill>
                <a:latin typeface="Abhaya Libre Regular"/>
              </a:rPr>
              <a:t>tega</a:t>
            </a:r>
            <a:r>
              <a:rPr lang="en-US" sz="2400" spc="-36" dirty="0">
                <a:solidFill>
                  <a:srgbClr val="000000"/>
                </a:solidFill>
                <a:latin typeface="Abhaya Libre Regular"/>
              </a:rPr>
              <a:t> </a:t>
            </a:r>
            <a:r>
              <a:rPr lang="en-US" sz="2400" spc="-36" dirty="0" err="1">
                <a:solidFill>
                  <a:srgbClr val="000000"/>
                </a:solidFill>
                <a:latin typeface="Abhaya Libre Regular"/>
              </a:rPr>
              <a:t>trenda</a:t>
            </a:r>
            <a:r>
              <a:rPr lang="en-US" sz="2400" spc="-36" dirty="0">
                <a:solidFill>
                  <a:srgbClr val="000000"/>
                </a:solidFill>
                <a:latin typeface="Abhaya Libre Regular"/>
              </a:rPr>
              <a:t>.</a:t>
            </a:r>
            <a:r>
              <a:rPr lang="sl-SI" sz="2400" spc="-36" dirty="0">
                <a:solidFill>
                  <a:srgbClr val="000000"/>
                </a:solidFill>
                <a:latin typeface="Abhaya Libre Regular"/>
              </a:rPr>
              <a:t> </a:t>
            </a:r>
            <a:r>
              <a:rPr lang="en-US" sz="2400" spc="-36" dirty="0" err="1">
                <a:solidFill>
                  <a:srgbClr val="000000"/>
                </a:solidFill>
                <a:latin typeface="Abhaya Libre Regular"/>
              </a:rPr>
              <a:t>Cenovna</a:t>
            </a:r>
            <a:r>
              <a:rPr lang="en-US" sz="2400" spc="-36" dirty="0">
                <a:solidFill>
                  <a:srgbClr val="000000"/>
                </a:solidFill>
                <a:latin typeface="Abhaya Libre Regular"/>
              </a:rPr>
              <a:t> </a:t>
            </a:r>
            <a:r>
              <a:rPr lang="en-US" sz="2400" spc="-36" dirty="0" err="1">
                <a:solidFill>
                  <a:srgbClr val="000000"/>
                </a:solidFill>
                <a:latin typeface="Abhaya Libre Regular"/>
              </a:rPr>
              <a:t>akcija</a:t>
            </a:r>
            <a:r>
              <a:rPr lang="en-US" sz="2400" spc="-36" dirty="0">
                <a:solidFill>
                  <a:srgbClr val="000000"/>
                </a:solidFill>
                <a:latin typeface="Abhaya Libre Regular"/>
              </a:rPr>
              <a:t>, </a:t>
            </a:r>
            <a:r>
              <a:rPr lang="en-US" sz="2400" spc="-36" dirty="0" err="1">
                <a:solidFill>
                  <a:srgbClr val="000000"/>
                </a:solidFill>
                <a:latin typeface="Abhaya Libre Regular"/>
              </a:rPr>
              <a:t>trendne</a:t>
            </a:r>
            <a:r>
              <a:rPr lang="en-US" sz="2400" spc="-36" dirty="0">
                <a:solidFill>
                  <a:srgbClr val="000000"/>
                </a:solidFill>
                <a:latin typeface="Abhaya Libre Regular"/>
              </a:rPr>
              <a:t> </a:t>
            </a:r>
            <a:r>
              <a:rPr lang="en-US" sz="2400" spc="-36" dirty="0" err="1">
                <a:solidFill>
                  <a:srgbClr val="000000"/>
                </a:solidFill>
                <a:latin typeface="Abhaya Libre Regular"/>
              </a:rPr>
              <a:t>črte</a:t>
            </a:r>
            <a:r>
              <a:rPr lang="en-US" sz="2400" spc="-36" dirty="0">
                <a:solidFill>
                  <a:srgbClr val="000000"/>
                </a:solidFill>
                <a:latin typeface="Abhaya Libre Regular"/>
              </a:rPr>
              <a:t> in </a:t>
            </a:r>
            <a:r>
              <a:rPr lang="en-US" sz="2400" spc="-36" dirty="0" err="1">
                <a:solidFill>
                  <a:srgbClr val="000000"/>
                </a:solidFill>
                <a:latin typeface="Abhaya Libre Regular"/>
              </a:rPr>
              <a:t>tehnični</a:t>
            </a:r>
            <a:r>
              <a:rPr lang="en-US" sz="2400" spc="-36" dirty="0">
                <a:solidFill>
                  <a:srgbClr val="000000"/>
                </a:solidFill>
                <a:latin typeface="Abhaya Libre Regular"/>
              </a:rPr>
              <a:t> </a:t>
            </a:r>
            <a:r>
              <a:rPr lang="en-US" sz="2400" spc="-36" dirty="0" err="1">
                <a:solidFill>
                  <a:srgbClr val="000000"/>
                </a:solidFill>
                <a:latin typeface="Abhaya Libre Regular"/>
              </a:rPr>
              <a:t>indikatorji</a:t>
            </a:r>
            <a:r>
              <a:rPr lang="en-US" sz="2400" spc="-36" dirty="0">
                <a:solidFill>
                  <a:srgbClr val="000000"/>
                </a:solidFill>
                <a:latin typeface="Abhaya Libre Regular"/>
              </a:rPr>
              <a:t> so </a:t>
            </a:r>
            <a:r>
              <a:rPr lang="en-US" sz="2400" spc="-36" dirty="0" err="1">
                <a:solidFill>
                  <a:srgbClr val="000000"/>
                </a:solidFill>
                <a:latin typeface="Abhaya Libre Regular"/>
              </a:rPr>
              <a:t>orodja</a:t>
            </a:r>
            <a:r>
              <a:rPr lang="en-US" sz="2400" spc="-36" dirty="0">
                <a:solidFill>
                  <a:srgbClr val="000000"/>
                </a:solidFill>
                <a:latin typeface="Abhaya Libre Regular"/>
              </a:rPr>
              <a:t>, ki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pomagajo</a:t>
            </a:r>
            <a:r>
              <a:rPr lang="en-US" sz="2400" spc="-36" dirty="0">
                <a:solidFill>
                  <a:srgbClr val="000000"/>
                </a:solidFill>
                <a:latin typeface="Abhaya Libre Regular"/>
              </a:rPr>
              <a:t> </a:t>
            </a:r>
            <a:r>
              <a:rPr lang="en-US" sz="2400" spc="-36" dirty="0" err="1">
                <a:solidFill>
                  <a:srgbClr val="000000"/>
                </a:solidFill>
                <a:latin typeface="Abhaya Libre Regular"/>
              </a:rPr>
              <a:t>prepoznati</a:t>
            </a:r>
            <a:r>
              <a:rPr lang="en-US" sz="2400" spc="-36" dirty="0">
                <a:solidFill>
                  <a:srgbClr val="000000"/>
                </a:solidFill>
                <a:latin typeface="Abhaya Libre Regular"/>
              </a:rPr>
              <a:t> trend in </a:t>
            </a:r>
            <a:r>
              <a:rPr lang="en-US" sz="2400" spc="-36" dirty="0" err="1">
                <a:solidFill>
                  <a:srgbClr val="000000"/>
                </a:solidFill>
                <a:latin typeface="Abhaya Libre Regular"/>
              </a:rPr>
              <a:t>opozorijo</a:t>
            </a:r>
            <a:r>
              <a:rPr lang="en-US" sz="2400" spc="-36" dirty="0">
                <a:solidFill>
                  <a:srgbClr val="000000"/>
                </a:solidFill>
                <a:latin typeface="Abhaya Libre Regular"/>
              </a:rPr>
              <a:t>, ko se </a:t>
            </a:r>
            <a:r>
              <a:rPr lang="en-US" sz="2400" spc="-36" dirty="0" err="1">
                <a:solidFill>
                  <a:srgbClr val="000000"/>
                </a:solidFill>
                <a:latin typeface="Abhaya Libre Regular"/>
              </a:rPr>
              <a:t>obrne</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Trgi</a:t>
            </a:r>
            <a:r>
              <a:rPr lang="en-US" sz="2400" spc="-36" dirty="0">
                <a:solidFill>
                  <a:srgbClr val="000000"/>
                </a:solidFill>
                <a:latin typeface="Abhaya Libre Regular"/>
              </a:rPr>
              <a:t> so </a:t>
            </a:r>
            <a:r>
              <a:rPr lang="en-US" sz="2400" spc="-36" dirty="0" err="1">
                <a:solidFill>
                  <a:srgbClr val="000000"/>
                </a:solidFill>
                <a:latin typeface="Abhaya Libre Regular"/>
              </a:rPr>
              <a:t>sestavljeni</a:t>
            </a:r>
            <a:r>
              <a:rPr lang="en-US" sz="2400" spc="-36" dirty="0">
                <a:solidFill>
                  <a:srgbClr val="000000"/>
                </a:solidFill>
                <a:latin typeface="Abhaya Libre Regular"/>
              </a:rPr>
              <a:t> </a:t>
            </a:r>
            <a:r>
              <a:rPr lang="en-US" sz="2400" spc="-36" dirty="0" err="1">
                <a:solidFill>
                  <a:srgbClr val="000000"/>
                </a:solidFill>
                <a:latin typeface="Abhaya Libre Regular"/>
              </a:rPr>
              <a:t>iz</a:t>
            </a:r>
            <a:r>
              <a:rPr lang="en-US" sz="2400" spc="-36" dirty="0">
                <a:solidFill>
                  <a:srgbClr val="000000"/>
                </a:solidFill>
                <a:latin typeface="Abhaya Libre Regular"/>
              </a:rPr>
              <a:t> </a:t>
            </a:r>
            <a:r>
              <a:rPr lang="en-US" sz="2400" spc="-36" dirty="0" err="1">
                <a:solidFill>
                  <a:srgbClr val="000000"/>
                </a:solidFill>
                <a:latin typeface="Abhaya Libre Regular"/>
              </a:rPr>
              <a:t>več</a:t>
            </a:r>
            <a:r>
              <a:rPr lang="en-US" sz="2400" spc="-36" dirty="0">
                <a:solidFill>
                  <a:srgbClr val="000000"/>
                </a:solidFill>
                <a:latin typeface="Abhaya Libre Regular"/>
              </a:rPr>
              <a:t> </a:t>
            </a:r>
            <a:r>
              <a:rPr lang="en-US" sz="2400" spc="-36" dirty="0" err="1">
                <a:solidFill>
                  <a:srgbClr val="000000"/>
                </a:solidFill>
                <a:latin typeface="Abhaya Libre Regular"/>
              </a:rPr>
              <a:t>različnih</a:t>
            </a:r>
            <a:r>
              <a:rPr lang="en-US" sz="2400" spc="-36" dirty="0">
                <a:solidFill>
                  <a:srgbClr val="000000"/>
                </a:solidFill>
                <a:latin typeface="Abhaya Libre Regular"/>
              </a:rPr>
              <a:t> </a:t>
            </a:r>
            <a:r>
              <a:rPr lang="en-US" sz="2400" spc="-36" dirty="0" err="1">
                <a:solidFill>
                  <a:srgbClr val="000000"/>
                </a:solidFill>
                <a:latin typeface="Abhaya Libre Regular"/>
              </a:rPr>
              <a:t>vrst</a:t>
            </a:r>
            <a:r>
              <a:rPr lang="en-US" sz="2400" spc="-36" dirty="0">
                <a:solidFill>
                  <a:srgbClr val="000000"/>
                </a:solidFill>
                <a:latin typeface="Abhaya Libre Regular"/>
              </a:rPr>
              <a:t> </a:t>
            </a:r>
            <a:r>
              <a:rPr lang="en-US" sz="2400" spc="-36" dirty="0" err="1">
                <a:solidFill>
                  <a:srgbClr val="000000"/>
                </a:solidFill>
                <a:latin typeface="Abhaya Libre Regular"/>
              </a:rPr>
              <a:t>trendov</a:t>
            </a:r>
            <a:r>
              <a:rPr lang="en-US" sz="2400" spc="-36" dirty="0">
                <a:solidFill>
                  <a:srgbClr val="000000"/>
                </a:solidFill>
                <a:latin typeface="Abhaya Libre Regular"/>
              </a:rPr>
              <a:t> in </a:t>
            </a:r>
            <a:r>
              <a:rPr lang="en-US" sz="2400" spc="-36" dirty="0" err="1">
                <a:solidFill>
                  <a:srgbClr val="000000"/>
                </a:solidFill>
                <a:latin typeface="Abhaya Libre Regular"/>
              </a:rPr>
              <a:t>prepoznavanje</a:t>
            </a:r>
            <a:r>
              <a:rPr lang="en-US" sz="2400" spc="-36" dirty="0">
                <a:solidFill>
                  <a:srgbClr val="000000"/>
                </a:solidFill>
                <a:latin typeface="Abhaya Libre Regular"/>
              </a:rPr>
              <a:t> </a:t>
            </a:r>
            <a:r>
              <a:rPr lang="en-US" sz="2400" spc="-36" dirty="0" err="1">
                <a:solidFill>
                  <a:srgbClr val="000000"/>
                </a:solidFill>
                <a:latin typeface="Abhaya Libre Regular"/>
              </a:rPr>
              <a:t>teh</a:t>
            </a:r>
            <a:r>
              <a:rPr lang="en-US" sz="2400" spc="-36" dirty="0">
                <a:solidFill>
                  <a:srgbClr val="000000"/>
                </a:solidFill>
                <a:latin typeface="Abhaya Libre Regular"/>
              </a:rPr>
              <a:t> </a:t>
            </a:r>
            <a:r>
              <a:rPr lang="en-US" sz="2400" spc="-36" dirty="0" err="1">
                <a:solidFill>
                  <a:srgbClr val="000000"/>
                </a:solidFill>
                <a:latin typeface="Abhaya Libre Regular"/>
              </a:rPr>
              <a:t>trendov</a:t>
            </a:r>
            <a:r>
              <a:rPr lang="en-US" sz="2400" spc="-36" dirty="0">
                <a:solidFill>
                  <a:srgbClr val="000000"/>
                </a:solidFill>
                <a:latin typeface="Abhaya Libre Regular"/>
              </a:rPr>
              <a:t> </a:t>
            </a:r>
            <a:r>
              <a:rPr lang="en-US" sz="2400" spc="-36" dirty="0" err="1">
                <a:solidFill>
                  <a:srgbClr val="000000"/>
                </a:solidFill>
                <a:latin typeface="Abhaya Libre Regular"/>
              </a:rPr>
              <a:t>bo</a:t>
            </a:r>
            <a:r>
              <a:rPr lang="en-US" sz="2400" spc="-36" dirty="0">
                <a:solidFill>
                  <a:srgbClr val="000000"/>
                </a:solidFill>
                <a:latin typeface="Abhaya Libre Regular"/>
              </a:rPr>
              <a:t> v </a:t>
            </a:r>
            <a:r>
              <a:rPr lang="en-US" sz="2400" spc="-36" dirty="0" err="1">
                <a:solidFill>
                  <a:srgbClr val="000000"/>
                </a:solidFill>
                <a:latin typeface="Abhaya Libre Regular"/>
              </a:rPr>
              <a:t>veliki</a:t>
            </a:r>
            <a:r>
              <a:rPr lang="en-US" sz="2400" spc="-36" dirty="0">
                <a:solidFill>
                  <a:srgbClr val="000000"/>
                </a:solidFill>
                <a:latin typeface="Abhaya Libre Regular"/>
              </a:rPr>
              <a:t> meri </a:t>
            </a:r>
            <a:r>
              <a:rPr lang="en-US" sz="2400" spc="-36" dirty="0" err="1">
                <a:solidFill>
                  <a:srgbClr val="000000"/>
                </a:solidFill>
                <a:latin typeface="Abhaya Libre Regular"/>
              </a:rPr>
              <a:t>določilo</a:t>
            </a:r>
            <a:r>
              <a:rPr lang="en-US" sz="2400" spc="-36" dirty="0">
                <a:solidFill>
                  <a:srgbClr val="000000"/>
                </a:solidFill>
                <a:latin typeface="Abhaya Libre Regular"/>
              </a:rPr>
              <a:t> </a:t>
            </a:r>
            <a:r>
              <a:rPr lang="en-US" sz="2400" spc="-36" dirty="0" err="1">
                <a:solidFill>
                  <a:srgbClr val="000000"/>
                </a:solidFill>
                <a:latin typeface="Abhaya Libre Regular"/>
              </a:rPr>
              <a:t>uspeh</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neuspeh</a:t>
            </a:r>
            <a:r>
              <a:rPr lang="en-US" sz="2400" spc="-36" dirty="0">
                <a:solidFill>
                  <a:srgbClr val="000000"/>
                </a:solidFill>
                <a:latin typeface="Abhaya Libre Regular"/>
              </a:rPr>
              <a:t> </a:t>
            </a:r>
            <a:r>
              <a:rPr lang="en-US" sz="2400" spc="-36" dirty="0" err="1">
                <a:solidFill>
                  <a:srgbClr val="000000"/>
                </a:solidFill>
                <a:latin typeface="Abhaya Libre Regular"/>
              </a:rPr>
              <a:t>vašega</a:t>
            </a:r>
            <a:r>
              <a:rPr lang="en-US" sz="2400" spc="-36" dirty="0">
                <a:solidFill>
                  <a:srgbClr val="000000"/>
                </a:solidFill>
                <a:latin typeface="Abhaya Libre Regular"/>
              </a:rPr>
              <a:t> </a:t>
            </a:r>
            <a:r>
              <a:rPr lang="en-US" sz="2400" spc="-36" dirty="0" err="1">
                <a:solidFill>
                  <a:srgbClr val="000000"/>
                </a:solidFill>
                <a:latin typeface="Abhaya Libre Regular"/>
              </a:rPr>
              <a:t>dolgoročnega</a:t>
            </a:r>
            <a:r>
              <a:rPr lang="en-US" sz="2400" spc="-36" dirty="0">
                <a:solidFill>
                  <a:srgbClr val="000000"/>
                </a:solidFill>
                <a:latin typeface="Abhaya Libre Regular"/>
              </a:rPr>
              <a:t> in </a:t>
            </a:r>
            <a:r>
              <a:rPr lang="en-US" sz="2400" spc="-36" dirty="0" err="1">
                <a:solidFill>
                  <a:srgbClr val="000000"/>
                </a:solidFill>
                <a:latin typeface="Abhaya Libre Regular"/>
              </a:rPr>
              <a:t>kratkoročnega</a:t>
            </a:r>
            <a:r>
              <a:rPr lang="en-US" sz="2400" spc="-36" dirty="0">
                <a:solidFill>
                  <a:srgbClr val="000000"/>
                </a:solidFill>
                <a:latin typeface="Abhaya Libre Regular"/>
              </a:rPr>
              <a:t> </a:t>
            </a:r>
            <a:r>
              <a:rPr lang="en-US" sz="2400" spc="-36" dirty="0" err="1">
                <a:solidFill>
                  <a:srgbClr val="000000"/>
                </a:solidFill>
                <a:latin typeface="Abhaya Libre Regular"/>
              </a:rPr>
              <a:t>vlaganja</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3040138" y="844275"/>
            <a:ext cx="9349430" cy="765979"/>
          </a:xfrm>
          <a:prstGeom prst="rect">
            <a:avLst/>
          </a:prstGeom>
        </p:spPr>
        <p:txBody>
          <a:bodyPr wrap="square" lIns="0" tIns="0" rIns="0" bIns="0" rtlCol="0" anchor="t">
            <a:spAutoFit/>
          </a:bodyPr>
          <a:lstStyle/>
          <a:p>
            <a:pPr>
              <a:lnSpc>
                <a:spcPts val="5449"/>
              </a:lnSpc>
            </a:pPr>
            <a:r>
              <a:rPr lang="sl-SI" sz="6410" dirty="0">
                <a:solidFill>
                  <a:srgbClr val="000000"/>
                </a:solidFill>
                <a:latin typeface="Abhaya Libre Regular"/>
              </a:rPr>
              <a:t>Kaj je trend</a:t>
            </a:r>
            <a:r>
              <a:rPr lang="en-US" sz="6410" dirty="0">
                <a:solidFill>
                  <a:srgbClr val="000000"/>
                </a:solidFill>
                <a:latin typeface="Abhaya Libre Regular"/>
              </a:rPr>
              <a:t>?</a:t>
            </a:r>
          </a:p>
        </p:txBody>
      </p:sp>
    </p:spTree>
    <p:extLst>
      <p:ext uri="{BB962C8B-B14F-4D97-AF65-F5344CB8AC3E}">
        <p14:creationId xmlns:p14="http://schemas.microsoft.com/office/powerpoint/2010/main" val="1634014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944203" y="7105491"/>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4612800" y="7656187"/>
            <a:ext cx="4352147" cy="4346443"/>
          </a:xfrm>
          <a:prstGeom prst="rect">
            <a:avLst/>
          </a:prstGeom>
        </p:spPr>
      </p:pic>
      <p:sp>
        <p:nvSpPr>
          <p:cNvPr id="7" name="TextBox 7"/>
          <p:cNvSpPr txBox="1"/>
          <p:nvPr/>
        </p:nvSpPr>
        <p:spPr>
          <a:xfrm>
            <a:off x="5029200" y="1103313"/>
            <a:ext cx="8280738" cy="765979"/>
          </a:xfrm>
          <a:prstGeom prst="rect">
            <a:avLst/>
          </a:prstGeom>
        </p:spPr>
        <p:txBody>
          <a:bodyPr lIns="0" tIns="0" rIns="0" bIns="0" rtlCol="0" anchor="t">
            <a:spAutoFit/>
          </a:bodyPr>
          <a:lstStyle/>
          <a:p>
            <a:pPr algn="ctr">
              <a:lnSpc>
                <a:spcPts val="5449"/>
              </a:lnSpc>
            </a:pPr>
            <a:r>
              <a:rPr lang="sl-SI" sz="6410" dirty="0">
                <a:solidFill>
                  <a:srgbClr val="000000"/>
                </a:solidFill>
                <a:latin typeface="Abhaya Libre Regular"/>
              </a:rPr>
              <a:t>Tržni trendi</a:t>
            </a:r>
            <a:endParaRPr lang="en-US" sz="6410" dirty="0">
              <a:solidFill>
                <a:srgbClr val="000000"/>
              </a:solidFill>
              <a:latin typeface="Abhaya Libre Regular"/>
            </a:endParaRPr>
          </a:p>
        </p:txBody>
      </p:sp>
      <p:sp>
        <p:nvSpPr>
          <p:cNvPr id="15" name="TextBox 14"/>
          <p:cNvSpPr txBox="1"/>
          <p:nvPr/>
        </p:nvSpPr>
        <p:spPr>
          <a:xfrm>
            <a:off x="1066800" y="2180334"/>
            <a:ext cx="16154400" cy="5632311"/>
          </a:xfrm>
          <a:prstGeom prst="rect">
            <a:avLst/>
          </a:prstGeom>
          <a:noFill/>
        </p:spPr>
        <p:txBody>
          <a:bodyPr wrap="square" rtlCol="0">
            <a:spAutoFit/>
          </a:bodyPr>
          <a:lstStyle/>
          <a:p>
            <a:pPr algn="just"/>
            <a:r>
              <a:rPr lang="en-US" sz="2400" b="1" dirty="0" err="1">
                <a:latin typeface="Abhaya Libre Regular" panose="020B0604020202020204" charset="0"/>
                <a:cs typeface="Abhaya Libre Regular" panose="020B0604020202020204" charset="0"/>
              </a:rPr>
              <a:t>Primarni</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trgi</a:t>
            </a:r>
            <a:r>
              <a:rPr lang="sl-SI" sz="2400" b="1" dirty="0">
                <a:latin typeface="Abhaya Libre Regular" panose="020B0604020202020204" charset="0"/>
                <a:cs typeface="Abhaya Libre Regular" panose="020B0604020202020204" charset="0"/>
              </a:rPr>
              <a:t> </a:t>
            </a:r>
          </a:p>
          <a:p>
            <a:pPr algn="just"/>
            <a:r>
              <a:rPr lang="en-US" sz="2400" dirty="0" err="1">
                <a:latin typeface="Abhaya Libre Regular" panose="020B0604020202020204" charset="0"/>
                <a:cs typeface="Abhaya Libre Regular" panose="020B0604020202020204" charset="0"/>
              </a:rPr>
              <a:t>Bikovski</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medvedji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trgi</a:t>
            </a:r>
            <a:r>
              <a:rPr lang="en-US" sz="2400" dirty="0">
                <a:latin typeface="Abhaya Libre Regular" panose="020B0604020202020204" charset="0"/>
                <a:cs typeface="Abhaya Libre Regular" panose="020B0604020202020204" charset="0"/>
              </a:rPr>
              <a:t> so </a:t>
            </a:r>
            <a:r>
              <a:rPr lang="en-US" sz="2400" dirty="0" err="1">
                <a:latin typeface="Abhaya Libre Regular" panose="020B0604020202020204" charset="0"/>
                <a:cs typeface="Abhaya Libre Regular" panose="020B0604020202020204" charset="0"/>
              </a:rPr>
              <a:t>znani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tudi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primarni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zgodovina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nam</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pokazala</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dolžina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trgov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običajno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traja</a:t>
            </a:r>
            <a:r>
              <a:rPr lang="en-US" sz="2400" dirty="0">
                <a:latin typeface="Abhaya Libre Regular" panose="020B0604020202020204" charset="0"/>
                <a:cs typeface="Abhaya Libre Regular" panose="020B0604020202020204" charset="0"/>
              </a:rPr>
              <a:t> od </a:t>
            </a:r>
            <a:r>
              <a:rPr lang="en-US" sz="2400" dirty="0" err="1">
                <a:latin typeface="Abhaya Libre Regular" panose="020B0604020202020204" charset="0"/>
                <a:cs typeface="Abhaya Libre Regular" panose="020B0604020202020204" charset="0"/>
              </a:rPr>
              <a:t>enega</a:t>
            </a:r>
            <a:r>
              <a:rPr lang="en-US" sz="2400" dirty="0">
                <a:latin typeface="Abhaya Libre Regular" panose="020B0604020202020204" charset="0"/>
                <a:cs typeface="Abhaya Libre Regular" panose="020B0604020202020204" charset="0"/>
              </a:rPr>
              <a:t> do </a:t>
            </a:r>
            <a:r>
              <a:rPr lang="en-US" sz="2400" dirty="0" err="1">
                <a:latin typeface="Abhaya Libre Regular" panose="020B0604020202020204" charset="0"/>
                <a:cs typeface="Abhaya Libre Regular" panose="020B0604020202020204" charset="0"/>
              </a:rPr>
              <a:t>treh</a:t>
            </a:r>
            <a:r>
              <a:rPr lang="en-US" sz="2400" dirty="0">
                <a:latin typeface="Abhaya Libre Regular" panose="020B0604020202020204" charset="0"/>
                <a:cs typeface="Abhaya Libre Regular" panose="020B0604020202020204" charset="0"/>
              </a:rPr>
              <a:t> let.</a:t>
            </a:r>
            <a:endParaRPr lang="sl-SI" sz="2400" dirty="0">
              <a:latin typeface="Abhaya Libre Regular" panose="020B0604020202020204" charset="0"/>
              <a:cs typeface="Abhaya Libre Regular" panose="020B0604020202020204" charset="0"/>
            </a:endParaRPr>
          </a:p>
          <a:p>
            <a:pPr algn="just"/>
            <a:endParaRPr lang="sl-SI" sz="2400" dirty="0">
              <a:latin typeface="Abhaya Libre Regular" panose="020B0604020202020204" charset="0"/>
              <a:cs typeface="Abhaya Libre Regular" panose="020B0604020202020204" charset="0"/>
            </a:endParaRPr>
          </a:p>
          <a:p>
            <a:pPr algn="just"/>
            <a:r>
              <a:rPr lang="en-US" sz="2400" b="1" dirty="0" err="1">
                <a:latin typeface="Abhaya Libre Regular" panose="020B0604020202020204" charset="0"/>
                <a:cs typeface="Abhaya Libre Regular" panose="020B0604020202020204" charset="0"/>
              </a:rPr>
              <a:t>Sekularni</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trendi</a:t>
            </a:r>
            <a:endParaRPr lang="sl-SI" sz="2400" b="1"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Sekularni</a:t>
            </a:r>
            <a:r>
              <a:rPr lang="en-US" sz="2400" dirty="0">
                <a:latin typeface="Abhaya Libre Regular" panose="020B0604020202020204" charset="0"/>
                <a:cs typeface="Abhaya Libre Regular" panose="020B0604020202020204" charset="0"/>
              </a:rPr>
              <a:t> trend, ki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traja</a:t>
            </a:r>
            <a:r>
              <a:rPr lang="en-US" sz="2400" dirty="0">
                <a:latin typeface="Abhaya Libre Regular" panose="020B0604020202020204" charset="0"/>
                <a:cs typeface="Abhaya Libre Regular" panose="020B0604020202020204" charset="0"/>
              </a:rPr>
              <a:t> od </a:t>
            </a:r>
            <a:r>
              <a:rPr lang="en-US" sz="2400" dirty="0" err="1">
                <a:latin typeface="Abhaya Libre Regular" panose="020B0604020202020204" charset="0"/>
                <a:cs typeface="Abhaya Libre Regular" panose="020B0604020202020204" charset="0"/>
              </a:rPr>
              <a:t>enega</a:t>
            </a:r>
            <a:r>
              <a:rPr lang="en-US" sz="2400" dirty="0">
                <a:latin typeface="Abhaya Libre Regular" panose="020B0604020202020204" charset="0"/>
                <a:cs typeface="Abhaya Libre Regular" panose="020B0604020202020204" charset="0"/>
              </a:rPr>
              <a:t> do </a:t>
            </a:r>
            <a:r>
              <a:rPr lang="en-US" sz="2400" dirty="0" err="1">
                <a:latin typeface="Abhaya Libre Regular" panose="020B0604020202020204" charset="0"/>
                <a:cs typeface="Abhaya Libre Regular" panose="020B0604020202020204" charset="0"/>
              </a:rPr>
              <a:t>treh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desetletij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ima</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svojih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parametrih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veliko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primarnih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trendov</a:t>
            </a:r>
            <a:r>
              <a:rPr lang="en-US" sz="2400" dirty="0">
                <a:latin typeface="Abhaya Libre Regular" panose="020B0604020202020204" charset="0"/>
                <a:cs typeface="Abhaya Libre Regular" panose="020B0604020202020204" charset="0"/>
              </a:rPr>
              <a:t> in ga je </a:t>
            </a:r>
            <a:r>
              <a:rPr lang="en-US" sz="2400" dirty="0" err="1">
                <a:latin typeface="Abhaya Libre Regular" panose="020B0604020202020204" charset="0"/>
                <a:cs typeface="Abhaya Libre Regular" panose="020B0604020202020204" charset="0"/>
              </a:rPr>
              <a:t>večinoma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enostavno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prepoznati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zaradi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časovnega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okvira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Grafikon</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cene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dejanja</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obdobje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približno</a:t>
            </a:r>
            <a:r>
              <a:rPr lang="en-US" sz="2400" dirty="0">
                <a:latin typeface="Abhaya Libre Regular" panose="020B0604020202020204" charset="0"/>
                <a:cs typeface="Abhaya Libre Regular" panose="020B0604020202020204" charset="0"/>
              </a:rPr>
              <a:t> 25 let se </a:t>
            </a:r>
            <a:r>
              <a:rPr lang="en-US" sz="2400" dirty="0" err="1">
                <a:latin typeface="Abhaya Libre Regular" panose="020B0604020202020204" charset="0"/>
                <a:cs typeface="Abhaya Libre Regular" panose="020B0604020202020204" charset="0"/>
              </a:rPr>
              <a:t>zdi</a:t>
            </a:r>
            <a:r>
              <a:rPr lang="en-US" sz="2400" dirty="0">
                <a:latin typeface="Abhaya Libre Regular" panose="020B0604020202020204" charset="0"/>
                <a:cs typeface="Abhaya Libre Regular" panose="020B0604020202020204" charset="0"/>
              </a:rPr>
              <a:t> le </a:t>
            </a:r>
            <a:r>
              <a:rPr lang="en-US" sz="2400" dirty="0" err="1">
                <a:latin typeface="Abhaya Libre Regular" panose="020B0604020202020204" charset="0"/>
                <a:cs typeface="Abhaya Libre Regular" panose="020B0604020202020204" charset="0"/>
              </a:rPr>
              <a:t>nekaj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ravnih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črt</a:t>
            </a:r>
            <a:r>
              <a:rPr lang="en-US" sz="2400" dirty="0">
                <a:latin typeface="Abhaya Libre Regular" panose="020B0604020202020204" charset="0"/>
                <a:cs typeface="Abhaya Libre Regular" panose="020B0604020202020204" charset="0"/>
              </a:rPr>
              <a:t>, ki se </a:t>
            </a:r>
            <a:r>
              <a:rPr lang="en-US" sz="2400" dirty="0" err="1">
                <a:latin typeface="Abhaya Libre Regular" panose="020B0604020202020204" charset="0"/>
                <a:cs typeface="Abhaya Libre Regular" panose="020B0604020202020204" charset="0"/>
              </a:rPr>
              <a:t>postopoma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premikajo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navzgor</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navzdol</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endParaRPr lang="sl-SI" sz="2400" dirty="0">
              <a:latin typeface="Abhaya Libre Regular" panose="020B0604020202020204" charset="0"/>
              <a:cs typeface="Abhaya Libre Regular" panose="020B0604020202020204" charset="0"/>
            </a:endParaRPr>
          </a:p>
          <a:p>
            <a:pPr algn="just"/>
            <a:r>
              <a:rPr lang="en-US" sz="2400" b="1" dirty="0" err="1">
                <a:latin typeface="Abhaya Libre Regular" panose="020B0604020202020204" charset="0"/>
                <a:cs typeface="Abhaya Libre Regular" panose="020B0604020202020204" charset="0"/>
              </a:rPr>
              <a:t>Vmesni</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trendi</a:t>
            </a:r>
            <a:endParaRPr lang="sl-SI" sz="2400" b="1"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Nenadni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dvigi</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smerni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obrati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sestavljajo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vmesne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in so </a:t>
            </a:r>
            <a:r>
              <a:rPr lang="en-US" sz="2400" dirty="0" err="1">
                <a:latin typeface="Abhaya Libre Regular" panose="020B0604020202020204" charset="0"/>
                <a:cs typeface="Abhaya Libre Regular" panose="020B0604020202020204" charset="0"/>
              </a:rPr>
              <a:t>večinoma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posledica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neke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vrste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gospodarske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politične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akcije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njene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kasnejše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reakcije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r>
              <a:rPr lang="en-US" sz="2400" dirty="0" err="1">
                <a:latin typeface="Abhaya Libre Regular" panose="020B0604020202020204" charset="0"/>
                <a:cs typeface="Abhaya Libre Regular" panose="020B0604020202020204" charset="0"/>
              </a:rPr>
              <a:t>Zgodovina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pove</a:t>
            </a:r>
            <a:r>
              <a:rPr lang="en-US" sz="2400" dirty="0">
                <a:latin typeface="Abhaya Libre Regular" panose="020B0604020202020204" charset="0"/>
                <a:cs typeface="Abhaya Libre Regular" panose="020B0604020202020204" charset="0"/>
              </a:rPr>
              <a:t>, da so </a:t>
            </a:r>
            <a:r>
              <a:rPr lang="en-US" sz="2400" dirty="0" err="1">
                <a:latin typeface="Abhaya Libre Regular" panose="020B0604020202020204" charset="0"/>
                <a:cs typeface="Abhaya Libre Regular" panose="020B0604020202020204" charset="0"/>
              </a:rPr>
              <a:t>dvigi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bikovskih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močni</a:t>
            </a:r>
            <a:r>
              <a:rPr lang="en-US" sz="2400" dirty="0">
                <a:latin typeface="Abhaya Libre Regular" panose="020B0604020202020204" charset="0"/>
                <a:cs typeface="Abhaya Libre Regular" panose="020B0604020202020204" charset="0"/>
              </a:rPr>
              <a:t> in da so </a:t>
            </a:r>
            <a:r>
              <a:rPr lang="en-US" sz="2400" dirty="0" err="1">
                <a:latin typeface="Abhaya Libre Regular" panose="020B0604020202020204" charset="0"/>
                <a:cs typeface="Abhaya Libre Regular" panose="020B0604020202020204" charset="0"/>
              </a:rPr>
              <a:t>odzivi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nekoliko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šibki</a:t>
            </a:r>
            <a:r>
              <a:rPr lang="en-US" sz="2400" dirty="0">
                <a:latin typeface="Abhaya Libre Regular" panose="020B0604020202020204" charset="0"/>
                <a:cs typeface="Abhaya Libre Regular" panose="020B0604020202020204" charset="0"/>
              </a:rPr>
              <a:t>. Druga </a:t>
            </a:r>
            <a:r>
              <a:rPr lang="en-US" sz="2400" dirty="0" err="1">
                <a:latin typeface="Abhaya Libre Regular" panose="020B0604020202020204" charset="0"/>
                <a:cs typeface="Abhaya Libre Regular" panose="020B0604020202020204" charset="0"/>
              </a:rPr>
              <a:t>stran</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kovanca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kaže</a:t>
            </a:r>
            <a:r>
              <a:rPr lang="en-US" sz="2400" dirty="0">
                <a:latin typeface="Abhaya Libre Regular" panose="020B0604020202020204" charset="0"/>
                <a:cs typeface="Abhaya Libre Regular" panose="020B0604020202020204" charset="0"/>
              </a:rPr>
              <a:t>, da so </a:t>
            </a:r>
            <a:r>
              <a:rPr lang="en-US" sz="2400" dirty="0" err="1">
                <a:latin typeface="Abhaya Libre Regular" panose="020B0604020202020204" charset="0"/>
                <a:cs typeface="Abhaya Libre Regular" panose="020B0604020202020204" charset="0"/>
              </a:rPr>
              <a:t>reakcije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medvedjega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močne</a:t>
            </a:r>
            <a:r>
              <a:rPr lang="en-US" sz="2400" dirty="0">
                <a:latin typeface="Abhaya Libre Regular" panose="020B0604020202020204" charset="0"/>
                <a:cs typeface="Abhaya Libre Regular" panose="020B0604020202020204" charset="0"/>
              </a:rPr>
              <a:t> in da so </a:t>
            </a:r>
            <a:r>
              <a:rPr lang="en-US" sz="2400" dirty="0" err="1">
                <a:latin typeface="Abhaya Libre Regular" panose="020B0604020202020204" charset="0"/>
                <a:cs typeface="Abhaya Libre Regular" panose="020B0604020202020204" charset="0"/>
              </a:rPr>
              <a:t>dvigi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kratki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Pogled</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nazaj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tudi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pokaže</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bo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imel</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vsak</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bikovski</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medvedji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vsaj</a:t>
            </a:r>
            <a:r>
              <a:rPr lang="en-US" sz="2400" dirty="0">
                <a:latin typeface="Abhaya Libre Regular" panose="020B0604020202020204" charset="0"/>
                <a:cs typeface="Abhaya Libre Regular" panose="020B0604020202020204" charset="0"/>
              </a:rPr>
              <a:t> tri </a:t>
            </a:r>
            <a:r>
              <a:rPr lang="en-US" sz="2400" dirty="0" err="1">
                <a:latin typeface="Abhaya Libre Regular" panose="020B0604020202020204" charset="0"/>
                <a:cs typeface="Abhaya Libre Regular" panose="020B0604020202020204" charset="0"/>
              </a:rPr>
              <a:t>vmesne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cikle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Vsak</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vmesni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cikel</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traja</a:t>
            </a:r>
            <a:r>
              <a:rPr lang="en-US" sz="2400" dirty="0">
                <a:latin typeface="Abhaya Libre Regular" panose="020B0604020202020204" charset="0"/>
                <a:cs typeface="Abhaya Libre Regular" panose="020B0604020202020204" charset="0"/>
              </a:rPr>
              <a:t> le </a:t>
            </a:r>
            <a:r>
              <a:rPr lang="en-US" sz="2400" dirty="0" err="1">
                <a:latin typeface="Abhaya Libre Regular" panose="020B0604020202020204" charset="0"/>
                <a:cs typeface="Abhaya Libre Regular" panose="020B0604020202020204" charset="0"/>
              </a:rPr>
              <a:t>dva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tedna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celo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šest</a:t>
            </a:r>
            <a:r>
              <a:rPr lang="en-US" sz="2400" dirty="0">
                <a:latin typeface="Abhaya Libre Regular" panose="020B0604020202020204" charset="0"/>
                <a:cs typeface="Abhaya Libre Regular" panose="020B0604020202020204" charset="0"/>
              </a:rPr>
              <a:t> do </a:t>
            </a:r>
            <a:r>
              <a:rPr lang="en-US" sz="2400" dirty="0" err="1">
                <a:latin typeface="Abhaya Libre Regular" panose="020B0604020202020204" charset="0"/>
                <a:cs typeface="Abhaya Libre Regular" panose="020B0604020202020204" charset="0"/>
              </a:rPr>
              <a:t>osem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tednov</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1829665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360" y="2019300"/>
            <a:ext cx="6761993" cy="66054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828800" y="3446678"/>
            <a:ext cx="8070675" cy="5215530"/>
          </a:xfrm>
          <a:prstGeom prst="rect">
            <a:avLst/>
          </a:prstGeom>
        </p:spPr>
        <p:txBody>
          <a:bodyPr wrap="square" lIns="0" tIns="0" rIns="0" bIns="0" rtlCol="0" anchor="t">
            <a:spAutoFit/>
          </a:bodyPr>
          <a:lstStyle/>
          <a:p>
            <a:pPr algn="just">
              <a:lnSpc>
                <a:spcPts val="3359"/>
              </a:lnSpc>
            </a:pPr>
            <a:r>
              <a:rPr lang="en-US" sz="2400" b="1" spc="-36" dirty="0" err="1">
                <a:solidFill>
                  <a:srgbClr val="000000"/>
                </a:solidFill>
                <a:latin typeface="Abhaya Libre Regular"/>
              </a:rPr>
              <a:t>Prepoznavanje</a:t>
            </a:r>
            <a:r>
              <a:rPr lang="en-US" sz="2400" b="1" spc="-36" dirty="0">
                <a:solidFill>
                  <a:srgbClr val="000000"/>
                </a:solidFill>
                <a:latin typeface="Abhaya Libre Regular"/>
              </a:rPr>
              <a:t> </a:t>
            </a:r>
            <a:r>
              <a:rPr lang="en-US" sz="2400" b="1" spc="-36" dirty="0" err="1">
                <a:solidFill>
                  <a:srgbClr val="000000"/>
                </a:solidFill>
                <a:latin typeface="Abhaya Libre Regular"/>
              </a:rPr>
              <a:t>trendov</a:t>
            </a:r>
            <a:r>
              <a:rPr lang="en-US" sz="2400" b="1" spc="-36" dirty="0">
                <a:solidFill>
                  <a:srgbClr val="000000"/>
                </a:solidFill>
                <a:latin typeface="Abhaya Libre Regular"/>
              </a:rPr>
              <a:t> v </a:t>
            </a:r>
            <a:r>
              <a:rPr lang="en-US" sz="2400" b="1" spc="-36" dirty="0" err="1">
                <a:solidFill>
                  <a:srgbClr val="000000"/>
                </a:solidFill>
                <a:latin typeface="Abhaya Libre Regular"/>
              </a:rPr>
              <a:t>tehnični</a:t>
            </a:r>
            <a:r>
              <a:rPr lang="en-US" sz="2400" b="1" spc="-36" dirty="0">
                <a:solidFill>
                  <a:srgbClr val="000000"/>
                </a:solidFill>
                <a:latin typeface="Abhaya Libre Regular"/>
              </a:rPr>
              <a:t> </a:t>
            </a:r>
            <a:r>
              <a:rPr lang="en-US" sz="2400" b="1" spc="-36" dirty="0" err="1">
                <a:solidFill>
                  <a:srgbClr val="000000"/>
                </a:solidFill>
                <a:latin typeface="Abhaya Libre Regular"/>
              </a:rPr>
              <a:t>analizi</a:t>
            </a:r>
            <a:r>
              <a:rPr lang="en-US" sz="2400" b="1" spc="-36" dirty="0">
                <a:solidFill>
                  <a:srgbClr val="000000"/>
                </a:solidFill>
                <a:latin typeface="Abhaya Libre Regular"/>
              </a:rPr>
              <a:t> </a:t>
            </a:r>
            <a:r>
              <a:rPr lang="en-US" sz="2400" b="1" spc="-36" dirty="0" err="1">
                <a:solidFill>
                  <a:srgbClr val="000000"/>
                </a:solidFill>
                <a:latin typeface="Abhaya Libre Regular"/>
              </a:rPr>
              <a:t>ima</a:t>
            </a:r>
            <a:r>
              <a:rPr lang="en-US" sz="2400" b="1" spc="-36" dirty="0">
                <a:solidFill>
                  <a:srgbClr val="000000"/>
                </a:solidFill>
                <a:latin typeface="Abhaya Libre Regular"/>
              </a:rPr>
              <a:t> 3 </a:t>
            </a:r>
            <a:r>
              <a:rPr lang="en-US" sz="2400" b="1" spc="-36" dirty="0" err="1">
                <a:solidFill>
                  <a:srgbClr val="000000"/>
                </a:solidFill>
                <a:latin typeface="Abhaya Libre Regular"/>
              </a:rPr>
              <a:t>pomembne</a:t>
            </a:r>
            <a:r>
              <a:rPr lang="en-US" sz="2400" b="1" spc="-36" dirty="0">
                <a:solidFill>
                  <a:srgbClr val="000000"/>
                </a:solidFill>
                <a:latin typeface="Abhaya Libre Regular"/>
              </a:rPr>
              <a:t> </a:t>
            </a:r>
            <a:r>
              <a:rPr lang="en-US" sz="2400" b="1" spc="-36" dirty="0" err="1">
                <a:solidFill>
                  <a:srgbClr val="000000"/>
                </a:solidFill>
                <a:latin typeface="Abhaya Libre Regular"/>
              </a:rPr>
              <a:t>prednosti</a:t>
            </a:r>
            <a:r>
              <a:rPr lang="en-US" sz="2400" b="1" spc="-36" dirty="0">
                <a:solidFill>
                  <a:srgbClr val="000000"/>
                </a:solidFill>
                <a:latin typeface="Abhaya Libre Regular"/>
              </a:rPr>
              <a:t>:</a:t>
            </a:r>
            <a:endParaRPr lang="sl-SI" sz="2400" b="1"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Pomaga</a:t>
            </a:r>
            <a:r>
              <a:rPr lang="en-US" sz="2400" spc="-36" dirty="0">
                <a:solidFill>
                  <a:srgbClr val="000000"/>
                </a:solidFill>
                <a:latin typeface="Abhaya Libre Regular"/>
              </a:rPr>
              <a:t> </a:t>
            </a:r>
            <a:r>
              <a:rPr lang="en-US" sz="2400" spc="-36" dirty="0" err="1">
                <a:solidFill>
                  <a:srgbClr val="000000"/>
                </a:solidFill>
                <a:latin typeface="Abhaya Libre Regular"/>
              </a:rPr>
              <a:t>vam</a:t>
            </a:r>
            <a:r>
              <a:rPr lang="en-US" sz="2400" spc="-36" dirty="0">
                <a:solidFill>
                  <a:srgbClr val="000000"/>
                </a:solidFill>
                <a:latin typeface="Abhaya Libre Regular"/>
              </a:rPr>
              <a:t>, da </a:t>
            </a:r>
            <a:r>
              <a:rPr lang="en-US" sz="2400" spc="-36" dirty="0" err="1">
                <a:solidFill>
                  <a:srgbClr val="000000"/>
                </a:solidFill>
                <a:latin typeface="Abhaya Libre Regular"/>
              </a:rPr>
              <a:t>takoj</a:t>
            </a:r>
            <a:r>
              <a:rPr lang="en-US" sz="2400" spc="-36" dirty="0">
                <a:solidFill>
                  <a:srgbClr val="000000"/>
                </a:solidFill>
                <a:latin typeface="Abhaya Libre Regular"/>
              </a:rPr>
              <a:t> in </a:t>
            </a:r>
            <a:r>
              <a:rPr lang="en-US" sz="2400" spc="-36" dirty="0" err="1">
                <a:solidFill>
                  <a:srgbClr val="000000"/>
                </a:solidFill>
                <a:latin typeface="Abhaya Libre Regular"/>
              </a:rPr>
              <a:t>odločno</a:t>
            </a:r>
            <a:r>
              <a:rPr lang="en-US" sz="2400" spc="-36" dirty="0">
                <a:solidFill>
                  <a:srgbClr val="000000"/>
                </a:solidFill>
                <a:latin typeface="Abhaya Libre Regular"/>
              </a:rPr>
              <a:t> </a:t>
            </a:r>
            <a:r>
              <a:rPr lang="en-US" sz="2400" spc="-36" dirty="0" err="1">
                <a:solidFill>
                  <a:srgbClr val="000000"/>
                </a:solidFill>
                <a:latin typeface="Abhaya Libre Regular"/>
              </a:rPr>
              <a:t>opazite</a:t>
            </a:r>
            <a:r>
              <a:rPr lang="en-US" sz="2400" spc="-36" dirty="0">
                <a:solidFill>
                  <a:srgbClr val="000000"/>
                </a:solidFill>
                <a:latin typeface="Abhaya Libre Regular"/>
              </a:rPr>
              <a:t> </a:t>
            </a:r>
            <a:r>
              <a:rPr lang="en-US" sz="2400" spc="-36" dirty="0" err="1">
                <a:solidFill>
                  <a:srgbClr val="000000"/>
                </a:solidFill>
                <a:latin typeface="Abhaya Libre Regular"/>
              </a:rPr>
              <a:t>glavne</a:t>
            </a:r>
            <a:r>
              <a:rPr lang="en-US" sz="2400" spc="-36" dirty="0">
                <a:solidFill>
                  <a:srgbClr val="000000"/>
                </a:solidFill>
                <a:latin typeface="Abhaya Libre Regular"/>
              </a:rPr>
              <a:t> </a:t>
            </a:r>
            <a:r>
              <a:rPr lang="en-US" sz="2400" spc="-36" dirty="0" err="1">
                <a:solidFill>
                  <a:srgbClr val="000000"/>
                </a:solidFill>
                <a:latin typeface="Abhaya Libre Regular"/>
              </a:rPr>
              <a:t>trende</a:t>
            </a:r>
            <a:r>
              <a:rPr lang="en-US" sz="2400" spc="-36" dirty="0">
                <a:solidFill>
                  <a:srgbClr val="000000"/>
                </a:solidFill>
                <a:latin typeface="Abhaya Libre Regular"/>
              </a:rPr>
              <a:t> v </a:t>
            </a:r>
            <a:r>
              <a:rPr lang="en-US" sz="2400" spc="-36" dirty="0" err="1">
                <a:solidFill>
                  <a:srgbClr val="000000"/>
                </a:solidFill>
                <a:latin typeface="Abhaya Libre Regular"/>
              </a:rPr>
              <a:t>katerem</a:t>
            </a:r>
            <a:r>
              <a:rPr lang="en-US" sz="2400" spc="-36" dirty="0">
                <a:solidFill>
                  <a:srgbClr val="000000"/>
                </a:solidFill>
                <a:latin typeface="Abhaya Libre Regular"/>
              </a:rPr>
              <a:t> </a:t>
            </a:r>
            <a:r>
              <a:rPr lang="en-US" sz="2400" spc="-36" dirty="0" err="1">
                <a:solidFill>
                  <a:srgbClr val="000000"/>
                </a:solidFill>
                <a:latin typeface="Abhaya Libre Regular"/>
              </a:rPr>
              <a:t>koli</a:t>
            </a:r>
            <a:r>
              <a:rPr lang="en-US" sz="2400" spc="-36" dirty="0">
                <a:solidFill>
                  <a:srgbClr val="000000"/>
                </a:solidFill>
                <a:latin typeface="Abhaya Libre Regular"/>
              </a:rPr>
              <a:t> </a:t>
            </a:r>
            <a:r>
              <a:rPr lang="en-US" sz="2400" spc="-36" dirty="0" err="1">
                <a:solidFill>
                  <a:srgbClr val="000000"/>
                </a:solidFill>
                <a:latin typeface="Abhaya Libre Regular"/>
              </a:rPr>
              <a:t>časovnem</a:t>
            </a:r>
            <a:r>
              <a:rPr lang="en-US" sz="2400" spc="-36" dirty="0">
                <a:solidFill>
                  <a:srgbClr val="000000"/>
                </a:solidFill>
                <a:latin typeface="Abhaya Libre Regular"/>
              </a:rPr>
              <a:t> </a:t>
            </a:r>
            <a:r>
              <a:rPr lang="en-US" sz="2400" spc="-36" dirty="0" err="1">
                <a:solidFill>
                  <a:srgbClr val="000000"/>
                </a:solidFill>
                <a:latin typeface="Abhaya Libre Regular"/>
              </a:rPr>
              <a:t>okviru</a:t>
            </a:r>
            <a:r>
              <a:rPr lang="en-US" sz="2400" spc="-36" dirty="0">
                <a:solidFill>
                  <a:srgbClr val="000000"/>
                </a:solidFill>
                <a:latin typeface="Abhaya Libre Regular"/>
              </a:rPr>
              <a:t> in </a:t>
            </a:r>
            <a:r>
              <a:rPr lang="en-US" sz="2400" spc="-36" dirty="0" err="1">
                <a:solidFill>
                  <a:srgbClr val="000000"/>
                </a:solidFill>
                <a:latin typeface="Abhaya Libre Regular"/>
              </a:rPr>
              <a:t>skladno</a:t>
            </a:r>
            <a:r>
              <a:rPr lang="en-US" sz="2400" spc="-36" dirty="0">
                <a:solidFill>
                  <a:srgbClr val="000000"/>
                </a:solidFill>
                <a:latin typeface="Abhaya Libre Regular"/>
              </a:rPr>
              <a:t> s </a:t>
            </a:r>
            <a:r>
              <a:rPr lang="en-US" sz="2400" spc="-36" dirty="0" err="1">
                <a:solidFill>
                  <a:srgbClr val="000000"/>
                </a:solidFill>
                <a:latin typeface="Abhaya Libre Regular"/>
              </a:rPr>
              <a:t>tem</a:t>
            </a:r>
            <a:r>
              <a:rPr lang="en-US" sz="2400" spc="-36" dirty="0">
                <a:solidFill>
                  <a:srgbClr val="000000"/>
                </a:solidFill>
                <a:latin typeface="Abhaya Libre Regular"/>
              </a:rPr>
              <a:t> </a:t>
            </a:r>
            <a:r>
              <a:rPr lang="en-US" sz="2400" spc="-36" dirty="0" err="1">
                <a:solidFill>
                  <a:srgbClr val="000000"/>
                </a:solidFill>
                <a:latin typeface="Abhaya Libre Regular"/>
              </a:rPr>
              <a:t>trgujete</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Prepoznavanje</a:t>
            </a:r>
            <a:r>
              <a:rPr lang="en-US" sz="2400" spc="-36" dirty="0">
                <a:solidFill>
                  <a:srgbClr val="000000"/>
                </a:solidFill>
                <a:latin typeface="Abhaya Libre Regular"/>
              </a:rPr>
              <a:t> </a:t>
            </a:r>
            <a:r>
              <a:rPr lang="en-US" sz="2400" spc="-36" dirty="0" err="1">
                <a:solidFill>
                  <a:srgbClr val="000000"/>
                </a:solidFill>
                <a:latin typeface="Abhaya Libre Regular"/>
              </a:rPr>
              <a:t>trendov</a:t>
            </a:r>
            <a:r>
              <a:rPr lang="en-US" sz="2400" spc="-36" dirty="0">
                <a:solidFill>
                  <a:srgbClr val="000000"/>
                </a:solidFill>
                <a:latin typeface="Abhaya Libre Regular"/>
              </a:rPr>
              <a:t> </a:t>
            </a:r>
            <a:r>
              <a:rPr lang="en-US" sz="2400" spc="-36" dirty="0" err="1">
                <a:solidFill>
                  <a:srgbClr val="000000"/>
                </a:solidFill>
                <a:latin typeface="Abhaya Libre Regular"/>
              </a:rPr>
              <a:t>vam</a:t>
            </a:r>
            <a:r>
              <a:rPr lang="en-US" sz="2400" spc="-36" dirty="0">
                <a:solidFill>
                  <a:srgbClr val="000000"/>
                </a:solidFill>
                <a:latin typeface="Abhaya Libre Regular"/>
              </a:rPr>
              <a:t> </a:t>
            </a:r>
            <a:r>
              <a:rPr lang="en-US" sz="2400" spc="-36" dirty="0" err="1">
                <a:solidFill>
                  <a:srgbClr val="000000"/>
                </a:solidFill>
                <a:latin typeface="Abhaya Libre Regular"/>
              </a:rPr>
              <a:t>daje</a:t>
            </a:r>
            <a:r>
              <a:rPr lang="en-US" sz="2400" spc="-36" dirty="0">
                <a:solidFill>
                  <a:srgbClr val="000000"/>
                </a:solidFill>
                <a:latin typeface="Abhaya Libre Regular"/>
              </a:rPr>
              <a:t> </a:t>
            </a:r>
            <a:r>
              <a:rPr lang="en-US" sz="2400" spc="-36" dirty="0" err="1">
                <a:solidFill>
                  <a:srgbClr val="000000"/>
                </a:solidFill>
                <a:latin typeface="Abhaya Libre Regular"/>
              </a:rPr>
              <a:t>močno</a:t>
            </a:r>
            <a:r>
              <a:rPr lang="en-US" sz="2400" spc="-36" dirty="0">
                <a:solidFill>
                  <a:srgbClr val="000000"/>
                </a:solidFill>
                <a:latin typeface="Abhaya Libre Regular"/>
              </a:rPr>
              <a:t> </a:t>
            </a:r>
            <a:r>
              <a:rPr lang="en-US" sz="2400" spc="-36" dirty="0" err="1">
                <a:solidFill>
                  <a:srgbClr val="000000"/>
                </a:solidFill>
                <a:latin typeface="Abhaya Libre Regular"/>
              </a:rPr>
              <a:t>zgodbo</a:t>
            </a:r>
            <a:r>
              <a:rPr lang="en-US" sz="2400" spc="-36" dirty="0">
                <a:solidFill>
                  <a:srgbClr val="000000"/>
                </a:solidFill>
                <a:latin typeface="Abhaya Libre Regular"/>
              </a:rPr>
              <a:t> o </a:t>
            </a:r>
            <a:r>
              <a:rPr lang="en-US" sz="2400" spc="-36" dirty="0" err="1">
                <a:solidFill>
                  <a:srgbClr val="000000"/>
                </a:solidFill>
                <a:latin typeface="Abhaya Libre Regular"/>
              </a:rPr>
              <a:t>tem</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in </a:t>
            </a:r>
            <a:r>
              <a:rPr lang="en-US" sz="2400" spc="-36" dirty="0" err="1">
                <a:solidFill>
                  <a:srgbClr val="000000"/>
                </a:solidFill>
                <a:latin typeface="Abhaya Libre Regular"/>
              </a:rPr>
              <a:t>kako</a:t>
            </a:r>
            <a:r>
              <a:rPr lang="en-US" sz="2400" spc="-36" dirty="0">
                <a:solidFill>
                  <a:srgbClr val="000000"/>
                </a:solidFill>
                <a:latin typeface="Abhaya Libre Regular"/>
              </a:rPr>
              <a:t> je </a:t>
            </a:r>
            <a:r>
              <a:rPr lang="en-US" sz="2400" spc="-36" dirty="0" err="1">
                <a:solidFill>
                  <a:srgbClr val="000000"/>
                </a:solidFill>
                <a:latin typeface="Abhaya Libre Regular"/>
              </a:rPr>
              <a:t>mogoče</a:t>
            </a:r>
            <a:r>
              <a:rPr lang="en-US" sz="2400" spc="-36" dirty="0">
                <a:solidFill>
                  <a:srgbClr val="000000"/>
                </a:solidFill>
                <a:latin typeface="Abhaya Libre Regular"/>
              </a:rPr>
              <a:t> </a:t>
            </a:r>
            <a:r>
              <a:rPr lang="en-US" sz="2400" spc="-36" dirty="0" err="1">
                <a:solidFill>
                  <a:srgbClr val="000000"/>
                </a:solidFill>
                <a:latin typeface="Abhaya Libre Regular"/>
              </a:rPr>
              <a:t>preobrate</a:t>
            </a:r>
            <a:r>
              <a:rPr lang="en-US" sz="2400" spc="-36" dirty="0">
                <a:solidFill>
                  <a:srgbClr val="000000"/>
                </a:solidFill>
                <a:latin typeface="Abhaya Libre Regular"/>
              </a:rPr>
              <a:t> </a:t>
            </a:r>
            <a:r>
              <a:rPr lang="en-US" sz="2400" spc="-36" dirty="0" err="1">
                <a:solidFill>
                  <a:srgbClr val="000000"/>
                </a:solidFill>
                <a:latin typeface="Abhaya Libre Regular"/>
              </a:rPr>
              <a:t>trendov</a:t>
            </a:r>
            <a:r>
              <a:rPr lang="en-US" sz="2400" spc="-36" dirty="0">
                <a:solidFill>
                  <a:srgbClr val="000000"/>
                </a:solidFill>
                <a:latin typeface="Abhaya Libre Regular"/>
              </a:rPr>
              <a:t> </a:t>
            </a:r>
            <a:r>
              <a:rPr lang="en-US" sz="2400" spc="-36" dirty="0" err="1">
                <a:solidFill>
                  <a:srgbClr val="000000"/>
                </a:solidFill>
                <a:latin typeface="Abhaya Libre Regular"/>
              </a:rPr>
              <a:t>uporabiti</a:t>
            </a:r>
            <a:r>
              <a:rPr lang="en-US" sz="2400" spc="-36" dirty="0">
                <a:solidFill>
                  <a:srgbClr val="000000"/>
                </a:solidFill>
                <a:latin typeface="Abhaya Libre Regular"/>
              </a:rPr>
              <a:t> za </a:t>
            </a:r>
            <a:r>
              <a:rPr lang="en-US" sz="2400" spc="-36" dirty="0" err="1">
                <a:solidFill>
                  <a:srgbClr val="000000"/>
                </a:solidFill>
                <a:latin typeface="Abhaya Libre Regular"/>
              </a:rPr>
              <a:t>kratkoročne</a:t>
            </a:r>
            <a:r>
              <a:rPr lang="en-US" sz="2400" spc="-36" dirty="0">
                <a:solidFill>
                  <a:srgbClr val="000000"/>
                </a:solidFill>
                <a:latin typeface="Abhaya Libre Regular"/>
              </a:rPr>
              <a:t> </a:t>
            </a:r>
            <a:r>
              <a:rPr lang="en-US" sz="2400" spc="-36" dirty="0" err="1">
                <a:solidFill>
                  <a:srgbClr val="000000"/>
                </a:solidFill>
                <a:latin typeface="Abhaya Libre Regular"/>
              </a:rPr>
              <a:t>dobičke</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Razumevanje</a:t>
            </a:r>
            <a:r>
              <a:rPr lang="en-US" sz="2400" spc="-36" dirty="0">
                <a:solidFill>
                  <a:srgbClr val="000000"/>
                </a:solidFill>
                <a:latin typeface="Abhaya Libre Regular"/>
              </a:rPr>
              <a:t> </a:t>
            </a:r>
            <a:r>
              <a:rPr lang="en-US" sz="2400" spc="-36" dirty="0" err="1">
                <a:solidFill>
                  <a:srgbClr val="000000"/>
                </a:solidFill>
                <a:latin typeface="Abhaya Libre Regular"/>
              </a:rPr>
              <a:t>osnovnega</a:t>
            </a:r>
            <a:r>
              <a:rPr lang="en-US" sz="2400" spc="-36" dirty="0">
                <a:solidFill>
                  <a:srgbClr val="000000"/>
                </a:solidFill>
                <a:latin typeface="Abhaya Libre Regular"/>
              </a:rPr>
              <a:t> </a:t>
            </a:r>
            <a:r>
              <a:rPr lang="en-US" sz="2400" spc="-36" dirty="0" err="1">
                <a:solidFill>
                  <a:srgbClr val="000000"/>
                </a:solidFill>
                <a:latin typeface="Abhaya Libre Regular"/>
              </a:rPr>
              <a:t>trenda</a:t>
            </a:r>
            <a:r>
              <a:rPr lang="en-US" sz="2400" spc="-36" dirty="0">
                <a:solidFill>
                  <a:srgbClr val="000000"/>
                </a:solidFill>
                <a:latin typeface="Abhaya Libre Regular"/>
              </a:rPr>
              <a:t> </a:t>
            </a:r>
            <a:r>
              <a:rPr lang="en-US" sz="2400" spc="-36" dirty="0" err="1">
                <a:solidFill>
                  <a:srgbClr val="000000"/>
                </a:solidFill>
                <a:latin typeface="Abhaya Libre Regular"/>
              </a:rPr>
              <a:t>trga</a:t>
            </a:r>
            <a:r>
              <a:rPr lang="en-US" sz="2400" spc="-36" dirty="0">
                <a:solidFill>
                  <a:srgbClr val="000000"/>
                </a:solidFill>
                <a:latin typeface="Abhaya Libre Regular"/>
              </a:rPr>
              <a:t> </a:t>
            </a:r>
            <a:r>
              <a:rPr lang="en-US" sz="2400" spc="-36" dirty="0" err="1">
                <a:solidFill>
                  <a:srgbClr val="000000"/>
                </a:solidFill>
                <a:latin typeface="Abhaya Libre Regular"/>
              </a:rPr>
              <a:t>vam</a:t>
            </a:r>
            <a:r>
              <a:rPr lang="en-US" sz="2400" spc="-36" dirty="0">
                <a:solidFill>
                  <a:srgbClr val="000000"/>
                </a:solidFill>
                <a:latin typeface="Abhaya Libre Regular"/>
              </a:rPr>
              <a:t> </a:t>
            </a:r>
            <a:r>
              <a:rPr lang="en-US" sz="2400" spc="-36" dirty="0" err="1">
                <a:solidFill>
                  <a:srgbClr val="000000"/>
                </a:solidFill>
                <a:latin typeface="Abhaya Libre Regular"/>
              </a:rPr>
              <a:t>pomaga</a:t>
            </a:r>
            <a:r>
              <a:rPr lang="en-US" sz="2400" spc="-36" dirty="0">
                <a:solidFill>
                  <a:srgbClr val="000000"/>
                </a:solidFill>
                <a:latin typeface="Abhaya Libre Regular"/>
              </a:rPr>
              <a:t> </a:t>
            </a:r>
            <a:r>
              <a:rPr lang="en-US" sz="2400" spc="-36" dirty="0" err="1">
                <a:solidFill>
                  <a:srgbClr val="000000"/>
                </a:solidFill>
                <a:latin typeface="Abhaya Libre Regular"/>
              </a:rPr>
              <a:t>načrtovati</a:t>
            </a:r>
            <a:r>
              <a:rPr lang="en-US" sz="2400" spc="-36" dirty="0">
                <a:solidFill>
                  <a:srgbClr val="000000"/>
                </a:solidFill>
                <a:latin typeface="Abhaya Libre Regular"/>
              </a:rPr>
              <a:t> </a:t>
            </a:r>
            <a:r>
              <a:rPr lang="en-US" sz="2400" spc="-36" dirty="0" err="1">
                <a:solidFill>
                  <a:srgbClr val="000000"/>
                </a:solidFill>
                <a:latin typeface="Abhaya Libre Regular"/>
              </a:rPr>
              <a:t>ravni</a:t>
            </a:r>
            <a:r>
              <a:rPr lang="en-US" sz="2400" spc="-36" dirty="0">
                <a:solidFill>
                  <a:srgbClr val="000000"/>
                </a:solidFill>
                <a:latin typeface="Abhaya Libre Regular"/>
              </a:rPr>
              <a:t> </a:t>
            </a:r>
            <a:r>
              <a:rPr lang="en-US" sz="2400" spc="-36" dirty="0" err="1">
                <a:solidFill>
                  <a:srgbClr val="000000"/>
                </a:solidFill>
                <a:latin typeface="Abhaya Libre Regular"/>
              </a:rPr>
              <a:t>podpore</a:t>
            </a:r>
            <a:r>
              <a:rPr lang="en-US" sz="2400" spc="-36" dirty="0">
                <a:solidFill>
                  <a:srgbClr val="000000"/>
                </a:solidFill>
                <a:latin typeface="Abhaya Libre Regular"/>
              </a:rPr>
              <a:t> in </a:t>
            </a:r>
            <a:r>
              <a:rPr lang="en-US" sz="2400" spc="-36" dirty="0" err="1">
                <a:solidFill>
                  <a:srgbClr val="000000"/>
                </a:solidFill>
                <a:latin typeface="Abhaya Libre Regular"/>
              </a:rPr>
              <a:t>odpornosti</a:t>
            </a:r>
            <a:r>
              <a:rPr lang="en-US" sz="2400" spc="-36" dirty="0">
                <a:solidFill>
                  <a:srgbClr val="000000"/>
                </a:solidFill>
                <a:latin typeface="Abhaya Libre Regular"/>
              </a:rPr>
              <a:t> z </a:t>
            </a:r>
            <a:r>
              <a:rPr lang="en-US" sz="2400" spc="-36" dirty="0" err="1">
                <a:solidFill>
                  <a:srgbClr val="000000"/>
                </a:solidFill>
                <a:latin typeface="Abhaya Libre Regular"/>
              </a:rPr>
              <a:t>večjo</a:t>
            </a:r>
            <a:r>
              <a:rPr lang="en-US" sz="2400" spc="-36" dirty="0">
                <a:solidFill>
                  <a:srgbClr val="000000"/>
                </a:solidFill>
                <a:latin typeface="Abhaya Libre Regular"/>
              </a:rPr>
              <a:t> </a:t>
            </a:r>
            <a:r>
              <a:rPr lang="en-US" sz="2400" spc="-36" dirty="0" err="1">
                <a:solidFill>
                  <a:srgbClr val="000000"/>
                </a:solidFill>
                <a:latin typeface="Abhaya Libre Regular"/>
              </a:rPr>
              <a:t>jasnostjo</a:t>
            </a:r>
            <a:r>
              <a:rPr lang="en-US" sz="2400" spc="-36" dirty="0">
                <a:solidFill>
                  <a:srgbClr val="000000"/>
                </a:solidFill>
                <a:latin typeface="Abhaya Libre Regular"/>
              </a:rPr>
              <a:t> in </a:t>
            </a:r>
            <a:r>
              <a:rPr lang="en-US" sz="2400" spc="-36" dirty="0" err="1">
                <a:solidFill>
                  <a:srgbClr val="000000"/>
                </a:solidFill>
                <a:latin typeface="Abhaya Libre Regular"/>
              </a:rPr>
              <a:t>natančnostjo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učinkovit</a:t>
            </a:r>
            <a:r>
              <a:rPr lang="en-US" sz="2400" spc="-36" dirty="0">
                <a:solidFill>
                  <a:srgbClr val="000000"/>
                </a:solidFill>
                <a:latin typeface="Abhaya Libre Regular"/>
              </a:rPr>
              <a:t> </a:t>
            </a:r>
            <a:r>
              <a:rPr lang="en-US" sz="2400" spc="-36" dirty="0" err="1">
                <a:solidFill>
                  <a:srgbClr val="000000"/>
                </a:solidFill>
                <a:latin typeface="Abhaya Libre Regular"/>
              </a:rPr>
              <a:t>način</a:t>
            </a:r>
            <a:r>
              <a:rPr lang="en-US" sz="2400" spc="-36" dirty="0">
                <a:solidFill>
                  <a:srgbClr val="000000"/>
                </a:solidFill>
                <a:latin typeface="Abhaya Libre Regular"/>
              </a:rPr>
              <a:t>.</a:t>
            </a:r>
          </a:p>
        </p:txBody>
      </p:sp>
      <p:sp>
        <p:nvSpPr>
          <p:cNvPr id="9" name="TextBox 9"/>
          <p:cNvSpPr txBox="1"/>
          <p:nvPr/>
        </p:nvSpPr>
        <p:spPr>
          <a:xfrm>
            <a:off x="1861930" y="1655836"/>
            <a:ext cx="8280738" cy="145847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Prednosti</a:t>
            </a:r>
            <a:r>
              <a:rPr lang="en-US" sz="6410" dirty="0">
                <a:solidFill>
                  <a:srgbClr val="000000"/>
                </a:solidFill>
                <a:latin typeface="Abhaya Libre Regular"/>
              </a:rPr>
              <a:t> </a:t>
            </a:r>
            <a:r>
              <a:rPr lang="en-US" sz="6410" dirty="0" err="1">
                <a:solidFill>
                  <a:srgbClr val="000000"/>
                </a:solidFill>
                <a:latin typeface="Abhaya Libre Regular"/>
              </a:rPr>
              <a:t>prepoznavanja</a:t>
            </a:r>
            <a:r>
              <a:rPr lang="en-US" sz="6410" dirty="0">
                <a:solidFill>
                  <a:srgbClr val="000000"/>
                </a:solidFill>
                <a:latin typeface="Abhaya Libre Regular"/>
              </a:rPr>
              <a:t> </a:t>
            </a:r>
            <a:r>
              <a:rPr lang="en-US" sz="6410" dirty="0" err="1">
                <a:solidFill>
                  <a:srgbClr val="000000"/>
                </a:solidFill>
                <a:latin typeface="Abhaya Libre Regular"/>
              </a:rPr>
              <a:t>trendov</a:t>
            </a:r>
            <a:r>
              <a:rPr lang="en-US" sz="6410" dirty="0">
                <a:solidFill>
                  <a:srgbClr val="000000"/>
                </a:solidFill>
                <a:latin typeface="Abhaya Libre Regular"/>
              </a:rPr>
              <a:t>?</a:t>
            </a:r>
          </a:p>
        </p:txBody>
      </p:sp>
      <p:pic>
        <p:nvPicPr>
          <p:cNvPr id="10" name="Picture 9">
            <a:extLst>
              <a:ext uri="{FF2B5EF4-FFF2-40B4-BE49-F238E27FC236}">
                <a16:creationId xmlns:a16="http://schemas.microsoft.com/office/drawing/2014/main" id="{684C5C47-BC4D-D0DF-1E3B-80BB00F04AB6}"/>
              </a:ext>
            </a:extLst>
          </p:cNvPr>
          <p:cNvPicPr>
            <a:picLocks noChangeAspect="1"/>
          </p:cNvPicPr>
          <p:nvPr/>
        </p:nvPicPr>
        <p:blipFill>
          <a:blip r:embed="rId8"/>
          <a:stretch>
            <a:fillRect/>
          </a:stretch>
        </p:blipFill>
        <p:spPr>
          <a:xfrm>
            <a:off x="11048951" y="2779358"/>
            <a:ext cx="5410249" cy="4728284"/>
          </a:xfrm>
          <a:prstGeom prst="rect">
            <a:avLst/>
          </a:prstGeom>
        </p:spPr>
      </p:pic>
    </p:spTree>
    <p:extLst>
      <p:ext uri="{BB962C8B-B14F-4D97-AF65-F5344CB8AC3E}">
        <p14:creationId xmlns:p14="http://schemas.microsoft.com/office/powerpoint/2010/main" val="416301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3581400" y="1140054"/>
            <a:ext cx="12599504"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8</a:t>
            </a:r>
            <a:r>
              <a:rPr lang="sl-SI" sz="6410" dirty="0">
                <a:solidFill>
                  <a:srgbClr val="000000"/>
                </a:solidFill>
                <a:latin typeface="Abhaya Libre Regular"/>
              </a:rPr>
              <a:t> </a:t>
            </a:r>
            <a:r>
              <a:rPr lang="en-US" sz="6410" dirty="0" err="1">
                <a:solidFill>
                  <a:srgbClr val="000000"/>
                </a:solidFill>
                <a:latin typeface="Abhaya Libre Regular"/>
              </a:rPr>
              <a:t>Orodja</a:t>
            </a:r>
            <a:r>
              <a:rPr lang="en-US" sz="6410" dirty="0">
                <a:solidFill>
                  <a:srgbClr val="000000"/>
                </a:solidFill>
                <a:latin typeface="Abhaya Libre Regular"/>
              </a:rPr>
              <a:t> </a:t>
            </a:r>
            <a:r>
              <a:rPr lang="en-US" sz="6410" dirty="0" err="1">
                <a:solidFill>
                  <a:srgbClr val="000000"/>
                </a:solidFill>
                <a:latin typeface="Abhaya Libre Regular"/>
              </a:rPr>
              <a:t>trženjskih</a:t>
            </a:r>
            <a:r>
              <a:rPr lang="en-US" sz="6410" dirty="0">
                <a:solidFill>
                  <a:srgbClr val="000000"/>
                </a:solidFill>
                <a:latin typeface="Abhaya Libre Regular"/>
              </a:rPr>
              <a:t> </a:t>
            </a:r>
            <a:r>
              <a:rPr lang="en-US" sz="6410" dirty="0" err="1">
                <a:solidFill>
                  <a:srgbClr val="000000"/>
                </a:solidFill>
                <a:latin typeface="Abhaya Libre Regular"/>
              </a:rPr>
              <a:t>trendov</a:t>
            </a:r>
            <a:r>
              <a:rPr lang="en-US" sz="6410" dirty="0">
                <a:solidFill>
                  <a:srgbClr val="000000"/>
                </a:solidFill>
                <a:latin typeface="Abhaya Libre Regular"/>
              </a:rPr>
              <a:t>, ki bi </a:t>
            </a:r>
            <a:r>
              <a:rPr lang="en-US" sz="6410" dirty="0" err="1">
                <a:solidFill>
                  <a:srgbClr val="000000"/>
                </a:solidFill>
                <a:latin typeface="Abhaya Libre Regular"/>
              </a:rPr>
              <a:t>jih</a:t>
            </a:r>
            <a:r>
              <a:rPr lang="en-US" sz="6410" dirty="0">
                <a:solidFill>
                  <a:srgbClr val="000000"/>
                </a:solidFill>
                <a:latin typeface="Abhaya Libre Regular"/>
              </a:rPr>
              <a:t> </a:t>
            </a:r>
            <a:r>
              <a:rPr lang="en-US" sz="6410" dirty="0" err="1">
                <a:solidFill>
                  <a:srgbClr val="000000"/>
                </a:solidFill>
                <a:latin typeface="Abhaya Libre Regular"/>
              </a:rPr>
              <a:t>morali</a:t>
            </a:r>
            <a:r>
              <a:rPr lang="en-US" sz="6410" dirty="0">
                <a:solidFill>
                  <a:srgbClr val="000000"/>
                </a:solidFill>
                <a:latin typeface="Abhaya Libre Regular"/>
              </a:rPr>
              <a:t> </a:t>
            </a:r>
            <a:r>
              <a:rPr lang="en-US" sz="6410" dirty="0" err="1">
                <a:solidFill>
                  <a:srgbClr val="000000"/>
                </a:solidFill>
                <a:latin typeface="Abhaya Libre Regular"/>
              </a:rPr>
              <a:t>uporabiti</a:t>
            </a:r>
            <a:r>
              <a:rPr lang="en-US" sz="6410" dirty="0">
                <a:solidFill>
                  <a:srgbClr val="000000"/>
                </a:solidFill>
                <a:latin typeface="Abhaya Libre Regular"/>
              </a:rPr>
              <a:t> za </a:t>
            </a:r>
            <a:r>
              <a:rPr lang="en-US" sz="6410" dirty="0" err="1">
                <a:solidFill>
                  <a:srgbClr val="000000"/>
                </a:solidFill>
                <a:latin typeface="Abhaya Libre Regular"/>
              </a:rPr>
              <a:t>raziskave</a:t>
            </a:r>
            <a:r>
              <a:rPr lang="sl-SI" sz="6410" dirty="0">
                <a:solidFill>
                  <a:srgbClr val="000000"/>
                </a:solidFill>
                <a:latin typeface="Abhaya Libre Regular"/>
              </a:rPr>
              <a:t>  </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139075" y="3203314"/>
            <a:ext cx="11658600" cy="5262979"/>
          </a:xfrm>
          <a:prstGeom prst="rect">
            <a:avLst/>
          </a:prstGeom>
          <a:noFill/>
        </p:spPr>
        <p:txBody>
          <a:bodyPr wrap="square" rtlCol="0">
            <a:spAutoFit/>
          </a:bodyPr>
          <a:lstStyle/>
          <a:p>
            <a:pPr marL="457200" indent="-457200" algn="just">
              <a:buFont typeface="+mj-lt"/>
              <a:buAutoNum type="arabicParenR"/>
            </a:pPr>
            <a:r>
              <a:rPr lang="en-US" sz="2400" b="1" dirty="0">
                <a:latin typeface="Abhaya Libre Regular" panose="020B0604020202020204" charset="0"/>
                <a:cs typeface="Abhaya Libre Regular" panose="020B0604020202020204" charset="0"/>
              </a:rPr>
              <a:t>Semrush Market Explorer (.Trends) –</a:t>
            </a:r>
            <a:r>
              <a:rPr lang="en-US" sz="2400" dirty="0" err="1">
                <a:latin typeface="Abhaya Libre Regular" panose="020B0604020202020204" charset="0"/>
                <a:cs typeface="Abhaya Libre Regular" panose="020B0604020202020204" charset="0"/>
              </a:rPr>
              <a:t>ustvari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vizualni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pregled</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trenutnega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vaši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izbrani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državi</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marL="457200" indent="-457200" algn="just">
              <a:buFont typeface="+mj-lt"/>
              <a:buAutoNum type="arabicParenR"/>
            </a:pPr>
            <a:r>
              <a:rPr lang="en-US" sz="2400" b="1" dirty="0">
                <a:latin typeface="Abhaya Libre Regular" panose="020B0604020202020204" charset="0"/>
                <a:cs typeface="Abhaya Libre Regular" panose="020B0604020202020204" charset="0"/>
              </a:rPr>
              <a:t>Semrush Traffic Analytics (.Trends) – </a:t>
            </a:r>
            <a:r>
              <a:rPr lang="en-US" sz="2400" dirty="0" err="1">
                <a:latin typeface="Abhaya Libre Regular" panose="020B0604020202020204" charset="0"/>
                <a:cs typeface="Abhaya Libre Regular" panose="020B0604020202020204" charset="0"/>
              </a:rPr>
              <a:t>orodje</a:t>
            </a:r>
            <a:r>
              <a:rPr lang="en-US" sz="2400" dirty="0">
                <a:latin typeface="Abhaya Libre Regular" panose="020B0604020202020204" charset="0"/>
                <a:cs typeface="Abhaya Libre Regular" panose="020B0604020202020204" charset="0"/>
              </a:rPr>
              <a:t> Traffic Analytics </a:t>
            </a:r>
            <a:r>
              <a:rPr lang="en-US" sz="2400" dirty="0" err="1">
                <a:latin typeface="Abhaya Libre Regular" panose="020B0604020202020204" charset="0"/>
                <a:cs typeface="Abhaya Libre Regular" panose="020B0604020202020204" charset="0"/>
              </a:rPr>
              <a:t>omogoča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podjetjem</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pridobijo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vpogled</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promet</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svojih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konkurentov</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dejavnosti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spletnem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mestu</a:t>
            </a:r>
            <a:r>
              <a:rPr lang="en-US" sz="2400" dirty="0">
                <a:latin typeface="Abhaya Libre Regular" panose="020B0604020202020204" charset="0"/>
                <a:cs typeface="Abhaya Libre Regular" panose="020B0604020202020204" charset="0"/>
              </a:rPr>
              <a:t>.</a:t>
            </a:r>
            <a:endParaRPr lang="sl-SI" sz="2400" b="1" dirty="0">
              <a:latin typeface="Abhaya Libre Regular" panose="020B0604020202020204" charset="0"/>
              <a:cs typeface="Abhaya Libre Regular" panose="020B0604020202020204" charset="0"/>
            </a:endParaRPr>
          </a:p>
          <a:p>
            <a:pPr marL="457200" indent="-457200" algn="just">
              <a:buFont typeface="+mj-lt"/>
              <a:buAutoNum type="arabicParenR"/>
            </a:pPr>
            <a:r>
              <a:rPr lang="en-US" sz="2400" b="1" dirty="0">
                <a:latin typeface="Abhaya Libre Regular" panose="020B0604020202020204" charset="0"/>
                <a:cs typeface="Abhaya Libre Regular" panose="020B0604020202020204" charset="0"/>
              </a:rPr>
              <a:t>Google </a:t>
            </a:r>
            <a:r>
              <a:rPr lang="en-US" sz="2400" b="1" dirty="0" err="1">
                <a:latin typeface="Abhaya Libre Regular" panose="020B0604020202020204" charset="0"/>
                <a:cs typeface="Abhaya Libre Regular" panose="020B0604020202020204" charset="0"/>
              </a:rPr>
              <a:t>Trendi</a:t>
            </a:r>
            <a:r>
              <a:rPr lang="en-US" sz="2400" b="1" dirty="0">
                <a:latin typeface="Abhaya Libre Regular" panose="020B0604020202020204" charset="0"/>
                <a:cs typeface="Abhaya Libre Regular" panose="020B0604020202020204" charset="0"/>
              </a:rPr>
              <a:t> </a:t>
            </a:r>
            <a:r>
              <a:rPr lang="en-US" sz="2400" dirty="0">
                <a:latin typeface="Abhaya Libre Regular" panose="020B0604020202020204" charset="0"/>
                <a:cs typeface="Abhaya Libre Regular" panose="020B0604020202020204" charset="0"/>
              </a:rPr>
              <a:t>so </a:t>
            </a:r>
            <a:r>
              <a:rPr lang="en-US" sz="2400" dirty="0" err="1">
                <a:latin typeface="Abhaya Libre Regular" panose="020B0604020202020204" charset="0"/>
                <a:cs typeface="Abhaya Libre Regular" panose="020B0604020202020204" charset="0"/>
              </a:rPr>
              <a:t>brezplačno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orodje</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prepoznati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teme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tako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ostati</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prednosti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Raziskava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ključnih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besed</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osrednji</a:t>
            </a:r>
            <a:r>
              <a:rPr lang="en-US" sz="2400" dirty="0">
                <a:latin typeface="Abhaya Libre Regular" panose="020B0604020202020204" charset="0"/>
                <a:cs typeface="Abhaya Libre Regular" panose="020B0604020202020204" charset="0"/>
              </a:rPr>
              <a:t> del </a:t>
            </a:r>
            <a:r>
              <a:rPr lang="en-US" sz="2400" dirty="0" err="1">
                <a:latin typeface="Abhaya Libre Regular" panose="020B0604020202020204" charset="0"/>
                <a:cs typeface="Abhaya Libre Regular" panose="020B0604020202020204" charset="0"/>
              </a:rPr>
              <a:t>ustvarjanja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vsebine</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spletna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mesta</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socialne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platforme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marL="457200" indent="-457200" algn="just">
              <a:buFont typeface="+mj-lt"/>
              <a:buAutoNum type="arabicParenR"/>
            </a:pPr>
            <a:r>
              <a:rPr lang="en-US" sz="2400" b="1" dirty="0" err="1">
                <a:latin typeface="Abhaya Libre Regular" panose="020B0604020202020204" charset="0"/>
                <a:cs typeface="Abhaya Libre Regular" panose="020B0604020202020204" charset="0"/>
              </a:rPr>
              <a:t>Priljubljene</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teme</a:t>
            </a:r>
            <a:r>
              <a:rPr lang="en-US" sz="2400" b="1" dirty="0">
                <a:latin typeface="Abhaya Libre Regular" panose="020B0604020202020204" charset="0"/>
                <a:cs typeface="Abhaya Libre Regular" panose="020B0604020202020204" charset="0"/>
              </a:rPr>
              <a:t> v </a:t>
            </a:r>
            <a:r>
              <a:rPr lang="en-US" sz="2400" b="1" dirty="0" err="1">
                <a:latin typeface="Abhaya Libre Regular" panose="020B0604020202020204" charset="0"/>
                <a:cs typeface="Abhaya Libre Regular" panose="020B0604020202020204" charset="0"/>
              </a:rPr>
              <a:t>YouTubu</a:t>
            </a:r>
            <a:r>
              <a:rPr lang="en-US" sz="2400" b="1" dirty="0">
                <a:latin typeface="Abhaya Libre Regular" panose="020B0604020202020204" charset="0"/>
                <a:cs typeface="Abhaya Libre Regular" panose="020B0604020202020204" charset="0"/>
              </a:rPr>
              <a:t> – </a:t>
            </a:r>
            <a:r>
              <a:rPr lang="en-US" sz="2400" dirty="0" err="1">
                <a:latin typeface="Abhaya Libre Regular" panose="020B0604020202020204" charset="0"/>
                <a:cs typeface="Abhaya Libre Regular" panose="020B0604020202020204" charset="0"/>
              </a:rPr>
              <a:t>čeprav</a:t>
            </a:r>
            <a:r>
              <a:rPr lang="en-US" sz="2400" dirty="0">
                <a:latin typeface="Abhaya Libre Regular" panose="020B0604020202020204" charset="0"/>
                <a:cs typeface="Abhaya Libre Regular" panose="020B0604020202020204" charset="0"/>
              </a:rPr>
              <a:t> se </a:t>
            </a:r>
            <a:r>
              <a:rPr lang="en-US" sz="2400" dirty="0" err="1">
                <a:latin typeface="Abhaya Libre Regular" panose="020B0604020202020204" charset="0"/>
                <a:cs typeface="Abhaya Libre Regular" panose="020B0604020202020204" charset="0"/>
              </a:rPr>
              <a:t>domača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stran</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YouTubu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razlikuje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vam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vedno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pomaga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razumeti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Spremljate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tudi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svoje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najbližje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konkurente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zvezdnike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vplivneže</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sodelujejo</a:t>
            </a:r>
            <a:r>
              <a:rPr lang="en-US" sz="2400" dirty="0">
                <a:latin typeface="Abhaya Libre Regular" panose="020B0604020202020204" charset="0"/>
                <a:cs typeface="Abhaya Libre Regular" panose="020B0604020202020204" charset="0"/>
              </a:rPr>
              <a:t> s </a:t>
            </a:r>
            <a:r>
              <a:rPr lang="en-US" sz="2400" dirty="0" err="1">
                <a:latin typeface="Abhaya Libre Regular" panose="020B0604020202020204" charset="0"/>
                <a:cs typeface="Abhaya Libre Regular" panose="020B0604020202020204" charset="0"/>
              </a:rPr>
              <a:t>konkurenčno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blagovno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znamko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celo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povsem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raznolike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YouTuberje</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vzpostavljajo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trenutne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pa </a:t>
            </a:r>
            <a:r>
              <a:rPr lang="en-US" sz="2400" dirty="0" err="1">
                <a:latin typeface="Abhaya Libre Regular" panose="020B0604020202020204" charset="0"/>
                <a:cs typeface="Abhaya Libre Regular" panose="020B0604020202020204" charset="0"/>
              </a:rPr>
              <a:t>greste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še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korak</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dlje</a:t>
            </a:r>
            <a:r>
              <a:rPr lang="en-US" sz="2400" dirty="0">
                <a:latin typeface="Abhaya Libre Regular" panose="020B0604020202020204" charset="0"/>
                <a:cs typeface="Abhaya Libre Regular" panose="020B0604020202020204" charset="0"/>
              </a:rPr>
              <a:t> pri </a:t>
            </a:r>
            <a:r>
              <a:rPr lang="en-US" sz="2400" dirty="0" err="1">
                <a:latin typeface="Abhaya Libre Regular" panose="020B0604020202020204" charset="0"/>
                <a:cs typeface="Abhaya Libre Regular" panose="020B0604020202020204" charset="0"/>
              </a:rPr>
              <a:t>svojem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raziskovanju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trendov</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tako</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pridobite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podatke</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trendni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vsebini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YouTubovega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orodja</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p:txBody>
      </p:sp>
    </p:spTree>
    <p:extLst>
      <p:ext uri="{BB962C8B-B14F-4D97-AF65-F5344CB8AC3E}">
        <p14:creationId xmlns:p14="http://schemas.microsoft.com/office/powerpoint/2010/main" val="924889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4015353" y="1623640"/>
            <a:ext cx="12698951" cy="1458476"/>
          </a:xfrm>
          <a:prstGeom prst="rect">
            <a:avLst/>
          </a:prstGeom>
        </p:spPr>
        <p:txBody>
          <a:bodyPr wrap="square" lIns="0" tIns="0" rIns="0" bIns="0" rtlCol="0" anchor="t">
            <a:spAutoFit/>
          </a:bodyPr>
          <a:lstStyle/>
          <a:p>
            <a:pPr algn="ctr">
              <a:lnSpc>
                <a:spcPts val="5449"/>
              </a:lnSpc>
            </a:pPr>
            <a:r>
              <a:rPr lang="en-US" sz="6410" dirty="0">
                <a:solidFill>
                  <a:srgbClr val="000000"/>
                </a:solidFill>
                <a:latin typeface="Abhaya Libre Regular"/>
              </a:rPr>
              <a:t>8 </a:t>
            </a:r>
            <a:r>
              <a:rPr lang="en-US" sz="6410" dirty="0" err="1">
                <a:solidFill>
                  <a:srgbClr val="000000"/>
                </a:solidFill>
                <a:latin typeface="Abhaya Libre Regular"/>
              </a:rPr>
              <a:t>Orodja</a:t>
            </a:r>
            <a:r>
              <a:rPr lang="en-US" sz="6410" dirty="0">
                <a:solidFill>
                  <a:srgbClr val="000000"/>
                </a:solidFill>
                <a:latin typeface="Abhaya Libre Regular"/>
              </a:rPr>
              <a:t> </a:t>
            </a:r>
            <a:r>
              <a:rPr lang="en-US" sz="6410" dirty="0" err="1">
                <a:solidFill>
                  <a:srgbClr val="000000"/>
                </a:solidFill>
                <a:latin typeface="Abhaya Libre Regular"/>
              </a:rPr>
              <a:t>trženjskih</a:t>
            </a:r>
            <a:r>
              <a:rPr lang="en-US" sz="6410" dirty="0">
                <a:solidFill>
                  <a:srgbClr val="000000"/>
                </a:solidFill>
                <a:latin typeface="Abhaya Libre Regular"/>
              </a:rPr>
              <a:t> </a:t>
            </a:r>
            <a:r>
              <a:rPr lang="en-US" sz="6410" dirty="0" err="1">
                <a:solidFill>
                  <a:srgbClr val="000000"/>
                </a:solidFill>
                <a:latin typeface="Abhaya Libre Regular"/>
              </a:rPr>
              <a:t>trendov</a:t>
            </a:r>
            <a:r>
              <a:rPr lang="en-US" sz="6410" dirty="0">
                <a:solidFill>
                  <a:srgbClr val="000000"/>
                </a:solidFill>
                <a:latin typeface="Abhaya Libre Regular"/>
              </a:rPr>
              <a:t>, ki bi </a:t>
            </a:r>
            <a:r>
              <a:rPr lang="en-US" sz="6410" dirty="0" err="1">
                <a:solidFill>
                  <a:srgbClr val="000000"/>
                </a:solidFill>
                <a:latin typeface="Abhaya Libre Regular"/>
              </a:rPr>
              <a:t>jih</a:t>
            </a:r>
            <a:r>
              <a:rPr lang="en-US" sz="6410" dirty="0">
                <a:solidFill>
                  <a:srgbClr val="000000"/>
                </a:solidFill>
                <a:latin typeface="Abhaya Libre Regular"/>
              </a:rPr>
              <a:t> </a:t>
            </a:r>
            <a:r>
              <a:rPr lang="en-US" sz="6410" dirty="0" err="1">
                <a:solidFill>
                  <a:srgbClr val="000000"/>
                </a:solidFill>
                <a:latin typeface="Abhaya Libre Regular"/>
              </a:rPr>
              <a:t>morali</a:t>
            </a:r>
            <a:r>
              <a:rPr lang="en-US" sz="6410" dirty="0">
                <a:solidFill>
                  <a:srgbClr val="000000"/>
                </a:solidFill>
                <a:latin typeface="Abhaya Libre Regular"/>
              </a:rPr>
              <a:t> </a:t>
            </a:r>
            <a:r>
              <a:rPr lang="en-US" sz="6410" dirty="0" err="1">
                <a:solidFill>
                  <a:srgbClr val="000000"/>
                </a:solidFill>
                <a:latin typeface="Abhaya Libre Regular"/>
              </a:rPr>
              <a:t>uporabiti</a:t>
            </a:r>
            <a:r>
              <a:rPr lang="en-US" sz="6410" dirty="0">
                <a:solidFill>
                  <a:srgbClr val="000000"/>
                </a:solidFill>
                <a:latin typeface="Abhaya Libre Regular"/>
              </a:rPr>
              <a:t> za </a:t>
            </a:r>
            <a:r>
              <a:rPr lang="en-US" sz="6410" dirty="0" err="1">
                <a:solidFill>
                  <a:srgbClr val="000000"/>
                </a:solidFill>
                <a:latin typeface="Abhaya Libre Regular"/>
              </a:rPr>
              <a:t>raziskave</a:t>
            </a:r>
            <a:endParaRPr lang="en-US" sz="6410" dirty="0">
              <a:solidFill>
                <a:srgbClr val="000000"/>
              </a:solidFill>
              <a:latin typeface="Abhaya Libre Regular"/>
            </a:endParaRP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589104" y="3539337"/>
            <a:ext cx="11658600" cy="4154984"/>
          </a:xfrm>
          <a:prstGeom prst="rect">
            <a:avLst/>
          </a:prstGeom>
          <a:noFill/>
        </p:spPr>
        <p:txBody>
          <a:bodyPr wrap="square" rtlCol="0">
            <a:spAutoFit/>
          </a:bodyPr>
          <a:lstStyle/>
          <a:p>
            <a:pPr marL="457200" indent="-457200" algn="just">
              <a:buAutoNum type="arabicParenR" startAt="5"/>
            </a:pPr>
            <a:r>
              <a:rPr lang="en-US" sz="2400" dirty="0">
                <a:latin typeface="Abhaya Libre Regular" panose="020B0604020202020204" charset="0"/>
                <a:cs typeface="Abhaya Libre Regular" panose="020B0604020202020204" charset="0"/>
              </a:rPr>
              <a:t>Google </a:t>
            </a:r>
            <a:r>
              <a:rPr lang="en-US" sz="2400" dirty="0" err="1">
                <a:latin typeface="Abhaya Libre Regular" panose="020B0604020202020204" charset="0"/>
                <a:cs typeface="Abhaya Libre Regular" panose="020B0604020202020204" charset="0"/>
              </a:rPr>
              <a:t>Trendi</a:t>
            </a:r>
            <a:r>
              <a:rPr lang="en-US" sz="2400" dirty="0">
                <a:latin typeface="Abhaya Libre Regular" panose="020B0604020202020204" charset="0"/>
                <a:cs typeface="Abhaya Libre Regular" panose="020B0604020202020204" charset="0"/>
              </a:rPr>
              <a:t> za YouTube – </a:t>
            </a:r>
            <a:r>
              <a:rPr lang="en-US" sz="2400" dirty="0" err="1">
                <a:latin typeface="Abhaya Libre Regular" panose="020B0604020202020204" charset="0"/>
                <a:cs typeface="Abhaya Libre Regular" panose="020B0604020202020204" charset="0"/>
              </a:rPr>
              <a:t>Podobno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pri </a:t>
            </a:r>
            <a:r>
              <a:rPr lang="en-US" sz="2400" dirty="0" err="1">
                <a:latin typeface="Abhaya Libre Regular" panose="020B0604020202020204" charset="0"/>
                <a:cs typeface="Abhaya Libre Regular" panose="020B0604020202020204" charset="0"/>
              </a:rPr>
              <a:t>običajnem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iskanju</a:t>
            </a:r>
            <a:r>
              <a:rPr lang="en-US" sz="2400" dirty="0">
                <a:latin typeface="Abhaya Libre Regular" panose="020B0604020202020204" charset="0"/>
                <a:cs typeface="Abhaya Libre Regular" panose="020B0604020202020204" charset="0"/>
              </a:rPr>
              <a:t> Google Trends, </a:t>
            </a:r>
            <a:r>
              <a:rPr lang="en-US" sz="2400" dirty="0" err="1">
                <a:latin typeface="Abhaya Libre Regular" panose="020B0604020202020204" charset="0"/>
                <a:cs typeface="Abhaya Libre Regular" panose="020B0604020202020204" charset="0"/>
              </a:rPr>
              <a:t>si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ogledate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svetovne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kategorične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podatke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podatke</a:t>
            </a:r>
            <a:r>
              <a:rPr lang="en-US" sz="2400" dirty="0">
                <a:latin typeface="Abhaya Libre Regular" panose="020B0604020202020204" charset="0"/>
                <a:cs typeface="Abhaya Libre Regular" panose="020B0604020202020204" charset="0"/>
              </a:rPr>
              <a:t> o </a:t>
            </a:r>
            <a:r>
              <a:rPr lang="en-US" sz="2400" dirty="0" err="1">
                <a:latin typeface="Abhaya Libre Regular" panose="020B0604020202020204" charset="0"/>
                <a:cs typeface="Abhaya Libre Regular" panose="020B0604020202020204" charset="0"/>
              </a:rPr>
              <a:t>posameznih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državah</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YouTubu</a:t>
            </a:r>
            <a:r>
              <a:rPr lang="en-US" sz="2400" dirty="0">
                <a:latin typeface="Abhaya Libre Regular" panose="020B0604020202020204" charset="0"/>
                <a:cs typeface="Abhaya Libre Regular" panose="020B0604020202020204" charset="0"/>
              </a:rPr>
              <a:t>. Google </a:t>
            </a:r>
            <a:r>
              <a:rPr lang="en-US" sz="2400" dirty="0" err="1">
                <a:latin typeface="Abhaya Libre Regular" panose="020B0604020202020204" charset="0"/>
                <a:cs typeface="Abhaya Libre Regular" panose="020B0604020202020204" charset="0"/>
              </a:rPr>
              <a:t>omogoča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tudi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filtriranje</a:t>
            </a:r>
            <a:r>
              <a:rPr lang="en-US" sz="2400" dirty="0">
                <a:latin typeface="Abhaya Libre Regular" panose="020B0604020202020204" charset="0"/>
                <a:cs typeface="Abhaya Libre Regular" panose="020B0604020202020204" charset="0"/>
              </a:rPr>
              <a:t> glede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uspešnost</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marL="457200" indent="-457200" algn="just">
              <a:buAutoNum type="arabicParenR" startAt="5"/>
            </a:pPr>
            <a:r>
              <a:rPr lang="en-US" sz="2400" dirty="0" err="1">
                <a:latin typeface="Abhaya Libre Regular" panose="020B0604020202020204" charset="0"/>
                <a:cs typeface="Abhaya Libre Regular" panose="020B0604020202020204" charset="0"/>
              </a:rPr>
              <a:t>Trendi</a:t>
            </a:r>
            <a:r>
              <a:rPr lang="en-US" sz="2400" dirty="0">
                <a:latin typeface="Abhaya Libre Regular" panose="020B0604020202020204" charset="0"/>
                <a:cs typeface="Abhaya Libre Regular" panose="020B0604020202020204" charset="0"/>
              </a:rPr>
              <a:t> Pinterest – </a:t>
            </a:r>
            <a:r>
              <a:rPr lang="en-US" sz="2400" dirty="0" err="1">
                <a:latin typeface="Abhaya Libre Regular" panose="020B0604020202020204" charset="0"/>
                <a:cs typeface="Abhaya Libre Regular" panose="020B0604020202020204" charset="0"/>
              </a:rPr>
              <a:t>ob</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obisku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spletnega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mesta</a:t>
            </a:r>
            <a:r>
              <a:rPr lang="en-US" sz="2400" dirty="0">
                <a:latin typeface="Abhaya Libre Regular" panose="020B0604020202020204" charset="0"/>
                <a:cs typeface="Abhaya Libre Regular" panose="020B0604020202020204" charset="0"/>
              </a:rPr>
              <a:t> Pinterest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uporabniki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iščejo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tedna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običajno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vključujejo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njihove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najbolj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priljubljene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posnetke</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tednu</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s to </a:t>
            </a:r>
            <a:r>
              <a:rPr lang="en-US" sz="2400" dirty="0" err="1">
                <a:latin typeface="Abhaya Libre Regular" panose="020B0604020202020204" charset="0"/>
                <a:cs typeface="Abhaya Libre Regular" panose="020B0604020202020204" charset="0"/>
              </a:rPr>
              <a:t>funkcijo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odkrijejo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priložnosti</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deljenje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svojih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izdelkov</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storitev</a:t>
            </a:r>
            <a:r>
              <a:rPr lang="en-US" sz="2400" dirty="0">
                <a:latin typeface="Abhaya Libre Regular" panose="020B0604020202020204" charset="0"/>
                <a:cs typeface="Abhaya Libre Regular" panose="020B0604020202020204" charset="0"/>
              </a:rPr>
              <a:t> tam, </a:t>
            </a:r>
            <a:r>
              <a:rPr lang="en-US" sz="2400" dirty="0" err="1">
                <a:latin typeface="Abhaya Libre Regular" panose="020B0604020202020204" charset="0"/>
                <a:cs typeface="Abhaya Libre Regular" panose="020B0604020202020204" charset="0"/>
              </a:rPr>
              <a:t>kjer</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sicer</a:t>
            </a:r>
            <a:r>
              <a:rPr lang="en-US" sz="2400" dirty="0">
                <a:latin typeface="Abhaya Libre Regular" panose="020B0604020202020204" charset="0"/>
                <a:cs typeface="Abhaya Libre Regular" panose="020B0604020202020204" charset="0"/>
              </a:rPr>
              <a:t> ne bi. </a:t>
            </a:r>
            <a:endParaRPr lang="sl-SI" sz="2400" dirty="0">
              <a:latin typeface="Abhaya Libre Regular" panose="020B0604020202020204" charset="0"/>
              <a:cs typeface="Abhaya Libre Regular" panose="020B0604020202020204" charset="0"/>
            </a:endParaRPr>
          </a:p>
          <a:p>
            <a:pPr marL="457200" indent="-457200" algn="just">
              <a:buAutoNum type="arabicParenR" startAt="5"/>
            </a:pPr>
            <a:r>
              <a:rPr lang="en-US" sz="2400" dirty="0">
                <a:latin typeface="Abhaya Libre Regular" panose="020B0604020202020204" charset="0"/>
                <a:cs typeface="Abhaya Libre Regular" panose="020B0604020202020204" charset="0"/>
              </a:rPr>
              <a:t>Instagram </a:t>
            </a:r>
            <a:r>
              <a:rPr lang="en-US" sz="2400" dirty="0" err="1">
                <a:latin typeface="Abhaya Libre Regular" panose="020B0604020202020204" charset="0"/>
                <a:cs typeface="Abhaya Libre Regular" panose="020B0604020202020204" charset="0"/>
              </a:rPr>
              <a:t>Trendi</a:t>
            </a:r>
            <a:r>
              <a:rPr lang="en-US" sz="2400" dirty="0">
                <a:latin typeface="Abhaya Libre Regular" panose="020B0604020202020204" charset="0"/>
                <a:cs typeface="Abhaya Libre Regular" panose="020B0604020202020204" charset="0"/>
              </a:rPr>
              <a:t> – </a:t>
            </a:r>
            <a:r>
              <a:rPr lang="en-US" sz="2400" dirty="0" err="1">
                <a:latin typeface="Abhaya Libre Regular" panose="020B0604020202020204" charset="0"/>
                <a:cs typeface="Abhaya Libre Regular" panose="020B0604020202020204" charset="0"/>
              </a:rPr>
              <a:t>Obstaja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preprost</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hiter</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način</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spremljanje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trendov</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prevladujejo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platformi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preprosto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poiščite</a:t>
            </a:r>
            <a:r>
              <a:rPr lang="en-US" sz="2400" dirty="0">
                <a:latin typeface="Abhaya Libre Regular" panose="020B0604020202020204" charset="0"/>
                <a:cs typeface="Abhaya Libre Regular" panose="020B0604020202020204" charset="0"/>
              </a:rPr>
              <a:t> hashtag, ki je </a:t>
            </a:r>
            <a:r>
              <a:rPr lang="en-US" sz="2400" dirty="0" err="1">
                <a:latin typeface="Abhaya Libre Regular" panose="020B0604020202020204" charset="0"/>
                <a:cs typeface="Abhaya Libre Regular" panose="020B0604020202020204" charset="0"/>
              </a:rPr>
              <a:t>povezan</a:t>
            </a:r>
            <a:r>
              <a:rPr lang="en-US" sz="2400" dirty="0">
                <a:latin typeface="Abhaya Libre Regular" panose="020B0604020202020204" charset="0"/>
                <a:cs typeface="Abhaya Libre Regular" panose="020B0604020202020204" charset="0"/>
              </a:rPr>
              <a:t> z </a:t>
            </a:r>
            <a:r>
              <a:rPr lang="en-US" sz="2400" dirty="0" err="1">
                <a:latin typeface="Abhaya Libre Regular" panose="020B0604020202020204" charset="0"/>
                <a:cs typeface="Abhaya Libre Regular" panose="020B0604020202020204" charset="0"/>
              </a:rPr>
              <a:t>vašim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podjetjem</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a:p>
            <a:pPr marL="457200" indent="-457200" algn="just">
              <a:buAutoNum type="arabicParenR" startAt="5"/>
            </a:pPr>
            <a:r>
              <a:rPr lang="en-US" sz="2400" dirty="0" err="1">
                <a:latin typeface="Abhaya Libre Regular" panose="020B0604020202020204" charset="0"/>
                <a:cs typeface="Abhaya Libre Regular" panose="020B0604020202020204" charset="0"/>
              </a:rPr>
              <a:t>Trendne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teme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Twitterju</a:t>
            </a:r>
            <a:r>
              <a:rPr lang="en-US" sz="2400" dirty="0">
                <a:latin typeface="Abhaya Libre Regular" panose="020B0604020202020204" charset="0"/>
                <a:cs typeface="Abhaya Libre Regular" panose="020B0604020202020204" charset="0"/>
              </a:rPr>
              <a:t> - Z </a:t>
            </a:r>
            <a:r>
              <a:rPr lang="en-US" sz="2400" dirty="0" err="1">
                <a:latin typeface="Abhaya Libre Regular" panose="020B0604020202020204" charset="0"/>
                <a:cs typeface="Abhaya Libre Regular" panose="020B0604020202020204" charset="0"/>
              </a:rPr>
              <a:t>uporabo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možnosti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Napredno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iskanje</a:t>
            </a:r>
            <a:r>
              <a:rPr lang="en-US" sz="2400" dirty="0">
                <a:latin typeface="Abhaya Libre Regular" panose="020B0604020202020204" charset="0"/>
                <a:cs typeface="Abhaya Libre Regular" panose="020B0604020202020204" charset="0"/>
              </a:rPr>
              <a:t>« se </a:t>
            </a:r>
            <a:r>
              <a:rPr lang="en-US" sz="2400" dirty="0" err="1">
                <a:latin typeface="Abhaya Libre Regular" panose="020B0604020202020204" charset="0"/>
                <a:cs typeface="Abhaya Libre Regular" panose="020B0604020202020204" charset="0"/>
              </a:rPr>
              <a:t>lahko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uporabniki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poglobijo</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trende</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realnem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času</a:t>
            </a:r>
            <a:r>
              <a:rPr lang="en-US" sz="2400" dirty="0">
                <a:latin typeface="Abhaya Libre Regular" panose="020B0604020202020204" charset="0"/>
                <a:cs typeface="Abhaya Libre Regular" panose="020B0604020202020204" charset="0"/>
              </a:rPr>
              <a:t>, ki se </a:t>
            </a:r>
            <a:r>
              <a:rPr lang="en-US" sz="2400" dirty="0" err="1">
                <a:latin typeface="Abhaya Libre Regular" panose="020B0604020202020204" charset="0"/>
                <a:cs typeface="Abhaya Libre Regular" panose="020B0604020202020204" charset="0"/>
              </a:rPr>
              <a:t>dogajajo</a:t>
            </a:r>
            <a:r>
              <a:rPr lang="en-US" sz="2400" dirty="0">
                <a:latin typeface="Abhaya Libre Regular" panose="020B0604020202020204" charset="0"/>
                <a:cs typeface="Abhaya Libre Regular" panose="020B0604020202020204" charset="0"/>
              </a:rPr>
              <a:t> po </a:t>
            </a:r>
            <a:r>
              <a:rPr lang="en-US" sz="2400" dirty="0" err="1">
                <a:latin typeface="Abhaya Libre Regular" panose="020B0604020202020204" charset="0"/>
                <a:cs typeface="Abhaya Libre Regular" panose="020B0604020202020204" charset="0"/>
              </a:rPr>
              <a:t>vsem</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svetu</a:t>
            </a:r>
            <a:r>
              <a:rPr lang="en-US" sz="2400" dirty="0">
                <a:latin typeface="Abhaya Libre Regular" panose="020B0604020202020204" charset="0"/>
                <a:cs typeface="Abhaya Libre Regular" panose="020B0604020202020204" charset="0"/>
              </a:rPr>
              <a:t>.</a:t>
            </a:r>
          </a:p>
        </p:txBody>
      </p:sp>
    </p:spTree>
    <p:extLst>
      <p:ext uri="{BB962C8B-B14F-4D97-AF65-F5344CB8AC3E}">
        <p14:creationId xmlns:p14="http://schemas.microsoft.com/office/powerpoint/2010/main" val="104921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72367" y="2528289"/>
            <a:ext cx="10288097" cy="6087564"/>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Nakupovanje</a:t>
            </a:r>
            <a:r>
              <a:rPr lang="en-US" sz="2400" b="1" spc="-36" dirty="0">
                <a:solidFill>
                  <a:srgbClr val="000000"/>
                </a:solidFill>
                <a:latin typeface="Abhaya Libre Regular"/>
              </a:rPr>
              <a:t> </a:t>
            </a:r>
            <a:r>
              <a:rPr lang="sl-SI" sz="2400" b="1" spc="-36" dirty="0">
                <a:solidFill>
                  <a:srgbClr val="000000"/>
                </a:solidFill>
                <a:latin typeface="Abhaya Libre Regular"/>
              </a:rPr>
              <a:t>preko</a:t>
            </a:r>
            <a:r>
              <a:rPr lang="en-US" sz="2400" b="1" spc="-36" dirty="0">
                <a:solidFill>
                  <a:srgbClr val="000000"/>
                </a:solidFill>
                <a:latin typeface="Abhaya Libre Regular"/>
              </a:rPr>
              <a:t> </a:t>
            </a:r>
            <a:r>
              <a:rPr lang="en-US" sz="2400" b="1" spc="-36" dirty="0" err="1">
                <a:solidFill>
                  <a:srgbClr val="000000"/>
                </a:solidFill>
                <a:latin typeface="Abhaya Libre Regular"/>
              </a:rPr>
              <a:t>družabnih</a:t>
            </a:r>
            <a:r>
              <a:rPr lang="en-US" sz="2400" b="1" spc="-36" dirty="0">
                <a:solidFill>
                  <a:srgbClr val="000000"/>
                </a:solidFill>
                <a:latin typeface="Abhaya Libre Regular"/>
              </a:rPr>
              <a:t> </a:t>
            </a:r>
            <a:r>
              <a:rPr lang="en-US" sz="2400" b="1" spc="-36" dirty="0" err="1">
                <a:solidFill>
                  <a:srgbClr val="000000"/>
                </a:solidFill>
                <a:latin typeface="Abhaya Libre Regular"/>
              </a:rPr>
              <a:t>omrežjih</a:t>
            </a:r>
            <a:r>
              <a:rPr lang="en-US" sz="2400" b="1" spc="-36" dirty="0">
                <a:solidFill>
                  <a:srgbClr val="000000"/>
                </a:solidFill>
                <a:latin typeface="Abhaya Libre Regular"/>
              </a:rPr>
              <a:t> </a:t>
            </a:r>
            <a:r>
              <a:rPr lang="en-US" sz="2400" spc="-36" dirty="0">
                <a:solidFill>
                  <a:srgbClr val="000000"/>
                </a:solidFill>
                <a:latin typeface="Abhaya Libre Regular"/>
              </a:rPr>
              <a:t>– Forbes </a:t>
            </a:r>
            <a:r>
              <a:rPr lang="en-US" sz="2400" spc="-36" dirty="0" err="1">
                <a:solidFill>
                  <a:srgbClr val="000000"/>
                </a:solidFill>
                <a:latin typeface="Abhaya Libre Regular"/>
              </a:rPr>
              <a:t>poroča</a:t>
            </a:r>
            <a:r>
              <a:rPr lang="en-US" sz="2400" spc="-36" dirty="0">
                <a:solidFill>
                  <a:srgbClr val="000000"/>
                </a:solidFill>
                <a:latin typeface="Abhaya Libre Regular"/>
              </a:rPr>
              <a:t>, da je 72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uporabnikov</a:t>
            </a:r>
            <a:r>
              <a:rPr lang="en-US" sz="2400" spc="-36" dirty="0">
                <a:solidFill>
                  <a:srgbClr val="000000"/>
                </a:solidFill>
                <a:latin typeface="Abhaya Libre Regular"/>
              </a:rPr>
              <a:t> </a:t>
            </a:r>
            <a:r>
              <a:rPr lang="en-US" sz="2400" spc="-36" dirty="0" err="1">
                <a:solidFill>
                  <a:srgbClr val="000000"/>
                </a:solidFill>
                <a:latin typeface="Abhaya Libre Regular"/>
              </a:rPr>
              <a:t>Instagrama</a:t>
            </a:r>
            <a:r>
              <a:rPr lang="en-US" sz="2400" spc="-36" dirty="0">
                <a:solidFill>
                  <a:srgbClr val="000000"/>
                </a:solidFill>
                <a:latin typeface="Abhaya Libre Regular"/>
              </a:rPr>
              <a:t> </a:t>
            </a:r>
            <a:r>
              <a:rPr lang="en-US" sz="2400" spc="-36" dirty="0" err="1">
                <a:solidFill>
                  <a:srgbClr val="000000"/>
                </a:solidFill>
                <a:latin typeface="Abhaya Libre Regular"/>
              </a:rPr>
              <a:t>nekaj</a:t>
            </a:r>
            <a:r>
              <a:rPr lang="en-US" sz="2400" spc="-36" dirty="0">
                <a:solidFill>
                  <a:srgbClr val="000000"/>
                </a:solidFill>
                <a:latin typeface="Abhaya Libre Regular"/>
              </a:rPr>
              <a:t> </a:t>
            </a:r>
            <a:r>
              <a:rPr lang="en-US" sz="2400" spc="-36" dirty="0" err="1">
                <a:solidFill>
                  <a:srgbClr val="000000"/>
                </a:solidFill>
                <a:latin typeface="Abhaya Libre Regular"/>
              </a:rPr>
              <a:t>kupilo</a:t>
            </a:r>
            <a:r>
              <a:rPr lang="en-US" sz="2400" spc="-36" dirty="0">
                <a:solidFill>
                  <a:srgbClr val="000000"/>
                </a:solidFill>
                <a:latin typeface="Abhaya Libre Regular"/>
              </a:rPr>
              <a:t> z </a:t>
            </a:r>
            <a:r>
              <a:rPr lang="en-US" sz="2400" spc="-36" dirty="0" err="1">
                <a:solidFill>
                  <a:srgbClr val="000000"/>
                </a:solidFill>
                <a:latin typeface="Abhaya Libre Regular"/>
              </a:rPr>
              <a:t>uporabo</a:t>
            </a:r>
            <a:r>
              <a:rPr lang="en-US" sz="2400" spc="-36" dirty="0">
                <a:solidFill>
                  <a:srgbClr val="000000"/>
                </a:solidFill>
                <a:latin typeface="Abhaya Libre Regular"/>
              </a:rPr>
              <a:t> </a:t>
            </a:r>
            <a:r>
              <a:rPr lang="en-US" sz="2400" spc="-36" dirty="0" err="1">
                <a:solidFill>
                  <a:srgbClr val="000000"/>
                </a:solidFill>
                <a:latin typeface="Abhaya Libre Regular"/>
              </a:rPr>
              <a:t>aplikacije</a:t>
            </a:r>
            <a:r>
              <a:rPr lang="en-US" sz="2400" spc="-36" dirty="0">
                <a:solidFill>
                  <a:srgbClr val="000000"/>
                </a:solidFill>
                <a:latin typeface="Abhaya Libre Regular"/>
              </a:rPr>
              <a:t>, 70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uporabnikov</a:t>
            </a:r>
            <a:r>
              <a:rPr lang="en-US" sz="2400" spc="-36" dirty="0">
                <a:solidFill>
                  <a:srgbClr val="000000"/>
                </a:solidFill>
                <a:latin typeface="Abhaya Libre Regular"/>
              </a:rPr>
              <a:t> </a:t>
            </a:r>
            <a:r>
              <a:rPr lang="en-US" sz="2400" spc="-36" dirty="0" err="1">
                <a:solidFill>
                  <a:srgbClr val="000000"/>
                </a:solidFill>
                <a:latin typeface="Abhaya Libre Regular"/>
              </a:rPr>
              <a:t>Pinteresta</a:t>
            </a:r>
            <a:r>
              <a:rPr lang="en-US" sz="2400" spc="-36" dirty="0">
                <a:solidFill>
                  <a:srgbClr val="000000"/>
                </a:solidFill>
                <a:latin typeface="Abhaya Libre Regular"/>
              </a:rPr>
              <a:t> pa </a:t>
            </a:r>
            <a:r>
              <a:rPr lang="en-US" sz="2400" spc="-36" dirty="0" err="1">
                <a:solidFill>
                  <a:srgbClr val="000000"/>
                </a:solidFill>
                <a:latin typeface="Abhaya Libre Regular"/>
              </a:rPr>
              <a:t>platformo</a:t>
            </a:r>
            <a:r>
              <a:rPr lang="en-US" sz="2400" spc="-36" dirty="0">
                <a:solidFill>
                  <a:srgbClr val="000000"/>
                </a:solidFill>
                <a:latin typeface="Abhaya Libre Regular"/>
              </a:rPr>
              <a:t> </a:t>
            </a:r>
            <a:r>
              <a:rPr lang="en-US" sz="2400" spc="-36" dirty="0" err="1">
                <a:solidFill>
                  <a:srgbClr val="000000"/>
                </a:solidFill>
                <a:latin typeface="Abhaya Libre Regular"/>
              </a:rPr>
              <a:t>uporablja</a:t>
            </a:r>
            <a:r>
              <a:rPr lang="en-US" sz="2400" spc="-36" dirty="0">
                <a:solidFill>
                  <a:srgbClr val="000000"/>
                </a:solidFill>
                <a:latin typeface="Abhaya Libre Regular"/>
              </a:rPr>
              <a:t> za </a:t>
            </a:r>
            <a:r>
              <a:rPr lang="en-US" sz="2400" spc="-36" dirty="0" err="1">
                <a:solidFill>
                  <a:srgbClr val="000000"/>
                </a:solidFill>
                <a:latin typeface="Abhaya Libre Regular"/>
              </a:rPr>
              <a:t>iskanje</a:t>
            </a:r>
            <a:r>
              <a:rPr lang="en-US" sz="2400" spc="-36" dirty="0">
                <a:solidFill>
                  <a:srgbClr val="000000"/>
                </a:solidFill>
                <a:latin typeface="Abhaya Libre Regular"/>
              </a:rPr>
              <a:t> </a:t>
            </a:r>
            <a:r>
              <a:rPr lang="en-US" sz="2400" spc="-36" dirty="0" err="1">
                <a:solidFill>
                  <a:srgbClr val="000000"/>
                </a:solidFill>
                <a:latin typeface="Abhaya Libre Regular"/>
              </a:rPr>
              <a:t>novih</a:t>
            </a:r>
            <a:r>
              <a:rPr lang="en-US" sz="2400" spc="-36" dirty="0">
                <a:solidFill>
                  <a:srgbClr val="000000"/>
                </a:solidFill>
                <a:latin typeface="Abhaya Libre Regular"/>
              </a:rPr>
              <a:t> in </a:t>
            </a:r>
            <a:r>
              <a:rPr lang="en-US" sz="2400" spc="-36" dirty="0" err="1">
                <a:solidFill>
                  <a:srgbClr val="000000"/>
                </a:solidFill>
                <a:latin typeface="Abhaya Libre Regular"/>
              </a:rPr>
              <a:t>zanimivih</a:t>
            </a:r>
            <a:r>
              <a:rPr lang="en-US" sz="2400" spc="-36" dirty="0">
                <a:solidFill>
                  <a:srgbClr val="000000"/>
                </a:solidFill>
                <a:latin typeface="Abhaya Libre Regular"/>
              </a:rPr>
              <a:t> </a:t>
            </a:r>
            <a:r>
              <a:rPr lang="en-US" sz="2400" spc="-36" dirty="0" err="1">
                <a:solidFill>
                  <a:srgbClr val="000000"/>
                </a:solidFill>
                <a:latin typeface="Abhaya Libre Regular"/>
              </a:rPr>
              <a:t>izdelkov</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zdaj</a:t>
            </a:r>
            <a:r>
              <a:rPr lang="en-US" sz="2400" spc="-36" dirty="0">
                <a:solidFill>
                  <a:srgbClr val="000000"/>
                </a:solidFill>
                <a:latin typeface="Abhaya Libre Regular"/>
              </a:rPr>
              <a:t> </a:t>
            </a:r>
            <a:r>
              <a:rPr lang="en-US" sz="2400" spc="-36" dirty="0" err="1">
                <a:solidFill>
                  <a:srgbClr val="000000"/>
                </a:solidFill>
                <a:latin typeface="Abhaya Libre Regular"/>
              </a:rPr>
              <a:t>ustvarijo</a:t>
            </a:r>
            <a:r>
              <a:rPr lang="en-US" sz="2400" spc="-36" dirty="0">
                <a:solidFill>
                  <a:srgbClr val="000000"/>
                </a:solidFill>
                <a:latin typeface="Abhaya Libre Regular"/>
              </a:rPr>
              <a:t> </a:t>
            </a:r>
            <a:r>
              <a:rPr lang="en-US" sz="2400" spc="-36" dirty="0" err="1">
                <a:solidFill>
                  <a:srgbClr val="000000"/>
                </a:solidFill>
                <a:latin typeface="Abhaya Libre Regular"/>
              </a:rPr>
              <a:t>objave</a:t>
            </a:r>
            <a:r>
              <a:rPr lang="en-US" sz="2400" spc="-36" dirty="0">
                <a:solidFill>
                  <a:srgbClr val="000000"/>
                </a:solidFill>
                <a:latin typeface="Abhaya Libre Regular"/>
              </a:rPr>
              <a:t>, ki </a:t>
            </a:r>
            <a:r>
              <a:rPr lang="en-US" sz="2400" spc="-36" dirty="0" err="1">
                <a:solidFill>
                  <a:srgbClr val="000000"/>
                </a:solidFill>
                <a:latin typeface="Abhaya Libre Regular"/>
              </a:rPr>
              <a:t>uporabnikom</a:t>
            </a:r>
            <a:r>
              <a:rPr lang="en-US" sz="2400" spc="-36" dirty="0">
                <a:solidFill>
                  <a:srgbClr val="000000"/>
                </a:solidFill>
                <a:latin typeface="Abhaya Libre Regular"/>
              </a:rPr>
              <a:t> </a:t>
            </a:r>
            <a:r>
              <a:rPr lang="en-US" sz="2400" spc="-36" dirty="0" err="1">
                <a:solidFill>
                  <a:srgbClr val="000000"/>
                </a:solidFill>
                <a:latin typeface="Abhaya Libre Regular"/>
              </a:rPr>
              <a:t>omogočajo</a:t>
            </a:r>
            <a:r>
              <a:rPr lang="en-US" sz="2400" spc="-36" dirty="0">
                <a:solidFill>
                  <a:srgbClr val="000000"/>
                </a:solidFill>
                <a:latin typeface="Abhaya Libre Regular"/>
              </a:rPr>
              <a:t> </a:t>
            </a:r>
            <a:r>
              <a:rPr lang="en-US" sz="2400" spc="-36" dirty="0" err="1">
                <a:solidFill>
                  <a:srgbClr val="000000"/>
                </a:solidFill>
                <a:latin typeface="Abhaya Libre Regular"/>
              </a:rPr>
              <a:t>nakupovanje</a:t>
            </a:r>
            <a:r>
              <a:rPr lang="en-US" sz="2400" spc="-36" dirty="0">
                <a:solidFill>
                  <a:srgbClr val="000000"/>
                </a:solidFill>
                <a:latin typeface="Abhaya Libre Regular"/>
              </a:rPr>
              <a:t> </a:t>
            </a:r>
            <a:r>
              <a:rPr lang="en-US" sz="2400" spc="-36" dirty="0" err="1">
                <a:solidFill>
                  <a:srgbClr val="000000"/>
                </a:solidFill>
                <a:latin typeface="Abhaya Libre Regular"/>
              </a:rPr>
              <a:t>neposredno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družbenih</a:t>
            </a:r>
            <a:r>
              <a:rPr lang="en-US" sz="2400" spc="-36" dirty="0">
                <a:solidFill>
                  <a:srgbClr val="000000"/>
                </a:solidFill>
                <a:latin typeface="Abhaya Libre Regular"/>
              </a:rPr>
              <a:t> </a:t>
            </a:r>
            <a:r>
              <a:rPr lang="en-US" sz="2400" spc="-36" dirty="0" err="1">
                <a:solidFill>
                  <a:srgbClr val="000000"/>
                </a:solidFill>
                <a:latin typeface="Abhaya Libre Regular"/>
              </a:rPr>
              <a:t>medijih</a:t>
            </a:r>
            <a:r>
              <a:rPr lang="en-US" sz="2400" spc="-36" dirty="0">
                <a:solidFill>
                  <a:srgbClr val="000000"/>
                </a:solidFill>
                <a:latin typeface="Abhaya Libre Regular"/>
              </a:rPr>
              <a:t> </a:t>
            </a:r>
            <a:r>
              <a:rPr lang="en-US" sz="2400" spc="-36" dirty="0" err="1">
                <a:solidFill>
                  <a:srgbClr val="000000"/>
                </a:solidFill>
                <a:latin typeface="Abhaya Libre Regular"/>
              </a:rPr>
              <a:t>namesto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lastnih</a:t>
            </a:r>
            <a:r>
              <a:rPr lang="en-US" sz="2400" spc="-36" dirty="0">
                <a:solidFill>
                  <a:srgbClr val="000000"/>
                </a:solidFill>
                <a:latin typeface="Abhaya Libre Regular"/>
              </a:rPr>
              <a:t> </a:t>
            </a:r>
            <a:r>
              <a:rPr lang="en-US" sz="2400" spc="-36" dirty="0" err="1">
                <a:solidFill>
                  <a:srgbClr val="000000"/>
                </a:solidFill>
                <a:latin typeface="Abhaya Libre Regular"/>
              </a:rPr>
              <a:t>spletnih</a:t>
            </a:r>
            <a:r>
              <a:rPr lang="en-US" sz="2400" spc="-36" dirty="0">
                <a:solidFill>
                  <a:srgbClr val="000000"/>
                </a:solidFill>
                <a:latin typeface="Abhaya Libre Regular"/>
              </a:rPr>
              <a:t> </a:t>
            </a:r>
            <a:r>
              <a:rPr lang="en-US" sz="2400" spc="-36" dirty="0" err="1">
                <a:solidFill>
                  <a:srgbClr val="000000"/>
                </a:solidFill>
                <a:latin typeface="Abhaya Libre Regular"/>
              </a:rPr>
              <a:t>mestih</a:t>
            </a:r>
            <a:r>
              <a:rPr lang="en-US" sz="2400" spc="-36" dirty="0">
                <a:solidFill>
                  <a:srgbClr val="000000"/>
                </a:solidFill>
                <a:latin typeface="Abhaya Libre Regular"/>
              </a:rPr>
              <a:t> </a:t>
            </a:r>
            <a:r>
              <a:rPr lang="en-US" sz="2400" spc="-36" dirty="0" err="1">
                <a:solidFill>
                  <a:srgbClr val="000000"/>
                </a:solidFill>
                <a:latin typeface="Abhaya Libre Regular"/>
              </a:rPr>
              <a:t>podjetij</a:t>
            </a:r>
            <a:r>
              <a:rPr lang="en-US" sz="2400" spc="-36" dirty="0">
                <a:solidFill>
                  <a:srgbClr val="000000"/>
                </a:solidFill>
                <a:latin typeface="Abhaya Libre Regular"/>
              </a:rPr>
              <a:t>. To </a:t>
            </a:r>
            <a:r>
              <a:rPr lang="en-US" sz="2400" spc="-36" dirty="0" err="1">
                <a:solidFill>
                  <a:srgbClr val="000000"/>
                </a:solidFill>
                <a:latin typeface="Abhaya Libre Regular"/>
              </a:rPr>
              <a:t>trgovcem</a:t>
            </a:r>
            <a:r>
              <a:rPr lang="en-US" sz="2400" spc="-36" dirty="0">
                <a:solidFill>
                  <a:srgbClr val="000000"/>
                </a:solidFill>
                <a:latin typeface="Abhaya Libre Regular"/>
              </a:rPr>
              <a:t> </a:t>
            </a:r>
            <a:r>
              <a:rPr lang="en-US" sz="2400" spc="-36" dirty="0" err="1">
                <a:solidFill>
                  <a:srgbClr val="000000"/>
                </a:solidFill>
                <a:latin typeface="Abhaya Libre Regular"/>
              </a:rPr>
              <a:t>omogoča</a:t>
            </a:r>
            <a:r>
              <a:rPr lang="en-US" sz="2400" spc="-36" dirty="0">
                <a:solidFill>
                  <a:srgbClr val="000000"/>
                </a:solidFill>
                <a:latin typeface="Abhaya Libre Regular"/>
              </a:rPr>
              <a:t>, da </a:t>
            </a:r>
            <a:r>
              <a:rPr lang="en-US" sz="2400" spc="-36" dirty="0" err="1">
                <a:solidFill>
                  <a:srgbClr val="000000"/>
                </a:solidFill>
                <a:latin typeface="Abhaya Libre Regular"/>
              </a:rPr>
              <a:t>hitreje</a:t>
            </a:r>
            <a:r>
              <a:rPr lang="en-US" sz="2400" spc="-36" dirty="0">
                <a:solidFill>
                  <a:srgbClr val="000000"/>
                </a:solidFill>
                <a:latin typeface="Abhaya Libre Regular"/>
              </a:rPr>
              <a:t> in </a:t>
            </a:r>
            <a:r>
              <a:rPr lang="en-US" sz="2400" spc="-36" dirty="0" err="1">
                <a:solidFill>
                  <a:srgbClr val="000000"/>
                </a:solidFill>
                <a:latin typeface="Abhaya Libre Regular"/>
              </a:rPr>
              <a:t>lažje</a:t>
            </a:r>
            <a:r>
              <a:rPr lang="en-US" sz="2400" spc="-36" dirty="0">
                <a:solidFill>
                  <a:srgbClr val="000000"/>
                </a:solidFill>
                <a:latin typeface="Abhaya Libre Regular"/>
              </a:rPr>
              <a:t> </a:t>
            </a:r>
            <a:r>
              <a:rPr lang="en-US" sz="2400" spc="-36" dirty="0" err="1">
                <a:solidFill>
                  <a:srgbClr val="000000"/>
                </a:solidFill>
                <a:latin typeface="Abhaya Libre Regular"/>
              </a:rPr>
              <a:t>dosežejo</a:t>
            </a:r>
            <a:r>
              <a:rPr lang="en-US" sz="2400" spc="-36" dirty="0">
                <a:solidFill>
                  <a:srgbClr val="000000"/>
                </a:solidFill>
                <a:latin typeface="Abhaya Libre Regular"/>
              </a:rPr>
              <a:t> </a:t>
            </a:r>
            <a:r>
              <a:rPr lang="en-US" sz="2400" spc="-36" dirty="0" err="1">
                <a:solidFill>
                  <a:srgbClr val="000000"/>
                </a:solidFill>
                <a:latin typeface="Abhaya Libre Regular"/>
              </a:rPr>
              <a:t>svoje</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Osredotočite</a:t>
            </a:r>
            <a:r>
              <a:rPr lang="en-US" sz="2400" b="1" spc="-36" dirty="0">
                <a:solidFill>
                  <a:srgbClr val="000000"/>
                </a:solidFill>
                <a:latin typeface="Abhaya Libre Regular"/>
              </a:rPr>
              <a:t> se </a:t>
            </a:r>
            <a:r>
              <a:rPr lang="en-US" sz="2400" b="1" spc="-36" dirty="0" err="1">
                <a:solidFill>
                  <a:srgbClr val="000000"/>
                </a:solidFill>
                <a:latin typeface="Abhaya Libre Regular"/>
              </a:rPr>
              <a:t>na</a:t>
            </a:r>
            <a:r>
              <a:rPr lang="en-US" sz="2400" b="1" spc="-36" dirty="0">
                <a:solidFill>
                  <a:srgbClr val="000000"/>
                </a:solidFill>
                <a:latin typeface="Abhaya Libre Regular"/>
              </a:rPr>
              <a:t> </a:t>
            </a:r>
            <a:r>
              <a:rPr lang="en-US" sz="2400" b="1" spc="-36" dirty="0" err="1">
                <a:solidFill>
                  <a:srgbClr val="000000"/>
                </a:solidFill>
                <a:latin typeface="Abhaya Libre Regular"/>
              </a:rPr>
              <a:t>uporabniško</a:t>
            </a:r>
            <a:r>
              <a:rPr lang="en-US" sz="2400" b="1" spc="-36" dirty="0">
                <a:solidFill>
                  <a:srgbClr val="000000"/>
                </a:solidFill>
                <a:latin typeface="Abhaya Libre Regular"/>
              </a:rPr>
              <a:t> </a:t>
            </a:r>
            <a:r>
              <a:rPr lang="en-US" sz="2400" b="1" spc="-36" dirty="0" err="1">
                <a:solidFill>
                  <a:srgbClr val="000000"/>
                </a:solidFill>
                <a:latin typeface="Abhaya Libre Regular"/>
              </a:rPr>
              <a:t>izkušnjo</a:t>
            </a:r>
            <a:r>
              <a:rPr lang="en-US" sz="2400" b="1" spc="-36" dirty="0">
                <a:solidFill>
                  <a:srgbClr val="000000"/>
                </a:solidFill>
                <a:latin typeface="Abhaya Libre Regular"/>
              </a:rPr>
              <a:t> </a:t>
            </a:r>
            <a:r>
              <a:rPr lang="en-US" sz="2400" spc="-36" dirty="0">
                <a:solidFill>
                  <a:srgbClr val="000000"/>
                </a:solidFill>
                <a:latin typeface="Abhaya Libre Regular"/>
              </a:rPr>
              <a:t>– Ko </a:t>
            </a:r>
            <a:r>
              <a:rPr lang="en-US" sz="2400" spc="-36" dirty="0" err="1">
                <a:solidFill>
                  <a:srgbClr val="000000"/>
                </a:solidFill>
                <a:latin typeface="Abhaya Libre Regular"/>
              </a:rPr>
              <a:t>stranka</a:t>
            </a:r>
            <a:r>
              <a:rPr lang="en-US" sz="2400" spc="-36" dirty="0">
                <a:solidFill>
                  <a:srgbClr val="000000"/>
                </a:solidFill>
                <a:latin typeface="Abhaya Libre Regular"/>
              </a:rPr>
              <a:t> pride v </a:t>
            </a:r>
            <a:r>
              <a:rPr lang="en-US" sz="2400" spc="-36" dirty="0" err="1">
                <a:solidFill>
                  <a:srgbClr val="000000"/>
                </a:solidFill>
                <a:latin typeface="Abhaya Libre Regular"/>
              </a:rPr>
              <a:t>vaše</a:t>
            </a:r>
            <a:r>
              <a:rPr lang="en-US" sz="2400" spc="-36" dirty="0">
                <a:solidFill>
                  <a:srgbClr val="000000"/>
                </a:solidFill>
                <a:latin typeface="Abhaya Libre Regular"/>
              </a:rPr>
              <a:t> </a:t>
            </a:r>
            <a:r>
              <a:rPr lang="en-US" sz="2400" spc="-36" dirty="0" err="1">
                <a:solidFill>
                  <a:srgbClr val="000000"/>
                </a:solidFill>
                <a:latin typeface="Abhaya Libre Regular"/>
              </a:rPr>
              <a:t>podjetje</a:t>
            </a:r>
            <a:r>
              <a:rPr lang="en-US" sz="2400" spc="-36" dirty="0">
                <a:solidFill>
                  <a:srgbClr val="000000"/>
                </a:solidFill>
                <a:latin typeface="Abhaya Libre Regular"/>
              </a:rPr>
              <a:t>, ji </a:t>
            </a:r>
            <a:r>
              <a:rPr lang="en-US" sz="2400" spc="-36" dirty="0" err="1">
                <a:solidFill>
                  <a:srgbClr val="000000"/>
                </a:solidFill>
                <a:latin typeface="Abhaya Libre Regular"/>
              </a:rPr>
              <a:t>želite</a:t>
            </a:r>
            <a:r>
              <a:rPr lang="en-US" sz="2400" spc="-36" dirty="0">
                <a:solidFill>
                  <a:srgbClr val="000000"/>
                </a:solidFill>
                <a:latin typeface="Abhaya Libre Regular"/>
              </a:rPr>
              <a:t> </a:t>
            </a:r>
            <a:r>
              <a:rPr lang="en-US" sz="2400" spc="-36" dirty="0" err="1">
                <a:solidFill>
                  <a:srgbClr val="000000"/>
                </a:solidFill>
                <a:latin typeface="Abhaya Libre Regular"/>
              </a:rPr>
              <a:t>čim</a:t>
            </a:r>
            <a:r>
              <a:rPr lang="en-US" sz="2400" spc="-36" dirty="0">
                <a:solidFill>
                  <a:srgbClr val="000000"/>
                </a:solidFill>
                <a:latin typeface="Abhaya Libre Regular"/>
              </a:rPr>
              <a:t> </a:t>
            </a:r>
            <a:r>
              <a:rPr lang="en-US" sz="2400" spc="-36" dirty="0" err="1">
                <a:solidFill>
                  <a:srgbClr val="000000"/>
                </a:solidFill>
                <a:latin typeface="Abhaya Libre Regular"/>
              </a:rPr>
              <a:t>bolj</a:t>
            </a:r>
            <a:r>
              <a:rPr lang="en-US" sz="2400" spc="-36" dirty="0">
                <a:solidFill>
                  <a:srgbClr val="000000"/>
                </a:solidFill>
                <a:latin typeface="Abhaya Libre Regular"/>
              </a:rPr>
              <a:t> </a:t>
            </a:r>
            <a:r>
              <a:rPr lang="en-US" sz="2400" spc="-36" dirty="0" err="1">
                <a:solidFill>
                  <a:srgbClr val="000000"/>
                </a:solidFill>
                <a:latin typeface="Abhaya Libre Regular"/>
              </a:rPr>
              <a:t>olajšati</a:t>
            </a:r>
            <a:r>
              <a:rPr lang="en-US" sz="2400" spc="-36" dirty="0">
                <a:solidFill>
                  <a:srgbClr val="000000"/>
                </a:solidFill>
                <a:latin typeface="Abhaya Libre Regular"/>
              </a:rPr>
              <a:t> </a:t>
            </a:r>
            <a:r>
              <a:rPr lang="en-US" sz="2400" spc="-36" dirty="0" err="1">
                <a:solidFill>
                  <a:srgbClr val="000000"/>
                </a:solidFill>
                <a:latin typeface="Abhaya Libre Regular"/>
              </a:rPr>
              <a:t>iskanje</a:t>
            </a:r>
            <a:r>
              <a:rPr lang="en-US" sz="2400" spc="-36" dirty="0">
                <a:solidFill>
                  <a:srgbClr val="000000"/>
                </a:solidFill>
                <a:latin typeface="Abhaya Libre Regular"/>
              </a:rPr>
              <a:t>, </a:t>
            </a:r>
            <a:r>
              <a:rPr lang="en-US" sz="2400" spc="-36" dirty="0" err="1">
                <a:solidFill>
                  <a:srgbClr val="000000"/>
                </a:solidFill>
                <a:latin typeface="Abhaya Libre Regular"/>
              </a:rPr>
              <a:t>kar</a:t>
            </a:r>
            <a:r>
              <a:rPr lang="en-US" sz="2400" spc="-36" dirty="0">
                <a:solidFill>
                  <a:srgbClr val="000000"/>
                </a:solidFill>
                <a:latin typeface="Abhaya Libre Regular"/>
              </a:rPr>
              <a:t> </a:t>
            </a:r>
            <a:r>
              <a:rPr lang="en-US" sz="2400" spc="-36" dirty="0" err="1">
                <a:solidFill>
                  <a:srgbClr val="000000"/>
                </a:solidFill>
                <a:latin typeface="Abhaya Libre Regular"/>
              </a:rPr>
              <a:t>potrebuje</a:t>
            </a:r>
            <a:r>
              <a:rPr lang="en-US" sz="2400" spc="-36" dirty="0">
                <a:solidFill>
                  <a:srgbClr val="000000"/>
                </a:solidFill>
                <a:latin typeface="Abhaya Libre Regular"/>
              </a:rPr>
              <a:t>, in </a:t>
            </a:r>
            <a:r>
              <a:rPr lang="en-US" sz="2400" spc="-36" dirty="0" err="1">
                <a:solidFill>
                  <a:srgbClr val="000000"/>
                </a:solidFill>
                <a:latin typeface="Abhaya Libre Regular"/>
              </a:rPr>
              <a:t>nakup</a:t>
            </a:r>
            <a:r>
              <a:rPr lang="en-US" sz="2400" spc="-36" dirty="0">
                <a:solidFill>
                  <a:srgbClr val="000000"/>
                </a:solidFill>
                <a:latin typeface="Abhaya Libre Regular"/>
              </a:rPr>
              <a:t> </a:t>
            </a:r>
            <a:r>
              <a:rPr lang="en-US" sz="2400" spc="-36" dirty="0" err="1">
                <a:solidFill>
                  <a:srgbClr val="000000"/>
                </a:solidFill>
                <a:latin typeface="Abhaya Libre Regular"/>
              </a:rPr>
              <a:t>vaših</a:t>
            </a:r>
            <a:r>
              <a:rPr lang="en-US" sz="2400" spc="-36" dirty="0">
                <a:solidFill>
                  <a:srgbClr val="000000"/>
                </a:solidFill>
                <a:latin typeface="Abhaya Libre Regular"/>
              </a:rPr>
              <a:t> </a:t>
            </a:r>
            <a:r>
              <a:rPr lang="en-US" sz="2400" spc="-36" dirty="0" err="1">
                <a:solidFill>
                  <a:srgbClr val="000000"/>
                </a:solidFill>
                <a:latin typeface="Abhaya Libre Regular"/>
              </a:rPr>
              <a:t>izdelkov</a:t>
            </a:r>
            <a:r>
              <a:rPr lang="en-US" sz="2400" spc="-36" dirty="0">
                <a:solidFill>
                  <a:srgbClr val="000000"/>
                </a:solidFill>
                <a:latin typeface="Abhaya Libre Regular"/>
              </a:rPr>
              <a:t>. PricewaterhouseCoopers </a:t>
            </a:r>
            <a:r>
              <a:rPr lang="en-US" sz="2400" spc="-36" dirty="0" err="1">
                <a:solidFill>
                  <a:srgbClr val="000000"/>
                </a:solidFill>
                <a:latin typeface="Abhaya Libre Regular"/>
              </a:rPr>
              <a:t>poroča</a:t>
            </a:r>
            <a:r>
              <a:rPr lang="en-US" sz="2400" spc="-36" dirty="0">
                <a:solidFill>
                  <a:srgbClr val="000000"/>
                </a:solidFill>
                <a:latin typeface="Abhaya Libre Regular"/>
              </a:rPr>
              <a:t>, da 73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ljudi</a:t>
            </a:r>
            <a:r>
              <a:rPr lang="en-US" sz="2400" spc="-36" dirty="0">
                <a:solidFill>
                  <a:srgbClr val="000000"/>
                </a:solidFill>
                <a:latin typeface="Abhaya Libre Regular"/>
              </a:rPr>
              <a:t> </a:t>
            </a:r>
            <a:r>
              <a:rPr lang="en-US" sz="2400" spc="-36" dirty="0" err="1">
                <a:solidFill>
                  <a:srgbClr val="000000"/>
                </a:solidFill>
                <a:latin typeface="Abhaya Libre Regular"/>
              </a:rPr>
              <a:t>pravi</a:t>
            </a:r>
            <a:r>
              <a:rPr lang="en-US" sz="2400" spc="-36" dirty="0">
                <a:solidFill>
                  <a:srgbClr val="000000"/>
                </a:solidFill>
                <a:latin typeface="Abhaya Libre Regular"/>
              </a:rPr>
              <a:t>, da je </a:t>
            </a:r>
            <a:r>
              <a:rPr lang="en-US" sz="2400" spc="-36" dirty="0" err="1">
                <a:solidFill>
                  <a:srgbClr val="000000"/>
                </a:solidFill>
                <a:latin typeface="Abhaya Libre Regular"/>
              </a:rPr>
              <a:t>izkušnja</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 </a:t>
            </a:r>
            <a:r>
              <a:rPr lang="en-US" sz="2400" spc="-36" dirty="0" err="1">
                <a:solidFill>
                  <a:srgbClr val="000000"/>
                </a:solidFill>
                <a:latin typeface="Abhaya Libre Regular"/>
              </a:rPr>
              <a:t>pomemben</a:t>
            </a:r>
            <a:r>
              <a:rPr lang="en-US" sz="2400" spc="-36" dirty="0">
                <a:solidFill>
                  <a:srgbClr val="000000"/>
                </a:solidFill>
                <a:latin typeface="Abhaya Libre Regular"/>
              </a:rPr>
              <a:t> </a:t>
            </a:r>
            <a:r>
              <a:rPr lang="en-US" sz="2400" spc="-36" dirty="0" err="1">
                <a:solidFill>
                  <a:srgbClr val="000000"/>
                </a:solidFill>
                <a:latin typeface="Abhaya Libre Regular"/>
              </a:rPr>
              <a:t>dejavnik</a:t>
            </a:r>
            <a:r>
              <a:rPr lang="en-US" sz="2400" spc="-36" dirty="0">
                <a:solidFill>
                  <a:srgbClr val="000000"/>
                </a:solidFill>
                <a:latin typeface="Abhaya Libre Regular"/>
              </a:rPr>
              <a:t> pri </a:t>
            </a:r>
            <a:r>
              <a:rPr lang="en-US" sz="2400" spc="-36" dirty="0" err="1">
                <a:solidFill>
                  <a:srgbClr val="000000"/>
                </a:solidFill>
                <a:latin typeface="Abhaya Libre Regular"/>
              </a:rPr>
              <a:t>odločanju</a:t>
            </a:r>
            <a:r>
              <a:rPr lang="en-US" sz="2400" spc="-36" dirty="0">
                <a:solidFill>
                  <a:srgbClr val="000000"/>
                </a:solidFill>
                <a:latin typeface="Abhaya Libre Regular"/>
              </a:rPr>
              <a:t> o </a:t>
            </a:r>
            <a:r>
              <a:rPr lang="en-US" sz="2400" spc="-36" dirty="0" err="1">
                <a:solidFill>
                  <a:srgbClr val="000000"/>
                </a:solidFill>
                <a:latin typeface="Abhaya Libre Regular"/>
              </a:rPr>
              <a:t>nakupu</a:t>
            </a:r>
            <a:r>
              <a:rPr lang="en-US" sz="2400" spc="-36" dirty="0">
                <a:solidFill>
                  <a:srgbClr val="000000"/>
                </a:solidFill>
                <a:latin typeface="Abhaya Libre Regular"/>
              </a:rPr>
              <a:t>. In ko </a:t>
            </a:r>
            <a:r>
              <a:rPr lang="en-US" sz="2400" spc="-36" dirty="0" err="1">
                <a:solidFill>
                  <a:srgbClr val="000000"/>
                </a:solidFill>
                <a:latin typeface="Abhaya Libre Regular"/>
              </a:rPr>
              <a:t>rečejo</a:t>
            </a:r>
            <a:r>
              <a:rPr lang="en-US" sz="2400" spc="-36" dirty="0">
                <a:solidFill>
                  <a:srgbClr val="000000"/>
                </a:solidFill>
                <a:latin typeface="Abhaya Libre Regular"/>
              </a:rPr>
              <a:t> '</a:t>
            </a:r>
            <a:r>
              <a:rPr lang="en-US" sz="2400" spc="-36" dirty="0" err="1">
                <a:solidFill>
                  <a:srgbClr val="000000"/>
                </a:solidFill>
                <a:latin typeface="Abhaya Libre Regular"/>
              </a:rPr>
              <a:t>izkušnja</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 </a:t>
            </a:r>
            <a:r>
              <a:rPr lang="en-US" sz="2400" spc="-36" dirty="0" err="1">
                <a:solidFill>
                  <a:srgbClr val="000000"/>
                </a:solidFill>
                <a:latin typeface="Abhaya Libre Regular"/>
              </a:rPr>
              <a:t>najbolj</a:t>
            </a:r>
            <a:r>
              <a:rPr lang="en-US" sz="2400" spc="-36" dirty="0">
                <a:solidFill>
                  <a:srgbClr val="000000"/>
                </a:solidFill>
                <a:latin typeface="Abhaya Libre Regular"/>
              </a:rPr>
              <a:t> </a:t>
            </a:r>
            <a:r>
              <a:rPr lang="en-US" sz="2400" spc="-36" dirty="0" err="1">
                <a:solidFill>
                  <a:srgbClr val="000000"/>
                </a:solidFill>
                <a:latin typeface="Abhaya Libre Regular"/>
              </a:rPr>
              <a:t>cenijo</a:t>
            </a:r>
            <a:r>
              <a:rPr lang="en-US" sz="2400" spc="-36" dirty="0">
                <a:solidFill>
                  <a:srgbClr val="000000"/>
                </a:solidFill>
                <a:latin typeface="Abhaya Libre Regular"/>
              </a:rPr>
              <a:t> </a:t>
            </a:r>
            <a:r>
              <a:rPr lang="en-US" sz="2400" spc="-36" dirty="0" err="1">
                <a:solidFill>
                  <a:srgbClr val="000000"/>
                </a:solidFill>
                <a:latin typeface="Abhaya Libre Regular"/>
              </a:rPr>
              <a:t>učinkovitost</a:t>
            </a:r>
            <a:r>
              <a:rPr lang="en-US" sz="2400" spc="-36" dirty="0">
                <a:solidFill>
                  <a:srgbClr val="000000"/>
                </a:solidFill>
                <a:latin typeface="Abhaya Libre Regular"/>
              </a:rPr>
              <a:t>, </a:t>
            </a:r>
            <a:r>
              <a:rPr lang="en-US" sz="2400" spc="-36" dirty="0" err="1">
                <a:solidFill>
                  <a:srgbClr val="000000"/>
                </a:solidFill>
                <a:latin typeface="Abhaya Libre Regular"/>
              </a:rPr>
              <a:t>prijazno</a:t>
            </a:r>
            <a:r>
              <a:rPr lang="en-US" sz="2400" spc="-36" dirty="0">
                <a:solidFill>
                  <a:srgbClr val="000000"/>
                </a:solidFill>
                <a:latin typeface="Abhaya Libre Regular"/>
              </a:rPr>
              <a:t> in </a:t>
            </a:r>
            <a:r>
              <a:rPr lang="en-US" sz="2400" spc="-36" dirty="0" err="1">
                <a:solidFill>
                  <a:srgbClr val="000000"/>
                </a:solidFill>
                <a:latin typeface="Abhaya Libre Regular"/>
              </a:rPr>
              <a:t>strokovno</a:t>
            </a:r>
            <a:r>
              <a:rPr lang="en-US" sz="2400" spc="-36" dirty="0">
                <a:solidFill>
                  <a:srgbClr val="000000"/>
                </a:solidFill>
                <a:latin typeface="Abhaya Libre Regular"/>
              </a:rPr>
              <a:t> pomoč </a:t>
            </a:r>
            <a:r>
              <a:rPr lang="en-US" sz="2400" spc="-36" dirty="0" err="1">
                <a:solidFill>
                  <a:srgbClr val="000000"/>
                </a:solidFill>
                <a:latin typeface="Abhaya Libre Regular"/>
              </a:rPr>
              <a:t>strankam</a:t>
            </a:r>
            <a:r>
              <a:rPr lang="en-US" sz="2400" spc="-36" dirty="0">
                <a:solidFill>
                  <a:srgbClr val="000000"/>
                </a:solidFill>
                <a:latin typeface="Abhaya Libre Regular"/>
              </a:rPr>
              <a:t> </a:t>
            </a:r>
            <a:r>
              <a:rPr lang="en-US" sz="2400" spc="-36" dirty="0" err="1">
                <a:solidFill>
                  <a:srgbClr val="000000"/>
                </a:solidFill>
                <a:latin typeface="Abhaya Libre Regular"/>
              </a:rPr>
              <a:t>ter</a:t>
            </a:r>
            <a:r>
              <a:rPr lang="en-US" sz="2400" spc="-36" dirty="0">
                <a:solidFill>
                  <a:srgbClr val="000000"/>
                </a:solidFill>
                <a:latin typeface="Abhaya Libre Regular"/>
              </a:rPr>
              <a:t> </a:t>
            </a:r>
            <a:r>
              <a:rPr lang="en-US" sz="2400" spc="-36" dirty="0" err="1">
                <a:solidFill>
                  <a:srgbClr val="000000"/>
                </a:solidFill>
                <a:latin typeface="Abhaya Libre Regular"/>
              </a:rPr>
              <a:t>enostavne</a:t>
            </a:r>
            <a:r>
              <a:rPr lang="en-US" sz="2400" spc="-36" dirty="0">
                <a:solidFill>
                  <a:srgbClr val="000000"/>
                </a:solidFill>
                <a:latin typeface="Abhaya Libre Regular"/>
              </a:rPr>
              <a:t> </a:t>
            </a:r>
            <a:r>
              <a:rPr lang="en-US" sz="2400" spc="-36" dirty="0" err="1">
                <a:solidFill>
                  <a:srgbClr val="000000"/>
                </a:solidFill>
                <a:latin typeface="Abhaya Libre Regular"/>
              </a:rPr>
              <a:t>možnosti</a:t>
            </a:r>
            <a:r>
              <a:rPr lang="en-US" sz="2400" spc="-36" dirty="0">
                <a:solidFill>
                  <a:srgbClr val="000000"/>
                </a:solidFill>
                <a:latin typeface="Abhaya Libre Regular"/>
              </a:rPr>
              <a:t> </a:t>
            </a:r>
            <a:r>
              <a:rPr lang="en-US" sz="2400" spc="-36" dirty="0" err="1">
                <a:solidFill>
                  <a:srgbClr val="000000"/>
                </a:solidFill>
                <a:latin typeface="Abhaya Libre Regular"/>
              </a:rPr>
              <a:t>plačila</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ki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zagotovijo</a:t>
            </a:r>
            <a:r>
              <a:rPr lang="en-US" sz="2400" spc="-36" dirty="0">
                <a:solidFill>
                  <a:srgbClr val="000000"/>
                </a:solidFill>
                <a:latin typeface="Abhaya Libre Regular"/>
              </a:rPr>
              <a:t> dobro </a:t>
            </a:r>
            <a:r>
              <a:rPr lang="en-US" sz="2400" spc="-36" dirty="0" err="1">
                <a:solidFill>
                  <a:srgbClr val="000000"/>
                </a:solidFill>
                <a:latin typeface="Abhaya Libre Regular"/>
              </a:rPr>
              <a:t>uporabniško</a:t>
            </a:r>
            <a:r>
              <a:rPr lang="en-US" sz="2400" spc="-36" dirty="0">
                <a:solidFill>
                  <a:srgbClr val="000000"/>
                </a:solidFill>
                <a:latin typeface="Abhaya Libre Regular"/>
              </a:rPr>
              <a:t> </a:t>
            </a:r>
            <a:r>
              <a:rPr lang="en-US" sz="2400" spc="-36" dirty="0" err="1">
                <a:solidFill>
                  <a:srgbClr val="000000"/>
                </a:solidFill>
                <a:latin typeface="Abhaya Libre Regular"/>
              </a:rPr>
              <a:t>izkušnjo</a:t>
            </a:r>
            <a:r>
              <a:rPr lang="en-US" sz="2400" spc="-36" dirty="0">
                <a:solidFill>
                  <a:srgbClr val="000000"/>
                </a:solidFill>
                <a:latin typeface="Abhaya Libre Regular"/>
              </a:rPr>
              <a:t>, </a:t>
            </a:r>
            <a:r>
              <a:rPr lang="en-US" sz="2400" spc="-36" dirty="0" err="1">
                <a:solidFill>
                  <a:srgbClr val="000000"/>
                </a:solidFill>
                <a:latin typeface="Abhaya Libre Regular"/>
              </a:rPr>
              <a:t>obdržijo</a:t>
            </a:r>
            <a:r>
              <a:rPr lang="en-US" sz="2400" spc="-36" dirty="0">
                <a:solidFill>
                  <a:srgbClr val="000000"/>
                </a:solidFill>
                <a:latin typeface="Abhaya Libre Regular"/>
              </a:rPr>
              <a:t> </a:t>
            </a:r>
            <a:r>
              <a:rPr lang="en-US" sz="2400" spc="-36" dirty="0" err="1">
                <a:solidFill>
                  <a:srgbClr val="000000"/>
                </a:solidFill>
                <a:latin typeface="Abhaya Libre Regular"/>
              </a:rPr>
              <a:t>svoje</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 in </a:t>
            </a:r>
            <a:r>
              <a:rPr lang="en-US" sz="2400" spc="-36" dirty="0" err="1">
                <a:solidFill>
                  <a:srgbClr val="000000"/>
                </a:solidFill>
                <a:latin typeface="Abhaya Libre Regular"/>
              </a:rPr>
              <a:t>pritegnejo</a:t>
            </a:r>
            <a:r>
              <a:rPr lang="en-US" sz="2400" spc="-36" dirty="0">
                <a:solidFill>
                  <a:srgbClr val="000000"/>
                </a:solidFill>
                <a:latin typeface="Abhaya Libre Regular"/>
              </a:rPr>
              <a:t> </a:t>
            </a:r>
            <a:r>
              <a:rPr lang="en-US" sz="2400" spc="-36" dirty="0" err="1">
                <a:solidFill>
                  <a:srgbClr val="000000"/>
                </a:solidFill>
                <a:latin typeface="Abhaya Libre Regular"/>
              </a:rPr>
              <a:t>nove</a:t>
            </a:r>
            <a:r>
              <a:rPr lang="en-US" sz="2400" spc="-36" dirty="0">
                <a:solidFill>
                  <a:srgbClr val="000000"/>
                </a:solidFill>
                <a:latin typeface="Abhaya Libre Regular"/>
              </a:rPr>
              <a:t>.</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1681426"/>
            <a:ext cx="10608702"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Pet </a:t>
            </a:r>
            <a:r>
              <a:rPr lang="en-US" sz="6410" dirty="0" err="1">
                <a:solidFill>
                  <a:srgbClr val="000000"/>
                </a:solidFill>
                <a:latin typeface="Abhaya Libre Regular"/>
              </a:rPr>
              <a:t>bistvenih</a:t>
            </a:r>
            <a:r>
              <a:rPr lang="en-US" sz="6410" dirty="0">
                <a:solidFill>
                  <a:srgbClr val="000000"/>
                </a:solidFill>
                <a:latin typeface="Abhaya Libre Regular"/>
              </a:rPr>
              <a:t> </a:t>
            </a:r>
            <a:r>
              <a:rPr lang="en-US" sz="6410" dirty="0" err="1">
                <a:solidFill>
                  <a:srgbClr val="000000"/>
                </a:solidFill>
                <a:latin typeface="Abhaya Libre Regular"/>
              </a:rPr>
              <a:t>tržnih</a:t>
            </a:r>
            <a:r>
              <a:rPr lang="en-US" sz="6410" dirty="0">
                <a:solidFill>
                  <a:srgbClr val="000000"/>
                </a:solidFill>
                <a:latin typeface="Abhaya Libre Regular"/>
              </a:rPr>
              <a:t> </a:t>
            </a:r>
            <a:r>
              <a:rPr lang="en-US" sz="6410" dirty="0" err="1">
                <a:solidFill>
                  <a:srgbClr val="000000"/>
                </a:solidFill>
                <a:latin typeface="Abhaya Libre Regular"/>
              </a:rPr>
              <a:t>trendov</a:t>
            </a:r>
            <a:endParaRPr lang="en-US" sz="6410" dirty="0">
              <a:solidFill>
                <a:srgbClr val="000000"/>
              </a:solidFill>
              <a:latin typeface="Abhaya Libre Regular"/>
            </a:endParaRPr>
          </a:p>
        </p:txBody>
      </p:sp>
    </p:spTree>
    <p:extLst>
      <p:ext uri="{BB962C8B-B14F-4D97-AF65-F5344CB8AC3E}">
        <p14:creationId xmlns:p14="http://schemas.microsoft.com/office/powerpoint/2010/main" val="4259672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4" y="1894978"/>
            <a:ext cx="10726433" cy="1458476"/>
          </a:xfrm>
          <a:prstGeom prst="rect">
            <a:avLst/>
          </a:prstGeom>
        </p:spPr>
        <p:txBody>
          <a:bodyPr wrap="square" lIns="0" tIns="0" rIns="0" bIns="0" rtlCol="0" anchor="t">
            <a:spAutoFit/>
          </a:bodyPr>
          <a:lstStyle/>
          <a:p>
            <a:pPr>
              <a:lnSpc>
                <a:spcPts val="5449"/>
              </a:lnSpc>
            </a:pPr>
            <a:r>
              <a:rPr lang="sl-SI" sz="6000" dirty="0">
                <a:solidFill>
                  <a:srgbClr val="000000"/>
                </a:solidFill>
                <a:latin typeface="Abhaya Libre Regular Bold"/>
              </a:rPr>
              <a:t>Izjava o omejenosti odgovornosti</a:t>
            </a:r>
            <a:endParaRPr lang="en-US" sz="6000" dirty="0">
              <a:solidFill>
                <a:srgbClr val="000000"/>
              </a:solidFill>
              <a:latin typeface="Abhaya Libre Regular Bold"/>
            </a:endParaRPr>
          </a:p>
          <a:p>
            <a:pPr>
              <a:lnSpc>
                <a:spcPts val="5449"/>
              </a:lnSpc>
            </a:pPr>
            <a:endParaRPr lang="en-US" sz="6410" dirty="0">
              <a:solidFill>
                <a:srgbClr val="000000"/>
              </a:solidFill>
              <a:latin typeface="Abhaya Libre Regular Bold"/>
            </a:endParaRPr>
          </a:p>
        </p:txBody>
      </p:sp>
      <p:sp>
        <p:nvSpPr>
          <p:cNvPr id="3" name="TextBox 3"/>
          <p:cNvSpPr txBox="1"/>
          <p:nvPr/>
        </p:nvSpPr>
        <p:spPr>
          <a:xfrm>
            <a:off x="1784075" y="2828851"/>
            <a:ext cx="15741892" cy="4002955"/>
          </a:xfrm>
          <a:prstGeom prst="rect">
            <a:avLst/>
          </a:prstGeom>
        </p:spPr>
        <p:txBody>
          <a:bodyPr lIns="0" tIns="0" rIns="0" bIns="0" rtlCol="0" anchor="t">
            <a:spAutoFit/>
          </a:bodyPr>
          <a:lstStyle/>
          <a:p>
            <a:pPr algn="just">
              <a:lnSpc>
                <a:spcPts val="4619"/>
              </a:lnSpc>
            </a:pPr>
            <a:r>
              <a:rPr lang="sl-SI" sz="3299" spc="-49" dirty="0">
                <a:solidFill>
                  <a:srgbClr val="000000"/>
                </a:solidFill>
                <a:latin typeface="Abhaya Libre Regular"/>
              </a:rPr>
              <a:t>Podpora Evropske komisije za pripravo te publikacije ne pomeni podpore vsebini, ki odraža le stališča avtorjev, in Komisija ni odgovorna za kakršno koli uporabo informacij, ki jih ta publikacija vsebuje</a:t>
            </a:r>
          </a:p>
          <a:p>
            <a:pPr algn="just">
              <a:lnSpc>
                <a:spcPts val="4619"/>
              </a:lnSpc>
            </a:pPr>
            <a:endParaRPr lang="en-US" sz="3299" spc="-49" dirty="0">
              <a:solidFill>
                <a:srgbClr val="000000"/>
              </a:solidFill>
              <a:latin typeface="Abhaya Libre Regular"/>
            </a:endParaRPr>
          </a:p>
          <a:p>
            <a:pPr algn="just">
              <a:lnSpc>
                <a:spcPts val="4619"/>
              </a:lnSpc>
            </a:pPr>
            <a:r>
              <a:rPr lang="en-US" sz="3299" spc="-49" dirty="0" err="1">
                <a:solidFill>
                  <a:srgbClr val="000000"/>
                </a:solidFill>
                <a:latin typeface="Abhaya Libre Regular"/>
              </a:rPr>
              <a:t>Proje</a:t>
            </a:r>
            <a:r>
              <a:rPr lang="sl-SI" sz="3299" spc="-49" dirty="0">
                <a:solidFill>
                  <a:srgbClr val="000000"/>
                </a:solidFill>
                <a:latin typeface="Abhaya Libre Regular"/>
              </a:rPr>
              <a:t>k</a:t>
            </a:r>
            <a:r>
              <a:rPr lang="en-US" sz="3299" spc="-49" dirty="0">
                <a:solidFill>
                  <a:srgbClr val="000000"/>
                </a:solidFill>
                <a:latin typeface="Abhaya Libre Regular"/>
              </a:rPr>
              <a:t>t Nº: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3471463"/>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Personalizacija</a:t>
            </a:r>
            <a:r>
              <a:rPr lang="en-US" sz="2400" b="1" spc="-36" dirty="0">
                <a:solidFill>
                  <a:srgbClr val="000000"/>
                </a:solidFill>
                <a:latin typeface="Abhaya Libre Regular"/>
              </a:rPr>
              <a:t> – </a:t>
            </a:r>
            <a:r>
              <a:rPr lang="en-US" sz="2400" spc="-36" dirty="0">
                <a:solidFill>
                  <a:srgbClr val="000000"/>
                </a:solidFill>
                <a:latin typeface="Abhaya Libre Regular"/>
              </a:rPr>
              <a:t>To </a:t>
            </a:r>
            <a:r>
              <a:rPr lang="en-US" sz="2400" spc="-36" dirty="0" err="1">
                <a:solidFill>
                  <a:srgbClr val="000000"/>
                </a:solidFill>
                <a:latin typeface="Abhaya Libre Regular"/>
              </a:rPr>
              <a:t>omogočajo</a:t>
            </a:r>
            <a:r>
              <a:rPr lang="en-US" sz="2400" spc="-36" dirty="0">
                <a:solidFill>
                  <a:srgbClr val="000000"/>
                </a:solidFill>
                <a:latin typeface="Abhaya Libre Regular"/>
              </a:rPr>
              <a:t> </a:t>
            </a:r>
            <a:r>
              <a:rPr lang="en-US" sz="2400" spc="-36" dirty="0" err="1">
                <a:solidFill>
                  <a:srgbClr val="000000"/>
                </a:solidFill>
                <a:latin typeface="Abhaya Libre Regular"/>
              </a:rPr>
              <a:t>podatki</a:t>
            </a:r>
            <a:r>
              <a:rPr lang="en-US" sz="2400" spc="-36" dirty="0">
                <a:solidFill>
                  <a:srgbClr val="000000"/>
                </a:solidFill>
                <a:latin typeface="Abhaya Libre Regular"/>
              </a:rPr>
              <a:t>, ki </a:t>
            </a:r>
            <a:r>
              <a:rPr lang="en-US" sz="2400" spc="-36" dirty="0" err="1">
                <a:solidFill>
                  <a:srgbClr val="000000"/>
                </a:solidFill>
                <a:latin typeface="Abhaya Libre Regular"/>
              </a:rPr>
              <a:t>jih</a:t>
            </a:r>
            <a:r>
              <a:rPr lang="en-US" sz="2400" spc="-36" dirty="0">
                <a:solidFill>
                  <a:srgbClr val="000000"/>
                </a:solidFill>
                <a:latin typeface="Abhaya Libre Regular"/>
              </a:rPr>
              <a:t> </a:t>
            </a:r>
            <a:r>
              <a:rPr lang="en-US" sz="2400" spc="-36" dirty="0" err="1">
                <a:solidFill>
                  <a:srgbClr val="000000"/>
                </a:solidFill>
                <a:latin typeface="Abhaya Libre Regular"/>
              </a:rPr>
              <a:t>ljudje</a:t>
            </a:r>
            <a:r>
              <a:rPr lang="en-US" sz="2400" spc="-36" dirty="0">
                <a:solidFill>
                  <a:srgbClr val="000000"/>
                </a:solidFill>
                <a:latin typeface="Abhaya Libre Regular"/>
              </a:rPr>
              <a:t> </a:t>
            </a:r>
            <a:r>
              <a:rPr lang="en-US" sz="2400" spc="-36" dirty="0" err="1">
                <a:solidFill>
                  <a:srgbClr val="000000"/>
                </a:solidFill>
                <a:latin typeface="Abhaya Libre Regular"/>
              </a:rPr>
              <a:t>ustvarijo</a:t>
            </a:r>
            <a:r>
              <a:rPr lang="en-US" sz="2400" spc="-36" dirty="0">
                <a:solidFill>
                  <a:srgbClr val="000000"/>
                </a:solidFill>
                <a:latin typeface="Abhaya Libre Regular"/>
              </a:rPr>
              <a:t> s </a:t>
            </a:r>
            <a:r>
              <a:rPr lang="en-US" sz="2400" spc="-36" dirty="0" err="1">
                <a:solidFill>
                  <a:srgbClr val="000000"/>
                </a:solidFill>
                <a:latin typeface="Abhaya Libre Regular"/>
              </a:rPr>
              <a:t>svojim</a:t>
            </a:r>
            <a:r>
              <a:rPr lang="en-US" sz="2400" spc="-36" dirty="0">
                <a:solidFill>
                  <a:srgbClr val="000000"/>
                </a:solidFill>
                <a:latin typeface="Abhaya Libre Regular"/>
              </a:rPr>
              <a:t> </a:t>
            </a:r>
            <a:r>
              <a:rPr lang="en-US" sz="2400" spc="-36" dirty="0" err="1">
                <a:solidFill>
                  <a:srgbClr val="000000"/>
                </a:solidFill>
                <a:latin typeface="Abhaya Libre Regular"/>
              </a:rPr>
              <a:t>spletnim</a:t>
            </a:r>
            <a:r>
              <a:rPr lang="en-US" sz="2400" spc="-36" dirty="0">
                <a:solidFill>
                  <a:srgbClr val="000000"/>
                </a:solidFill>
                <a:latin typeface="Abhaya Libre Regular"/>
              </a:rPr>
              <a:t> </a:t>
            </a:r>
            <a:r>
              <a:rPr lang="en-US" sz="2400" spc="-36" dirty="0" err="1">
                <a:solidFill>
                  <a:srgbClr val="000000"/>
                </a:solidFill>
                <a:latin typeface="Abhaya Libre Regular"/>
              </a:rPr>
              <a:t>iskanjem</a:t>
            </a:r>
            <a:r>
              <a:rPr lang="en-US" sz="2400" spc="-36" dirty="0">
                <a:solidFill>
                  <a:srgbClr val="000000"/>
                </a:solidFill>
                <a:latin typeface="Abhaya Libre Regular"/>
              </a:rPr>
              <a:t>, </a:t>
            </a:r>
            <a:r>
              <a:rPr lang="en-US" sz="2400" spc="-36" dirty="0" err="1">
                <a:solidFill>
                  <a:srgbClr val="000000"/>
                </a:solidFill>
                <a:latin typeface="Abhaya Libre Regular"/>
              </a:rPr>
              <a:t>spletnimi</a:t>
            </a:r>
            <a:r>
              <a:rPr lang="en-US" sz="2400" spc="-36" dirty="0">
                <a:solidFill>
                  <a:srgbClr val="000000"/>
                </a:solidFill>
                <a:latin typeface="Abhaya Libre Regular"/>
              </a:rPr>
              <a:t> </a:t>
            </a:r>
            <a:r>
              <a:rPr lang="en-US" sz="2400" spc="-36" dirty="0" err="1">
                <a:solidFill>
                  <a:srgbClr val="000000"/>
                </a:solidFill>
                <a:latin typeface="Abhaya Libre Regular"/>
              </a:rPr>
              <a:t>nakupovalnimi</a:t>
            </a:r>
            <a:r>
              <a:rPr lang="en-US" sz="2400" spc="-36" dirty="0">
                <a:solidFill>
                  <a:srgbClr val="000000"/>
                </a:solidFill>
                <a:latin typeface="Abhaya Libre Regular"/>
              </a:rPr>
              <a:t> </a:t>
            </a:r>
            <a:r>
              <a:rPr lang="en-US" sz="2400" spc="-36" dirty="0" err="1">
                <a:solidFill>
                  <a:srgbClr val="000000"/>
                </a:solidFill>
                <a:latin typeface="Abhaya Libre Regular"/>
              </a:rPr>
              <a:t>navadami</a:t>
            </a:r>
            <a:r>
              <a:rPr lang="en-US" sz="2400" spc="-36" dirty="0">
                <a:solidFill>
                  <a:srgbClr val="000000"/>
                </a:solidFill>
                <a:latin typeface="Abhaya Libre Regular"/>
              </a:rPr>
              <a:t> in </a:t>
            </a:r>
            <a:r>
              <a:rPr lang="en-US" sz="2400" spc="-36" dirty="0" err="1">
                <a:solidFill>
                  <a:srgbClr val="000000"/>
                </a:solidFill>
                <a:latin typeface="Abhaya Libre Regular"/>
              </a:rPr>
              <a:t>uporabo</a:t>
            </a:r>
            <a:r>
              <a:rPr lang="en-US" sz="2400" spc="-36" dirty="0">
                <a:solidFill>
                  <a:srgbClr val="000000"/>
                </a:solidFill>
                <a:latin typeface="Abhaya Libre Regular"/>
              </a:rPr>
              <a:t> </a:t>
            </a:r>
            <a:r>
              <a:rPr lang="en-US" sz="2400" spc="-36" dirty="0" err="1">
                <a:solidFill>
                  <a:srgbClr val="000000"/>
                </a:solidFill>
                <a:latin typeface="Abhaya Libre Regular"/>
              </a:rPr>
              <a:t>družbenih</a:t>
            </a:r>
            <a:r>
              <a:rPr lang="en-US" sz="2400" spc="-36" dirty="0">
                <a:solidFill>
                  <a:srgbClr val="000000"/>
                </a:solidFill>
                <a:latin typeface="Abhaya Libre Regular"/>
              </a:rPr>
              <a:t> </a:t>
            </a:r>
            <a:r>
              <a:rPr lang="en-US" sz="2400" spc="-36" dirty="0" err="1">
                <a:solidFill>
                  <a:srgbClr val="000000"/>
                </a:solidFill>
                <a:latin typeface="Abhaya Libre Regular"/>
              </a:rPr>
              <a:t>medijev</a:t>
            </a:r>
            <a:r>
              <a:rPr lang="en-US" sz="2400" spc="-36" dirty="0">
                <a:solidFill>
                  <a:srgbClr val="000000"/>
                </a:solidFill>
                <a:latin typeface="Abhaya Libre Regular"/>
              </a:rPr>
              <a:t>. </a:t>
            </a:r>
            <a:r>
              <a:rPr lang="en-US" sz="2400" spc="-36" dirty="0" err="1">
                <a:solidFill>
                  <a:srgbClr val="000000"/>
                </a:solidFill>
                <a:latin typeface="Abhaya Libre Regular"/>
              </a:rPr>
              <a:t>Spletna</a:t>
            </a:r>
            <a:r>
              <a:rPr lang="en-US" sz="2400" spc="-36" dirty="0">
                <a:solidFill>
                  <a:srgbClr val="000000"/>
                </a:solidFill>
                <a:latin typeface="Abhaya Libre Regular"/>
              </a:rPr>
              <a:t> </a:t>
            </a:r>
            <a:r>
              <a:rPr lang="en-US" sz="2400" spc="-36" dirty="0" err="1">
                <a:solidFill>
                  <a:srgbClr val="000000"/>
                </a:solidFill>
                <a:latin typeface="Abhaya Libre Regular"/>
              </a:rPr>
              <a:t>priporočila</a:t>
            </a:r>
            <a:r>
              <a:rPr lang="en-US" sz="2400" spc="-36" dirty="0">
                <a:solidFill>
                  <a:srgbClr val="000000"/>
                </a:solidFill>
                <a:latin typeface="Abhaya Libre Regular"/>
              </a:rPr>
              <a:t> </a:t>
            </a:r>
            <a:r>
              <a:rPr lang="en-US" sz="2400" spc="-36" dirty="0" err="1">
                <a:solidFill>
                  <a:srgbClr val="000000"/>
                </a:solidFill>
                <a:latin typeface="Abhaya Libre Regular"/>
              </a:rPr>
              <a:t>izdelkov</a:t>
            </a:r>
            <a:r>
              <a:rPr lang="en-US" sz="2400" spc="-36" dirty="0">
                <a:solidFill>
                  <a:srgbClr val="000000"/>
                </a:solidFill>
                <a:latin typeface="Abhaya Libre Regular"/>
              </a:rPr>
              <a:t>, </a:t>
            </a:r>
            <a:r>
              <a:rPr lang="en-US" sz="2400" spc="-36" dirty="0" err="1">
                <a:solidFill>
                  <a:srgbClr val="000000"/>
                </a:solidFill>
                <a:latin typeface="Abhaya Libre Regular"/>
              </a:rPr>
              <a:t>oglasi</a:t>
            </a:r>
            <a:r>
              <a:rPr lang="en-US" sz="2400" spc="-36" dirty="0">
                <a:solidFill>
                  <a:srgbClr val="000000"/>
                </a:solidFill>
                <a:latin typeface="Abhaya Libre Regular"/>
              </a:rPr>
              <a:t> in </a:t>
            </a:r>
            <a:r>
              <a:rPr lang="en-US" sz="2400" spc="-36" dirty="0" err="1">
                <a:solidFill>
                  <a:srgbClr val="000000"/>
                </a:solidFill>
                <a:latin typeface="Abhaya Libre Regular"/>
              </a:rPr>
              <a:t>tudi</a:t>
            </a:r>
            <a:r>
              <a:rPr lang="en-US" sz="2400" spc="-36" dirty="0">
                <a:solidFill>
                  <a:srgbClr val="000000"/>
                </a:solidFill>
                <a:latin typeface="Abhaya Libre Regular"/>
              </a:rPr>
              <a:t> </a:t>
            </a:r>
            <a:r>
              <a:rPr lang="en-US" sz="2400" spc="-36" dirty="0" err="1">
                <a:solidFill>
                  <a:srgbClr val="000000"/>
                </a:solidFill>
                <a:latin typeface="Abhaya Libre Regular"/>
              </a:rPr>
              <a:t>sama</a:t>
            </a:r>
            <a:r>
              <a:rPr lang="en-US" sz="2400" spc="-36" dirty="0">
                <a:solidFill>
                  <a:srgbClr val="000000"/>
                </a:solidFill>
                <a:latin typeface="Abhaya Libre Regular"/>
              </a:rPr>
              <a:t> </a:t>
            </a:r>
            <a:r>
              <a:rPr lang="en-US" sz="2400" spc="-36" dirty="0" err="1">
                <a:solidFill>
                  <a:srgbClr val="000000"/>
                </a:solidFill>
                <a:latin typeface="Abhaya Libre Regular"/>
              </a:rPr>
              <a:t>zasnova</a:t>
            </a:r>
            <a:r>
              <a:rPr lang="en-US" sz="2400" spc="-36" dirty="0">
                <a:solidFill>
                  <a:srgbClr val="000000"/>
                </a:solidFill>
                <a:latin typeface="Abhaya Libre Regular"/>
              </a:rPr>
              <a:t> </a:t>
            </a:r>
            <a:r>
              <a:rPr lang="en-US" sz="2400" spc="-36" dirty="0" err="1">
                <a:solidFill>
                  <a:srgbClr val="000000"/>
                </a:solidFill>
                <a:latin typeface="Abhaya Libre Regular"/>
              </a:rPr>
              <a:t>trženjskega</a:t>
            </a:r>
            <a:r>
              <a:rPr lang="en-US" sz="2400" spc="-36" dirty="0">
                <a:solidFill>
                  <a:srgbClr val="000000"/>
                </a:solidFill>
                <a:latin typeface="Abhaya Libre Regular"/>
              </a:rPr>
              <a:t> </a:t>
            </a:r>
            <a:r>
              <a:rPr lang="en-US" sz="2400" spc="-36" dirty="0" err="1">
                <a:solidFill>
                  <a:srgbClr val="000000"/>
                </a:solidFill>
                <a:latin typeface="Abhaya Libre Regular"/>
              </a:rPr>
              <a:t>sporočila</a:t>
            </a:r>
            <a:r>
              <a:rPr lang="en-US" sz="2400" spc="-36" dirty="0">
                <a:solidFill>
                  <a:srgbClr val="000000"/>
                </a:solidFill>
                <a:latin typeface="Abhaya Libre Regular"/>
              </a:rPr>
              <a:t> je </a:t>
            </a:r>
            <a:r>
              <a:rPr lang="en-US" sz="2400" spc="-36" dirty="0" err="1">
                <a:solidFill>
                  <a:srgbClr val="000000"/>
                </a:solidFill>
                <a:latin typeface="Abhaya Libre Regular"/>
              </a:rPr>
              <a:t>prilagojena</a:t>
            </a:r>
            <a:r>
              <a:rPr lang="en-US" sz="2400" spc="-36" dirty="0">
                <a:solidFill>
                  <a:srgbClr val="000000"/>
                </a:solidFill>
                <a:latin typeface="Abhaya Libre Regular"/>
              </a:rPr>
              <a:t> </a:t>
            </a:r>
            <a:r>
              <a:rPr lang="en-US" sz="2400" spc="-36" dirty="0" err="1">
                <a:solidFill>
                  <a:srgbClr val="000000"/>
                </a:solidFill>
                <a:latin typeface="Abhaya Libre Regular"/>
              </a:rPr>
              <a:t>interesom</a:t>
            </a:r>
            <a:r>
              <a:rPr lang="en-US" sz="2400" spc="-36" dirty="0">
                <a:solidFill>
                  <a:srgbClr val="000000"/>
                </a:solidFill>
                <a:latin typeface="Abhaya Libre Regular"/>
              </a:rPr>
              <a:t> in </a:t>
            </a:r>
            <a:r>
              <a:rPr lang="en-US" sz="2400" spc="-36" dirty="0" err="1">
                <a:solidFill>
                  <a:srgbClr val="000000"/>
                </a:solidFill>
                <a:latin typeface="Abhaya Libre Regular"/>
              </a:rPr>
              <a:t>željam</a:t>
            </a:r>
            <a:r>
              <a:rPr lang="en-US" sz="2400" spc="-36" dirty="0">
                <a:solidFill>
                  <a:srgbClr val="000000"/>
                </a:solidFill>
                <a:latin typeface="Abhaya Libre Regular"/>
              </a:rPr>
              <a:t> </a:t>
            </a:r>
            <a:r>
              <a:rPr lang="en-US" sz="2400" spc="-36" dirty="0" err="1">
                <a:solidFill>
                  <a:srgbClr val="000000"/>
                </a:solidFill>
                <a:latin typeface="Abhaya Libre Regular"/>
              </a:rPr>
              <a:t>posameznega</a:t>
            </a:r>
            <a:r>
              <a:rPr lang="en-US" sz="2400" spc="-36" dirty="0">
                <a:solidFill>
                  <a:srgbClr val="000000"/>
                </a:solidFill>
                <a:latin typeface="Abhaya Libre Regular"/>
              </a:rPr>
              <a:t> </a:t>
            </a:r>
            <a:r>
              <a:rPr lang="en-US" sz="2400" spc="-36" dirty="0" err="1">
                <a:solidFill>
                  <a:srgbClr val="000000"/>
                </a:solidFill>
                <a:latin typeface="Abhaya Libre Regular"/>
              </a:rPr>
              <a:t>potrošnika</a:t>
            </a:r>
            <a:r>
              <a:rPr lang="en-US" sz="2400" spc="-36" dirty="0">
                <a:solidFill>
                  <a:srgbClr val="000000"/>
                </a:solidFill>
                <a:latin typeface="Abhaya Libre Regular"/>
              </a:rPr>
              <a:t>. Glede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poročilo</a:t>
            </a:r>
            <a:r>
              <a:rPr lang="en-US" sz="2400" spc="-36" dirty="0">
                <a:solidFill>
                  <a:srgbClr val="000000"/>
                </a:solidFill>
                <a:latin typeface="Abhaya Libre Regular"/>
              </a:rPr>
              <a:t>, </a:t>
            </a:r>
            <a:r>
              <a:rPr lang="en-US" sz="2400" spc="-36" dirty="0" err="1">
                <a:solidFill>
                  <a:srgbClr val="000000"/>
                </a:solidFill>
                <a:latin typeface="Abhaya Libre Regular"/>
              </a:rPr>
              <a:t>čeprav</a:t>
            </a:r>
            <a:r>
              <a:rPr lang="en-US" sz="2400" spc="-36" dirty="0">
                <a:solidFill>
                  <a:srgbClr val="000000"/>
                </a:solidFill>
                <a:latin typeface="Abhaya Libre Regular"/>
              </a:rPr>
              <a:t> je </a:t>
            </a:r>
            <a:r>
              <a:rPr lang="en-US" sz="2400" spc="-36" dirty="0" err="1">
                <a:solidFill>
                  <a:srgbClr val="000000"/>
                </a:solidFill>
                <a:latin typeface="Abhaya Libre Regular"/>
              </a:rPr>
              <a:t>bilo</a:t>
            </a:r>
            <a:r>
              <a:rPr lang="en-US" sz="2400" spc="-36" dirty="0">
                <a:solidFill>
                  <a:srgbClr val="000000"/>
                </a:solidFill>
                <a:latin typeface="Abhaya Libre Regular"/>
              </a:rPr>
              <a:t> 86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ljudi</a:t>
            </a:r>
            <a:r>
              <a:rPr lang="en-US" sz="2400" spc="-36" dirty="0">
                <a:solidFill>
                  <a:srgbClr val="000000"/>
                </a:solidFill>
                <a:latin typeface="Abhaya Libre Regular"/>
              </a:rPr>
              <a:t> </a:t>
            </a:r>
            <a:r>
              <a:rPr lang="en-US" sz="2400" spc="-36" dirty="0" err="1">
                <a:solidFill>
                  <a:srgbClr val="000000"/>
                </a:solidFill>
                <a:latin typeface="Abhaya Libre Regular"/>
              </a:rPr>
              <a:t>zaskrbljenih</a:t>
            </a:r>
            <a:r>
              <a:rPr lang="en-US" sz="2400" spc="-36" dirty="0">
                <a:solidFill>
                  <a:srgbClr val="000000"/>
                </a:solidFill>
                <a:latin typeface="Abhaya Libre Regular"/>
              </a:rPr>
              <a:t> </a:t>
            </a:r>
            <a:r>
              <a:rPr lang="en-US" sz="2400" spc="-36" dirty="0" err="1">
                <a:solidFill>
                  <a:srgbClr val="000000"/>
                </a:solidFill>
                <a:latin typeface="Abhaya Libre Regular"/>
              </a:rPr>
              <a:t>zaradi</a:t>
            </a:r>
            <a:r>
              <a:rPr lang="en-US" sz="2400" spc="-36" dirty="0">
                <a:solidFill>
                  <a:srgbClr val="000000"/>
                </a:solidFill>
                <a:latin typeface="Abhaya Libre Regular"/>
              </a:rPr>
              <a:t> </a:t>
            </a:r>
            <a:r>
              <a:rPr lang="en-US" sz="2400" spc="-36" dirty="0" err="1">
                <a:solidFill>
                  <a:srgbClr val="000000"/>
                </a:solidFill>
                <a:latin typeface="Abhaya Libre Regular"/>
              </a:rPr>
              <a:t>vprašanj</a:t>
            </a:r>
            <a:r>
              <a:rPr lang="en-US" sz="2400" spc="-36" dirty="0">
                <a:solidFill>
                  <a:srgbClr val="000000"/>
                </a:solidFill>
                <a:latin typeface="Abhaya Libre Regular"/>
              </a:rPr>
              <a:t> </a:t>
            </a:r>
            <a:r>
              <a:rPr lang="en-US" sz="2400" spc="-36" dirty="0" err="1">
                <a:solidFill>
                  <a:srgbClr val="000000"/>
                </a:solidFill>
                <a:latin typeface="Abhaya Libre Regular"/>
              </a:rPr>
              <a:t>zasebnosti</a:t>
            </a:r>
            <a:r>
              <a:rPr lang="en-US" sz="2400" spc="-36" dirty="0">
                <a:solidFill>
                  <a:srgbClr val="000000"/>
                </a:solidFill>
                <a:latin typeface="Abhaya Libre Regular"/>
              </a:rPr>
              <a:t>, </a:t>
            </a:r>
            <a:r>
              <a:rPr lang="en-US" sz="2400" spc="-36" dirty="0" err="1">
                <a:solidFill>
                  <a:srgbClr val="000000"/>
                </a:solidFill>
                <a:latin typeface="Abhaya Libre Regular"/>
              </a:rPr>
              <a:t>jih</a:t>
            </a:r>
            <a:r>
              <a:rPr lang="en-US" sz="2400" spc="-36" dirty="0">
                <a:solidFill>
                  <a:srgbClr val="000000"/>
                </a:solidFill>
                <a:latin typeface="Abhaya Libre Regular"/>
              </a:rPr>
              <a:t> je 90 </a:t>
            </a:r>
            <a:r>
              <a:rPr lang="en-US" sz="2400" spc="-36" dirty="0" err="1">
                <a:solidFill>
                  <a:srgbClr val="000000"/>
                </a:solidFill>
                <a:latin typeface="Abhaya Libre Regular"/>
              </a:rPr>
              <a:t>odstotkov</a:t>
            </a:r>
            <a:r>
              <a:rPr lang="en-US" sz="2400" spc="-36" dirty="0">
                <a:solidFill>
                  <a:srgbClr val="000000"/>
                </a:solidFill>
                <a:latin typeface="Abhaya Libre Regular"/>
              </a:rPr>
              <a:t> z </a:t>
            </a:r>
            <a:r>
              <a:rPr lang="en-US" sz="2400" spc="-36" dirty="0" err="1">
                <a:solidFill>
                  <a:srgbClr val="000000"/>
                </a:solidFill>
                <a:latin typeface="Abhaya Libre Regular"/>
              </a:rPr>
              <a:t>veseljem</a:t>
            </a:r>
            <a:r>
              <a:rPr lang="en-US" sz="2400" spc="-36" dirty="0">
                <a:solidFill>
                  <a:srgbClr val="000000"/>
                </a:solidFill>
                <a:latin typeface="Abhaya Libre Regular"/>
              </a:rPr>
              <a:t> </a:t>
            </a:r>
            <a:r>
              <a:rPr lang="en-US" sz="2400" spc="-36" dirty="0" err="1">
                <a:solidFill>
                  <a:srgbClr val="000000"/>
                </a:solidFill>
                <a:latin typeface="Abhaya Libre Regular"/>
              </a:rPr>
              <a:t>delilo</a:t>
            </a:r>
            <a:r>
              <a:rPr lang="en-US" sz="2400" spc="-36" dirty="0">
                <a:solidFill>
                  <a:srgbClr val="000000"/>
                </a:solidFill>
                <a:latin typeface="Abhaya Libre Regular"/>
              </a:rPr>
              <a:t> </a:t>
            </a:r>
            <a:r>
              <a:rPr lang="en-US" sz="2400" spc="-36" dirty="0" err="1">
                <a:solidFill>
                  <a:srgbClr val="000000"/>
                </a:solidFill>
                <a:latin typeface="Abhaya Libre Regular"/>
              </a:rPr>
              <a:t>podatke</a:t>
            </a:r>
            <a:r>
              <a:rPr lang="en-US" sz="2400" spc="-36" dirty="0">
                <a:solidFill>
                  <a:srgbClr val="000000"/>
                </a:solidFill>
                <a:latin typeface="Abhaya Libre Regular"/>
              </a:rPr>
              <a:t> o </a:t>
            </a:r>
            <a:r>
              <a:rPr lang="en-US" sz="2400" spc="-36" dirty="0" err="1">
                <a:solidFill>
                  <a:srgbClr val="000000"/>
                </a:solidFill>
                <a:latin typeface="Abhaya Libre Regular"/>
              </a:rPr>
              <a:t>svojem</a:t>
            </a:r>
            <a:r>
              <a:rPr lang="en-US" sz="2400" spc="-36" dirty="0">
                <a:solidFill>
                  <a:srgbClr val="000000"/>
                </a:solidFill>
                <a:latin typeface="Abhaya Libre Regular"/>
              </a:rPr>
              <a:t> </a:t>
            </a:r>
            <a:r>
              <a:rPr lang="en-US" sz="2400" spc="-36" dirty="0" err="1">
                <a:solidFill>
                  <a:srgbClr val="000000"/>
                </a:solidFill>
                <a:latin typeface="Abhaya Libre Regular"/>
              </a:rPr>
              <a:t>vedenju</a:t>
            </a:r>
            <a:r>
              <a:rPr lang="en-US" sz="2400" spc="-36" dirty="0">
                <a:solidFill>
                  <a:srgbClr val="000000"/>
                </a:solidFill>
                <a:latin typeface="Abhaya Libre Regular"/>
              </a:rPr>
              <a:t>, </a:t>
            </a:r>
            <a:r>
              <a:rPr lang="en-US" sz="2400" spc="-36" dirty="0" err="1">
                <a:solidFill>
                  <a:srgbClr val="000000"/>
                </a:solidFill>
                <a:latin typeface="Abhaya Libre Regular"/>
              </a:rPr>
              <a:t>če</a:t>
            </a:r>
            <a:r>
              <a:rPr lang="en-US" sz="2400" spc="-36" dirty="0">
                <a:solidFill>
                  <a:srgbClr val="000000"/>
                </a:solidFill>
                <a:latin typeface="Abhaya Libre Regular"/>
              </a:rPr>
              <a:t> je to </a:t>
            </a:r>
            <a:r>
              <a:rPr lang="en-US" sz="2400" spc="-36" dirty="0" err="1">
                <a:solidFill>
                  <a:srgbClr val="000000"/>
                </a:solidFill>
                <a:latin typeface="Abhaya Libre Regular"/>
              </a:rPr>
              <a:t>pomenilo</a:t>
            </a:r>
            <a:r>
              <a:rPr lang="en-US" sz="2400" spc="-36" dirty="0">
                <a:solidFill>
                  <a:srgbClr val="000000"/>
                </a:solidFill>
                <a:latin typeface="Abhaya Libre Regular"/>
              </a:rPr>
              <a:t> </a:t>
            </a:r>
            <a:r>
              <a:rPr lang="en-US" sz="2400" spc="-36" dirty="0" err="1">
                <a:solidFill>
                  <a:srgbClr val="000000"/>
                </a:solidFill>
                <a:latin typeface="Abhaya Libre Regular"/>
              </a:rPr>
              <a:t>lažjo</a:t>
            </a:r>
            <a:r>
              <a:rPr lang="en-US" sz="2400" spc="-36" dirty="0">
                <a:solidFill>
                  <a:srgbClr val="000000"/>
                </a:solidFill>
                <a:latin typeface="Abhaya Libre Regular"/>
              </a:rPr>
              <a:t> in </a:t>
            </a:r>
            <a:r>
              <a:rPr lang="en-US" sz="2400" spc="-36" dirty="0" err="1">
                <a:solidFill>
                  <a:srgbClr val="000000"/>
                </a:solidFill>
                <a:latin typeface="Abhaya Libre Regular"/>
              </a:rPr>
              <a:t>cenejšo</a:t>
            </a:r>
            <a:r>
              <a:rPr lang="en-US" sz="2400" spc="-36" dirty="0">
                <a:solidFill>
                  <a:srgbClr val="000000"/>
                </a:solidFill>
                <a:latin typeface="Abhaya Libre Regular"/>
              </a:rPr>
              <a:t> </a:t>
            </a:r>
            <a:r>
              <a:rPr lang="en-US" sz="2400" spc="-36" dirty="0" err="1">
                <a:solidFill>
                  <a:srgbClr val="000000"/>
                </a:solidFill>
                <a:latin typeface="Abhaya Libre Regular"/>
              </a:rPr>
              <a:t>nakupovalno</a:t>
            </a:r>
            <a:r>
              <a:rPr lang="en-US" sz="2400" spc="-36" dirty="0">
                <a:solidFill>
                  <a:srgbClr val="000000"/>
                </a:solidFill>
                <a:latin typeface="Abhaya Libre Regular"/>
              </a:rPr>
              <a:t> </a:t>
            </a:r>
            <a:r>
              <a:rPr lang="en-US" sz="2400" spc="-36" dirty="0" err="1">
                <a:solidFill>
                  <a:srgbClr val="000000"/>
                </a:solidFill>
                <a:latin typeface="Abhaya Libre Regular"/>
              </a:rPr>
              <a:t>izkušnjo</a:t>
            </a:r>
            <a:r>
              <a:rPr lang="en-US" sz="2400" spc="-36" dirty="0">
                <a:solidFill>
                  <a:srgbClr val="000000"/>
                </a:solidFill>
                <a:latin typeface="Abhaya Libre Regular"/>
              </a:rPr>
              <a:t>. V </a:t>
            </a:r>
            <a:r>
              <a:rPr lang="en-US" sz="2400" spc="-36" dirty="0" err="1">
                <a:solidFill>
                  <a:srgbClr val="000000"/>
                </a:solidFill>
                <a:latin typeface="Abhaya Libre Regular"/>
              </a:rPr>
              <a:t>isti</a:t>
            </a:r>
            <a:r>
              <a:rPr lang="en-US" sz="2400" spc="-36" dirty="0">
                <a:solidFill>
                  <a:srgbClr val="000000"/>
                </a:solidFill>
                <a:latin typeface="Abhaya Libre Regular"/>
              </a:rPr>
              <a:t> </a:t>
            </a:r>
            <a:r>
              <a:rPr lang="en-US" sz="2400" spc="-36" dirty="0" err="1">
                <a:solidFill>
                  <a:srgbClr val="000000"/>
                </a:solidFill>
                <a:latin typeface="Abhaya Libre Regular"/>
              </a:rPr>
              <a:t>raziskavi</a:t>
            </a:r>
            <a:r>
              <a:rPr lang="en-US" sz="2400" spc="-36" dirty="0">
                <a:solidFill>
                  <a:srgbClr val="000000"/>
                </a:solidFill>
                <a:latin typeface="Abhaya Libre Regular"/>
              </a:rPr>
              <a:t> je 72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potrošnikov</a:t>
            </a:r>
            <a:r>
              <a:rPr lang="en-US" sz="2400" spc="-36" dirty="0">
                <a:solidFill>
                  <a:srgbClr val="000000"/>
                </a:solidFill>
                <a:latin typeface="Abhaya Libre Regular"/>
              </a:rPr>
              <a:t> </a:t>
            </a:r>
            <a:r>
              <a:rPr lang="en-US" sz="2400" spc="-36" dirty="0" err="1">
                <a:solidFill>
                  <a:srgbClr val="000000"/>
                </a:solidFill>
                <a:latin typeface="Abhaya Libre Regular"/>
              </a:rPr>
              <a:t>izjavilo</a:t>
            </a:r>
            <a:r>
              <a:rPr lang="en-US" sz="2400" spc="-36" dirty="0">
                <a:solidFill>
                  <a:srgbClr val="000000"/>
                </a:solidFill>
                <a:latin typeface="Abhaya Libre Regular"/>
              </a:rPr>
              <a:t>, da bi se </a:t>
            </a:r>
            <a:r>
              <a:rPr lang="en-US" sz="2400" spc="-36" dirty="0" err="1">
                <a:solidFill>
                  <a:srgbClr val="000000"/>
                </a:solidFill>
                <a:latin typeface="Abhaya Libre Regular"/>
              </a:rPr>
              <a:t>vključili</a:t>
            </a:r>
            <a:r>
              <a:rPr lang="en-US" sz="2400" spc="-36" dirty="0">
                <a:solidFill>
                  <a:srgbClr val="000000"/>
                </a:solidFill>
                <a:latin typeface="Abhaya Libre Regular"/>
              </a:rPr>
              <a:t> le v </a:t>
            </a:r>
            <a:r>
              <a:rPr lang="en-US" sz="2400" spc="-36" dirty="0" err="1">
                <a:solidFill>
                  <a:srgbClr val="000000"/>
                </a:solidFill>
                <a:latin typeface="Abhaya Libre Regular"/>
              </a:rPr>
              <a:t>tržna</a:t>
            </a:r>
            <a:r>
              <a:rPr lang="en-US" sz="2400" spc="-36" dirty="0">
                <a:solidFill>
                  <a:srgbClr val="000000"/>
                </a:solidFill>
                <a:latin typeface="Abhaya Libre Regular"/>
              </a:rPr>
              <a:t> </a:t>
            </a:r>
            <a:r>
              <a:rPr lang="en-US" sz="2400" spc="-36" dirty="0" err="1">
                <a:solidFill>
                  <a:srgbClr val="000000"/>
                </a:solidFill>
                <a:latin typeface="Abhaya Libre Regular"/>
              </a:rPr>
              <a:t>sporočila</a:t>
            </a:r>
            <a:r>
              <a:rPr lang="en-US" sz="2400" spc="-36" dirty="0">
                <a:solidFill>
                  <a:srgbClr val="000000"/>
                </a:solidFill>
                <a:latin typeface="Abhaya Libre Regular"/>
              </a:rPr>
              <a:t>, ki so </a:t>
            </a:r>
            <a:r>
              <a:rPr lang="en-US" sz="2400" spc="-36" dirty="0" err="1">
                <a:solidFill>
                  <a:srgbClr val="000000"/>
                </a:solidFill>
                <a:latin typeface="Abhaya Libre Regular"/>
              </a:rPr>
              <a:t>prilagojena</a:t>
            </a:r>
            <a:r>
              <a:rPr lang="en-US" sz="2400" spc="-36" dirty="0">
                <a:solidFill>
                  <a:srgbClr val="000000"/>
                </a:solidFill>
                <a:latin typeface="Abhaya Libre Regular"/>
              </a:rPr>
              <a:t> </a:t>
            </a:r>
            <a:r>
              <a:rPr lang="en-US" sz="2400" spc="-36" dirty="0" err="1">
                <a:solidFill>
                  <a:srgbClr val="000000"/>
                </a:solidFill>
                <a:latin typeface="Abhaya Libre Regular"/>
              </a:rPr>
              <a:t>njihovim</a:t>
            </a:r>
            <a:r>
              <a:rPr lang="en-US" sz="2400" spc="-36" dirty="0">
                <a:solidFill>
                  <a:srgbClr val="000000"/>
                </a:solidFill>
                <a:latin typeface="Abhaya Libre Regular"/>
              </a:rPr>
              <a:t> </a:t>
            </a:r>
            <a:r>
              <a:rPr lang="en-US" sz="2400" spc="-36" dirty="0" err="1">
                <a:solidFill>
                  <a:srgbClr val="000000"/>
                </a:solidFill>
                <a:latin typeface="Abhaya Libre Regular"/>
              </a:rPr>
              <a:t>interesom</a:t>
            </a:r>
            <a:r>
              <a:rPr lang="en-US" sz="2400" spc="-36" dirty="0">
                <a:solidFill>
                  <a:srgbClr val="000000"/>
                </a:solidFill>
                <a:latin typeface="Abhaya Libre Regular"/>
              </a:rPr>
              <a:t>.</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1" y="2060782"/>
            <a:ext cx="10608702"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 Pet </a:t>
            </a:r>
            <a:r>
              <a:rPr lang="en-US" sz="6410" dirty="0" err="1">
                <a:solidFill>
                  <a:srgbClr val="000000"/>
                </a:solidFill>
                <a:latin typeface="Abhaya Libre Regular"/>
              </a:rPr>
              <a:t>bistvenih</a:t>
            </a:r>
            <a:r>
              <a:rPr lang="en-US" sz="6410" dirty="0">
                <a:solidFill>
                  <a:srgbClr val="000000"/>
                </a:solidFill>
                <a:latin typeface="Abhaya Libre Regular"/>
              </a:rPr>
              <a:t> </a:t>
            </a:r>
            <a:r>
              <a:rPr lang="en-US" sz="6410" dirty="0" err="1">
                <a:solidFill>
                  <a:srgbClr val="000000"/>
                </a:solidFill>
                <a:latin typeface="Abhaya Libre Regular"/>
              </a:rPr>
              <a:t>tržnih</a:t>
            </a:r>
            <a:r>
              <a:rPr lang="en-US" sz="6410" dirty="0">
                <a:solidFill>
                  <a:srgbClr val="000000"/>
                </a:solidFill>
                <a:latin typeface="Abhaya Libre Regular"/>
              </a:rPr>
              <a:t> </a:t>
            </a:r>
            <a:r>
              <a:rPr lang="en-US" sz="6410" dirty="0" err="1">
                <a:solidFill>
                  <a:srgbClr val="000000"/>
                </a:solidFill>
                <a:latin typeface="Abhaya Libre Regular"/>
              </a:rPr>
              <a:t>trendov</a:t>
            </a:r>
            <a:endParaRPr lang="en-US" sz="6410" dirty="0">
              <a:solidFill>
                <a:srgbClr val="000000"/>
              </a:solidFill>
              <a:latin typeface="Abhaya Libre Regular"/>
            </a:endParaRPr>
          </a:p>
        </p:txBody>
      </p:sp>
    </p:spTree>
    <p:extLst>
      <p:ext uri="{BB962C8B-B14F-4D97-AF65-F5344CB8AC3E}">
        <p14:creationId xmlns:p14="http://schemas.microsoft.com/office/powerpoint/2010/main" val="4442199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913233" y="1595069"/>
            <a:ext cx="1081108" cy="1122795"/>
          </a:xfrm>
          <a:prstGeom prst="rect">
            <a:avLst/>
          </a:prstGeom>
        </p:spPr>
      </p:pic>
      <p:grpSp>
        <p:nvGrpSpPr>
          <p:cNvPr id="4" name="Group 4"/>
          <p:cNvGrpSpPr/>
          <p:nvPr/>
        </p:nvGrpSpPr>
        <p:grpSpPr>
          <a:xfrm>
            <a:off x="14658560" y="2060782"/>
            <a:ext cx="657082" cy="657082"/>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3665800" y="3547556"/>
            <a:ext cx="657082" cy="657082"/>
            <a:chOff x="0" y="0"/>
            <a:chExt cx="812800" cy="812800"/>
          </a:xfrm>
        </p:grpSpPr>
        <p:sp>
          <p:nvSpPr>
            <p:cNvPr id="8" name="Freeform 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3382803" y="5303960"/>
            <a:ext cx="657082" cy="657082"/>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3752257" y="7056417"/>
            <a:ext cx="657082" cy="657082"/>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4658560" y="8705205"/>
            <a:ext cx="657082" cy="65708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grpSp>
        <p:nvGrpSpPr>
          <p:cNvPr id="20" name="Group 20"/>
          <p:cNvGrpSpPr/>
          <p:nvPr/>
        </p:nvGrpSpPr>
        <p:grpSpPr>
          <a:xfrm>
            <a:off x="14770557" y="3970317"/>
            <a:ext cx="3086100" cy="3086100"/>
            <a:chOff x="0" y="0"/>
            <a:chExt cx="812800" cy="812800"/>
          </a:xfrm>
        </p:grpSpPr>
        <p:sp>
          <p:nvSpPr>
            <p:cNvPr id="21" name="Freeform 21"/>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sp>
        <p:sp>
          <p:nvSpPr>
            <p:cNvPr id="22" name="TextBox 22"/>
            <p:cNvSpPr txBox="1"/>
            <p:nvPr/>
          </p:nvSpPr>
          <p:spPr>
            <a:xfrm>
              <a:off x="0" y="-76200"/>
              <a:ext cx="812800" cy="889000"/>
            </a:xfrm>
            <a:prstGeom prst="rect">
              <a:avLst/>
            </a:prstGeom>
          </p:spPr>
          <p:txBody>
            <a:bodyPr lIns="50800" tIns="50800" rIns="50800" bIns="50800" rtlCol="0" anchor="ctr"/>
            <a:lstStyle/>
            <a:p>
              <a:pPr algn="ctr">
                <a:lnSpc>
                  <a:spcPts val="4479"/>
                </a:lnSpc>
              </a:pPr>
              <a:r>
                <a:rPr lang="en-US" sz="3199">
                  <a:solidFill>
                    <a:srgbClr val="FEFEFE"/>
                  </a:solidFill>
                  <a:latin typeface="Abhaya Libre Regular"/>
                </a:rPr>
                <a:t>Innovation Entrepreneurship</a:t>
              </a:r>
            </a:p>
          </p:txBody>
        </p:sp>
      </p:grpSp>
      <p:pic>
        <p:nvPicPr>
          <p:cNvPr id="23" name="Picture 2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013623" y="3227582"/>
            <a:ext cx="1204503" cy="1178907"/>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75000" y="4968040"/>
            <a:ext cx="1316021" cy="1090652"/>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91284" y="6496843"/>
            <a:ext cx="1291519"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78192" y="8440444"/>
            <a:ext cx="1186603" cy="1186603"/>
          </a:xfrm>
          <a:prstGeom prst="rect">
            <a:avLst/>
          </a:prstGeom>
        </p:spPr>
      </p:pic>
      <p:sp>
        <p:nvSpPr>
          <p:cNvPr id="27" name="TextBox 27"/>
          <p:cNvSpPr txBox="1"/>
          <p:nvPr/>
        </p:nvSpPr>
        <p:spPr>
          <a:xfrm>
            <a:off x="1108411" y="3618330"/>
            <a:ext cx="10288097" cy="4779514"/>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Video </a:t>
            </a:r>
            <a:r>
              <a:rPr lang="en-US" sz="2400" b="1" spc="-36" dirty="0" err="1">
                <a:solidFill>
                  <a:srgbClr val="000000"/>
                </a:solidFill>
                <a:latin typeface="Abhaya Libre Regular"/>
              </a:rPr>
              <a:t>vsebina</a:t>
            </a:r>
            <a:r>
              <a:rPr lang="en-US" sz="2400" b="1" spc="-36" dirty="0">
                <a:solidFill>
                  <a:srgbClr val="000000"/>
                </a:solidFill>
                <a:latin typeface="Abhaya Libre Regular"/>
              </a:rPr>
              <a:t> – </a:t>
            </a:r>
            <a:r>
              <a:rPr lang="en-US" sz="2400" spc="-36" dirty="0">
                <a:solidFill>
                  <a:srgbClr val="000000"/>
                </a:solidFill>
                <a:latin typeface="Abhaya Libre Regular"/>
              </a:rPr>
              <a:t>Po </a:t>
            </a:r>
            <a:r>
              <a:rPr lang="en-US" sz="2400" spc="-36" dirty="0" err="1">
                <a:solidFill>
                  <a:srgbClr val="000000"/>
                </a:solidFill>
                <a:latin typeface="Abhaya Libre Regular"/>
              </a:rPr>
              <a:t>podatkih</a:t>
            </a:r>
            <a:r>
              <a:rPr lang="en-US" sz="2400" spc="-36" dirty="0">
                <a:solidFill>
                  <a:srgbClr val="000000"/>
                </a:solidFill>
                <a:latin typeface="Abhaya Libre Regular"/>
              </a:rPr>
              <a:t> </a:t>
            </a:r>
            <a:r>
              <a:rPr lang="en-US" sz="2400" spc="-36" dirty="0" err="1">
                <a:solidFill>
                  <a:srgbClr val="000000"/>
                </a:solidFill>
                <a:latin typeface="Abhaya Libre Regular"/>
              </a:rPr>
              <a:t>Forbesa</a:t>
            </a:r>
            <a:r>
              <a:rPr lang="en-US" sz="2400" spc="-36" dirty="0">
                <a:solidFill>
                  <a:srgbClr val="000000"/>
                </a:solidFill>
                <a:latin typeface="Abhaya Libre Regular"/>
              </a:rPr>
              <a:t> 91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potrošnikov</a:t>
            </a:r>
            <a:r>
              <a:rPr lang="en-US" sz="2400" spc="-36" dirty="0">
                <a:solidFill>
                  <a:srgbClr val="000000"/>
                </a:solidFill>
                <a:latin typeface="Abhaya Libre Regular"/>
              </a:rPr>
              <a:t> </a:t>
            </a:r>
            <a:r>
              <a:rPr lang="en-US" sz="2400" spc="-36" dirty="0" err="1">
                <a:solidFill>
                  <a:srgbClr val="000000"/>
                </a:solidFill>
                <a:latin typeface="Abhaya Libre Regular"/>
              </a:rPr>
              <a:t>pravi</a:t>
            </a:r>
            <a:r>
              <a:rPr lang="en-US" sz="2400" spc="-36" dirty="0">
                <a:solidFill>
                  <a:srgbClr val="000000"/>
                </a:solidFill>
                <a:latin typeface="Abhaya Libre Regular"/>
              </a:rPr>
              <a:t>, da </a:t>
            </a:r>
            <a:r>
              <a:rPr lang="en-US" sz="2400" spc="-36" dirty="0" err="1">
                <a:solidFill>
                  <a:srgbClr val="000000"/>
                </a:solidFill>
                <a:latin typeface="Abhaya Libre Regular"/>
              </a:rPr>
              <a:t>raje</a:t>
            </a:r>
            <a:r>
              <a:rPr lang="en-US" sz="2400" spc="-36" dirty="0">
                <a:solidFill>
                  <a:srgbClr val="000000"/>
                </a:solidFill>
                <a:latin typeface="Abhaya Libre Regular"/>
              </a:rPr>
              <a:t> </a:t>
            </a:r>
            <a:r>
              <a:rPr lang="en-US" sz="2400" spc="-36" dirty="0" err="1">
                <a:solidFill>
                  <a:srgbClr val="000000"/>
                </a:solidFill>
                <a:latin typeface="Abhaya Libre Regular"/>
              </a:rPr>
              <a:t>gledajo</a:t>
            </a:r>
            <a:r>
              <a:rPr lang="en-US" sz="2400" spc="-36" dirty="0">
                <a:solidFill>
                  <a:srgbClr val="000000"/>
                </a:solidFill>
                <a:latin typeface="Abhaya Libre Regular"/>
              </a:rPr>
              <a:t> </a:t>
            </a:r>
            <a:r>
              <a:rPr lang="en-US" sz="2400" spc="-36" dirty="0" err="1">
                <a:solidFill>
                  <a:srgbClr val="000000"/>
                </a:solidFill>
                <a:latin typeface="Abhaya Libre Regular"/>
              </a:rPr>
              <a:t>interaktivno</a:t>
            </a:r>
            <a:r>
              <a:rPr lang="en-US" sz="2400" spc="-36" dirty="0">
                <a:solidFill>
                  <a:srgbClr val="000000"/>
                </a:solidFill>
                <a:latin typeface="Abhaya Libre Regular"/>
              </a:rPr>
              <a:t> in </a:t>
            </a:r>
            <a:r>
              <a:rPr lang="en-US" sz="2400" spc="-36" dirty="0" err="1">
                <a:solidFill>
                  <a:srgbClr val="000000"/>
                </a:solidFill>
                <a:latin typeface="Abhaya Libre Regular"/>
              </a:rPr>
              <a:t>vizualno</a:t>
            </a:r>
            <a:r>
              <a:rPr lang="en-US" sz="2400" spc="-36" dirty="0">
                <a:solidFill>
                  <a:srgbClr val="000000"/>
                </a:solidFill>
                <a:latin typeface="Abhaya Libre Regular"/>
              </a:rPr>
              <a:t> </a:t>
            </a:r>
            <a:r>
              <a:rPr lang="en-US" sz="2400" spc="-36" dirty="0" err="1">
                <a:solidFill>
                  <a:srgbClr val="000000"/>
                </a:solidFill>
                <a:latin typeface="Abhaya Libre Regular"/>
              </a:rPr>
              <a:t>vsebino</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branje</a:t>
            </a:r>
            <a:r>
              <a:rPr lang="en-US" sz="2400" spc="-36" dirty="0">
                <a:solidFill>
                  <a:srgbClr val="000000"/>
                </a:solidFill>
                <a:latin typeface="Abhaya Libre Regular"/>
              </a:rPr>
              <a:t> </a:t>
            </a:r>
            <a:r>
              <a:rPr lang="en-US" sz="2400" spc="-36" dirty="0" err="1">
                <a:solidFill>
                  <a:srgbClr val="000000"/>
                </a:solidFill>
                <a:latin typeface="Abhaya Libre Regular"/>
              </a:rPr>
              <a:t>tradicionalnih</a:t>
            </a:r>
            <a:r>
              <a:rPr lang="en-US" sz="2400" spc="-36" dirty="0">
                <a:solidFill>
                  <a:srgbClr val="000000"/>
                </a:solidFill>
                <a:latin typeface="Abhaya Libre Regular"/>
              </a:rPr>
              <a:t> </a:t>
            </a:r>
            <a:r>
              <a:rPr lang="en-US" sz="2400" spc="-36" dirty="0" err="1">
                <a:solidFill>
                  <a:srgbClr val="000000"/>
                </a:solidFill>
                <a:latin typeface="Abhaya Libre Regular"/>
              </a:rPr>
              <a:t>informacij</a:t>
            </a:r>
            <a:r>
              <a:rPr lang="en-US" sz="2400" spc="-36" dirty="0">
                <a:solidFill>
                  <a:srgbClr val="000000"/>
                </a:solidFill>
                <a:latin typeface="Abhaya Libre Regular"/>
              </a:rPr>
              <a:t> o </a:t>
            </a:r>
            <a:r>
              <a:rPr lang="en-US" sz="2400" spc="-36" dirty="0" err="1">
                <a:solidFill>
                  <a:srgbClr val="000000"/>
                </a:solidFill>
                <a:latin typeface="Abhaya Libre Regular"/>
              </a:rPr>
              <a:t>izdelku</a:t>
            </a:r>
            <a:r>
              <a:rPr lang="en-US" sz="2400" spc="-36" dirty="0">
                <a:solidFill>
                  <a:srgbClr val="000000"/>
                </a:solidFill>
                <a:latin typeface="Abhaya Libre Regular"/>
              </a:rPr>
              <a:t>. In </a:t>
            </a:r>
            <a:r>
              <a:rPr lang="en-US" sz="2400" spc="-36" dirty="0" err="1">
                <a:solidFill>
                  <a:srgbClr val="000000"/>
                </a:solidFill>
                <a:latin typeface="Abhaya Libre Regular"/>
              </a:rPr>
              <a:t>potrošniki</a:t>
            </a:r>
            <a:r>
              <a:rPr lang="en-US" sz="2400" spc="-36" dirty="0">
                <a:solidFill>
                  <a:srgbClr val="000000"/>
                </a:solidFill>
                <a:latin typeface="Abhaya Libre Regular"/>
              </a:rPr>
              <a:t> </a:t>
            </a:r>
            <a:r>
              <a:rPr lang="en-US" sz="2400" spc="-36" dirty="0" err="1">
                <a:solidFill>
                  <a:srgbClr val="000000"/>
                </a:solidFill>
                <a:latin typeface="Abhaya Libre Regular"/>
              </a:rPr>
              <a:t>imajo</a:t>
            </a:r>
            <a:r>
              <a:rPr lang="en-US" sz="2400" spc="-36" dirty="0">
                <a:solidFill>
                  <a:srgbClr val="000000"/>
                </a:solidFill>
                <a:latin typeface="Abhaya Libre Regular"/>
              </a:rPr>
              <a:t> 85 </a:t>
            </a:r>
            <a:r>
              <a:rPr lang="en-US" sz="2400" spc="-36" dirty="0" err="1">
                <a:solidFill>
                  <a:srgbClr val="000000"/>
                </a:solidFill>
                <a:latin typeface="Abhaya Libre Regular"/>
              </a:rPr>
              <a:t>odstotkov</a:t>
            </a:r>
            <a:r>
              <a:rPr lang="en-US" sz="2400" spc="-36" dirty="0">
                <a:solidFill>
                  <a:srgbClr val="000000"/>
                </a:solidFill>
                <a:latin typeface="Abhaya Libre Regular"/>
              </a:rPr>
              <a:t> </a:t>
            </a:r>
            <a:r>
              <a:rPr lang="en-US" sz="2400" spc="-36" dirty="0" err="1">
                <a:solidFill>
                  <a:srgbClr val="000000"/>
                </a:solidFill>
                <a:latin typeface="Abhaya Libre Regular"/>
              </a:rPr>
              <a:t>večjo</a:t>
            </a:r>
            <a:r>
              <a:rPr lang="en-US" sz="2400" spc="-36" dirty="0">
                <a:solidFill>
                  <a:srgbClr val="000000"/>
                </a:solidFill>
                <a:latin typeface="Abhaya Libre Regular"/>
              </a:rPr>
              <a:t> </a:t>
            </a:r>
            <a:r>
              <a:rPr lang="en-US" sz="2400" spc="-36" dirty="0" err="1">
                <a:solidFill>
                  <a:srgbClr val="000000"/>
                </a:solidFill>
                <a:latin typeface="Abhaya Libre Regular"/>
              </a:rPr>
              <a:t>verjetnost</a:t>
            </a:r>
            <a:r>
              <a:rPr lang="en-US" sz="2400" spc="-36" dirty="0">
                <a:solidFill>
                  <a:srgbClr val="000000"/>
                </a:solidFill>
                <a:latin typeface="Abhaya Libre Regular"/>
              </a:rPr>
              <a:t>, da </a:t>
            </a:r>
            <a:r>
              <a:rPr lang="en-US" sz="2400" spc="-36" dirty="0" err="1">
                <a:solidFill>
                  <a:srgbClr val="000000"/>
                </a:solidFill>
                <a:latin typeface="Abhaya Libre Regular"/>
              </a:rPr>
              <a:t>bodo</a:t>
            </a:r>
            <a:r>
              <a:rPr lang="en-US" sz="2400" spc="-36" dirty="0">
                <a:solidFill>
                  <a:srgbClr val="000000"/>
                </a:solidFill>
                <a:latin typeface="Abhaya Libre Regular"/>
              </a:rPr>
              <a:t> </a:t>
            </a:r>
            <a:r>
              <a:rPr lang="en-US" sz="2400" spc="-36" dirty="0" err="1">
                <a:solidFill>
                  <a:srgbClr val="000000"/>
                </a:solidFill>
                <a:latin typeface="Abhaya Libre Regular"/>
              </a:rPr>
              <a:t>kupili</a:t>
            </a:r>
            <a:r>
              <a:rPr lang="en-US" sz="2400" spc="-36" dirty="0">
                <a:solidFill>
                  <a:srgbClr val="000000"/>
                </a:solidFill>
                <a:latin typeface="Abhaya Libre Regular"/>
              </a:rPr>
              <a:t> </a:t>
            </a:r>
            <a:r>
              <a:rPr lang="en-US" sz="2400" spc="-36" dirty="0" err="1">
                <a:solidFill>
                  <a:srgbClr val="000000"/>
                </a:solidFill>
                <a:latin typeface="Abhaya Libre Regular"/>
              </a:rPr>
              <a:t>vaš</a:t>
            </a:r>
            <a:r>
              <a:rPr lang="en-US" sz="2400" spc="-36" dirty="0">
                <a:solidFill>
                  <a:srgbClr val="000000"/>
                </a:solidFill>
                <a:latin typeface="Abhaya Libre Regular"/>
              </a:rPr>
              <a:t>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potem</a:t>
            </a:r>
            <a:r>
              <a:rPr lang="en-US" sz="2400" spc="-36" dirty="0">
                <a:solidFill>
                  <a:srgbClr val="000000"/>
                </a:solidFill>
                <a:latin typeface="Abhaya Libre Regular"/>
              </a:rPr>
              <a:t> ko </a:t>
            </a:r>
            <a:r>
              <a:rPr lang="en-US" sz="2400" spc="-36" dirty="0" err="1">
                <a:solidFill>
                  <a:srgbClr val="000000"/>
                </a:solidFill>
                <a:latin typeface="Abhaya Libre Regular"/>
              </a:rPr>
              <a:t>si</a:t>
            </a:r>
            <a:r>
              <a:rPr lang="en-US" sz="2400" spc="-36" dirty="0">
                <a:solidFill>
                  <a:srgbClr val="000000"/>
                </a:solidFill>
                <a:latin typeface="Abhaya Libre Regular"/>
              </a:rPr>
              <a:t> </a:t>
            </a:r>
            <a:r>
              <a:rPr lang="en-US" sz="2400" spc="-36" dirty="0" err="1">
                <a:solidFill>
                  <a:srgbClr val="000000"/>
                </a:solidFill>
                <a:latin typeface="Abhaya Libre Regular"/>
              </a:rPr>
              <a:t>bodo</a:t>
            </a:r>
            <a:r>
              <a:rPr lang="en-US" sz="2400" spc="-36" dirty="0">
                <a:solidFill>
                  <a:srgbClr val="000000"/>
                </a:solidFill>
                <a:latin typeface="Abhaya Libre Regular"/>
              </a:rPr>
              <a:t> </a:t>
            </a:r>
            <a:r>
              <a:rPr lang="en-US" sz="2400" spc="-36" dirty="0" err="1">
                <a:solidFill>
                  <a:srgbClr val="000000"/>
                </a:solidFill>
                <a:latin typeface="Abhaya Libre Regular"/>
              </a:rPr>
              <a:t>ogledali</a:t>
            </a:r>
            <a:r>
              <a:rPr lang="en-US" sz="2400" spc="-36" dirty="0">
                <a:solidFill>
                  <a:srgbClr val="000000"/>
                </a:solidFill>
                <a:latin typeface="Abhaya Libre Regular"/>
              </a:rPr>
              <a:t> video o </a:t>
            </a:r>
            <a:r>
              <a:rPr lang="en-US" sz="2400" spc="-36" dirty="0" err="1">
                <a:solidFill>
                  <a:srgbClr val="000000"/>
                </a:solidFill>
                <a:latin typeface="Abhaya Libre Regular"/>
              </a:rPr>
              <a:t>njem</a:t>
            </a:r>
            <a:r>
              <a:rPr lang="en-US" sz="2400" spc="-36" dirty="0">
                <a:solidFill>
                  <a:srgbClr val="000000"/>
                </a:solidFill>
                <a:latin typeface="Abhaya Libre Regular"/>
              </a:rPr>
              <a:t>. </a:t>
            </a:r>
            <a:r>
              <a:rPr lang="en-US" sz="2400" spc="-36" dirty="0" err="1">
                <a:solidFill>
                  <a:srgbClr val="000000"/>
                </a:solidFill>
                <a:latin typeface="Abhaya Libre Regular"/>
              </a:rPr>
              <a:t>Če</a:t>
            </a:r>
            <a:r>
              <a:rPr lang="en-US" sz="2400" spc="-36" dirty="0">
                <a:solidFill>
                  <a:srgbClr val="000000"/>
                </a:solidFill>
                <a:latin typeface="Abhaya Libre Regular"/>
              </a:rPr>
              <a:t> je </a:t>
            </a:r>
            <a:r>
              <a:rPr lang="en-US" sz="2400" spc="-36" dirty="0" err="1">
                <a:solidFill>
                  <a:srgbClr val="000000"/>
                </a:solidFill>
                <a:latin typeface="Abhaya Libre Regular"/>
              </a:rPr>
              <a:t>oglas</a:t>
            </a:r>
            <a:r>
              <a:rPr lang="en-US" sz="2400" spc="-36" dirty="0">
                <a:solidFill>
                  <a:srgbClr val="000000"/>
                </a:solidFill>
                <a:latin typeface="Abhaya Libre Regular"/>
              </a:rPr>
              <a:t> </a:t>
            </a:r>
            <a:r>
              <a:rPr lang="en-US" sz="2400" spc="-36" dirty="0" err="1">
                <a:solidFill>
                  <a:srgbClr val="000000"/>
                </a:solidFill>
                <a:latin typeface="Abhaya Libre Regular"/>
              </a:rPr>
              <a:t>zanimiv</a:t>
            </a:r>
            <a:r>
              <a:rPr lang="en-US" sz="2400" spc="-36" dirty="0">
                <a:solidFill>
                  <a:srgbClr val="000000"/>
                </a:solidFill>
                <a:latin typeface="Abhaya Libre Regular"/>
              </a:rPr>
              <a:t>, </a:t>
            </a:r>
            <a:r>
              <a:rPr lang="en-US" sz="2400" spc="-36" dirty="0" err="1">
                <a:solidFill>
                  <a:srgbClr val="000000"/>
                </a:solidFill>
                <a:latin typeface="Abhaya Libre Regular"/>
              </a:rPr>
              <a:t>zabaven</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edinstven</a:t>
            </a:r>
            <a:r>
              <a:rPr lang="en-US" sz="2400" spc="-36" dirty="0">
                <a:solidFill>
                  <a:srgbClr val="000000"/>
                </a:solidFill>
                <a:latin typeface="Abhaya Libre Regular"/>
              </a:rPr>
              <a:t>, ga </a:t>
            </a:r>
            <a:r>
              <a:rPr lang="en-US" sz="2400" spc="-36" dirty="0" err="1">
                <a:solidFill>
                  <a:srgbClr val="000000"/>
                </a:solidFill>
                <a:latin typeface="Abhaya Libre Regular"/>
              </a:rPr>
              <a:t>bodo</a:t>
            </a:r>
            <a:r>
              <a:rPr lang="en-US" sz="2400" spc="-36" dirty="0">
                <a:solidFill>
                  <a:srgbClr val="000000"/>
                </a:solidFill>
                <a:latin typeface="Abhaya Libre Regular"/>
              </a:rPr>
              <a:t> </a:t>
            </a:r>
            <a:r>
              <a:rPr lang="en-US" sz="2400" spc="-36" dirty="0" err="1">
                <a:solidFill>
                  <a:srgbClr val="000000"/>
                </a:solidFill>
                <a:latin typeface="Abhaya Libre Regular"/>
              </a:rPr>
              <a:t>ljudje</a:t>
            </a:r>
            <a:r>
              <a:rPr lang="en-US" sz="2400" spc="-36" dirty="0">
                <a:solidFill>
                  <a:srgbClr val="000000"/>
                </a:solidFill>
                <a:latin typeface="Abhaya Libre Regular"/>
              </a:rPr>
              <a:t> </a:t>
            </a:r>
            <a:r>
              <a:rPr lang="en-US" sz="2400" spc="-36" dirty="0" err="1">
                <a:solidFill>
                  <a:srgbClr val="000000"/>
                </a:solidFill>
                <a:latin typeface="Abhaya Libre Regular"/>
              </a:rPr>
              <a:t>iskali</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spletu</a:t>
            </a:r>
            <a:r>
              <a:rPr lang="en-US" sz="2400" spc="-36" dirty="0">
                <a:solidFill>
                  <a:srgbClr val="000000"/>
                </a:solidFill>
                <a:latin typeface="Abhaya Libre Regular"/>
              </a:rPr>
              <a:t> in </a:t>
            </a:r>
            <a:r>
              <a:rPr lang="en-US" sz="2400" spc="-36" dirty="0" err="1">
                <a:solidFill>
                  <a:srgbClr val="000000"/>
                </a:solidFill>
                <a:latin typeface="Abhaya Libre Regular"/>
              </a:rPr>
              <a:t>delili</a:t>
            </a:r>
            <a:r>
              <a:rPr lang="en-US" sz="2400" spc="-36" dirty="0">
                <a:solidFill>
                  <a:srgbClr val="000000"/>
                </a:solidFill>
                <a:latin typeface="Abhaya Libre Regular"/>
              </a:rPr>
              <a:t> s </a:t>
            </a:r>
            <a:r>
              <a:rPr lang="en-US" sz="2400" spc="-36" dirty="0" err="1">
                <a:solidFill>
                  <a:srgbClr val="000000"/>
                </a:solidFill>
                <a:latin typeface="Abhaya Libre Regular"/>
              </a:rPr>
              <a:t>prijatelji</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a:solidFill>
                  <a:srgbClr val="000000"/>
                </a:solidFill>
                <a:latin typeface="Abhaya Libre Regular"/>
              </a:rPr>
              <a:t>SEO (Search Engine Optimization) </a:t>
            </a:r>
            <a:r>
              <a:rPr lang="en-US" sz="2400" spc="-36" dirty="0">
                <a:solidFill>
                  <a:srgbClr val="000000"/>
                </a:solidFill>
                <a:latin typeface="Abhaya Libre Regular"/>
              </a:rPr>
              <a:t>– </a:t>
            </a:r>
            <a:r>
              <a:rPr lang="en-US" sz="2400" spc="-36" dirty="0" err="1">
                <a:solidFill>
                  <a:srgbClr val="000000"/>
                </a:solidFill>
                <a:latin typeface="Abhaya Libre Regular"/>
              </a:rPr>
              <a:t>strategije</a:t>
            </a:r>
            <a:r>
              <a:rPr lang="en-US" sz="2400" spc="-36" dirty="0">
                <a:solidFill>
                  <a:srgbClr val="000000"/>
                </a:solidFill>
                <a:latin typeface="Abhaya Libre Regular"/>
              </a:rPr>
              <a:t>, ki </a:t>
            </a:r>
            <a:r>
              <a:rPr lang="en-US" sz="2400" spc="-36" dirty="0" err="1">
                <a:solidFill>
                  <a:srgbClr val="000000"/>
                </a:solidFill>
                <a:latin typeface="Abhaya Libre Regular"/>
              </a:rPr>
              <a:t>jih</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a:t>
            </a:r>
            <a:r>
              <a:rPr lang="en-US" sz="2400" spc="-36" dirty="0" err="1">
                <a:solidFill>
                  <a:srgbClr val="000000"/>
                </a:solidFill>
                <a:latin typeface="Abhaya Libre Regular"/>
              </a:rPr>
              <a:t>uporabljajo</a:t>
            </a:r>
            <a:r>
              <a:rPr lang="en-US" sz="2400" spc="-36" dirty="0">
                <a:solidFill>
                  <a:srgbClr val="000000"/>
                </a:solidFill>
                <a:latin typeface="Abhaya Libre Regular"/>
              </a:rPr>
              <a:t>, da se </a:t>
            </a:r>
            <a:r>
              <a:rPr lang="en-US" sz="2400" spc="-36" dirty="0" err="1">
                <a:solidFill>
                  <a:srgbClr val="000000"/>
                </a:solidFill>
                <a:latin typeface="Abhaya Libre Regular"/>
              </a:rPr>
              <a:t>uvrstijo</a:t>
            </a:r>
            <a:r>
              <a:rPr lang="en-US" sz="2400" spc="-36" dirty="0">
                <a:solidFill>
                  <a:srgbClr val="000000"/>
                </a:solidFill>
                <a:latin typeface="Abhaya Libre Regular"/>
              </a:rPr>
              <a:t> </a:t>
            </a:r>
            <a:r>
              <a:rPr lang="en-US" sz="2400" spc="-36" dirty="0" err="1">
                <a:solidFill>
                  <a:srgbClr val="000000"/>
                </a:solidFill>
                <a:latin typeface="Abhaya Libre Regular"/>
              </a:rPr>
              <a:t>visoko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sezname</a:t>
            </a:r>
            <a:r>
              <a:rPr lang="en-US" sz="2400" spc="-36" dirty="0">
                <a:solidFill>
                  <a:srgbClr val="000000"/>
                </a:solidFill>
                <a:latin typeface="Abhaya Libre Regular"/>
              </a:rPr>
              <a:t> </a:t>
            </a:r>
            <a:r>
              <a:rPr lang="en-US" sz="2400" spc="-36" dirty="0" err="1">
                <a:solidFill>
                  <a:srgbClr val="000000"/>
                </a:solidFill>
                <a:latin typeface="Abhaya Libre Regular"/>
              </a:rPr>
              <a:t>rezultatov</a:t>
            </a:r>
            <a:r>
              <a:rPr lang="en-US" sz="2400" spc="-36" dirty="0">
                <a:solidFill>
                  <a:srgbClr val="000000"/>
                </a:solidFill>
                <a:latin typeface="Abhaya Libre Regular"/>
              </a:rPr>
              <a:t> </a:t>
            </a:r>
            <a:r>
              <a:rPr lang="en-US" sz="2400" spc="-36" dirty="0" err="1">
                <a:solidFill>
                  <a:srgbClr val="000000"/>
                </a:solidFill>
                <a:latin typeface="Abhaya Libre Regular"/>
              </a:rPr>
              <a:t>iskalnikov</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so Google, Bing, Yahoo in </a:t>
            </a:r>
            <a:r>
              <a:rPr lang="en-US" sz="2400" spc="-36" dirty="0" err="1">
                <a:solidFill>
                  <a:srgbClr val="000000"/>
                </a:solidFill>
                <a:latin typeface="Abhaya Libre Regular"/>
              </a:rPr>
              <a:t>drugi</a:t>
            </a:r>
            <a:r>
              <a:rPr lang="en-US" sz="2400" spc="-36" dirty="0">
                <a:solidFill>
                  <a:srgbClr val="000000"/>
                </a:solidFill>
                <a:latin typeface="Abhaya Libre Regular"/>
              </a:rPr>
              <a:t>. Ker </a:t>
            </a:r>
            <a:r>
              <a:rPr lang="en-US" sz="2400" spc="-36" dirty="0" err="1">
                <a:solidFill>
                  <a:srgbClr val="000000"/>
                </a:solidFill>
                <a:latin typeface="Abhaya Libre Regular"/>
              </a:rPr>
              <a:t>igra</a:t>
            </a:r>
            <a:r>
              <a:rPr lang="en-US" sz="2400" spc="-36" dirty="0">
                <a:solidFill>
                  <a:srgbClr val="000000"/>
                </a:solidFill>
                <a:latin typeface="Abhaya Libre Regular"/>
              </a:rPr>
              <a:t> internet </a:t>
            </a:r>
            <a:r>
              <a:rPr lang="en-US" sz="2400" spc="-36" dirty="0" err="1">
                <a:solidFill>
                  <a:srgbClr val="000000"/>
                </a:solidFill>
                <a:latin typeface="Abhaya Libre Regular"/>
              </a:rPr>
              <a:t>vse</a:t>
            </a:r>
            <a:r>
              <a:rPr lang="en-US" sz="2400" spc="-36" dirty="0">
                <a:solidFill>
                  <a:srgbClr val="000000"/>
                </a:solidFill>
                <a:latin typeface="Abhaya Libre Regular"/>
              </a:rPr>
              <a:t> </a:t>
            </a:r>
            <a:r>
              <a:rPr lang="en-US" sz="2400" spc="-36" dirty="0" err="1">
                <a:solidFill>
                  <a:srgbClr val="000000"/>
                </a:solidFill>
                <a:latin typeface="Abhaya Libre Regular"/>
              </a:rPr>
              <a:t>bolj</a:t>
            </a:r>
            <a:r>
              <a:rPr lang="en-US" sz="2400" spc="-36" dirty="0">
                <a:solidFill>
                  <a:srgbClr val="000000"/>
                </a:solidFill>
                <a:latin typeface="Abhaya Libre Regular"/>
              </a:rPr>
              <a:t> </a:t>
            </a:r>
            <a:r>
              <a:rPr lang="en-US" sz="2400" spc="-36" dirty="0" err="1">
                <a:solidFill>
                  <a:srgbClr val="000000"/>
                </a:solidFill>
                <a:latin typeface="Abhaya Libre Regular"/>
              </a:rPr>
              <a:t>osrednjo</a:t>
            </a:r>
            <a:r>
              <a:rPr lang="en-US" sz="2400" spc="-36" dirty="0">
                <a:solidFill>
                  <a:srgbClr val="000000"/>
                </a:solidFill>
                <a:latin typeface="Abhaya Libre Regular"/>
              </a:rPr>
              <a:t> </a:t>
            </a:r>
            <a:r>
              <a:rPr lang="en-US" sz="2400" spc="-36" dirty="0" err="1">
                <a:solidFill>
                  <a:srgbClr val="000000"/>
                </a:solidFill>
                <a:latin typeface="Abhaya Libre Regular"/>
              </a:rPr>
              <a:t>vlogo</a:t>
            </a:r>
            <a:r>
              <a:rPr lang="en-US" sz="2400" spc="-36" dirty="0">
                <a:solidFill>
                  <a:srgbClr val="000000"/>
                </a:solidFill>
                <a:latin typeface="Abhaya Libre Regular"/>
              </a:rPr>
              <a:t> pri </a:t>
            </a:r>
            <a:r>
              <a:rPr lang="en-US" sz="2400" spc="-36" dirty="0" err="1">
                <a:solidFill>
                  <a:srgbClr val="000000"/>
                </a:solidFill>
                <a:latin typeface="Abhaya Libre Regular"/>
              </a:rPr>
              <a:t>trženju</a:t>
            </a:r>
            <a:r>
              <a:rPr lang="en-US" sz="2400" spc="-36" dirty="0">
                <a:solidFill>
                  <a:srgbClr val="000000"/>
                </a:solidFill>
                <a:latin typeface="Abhaya Libre Regular"/>
              </a:rPr>
              <a:t> in </a:t>
            </a:r>
            <a:r>
              <a:rPr lang="en-US" sz="2400" spc="-36" dirty="0" err="1">
                <a:solidFill>
                  <a:srgbClr val="000000"/>
                </a:solidFill>
                <a:latin typeface="Abhaya Libre Regular"/>
              </a:rPr>
              <a:t>prodaji</a:t>
            </a:r>
            <a:r>
              <a:rPr lang="en-US" sz="2400" spc="-36" dirty="0">
                <a:solidFill>
                  <a:srgbClr val="000000"/>
                </a:solidFill>
                <a:latin typeface="Abhaya Libre Regular"/>
              </a:rPr>
              <a:t>, je </a:t>
            </a:r>
            <a:r>
              <a:rPr lang="en-US" sz="2400" spc="-36" dirty="0" err="1">
                <a:solidFill>
                  <a:srgbClr val="000000"/>
                </a:solidFill>
                <a:latin typeface="Abhaya Libre Regular"/>
              </a:rPr>
              <a:t>ključnega</a:t>
            </a:r>
            <a:r>
              <a:rPr lang="en-US" sz="2400" spc="-36" dirty="0">
                <a:solidFill>
                  <a:srgbClr val="000000"/>
                </a:solidFill>
                <a:latin typeface="Abhaya Libre Regular"/>
              </a:rPr>
              <a:t> </a:t>
            </a:r>
            <a:r>
              <a:rPr lang="en-US" sz="2400" spc="-36" dirty="0" err="1">
                <a:solidFill>
                  <a:srgbClr val="000000"/>
                </a:solidFill>
                <a:latin typeface="Abhaya Libre Regular"/>
              </a:rPr>
              <a:t>pomena</a:t>
            </a:r>
            <a:r>
              <a:rPr lang="en-US" sz="2400" spc="-36" dirty="0">
                <a:solidFill>
                  <a:srgbClr val="000000"/>
                </a:solidFill>
                <a:latin typeface="Abhaya Libre Regular"/>
              </a:rPr>
              <a:t>, da se </a:t>
            </a:r>
            <a:r>
              <a:rPr lang="en-US" sz="2400" spc="-36" dirty="0" err="1">
                <a:solidFill>
                  <a:srgbClr val="000000"/>
                </a:solidFill>
                <a:latin typeface="Abhaya Libre Regular"/>
              </a:rPr>
              <a:t>vaše</a:t>
            </a:r>
            <a:r>
              <a:rPr lang="en-US" sz="2400" spc="-36" dirty="0">
                <a:solidFill>
                  <a:srgbClr val="000000"/>
                </a:solidFill>
                <a:latin typeface="Abhaya Libre Regular"/>
              </a:rPr>
              <a:t> </a:t>
            </a:r>
            <a:r>
              <a:rPr lang="en-US" sz="2400" spc="-36" dirty="0" err="1">
                <a:solidFill>
                  <a:srgbClr val="000000"/>
                </a:solidFill>
                <a:latin typeface="Abhaya Libre Regular"/>
              </a:rPr>
              <a:t>podjetje</a:t>
            </a:r>
            <a:r>
              <a:rPr lang="en-US" sz="2400" spc="-36" dirty="0">
                <a:solidFill>
                  <a:srgbClr val="000000"/>
                </a:solidFill>
                <a:latin typeface="Abhaya Libre Regular"/>
              </a:rPr>
              <a:t> </a:t>
            </a:r>
            <a:r>
              <a:rPr lang="en-US" sz="2400" spc="-36" dirty="0" err="1">
                <a:solidFill>
                  <a:srgbClr val="000000"/>
                </a:solidFill>
                <a:latin typeface="Abhaya Libre Regular"/>
              </a:rPr>
              <a:t>prikaže</a:t>
            </a:r>
            <a:r>
              <a:rPr lang="en-US" sz="2400" spc="-36" dirty="0">
                <a:solidFill>
                  <a:srgbClr val="000000"/>
                </a:solidFill>
                <a:latin typeface="Abhaya Libre Regular"/>
              </a:rPr>
              <a:t> v </a:t>
            </a:r>
            <a:r>
              <a:rPr lang="en-US" sz="2400" spc="-36" dirty="0" err="1">
                <a:solidFill>
                  <a:srgbClr val="000000"/>
                </a:solidFill>
                <a:latin typeface="Abhaya Libre Regular"/>
              </a:rPr>
              <a:t>rezultatih</a:t>
            </a:r>
            <a:r>
              <a:rPr lang="en-US" sz="2400" spc="-36" dirty="0">
                <a:solidFill>
                  <a:srgbClr val="000000"/>
                </a:solidFill>
                <a:latin typeface="Abhaya Libre Regular"/>
              </a:rPr>
              <a:t> </a:t>
            </a:r>
            <a:r>
              <a:rPr lang="en-US" sz="2400" spc="-36" dirty="0" err="1">
                <a:solidFill>
                  <a:srgbClr val="000000"/>
                </a:solidFill>
                <a:latin typeface="Abhaya Libre Regular"/>
              </a:rPr>
              <a:t>iskanja</a:t>
            </a:r>
            <a:r>
              <a:rPr lang="en-US" sz="2400" spc="-36" dirty="0">
                <a:solidFill>
                  <a:srgbClr val="000000"/>
                </a:solidFill>
                <a:latin typeface="Abhaya Libre Regular"/>
              </a:rPr>
              <a:t>, ko </a:t>
            </a:r>
            <a:r>
              <a:rPr lang="en-US" sz="2400" spc="-36" dirty="0" err="1">
                <a:solidFill>
                  <a:srgbClr val="000000"/>
                </a:solidFill>
                <a:latin typeface="Abhaya Libre Regular"/>
              </a:rPr>
              <a:t>nekdo</a:t>
            </a:r>
            <a:r>
              <a:rPr lang="en-US" sz="2400" spc="-36" dirty="0">
                <a:solidFill>
                  <a:srgbClr val="000000"/>
                </a:solidFill>
                <a:latin typeface="Abhaya Libre Regular"/>
              </a:rPr>
              <a:t> </a:t>
            </a:r>
            <a:r>
              <a:rPr lang="en-US" sz="2400" spc="-36" dirty="0" err="1">
                <a:solidFill>
                  <a:srgbClr val="000000"/>
                </a:solidFill>
                <a:latin typeface="Abhaya Libre Regular"/>
              </a:rPr>
              <a:t>opravi</a:t>
            </a:r>
            <a:r>
              <a:rPr lang="en-US" sz="2400" spc="-36" dirty="0">
                <a:solidFill>
                  <a:srgbClr val="000000"/>
                </a:solidFill>
                <a:latin typeface="Abhaya Libre Regular"/>
              </a:rPr>
              <a:t> </a:t>
            </a:r>
            <a:r>
              <a:rPr lang="en-US" sz="2400" spc="-36" dirty="0" err="1">
                <a:solidFill>
                  <a:srgbClr val="000000"/>
                </a:solidFill>
                <a:latin typeface="Abhaya Libre Regular"/>
              </a:rPr>
              <a:t>sorodno</a:t>
            </a:r>
            <a:r>
              <a:rPr lang="en-US" sz="2400" spc="-36" dirty="0">
                <a:solidFill>
                  <a:srgbClr val="000000"/>
                </a:solidFill>
                <a:latin typeface="Abhaya Libre Regular"/>
              </a:rPr>
              <a:t> </a:t>
            </a:r>
            <a:r>
              <a:rPr lang="en-US" sz="2400" spc="-36" dirty="0" err="1">
                <a:solidFill>
                  <a:srgbClr val="000000"/>
                </a:solidFill>
                <a:latin typeface="Abhaya Libre Regular"/>
              </a:rPr>
              <a:t>iskanje</a:t>
            </a:r>
            <a:r>
              <a:rPr lang="en-US" sz="2400" spc="-36" dirty="0">
                <a:solidFill>
                  <a:srgbClr val="000000"/>
                </a:solidFill>
                <a:latin typeface="Abhaya Libre Regular"/>
              </a:rPr>
              <a:t>.</a:t>
            </a:r>
          </a:p>
        </p:txBody>
      </p:sp>
      <p:pic>
        <p:nvPicPr>
          <p:cNvPr id="32" name="Picture 3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9632120">
            <a:off x="-4359519" y="-2644076"/>
            <a:ext cx="5721823" cy="5669807"/>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6603835">
            <a:off x="5191393" y="-10749108"/>
            <a:ext cx="11622266" cy="12388074"/>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0800000">
            <a:off x="15480240" y="8115777"/>
            <a:ext cx="3334026" cy="3588482"/>
          </a:xfrm>
          <a:prstGeom prst="rect">
            <a:avLst/>
          </a:prstGeom>
        </p:spPr>
      </p:pic>
      <p:pic>
        <p:nvPicPr>
          <p:cNvPr id="35" name="Picture 3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9614497">
            <a:off x="-1147374" y="7574079"/>
            <a:ext cx="4352147" cy="4346443"/>
          </a:xfrm>
          <a:prstGeom prst="rect">
            <a:avLst/>
          </a:prstGeom>
        </p:spPr>
      </p:pic>
      <p:pic>
        <p:nvPicPr>
          <p:cNvPr id="37" name="Picture 37"/>
          <p:cNvPicPr>
            <a:picLocks noChangeAspect="1"/>
          </p:cNvPicPr>
          <p:nvPr/>
        </p:nvPicPr>
        <p:blipFill>
          <a:blip r:embed="rId25"/>
          <a:srcRect/>
          <a:stretch>
            <a:fillRect/>
          </a:stretch>
        </p:blipFill>
        <p:spPr>
          <a:xfrm>
            <a:off x="7555793" y="9357675"/>
            <a:ext cx="3710720" cy="779251"/>
          </a:xfrm>
          <a:prstGeom prst="rect">
            <a:avLst/>
          </a:prstGeom>
        </p:spPr>
      </p:pic>
      <p:sp>
        <p:nvSpPr>
          <p:cNvPr id="39" name="TextBox 9"/>
          <p:cNvSpPr txBox="1"/>
          <p:nvPr/>
        </p:nvSpPr>
        <p:spPr>
          <a:xfrm>
            <a:off x="1257200" y="2060782"/>
            <a:ext cx="11820991"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Pet </a:t>
            </a:r>
            <a:r>
              <a:rPr lang="en-US" sz="6410" dirty="0" err="1">
                <a:solidFill>
                  <a:srgbClr val="000000"/>
                </a:solidFill>
                <a:latin typeface="Abhaya Libre Regular"/>
              </a:rPr>
              <a:t>bistvenih</a:t>
            </a:r>
            <a:r>
              <a:rPr lang="en-US" sz="6410" dirty="0">
                <a:solidFill>
                  <a:srgbClr val="000000"/>
                </a:solidFill>
                <a:latin typeface="Abhaya Libre Regular"/>
              </a:rPr>
              <a:t> </a:t>
            </a:r>
            <a:r>
              <a:rPr lang="en-US" sz="6410" dirty="0" err="1">
                <a:solidFill>
                  <a:srgbClr val="000000"/>
                </a:solidFill>
                <a:latin typeface="Abhaya Libre Regular"/>
              </a:rPr>
              <a:t>tržnih</a:t>
            </a:r>
            <a:r>
              <a:rPr lang="en-US" sz="6410" dirty="0">
                <a:solidFill>
                  <a:srgbClr val="000000"/>
                </a:solidFill>
                <a:latin typeface="Abhaya Libre Regular"/>
              </a:rPr>
              <a:t> </a:t>
            </a:r>
            <a:r>
              <a:rPr lang="en-US" sz="6410" dirty="0" err="1">
                <a:solidFill>
                  <a:srgbClr val="000000"/>
                </a:solidFill>
                <a:latin typeface="Abhaya Libre Regular"/>
              </a:rPr>
              <a:t>trendov</a:t>
            </a:r>
            <a:endParaRPr lang="en-US" sz="6410" dirty="0">
              <a:solidFill>
                <a:srgbClr val="000000"/>
              </a:solidFill>
              <a:latin typeface="Abhaya Libre Regular"/>
            </a:endParaRPr>
          </a:p>
        </p:txBody>
      </p:sp>
    </p:spTree>
    <p:extLst>
      <p:ext uri="{BB962C8B-B14F-4D97-AF65-F5344CB8AC3E}">
        <p14:creationId xmlns:p14="http://schemas.microsoft.com/office/powerpoint/2010/main" val="119258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err="1">
                <a:solidFill>
                  <a:srgbClr val="04989E"/>
                </a:solidFill>
                <a:latin typeface="Abhaya Libre Regular"/>
              </a:rPr>
              <a:t>Inovacije</a:t>
            </a:r>
            <a:r>
              <a:rPr lang="en-US" sz="9000" dirty="0">
                <a:solidFill>
                  <a:srgbClr val="04989E"/>
                </a:solidFill>
                <a:latin typeface="Abhaya Libre Regular"/>
              </a:rPr>
              <a:t> / novo </a:t>
            </a:r>
            <a:r>
              <a:rPr lang="en-US" sz="9000" dirty="0" err="1">
                <a:solidFill>
                  <a:srgbClr val="04989E"/>
                </a:solidFill>
                <a:latin typeface="Abhaya Libre Regular"/>
              </a:rPr>
              <a:t>blago</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1923721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4173200" y="3848100"/>
            <a:ext cx="3095735" cy="3024082"/>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1667013" y="3011018"/>
            <a:ext cx="12159533" cy="5651547"/>
          </a:xfrm>
          <a:prstGeom prst="rect">
            <a:avLst/>
          </a:prstGeom>
        </p:spPr>
        <p:txBody>
          <a:bodyPr wrap="square" lIns="0" tIns="0" rIns="0" bIns="0" rtlCol="0" anchor="t">
            <a:spAutoFit/>
          </a:bodyPr>
          <a:lstStyle/>
          <a:p>
            <a:pPr algn="just">
              <a:lnSpc>
                <a:spcPts val="3359"/>
              </a:lnSpc>
            </a:pPr>
            <a:r>
              <a:rPr lang="en-US" sz="2400" b="1" spc="-36" dirty="0" err="1">
                <a:solidFill>
                  <a:srgbClr val="000000"/>
                </a:solidFill>
                <a:latin typeface="Abhaya Libre Regular"/>
              </a:rPr>
              <a:t>Razvoj</a:t>
            </a:r>
            <a:r>
              <a:rPr lang="en-US" sz="2400" b="1" spc="-36" dirty="0">
                <a:solidFill>
                  <a:srgbClr val="000000"/>
                </a:solidFill>
                <a:latin typeface="Abhaya Libre Regular"/>
              </a:rPr>
              <a:t> </a:t>
            </a:r>
            <a:r>
              <a:rPr lang="en-US" sz="2400" b="1" spc="-36" dirty="0" err="1">
                <a:solidFill>
                  <a:srgbClr val="000000"/>
                </a:solidFill>
                <a:latin typeface="Abhaya Libre Regular"/>
              </a:rPr>
              <a:t>izdelkov</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imenovan</a:t>
            </a:r>
            <a:r>
              <a:rPr lang="en-US" sz="2400" spc="-36" dirty="0">
                <a:solidFill>
                  <a:srgbClr val="000000"/>
                </a:solidFill>
                <a:latin typeface="Abhaya Libre Regular"/>
              </a:rPr>
              <a:t> </a:t>
            </a:r>
            <a:r>
              <a:rPr lang="en-US" sz="2400" spc="-36" dirty="0" err="1">
                <a:solidFill>
                  <a:srgbClr val="000000"/>
                </a:solidFill>
                <a:latin typeface="Abhaya Libre Regular"/>
              </a:rPr>
              <a:t>tudi</a:t>
            </a:r>
            <a:r>
              <a:rPr lang="en-US" sz="2400" spc="-36" dirty="0">
                <a:solidFill>
                  <a:srgbClr val="000000"/>
                </a:solidFill>
                <a:latin typeface="Abhaya Libre Regular"/>
              </a:rPr>
              <a:t> </a:t>
            </a:r>
            <a:r>
              <a:rPr lang="en-US" sz="2400" spc="-36" dirty="0" err="1">
                <a:solidFill>
                  <a:srgbClr val="000000"/>
                </a:solidFill>
                <a:latin typeface="Abhaya Libre Regular"/>
              </a:rPr>
              <a:t>upravljanje</a:t>
            </a:r>
            <a:r>
              <a:rPr lang="en-US" sz="2400" spc="-36" dirty="0">
                <a:solidFill>
                  <a:srgbClr val="000000"/>
                </a:solidFill>
                <a:latin typeface="Abhaya Libre Regular"/>
              </a:rPr>
              <a:t> </a:t>
            </a:r>
            <a:r>
              <a:rPr lang="en-US" sz="2400" spc="-36" dirty="0" err="1">
                <a:solidFill>
                  <a:srgbClr val="000000"/>
                </a:solidFill>
                <a:latin typeface="Abhaya Libre Regular"/>
              </a:rPr>
              <a:t>novih</a:t>
            </a:r>
            <a:r>
              <a:rPr lang="en-US" sz="2400" spc="-36" dirty="0">
                <a:solidFill>
                  <a:srgbClr val="000000"/>
                </a:solidFill>
                <a:latin typeface="Abhaya Libre Regular"/>
              </a:rPr>
              <a:t> </a:t>
            </a:r>
            <a:r>
              <a:rPr lang="en-US" sz="2400" spc="-36" dirty="0" err="1">
                <a:solidFill>
                  <a:srgbClr val="000000"/>
                </a:solidFill>
                <a:latin typeface="Abhaya Libre Regular"/>
              </a:rPr>
              <a:t>izdelkov</a:t>
            </a:r>
            <a:r>
              <a:rPr lang="en-US" sz="2400" spc="-36" dirty="0">
                <a:solidFill>
                  <a:srgbClr val="000000"/>
                </a:solidFill>
                <a:latin typeface="Abhaya Libre Regular"/>
              </a:rPr>
              <a:t> – je </a:t>
            </a:r>
            <a:r>
              <a:rPr lang="en-US" sz="2400" spc="-36" dirty="0" err="1">
                <a:solidFill>
                  <a:srgbClr val="000000"/>
                </a:solidFill>
                <a:latin typeface="Abhaya Libre Regular"/>
              </a:rPr>
              <a:t>vrsta</a:t>
            </a:r>
            <a:r>
              <a:rPr lang="en-US" sz="2400" spc="-36" dirty="0">
                <a:solidFill>
                  <a:srgbClr val="000000"/>
                </a:solidFill>
                <a:latin typeface="Abhaya Libre Regular"/>
              </a:rPr>
              <a:t> </a:t>
            </a:r>
            <a:r>
              <a:rPr lang="en-US" sz="2400" spc="-36" dirty="0" err="1">
                <a:solidFill>
                  <a:srgbClr val="000000"/>
                </a:solidFill>
                <a:latin typeface="Abhaya Libre Regular"/>
              </a:rPr>
              <a:t>korakov</a:t>
            </a:r>
            <a:r>
              <a:rPr lang="en-US" sz="2400" spc="-36" dirty="0">
                <a:solidFill>
                  <a:srgbClr val="000000"/>
                </a:solidFill>
                <a:latin typeface="Abhaya Libre Regular"/>
              </a:rPr>
              <a:t>, ki </a:t>
            </a:r>
            <a:r>
              <a:rPr lang="en-US" sz="2400" spc="-36" dirty="0" err="1">
                <a:solidFill>
                  <a:srgbClr val="000000"/>
                </a:solidFill>
                <a:latin typeface="Abhaya Libre Regular"/>
              </a:rPr>
              <a:t>vključuje</a:t>
            </a:r>
            <a:r>
              <a:rPr lang="en-US" sz="2400" spc="-36" dirty="0">
                <a:solidFill>
                  <a:srgbClr val="000000"/>
                </a:solidFill>
                <a:latin typeface="Abhaya Libre Regular"/>
              </a:rPr>
              <a:t> </a:t>
            </a:r>
            <a:r>
              <a:rPr lang="en-US" sz="2400" spc="-36" dirty="0" err="1">
                <a:solidFill>
                  <a:srgbClr val="000000"/>
                </a:solidFill>
                <a:latin typeface="Abhaya Libre Regular"/>
              </a:rPr>
              <a:t>konceptualizacijo</a:t>
            </a:r>
            <a:r>
              <a:rPr lang="en-US" sz="2400" spc="-36" dirty="0">
                <a:solidFill>
                  <a:srgbClr val="000000"/>
                </a:solidFill>
                <a:latin typeface="Abhaya Libre Regular"/>
              </a:rPr>
              <a:t>, </a:t>
            </a:r>
            <a:r>
              <a:rPr lang="en-US" sz="2400" spc="-36" dirty="0" err="1">
                <a:solidFill>
                  <a:srgbClr val="000000"/>
                </a:solidFill>
                <a:latin typeface="Abhaya Libre Regular"/>
              </a:rPr>
              <a:t>oblikovanje</a:t>
            </a:r>
            <a:r>
              <a:rPr lang="en-US" sz="2400" spc="-36" dirty="0">
                <a:solidFill>
                  <a:srgbClr val="000000"/>
                </a:solidFill>
                <a:latin typeface="Abhaya Libre Regular"/>
              </a:rPr>
              <a:t>, </a:t>
            </a:r>
            <a:r>
              <a:rPr lang="en-US" sz="2400" spc="-36" dirty="0" err="1">
                <a:solidFill>
                  <a:srgbClr val="000000"/>
                </a:solidFill>
                <a:latin typeface="Abhaya Libre Regular"/>
              </a:rPr>
              <a:t>razvoj</a:t>
            </a:r>
            <a:r>
              <a:rPr lang="en-US" sz="2400" spc="-36" dirty="0">
                <a:solidFill>
                  <a:srgbClr val="000000"/>
                </a:solidFill>
                <a:latin typeface="Abhaya Libre Regular"/>
              </a:rPr>
              <a:t> in </a:t>
            </a:r>
            <a:r>
              <a:rPr lang="en-US" sz="2400" spc="-36" dirty="0" err="1">
                <a:solidFill>
                  <a:srgbClr val="000000"/>
                </a:solidFill>
                <a:latin typeface="Abhaya Libre Regular"/>
              </a:rPr>
              <a:t>trženje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novo </a:t>
            </a:r>
            <a:r>
              <a:rPr lang="en-US" sz="2400" spc="-36" dirty="0" err="1">
                <a:solidFill>
                  <a:srgbClr val="000000"/>
                </a:solidFill>
                <a:latin typeface="Abhaya Libre Regular"/>
              </a:rPr>
              <a:t>ustvarjenega</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novo </a:t>
            </a:r>
            <a:r>
              <a:rPr lang="en-US" sz="2400" spc="-36" dirty="0" err="1">
                <a:solidFill>
                  <a:srgbClr val="000000"/>
                </a:solidFill>
                <a:latin typeface="Abhaya Libre Regular"/>
              </a:rPr>
              <a:t>preimenovanega</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storitev</a:t>
            </a:r>
            <a:r>
              <a:rPr lang="en-US" sz="2400" spc="-36" dirty="0">
                <a:solidFill>
                  <a:srgbClr val="000000"/>
                </a:solidFill>
                <a:latin typeface="Abhaya Libre Regular"/>
              </a:rPr>
              <a:t>. </a:t>
            </a:r>
            <a:r>
              <a:rPr lang="en-US" sz="2400" spc="-36" dirty="0" err="1">
                <a:solidFill>
                  <a:srgbClr val="000000"/>
                </a:solidFill>
                <a:latin typeface="Abhaya Libre Regular"/>
              </a:rPr>
              <a:t>Razvoj</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a:t>
            </a:r>
            <a:r>
              <a:rPr lang="en-US" sz="2400" spc="-36" dirty="0" err="1">
                <a:solidFill>
                  <a:srgbClr val="000000"/>
                </a:solidFill>
                <a:latin typeface="Abhaya Libre Regular"/>
              </a:rPr>
              <a:t>vključuje</a:t>
            </a:r>
            <a:r>
              <a:rPr lang="en-US" sz="2400" spc="-36" dirty="0">
                <a:solidFill>
                  <a:srgbClr val="000000"/>
                </a:solidFill>
                <a:latin typeface="Abhaya Libre Regular"/>
              </a:rPr>
              <a:t> </a:t>
            </a:r>
            <a:r>
              <a:rPr lang="en-US" sz="2400" spc="-36" dirty="0" err="1">
                <a:solidFill>
                  <a:srgbClr val="000000"/>
                </a:solidFill>
                <a:latin typeface="Abhaya Libre Regular"/>
              </a:rPr>
              <a:t>celotno</a:t>
            </a:r>
            <a:r>
              <a:rPr lang="en-US" sz="2400" spc="-36" dirty="0">
                <a:solidFill>
                  <a:srgbClr val="000000"/>
                </a:solidFill>
                <a:latin typeface="Abhaya Libre Regular"/>
              </a:rPr>
              <a:t> pot </a:t>
            </a:r>
            <a:r>
              <a:rPr lang="en-US" sz="2400" spc="-36" dirty="0" err="1">
                <a:solidFill>
                  <a:srgbClr val="000000"/>
                </a:solidFill>
                <a:latin typeface="Abhaya Libre Regular"/>
              </a:rPr>
              <a:t>izdelka</a:t>
            </a:r>
            <a:r>
              <a:rPr lang="en-US" sz="2400" spc="-36" dirty="0">
                <a:solidFill>
                  <a:srgbClr val="000000"/>
                </a:solidFill>
                <a:latin typeface="Abhaya Libre Regular"/>
              </a:rPr>
              <a:t> – od </a:t>
            </a:r>
            <a:r>
              <a:rPr lang="en-US" sz="2400" spc="-36" dirty="0" err="1">
                <a:solidFill>
                  <a:srgbClr val="000000"/>
                </a:solidFill>
                <a:latin typeface="Abhaya Libre Regular"/>
              </a:rPr>
              <a:t>začetne</a:t>
            </a:r>
            <a:r>
              <a:rPr lang="en-US" sz="2400" spc="-36" dirty="0">
                <a:solidFill>
                  <a:srgbClr val="000000"/>
                </a:solidFill>
                <a:latin typeface="Abhaya Libre Regular"/>
              </a:rPr>
              <a:t> </a:t>
            </a:r>
            <a:r>
              <a:rPr lang="en-US" sz="2400" spc="-36" dirty="0" err="1">
                <a:solidFill>
                  <a:srgbClr val="000000"/>
                </a:solidFill>
                <a:latin typeface="Abhaya Libre Regular"/>
              </a:rPr>
              <a:t>ideje</a:t>
            </a:r>
            <a:r>
              <a:rPr lang="en-US" sz="2400" spc="-36" dirty="0">
                <a:solidFill>
                  <a:srgbClr val="000000"/>
                </a:solidFill>
                <a:latin typeface="Abhaya Libre Regular"/>
              </a:rPr>
              <a:t> do </a:t>
            </a:r>
            <a:r>
              <a:rPr lang="en-US" sz="2400" spc="-36" dirty="0" err="1">
                <a:solidFill>
                  <a:srgbClr val="000000"/>
                </a:solidFill>
                <a:latin typeface="Abhaya Libre Regular"/>
              </a:rPr>
              <a:t>izdaje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Cilj</a:t>
            </a:r>
            <a:r>
              <a:rPr lang="en-US" sz="2400" spc="-36" dirty="0">
                <a:solidFill>
                  <a:srgbClr val="000000"/>
                </a:solidFill>
                <a:latin typeface="Abhaya Libre Regular"/>
              </a:rPr>
              <a:t> </a:t>
            </a:r>
            <a:r>
              <a:rPr lang="en-US" sz="2400" spc="-36" dirty="0" err="1">
                <a:solidFill>
                  <a:srgbClr val="000000"/>
                </a:solidFill>
                <a:latin typeface="Abhaya Libre Regular"/>
              </a:rPr>
              <a:t>razvoja</a:t>
            </a:r>
            <a:r>
              <a:rPr lang="en-US" sz="2400" spc="-36" dirty="0">
                <a:solidFill>
                  <a:srgbClr val="000000"/>
                </a:solidFill>
                <a:latin typeface="Abhaya Libre Regular"/>
              </a:rPr>
              <a:t> </a:t>
            </a:r>
            <a:r>
              <a:rPr lang="en-US" sz="2400" spc="-36" dirty="0" err="1">
                <a:solidFill>
                  <a:srgbClr val="000000"/>
                </a:solidFill>
                <a:latin typeface="Abhaya Libre Regular"/>
              </a:rPr>
              <a:t>izdelkov</a:t>
            </a:r>
            <a:r>
              <a:rPr lang="en-US" sz="2400" spc="-36" dirty="0">
                <a:solidFill>
                  <a:srgbClr val="000000"/>
                </a:solidFill>
                <a:latin typeface="Abhaya Libre Regular"/>
              </a:rPr>
              <a:t> s </a:t>
            </a:r>
            <a:r>
              <a:rPr lang="en-US" sz="2400" spc="-36" dirty="0" err="1">
                <a:solidFill>
                  <a:srgbClr val="000000"/>
                </a:solidFill>
                <a:latin typeface="Abhaya Libre Regular"/>
              </a:rPr>
              <a:t>poslovnega</a:t>
            </a:r>
            <a:r>
              <a:rPr lang="en-US" sz="2400" spc="-36" dirty="0">
                <a:solidFill>
                  <a:srgbClr val="000000"/>
                </a:solidFill>
                <a:latin typeface="Abhaya Libre Regular"/>
              </a:rPr>
              <a:t> </a:t>
            </a:r>
            <a:r>
              <a:rPr lang="en-US" sz="2400" spc="-36" dirty="0" err="1">
                <a:solidFill>
                  <a:srgbClr val="000000"/>
                </a:solidFill>
                <a:latin typeface="Abhaya Libre Regular"/>
              </a:rPr>
              <a:t>vidika</a:t>
            </a:r>
            <a:r>
              <a:rPr lang="en-US" sz="2400" spc="-36" dirty="0">
                <a:solidFill>
                  <a:srgbClr val="000000"/>
                </a:solidFill>
                <a:latin typeface="Abhaya Libre Regular"/>
              </a:rPr>
              <a:t> je </a:t>
            </a:r>
            <a:r>
              <a:rPr lang="en-US" sz="2400" spc="-36" dirty="0" err="1">
                <a:solidFill>
                  <a:srgbClr val="000000"/>
                </a:solidFill>
                <a:latin typeface="Abhaya Libre Regular"/>
              </a:rPr>
              <a:t>gojiti</a:t>
            </a:r>
            <a:r>
              <a:rPr lang="en-US" sz="2400" spc="-36" dirty="0">
                <a:solidFill>
                  <a:srgbClr val="000000"/>
                </a:solidFill>
                <a:latin typeface="Abhaya Libre Regular"/>
              </a:rPr>
              <a:t>, </a:t>
            </a:r>
            <a:r>
              <a:rPr lang="en-US" sz="2400" spc="-36" dirty="0" err="1">
                <a:solidFill>
                  <a:srgbClr val="000000"/>
                </a:solidFill>
                <a:latin typeface="Abhaya Libre Regular"/>
              </a:rPr>
              <a:t>ohranjati</a:t>
            </a:r>
            <a:r>
              <a:rPr lang="en-US" sz="2400" spc="-36" dirty="0">
                <a:solidFill>
                  <a:srgbClr val="000000"/>
                </a:solidFill>
                <a:latin typeface="Abhaya Libre Regular"/>
              </a:rPr>
              <a:t> in </a:t>
            </a:r>
            <a:r>
              <a:rPr lang="en-US" sz="2400" spc="-36" dirty="0" err="1">
                <a:solidFill>
                  <a:srgbClr val="000000"/>
                </a:solidFill>
                <a:latin typeface="Abhaya Libre Regular"/>
              </a:rPr>
              <a:t>povečevati</a:t>
            </a:r>
            <a:r>
              <a:rPr lang="en-US" sz="2400" spc="-36" dirty="0">
                <a:solidFill>
                  <a:srgbClr val="000000"/>
                </a:solidFill>
                <a:latin typeface="Abhaya Libre Regular"/>
              </a:rPr>
              <a:t> </a:t>
            </a:r>
            <a:r>
              <a:rPr lang="en-US" sz="2400" spc="-36" dirty="0" err="1">
                <a:solidFill>
                  <a:srgbClr val="000000"/>
                </a:solidFill>
                <a:latin typeface="Abhaya Libre Regular"/>
              </a:rPr>
              <a:t>tržni</a:t>
            </a:r>
            <a:r>
              <a:rPr lang="en-US" sz="2400" spc="-36" dirty="0">
                <a:solidFill>
                  <a:srgbClr val="000000"/>
                </a:solidFill>
                <a:latin typeface="Abhaya Libre Regular"/>
              </a:rPr>
              <a:t> </a:t>
            </a:r>
            <a:r>
              <a:rPr lang="en-US" sz="2400" spc="-36" dirty="0" err="1">
                <a:solidFill>
                  <a:srgbClr val="000000"/>
                </a:solidFill>
                <a:latin typeface="Abhaya Libre Regular"/>
              </a:rPr>
              <a:t>delež</a:t>
            </a:r>
            <a:r>
              <a:rPr lang="en-US" sz="2400" spc="-36" dirty="0">
                <a:solidFill>
                  <a:srgbClr val="000000"/>
                </a:solidFill>
                <a:latin typeface="Abhaya Libre Regular"/>
              </a:rPr>
              <a:t> </a:t>
            </a:r>
            <a:r>
              <a:rPr lang="en-US" sz="2400" spc="-36" dirty="0" err="1">
                <a:solidFill>
                  <a:srgbClr val="000000"/>
                </a:solidFill>
                <a:latin typeface="Abhaya Libre Regular"/>
              </a:rPr>
              <a:t>podjetja</a:t>
            </a:r>
            <a:r>
              <a:rPr lang="en-US" sz="2400" spc="-36" dirty="0">
                <a:solidFill>
                  <a:srgbClr val="000000"/>
                </a:solidFill>
                <a:latin typeface="Abhaya Libre Regular"/>
              </a:rPr>
              <a:t> z </a:t>
            </a:r>
            <a:r>
              <a:rPr lang="en-US" sz="2400" spc="-36" dirty="0" err="1">
                <a:solidFill>
                  <a:srgbClr val="000000"/>
                </a:solidFill>
                <a:latin typeface="Abhaya Libre Regular"/>
              </a:rPr>
              <a:t>zadovoljevanjem</a:t>
            </a:r>
            <a:r>
              <a:rPr lang="en-US" sz="2400" spc="-36" dirty="0">
                <a:solidFill>
                  <a:srgbClr val="000000"/>
                </a:solidFill>
                <a:latin typeface="Abhaya Libre Regular"/>
              </a:rPr>
              <a:t> </a:t>
            </a:r>
            <a:r>
              <a:rPr lang="en-US" sz="2400" spc="-36" dirty="0" err="1">
                <a:solidFill>
                  <a:srgbClr val="000000"/>
                </a:solidFill>
                <a:latin typeface="Abhaya Libre Regular"/>
              </a:rPr>
              <a:t>povpraševanja</a:t>
            </a:r>
            <a:r>
              <a:rPr lang="en-US" sz="2400" spc="-36" dirty="0">
                <a:solidFill>
                  <a:srgbClr val="000000"/>
                </a:solidFill>
                <a:latin typeface="Abhaya Libre Regular"/>
              </a:rPr>
              <a:t> </a:t>
            </a:r>
            <a:r>
              <a:rPr lang="en-US" sz="2400" spc="-36" dirty="0" err="1">
                <a:solidFill>
                  <a:srgbClr val="000000"/>
                </a:solidFill>
                <a:latin typeface="Abhaya Libre Regular"/>
              </a:rPr>
              <a:t>potrošnikov</a:t>
            </a:r>
            <a:r>
              <a:rPr lang="en-US" sz="2400" spc="-36" dirty="0">
                <a:solidFill>
                  <a:srgbClr val="000000"/>
                </a:solidFill>
                <a:latin typeface="Abhaya Libre Regular"/>
              </a:rPr>
              <a:t>. S </a:t>
            </a:r>
            <a:r>
              <a:rPr lang="en-US" sz="2400" spc="-36" dirty="0" err="1">
                <a:solidFill>
                  <a:srgbClr val="000000"/>
                </a:solidFill>
                <a:latin typeface="Abhaya Libre Regular"/>
              </a:rPr>
              <a:t>stališča</a:t>
            </a:r>
            <a:r>
              <a:rPr lang="en-US" sz="2400" spc="-36" dirty="0">
                <a:solidFill>
                  <a:srgbClr val="000000"/>
                </a:solidFill>
                <a:latin typeface="Abhaya Libre Regular"/>
              </a:rPr>
              <a:t> </a:t>
            </a:r>
            <a:r>
              <a:rPr lang="en-US" sz="2400" spc="-36" dirty="0" err="1">
                <a:solidFill>
                  <a:srgbClr val="000000"/>
                </a:solidFill>
                <a:latin typeface="Abhaya Libre Regular"/>
              </a:rPr>
              <a:t>kupca</a:t>
            </a:r>
            <a:r>
              <a:rPr lang="en-US" sz="2400" spc="-36" dirty="0">
                <a:solidFill>
                  <a:srgbClr val="000000"/>
                </a:solidFill>
                <a:latin typeface="Abhaya Libre Regular"/>
              </a:rPr>
              <a:t> je </a:t>
            </a:r>
            <a:r>
              <a:rPr lang="en-US" sz="2400" spc="-36" dirty="0" err="1">
                <a:solidFill>
                  <a:srgbClr val="000000"/>
                </a:solidFill>
                <a:latin typeface="Abhaya Libre Regular"/>
              </a:rPr>
              <a:t>zagotoviti</a:t>
            </a:r>
            <a:r>
              <a:rPr lang="en-US" sz="2400" spc="-36" dirty="0">
                <a:solidFill>
                  <a:srgbClr val="000000"/>
                </a:solidFill>
                <a:latin typeface="Abhaya Libre Regular"/>
              </a:rPr>
              <a:t> </a:t>
            </a:r>
            <a:r>
              <a:rPr lang="en-US" sz="2400" spc="-36" dirty="0" err="1">
                <a:solidFill>
                  <a:srgbClr val="000000"/>
                </a:solidFill>
                <a:latin typeface="Abhaya Libre Regular"/>
              </a:rPr>
              <a:t>vrednost</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kakovostnega</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storitve</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Vsak</a:t>
            </a:r>
            <a:r>
              <a:rPr lang="en-US" sz="2400" spc="-36" dirty="0">
                <a:solidFill>
                  <a:srgbClr val="000000"/>
                </a:solidFill>
                <a:latin typeface="Abhaya Libre Regular"/>
              </a:rPr>
              <a:t> </a:t>
            </a:r>
            <a:r>
              <a:rPr lang="en-US" sz="2400" spc="-36" dirty="0" err="1">
                <a:solidFill>
                  <a:srgbClr val="000000"/>
                </a:solidFill>
                <a:latin typeface="Abhaya Libre Regular"/>
              </a:rPr>
              <a:t>izdelek</a:t>
            </a:r>
            <a:r>
              <a:rPr lang="en-US" sz="2400" spc="-36" dirty="0">
                <a:solidFill>
                  <a:srgbClr val="000000"/>
                </a:solidFill>
                <a:latin typeface="Abhaya Libre Regular"/>
              </a:rPr>
              <a:t> ne </a:t>
            </a:r>
            <a:r>
              <a:rPr lang="en-US" sz="2400" spc="-36" dirty="0" err="1">
                <a:solidFill>
                  <a:srgbClr val="000000"/>
                </a:solidFill>
                <a:latin typeface="Abhaya Libre Regular"/>
              </a:rPr>
              <a:t>bo</a:t>
            </a:r>
            <a:r>
              <a:rPr lang="en-US" sz="2400" spc="-36" dirty="0">
                <a:solidFill>
                  <a:srgbClr val="000000"/>
                </a:solidFill>
                <a:latin typeface="Abhaya Libre Regular"/>
              </a:rPr>
              <a:t> </a:t>
            </a:r>
            <a:r>
              <a:rPr lang="en-US" sz="2400" spc="-36" dirty="0" err="1">
                <a:solidFill>
                  <a:srgbClr val="000000"/>
                </a:solidFill>
                <a:latin typeface="Abhaya Libre Regular"/>
              </a:rPr>
              <a:t>všeč</a:t>
            </a:r>
            <a:r>
              <a:rPr lang="en-US" sz="2400" spc="-36" dirty="0">
                <a:solidFill>
                  <a:srgbClr val="000000"/>
                </a:solidFill>
                <a:latin typeface="Abhaya Libre Regular"/>
              </a:rPr>
              <a:t> </a:t>
            </a:r>
            <a:r>
              <a:rPr lang="en-US" sz="2400" spc="-36" dirty="0" err="1">
                <a:solidFill>
                  <a:srgbClr val="000000"/>
                </a:solidFill>
                <a:latin typeface="Abhaya Libre Regular"/>
              </a:rPr>
              <a:t>vsaki</a:t>
            </a:r>
            <a:r>
              <a:rPr lang="en-US" sz="2400" spc="-36" dirty="0">
                <a:solidFill>
                  <a:srgbClr val="000000"/>
                </a:solidFill>
                <a:latin typeface="Abhaya Libre Regular"/>
              </a:rPr>
              <a:t> </a:t>
            </a:r>
            <a:r>
              <a:rPr lang="en-US" sz="2400" spc="-36" dirty="0" err="1">
                <a:solidFill>
                  <a:srgbClr val="000000"/>
                </a:solidFill>
                <a:latin typeface="Abhaya Libre Regular"/>
              </a:rPr>
              <a:t>stranki</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bazi</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 </a:t>
            </a:r>
            <a:r>
              <a:rPr lang="en-US" sz="2400" spc="-36" dirty="0" err="1">
                <a:solidFill>
                  <a:srgbClr val="000000"/>
                </a:solidFill>
                <a:latin typeface="Abhaya Libre Regular"/>
              </a:rPr>
              <a:t>zato</a:t>
            </a:r>
            <a:r>
              <a:rPr lang="en-US" sz="2400" spc="-36" dirty="0">
                <a:solidFill>
                  <a:srgbClr val="000000"/>
                </a:solidFill>
                <a:latin typeface="Abhaya Libre Regular"/>
              </a:rPr>
              <a:t> je </a:t>
            </a:r>
            <a:r>
              <a:rPr lang="en-US" sz="2400" spc="-36" dirty="0" err="1">
                <a:solidFill>
                  <a:srgbClr val="000000"/>
                </a:solidFill>
                <a:latin typeface="Abhaya Libre Regular"/>
              </a:rPr>
              <a:t>opredelitev</a:t>
            </a:r>
            <a:r>
              <a:rPr lang="en-US" sz="2400" spc="-36" dirty="0">
                <a:solidFill>
                  <a:srgbClr val="000000"/>
                </a:solidFill>
                <a:latin typeface="Abhaya Libre Regular"/>
              </a:rPr>
              <a:t> </a:t>
            </a:r>
            <a:r>
              <a:rPr lang="en-US" sz="2400" spc="-36" dirty="0" err="1">
                <a:solidFill>
                  <a:srgbClr val="000000"/>
                </a:solidFill>
                <a:latin typeface="Abhaya Libre Regular"/>
              </a:rPr>
              <a:t>ciljnega</a:t>
            </a:r>
            <a:r>
              <a:rPr lang="en-US" sz="2400" spc="-36" dirty="0">
                <a:solidFill>
                  <a:srgbClr val="000000"/>
                </a:solidFill>
                <a:latin typeface="Abhaya Libre Regular"/>
              </a:rPr>
              <a:t> </a:t>
            </a:r>
            <a:r>
              <a:rPr lang="en-US" sz="2400" spc="-36" dirty="0" err="1">
                <a:solidFill>
                  <a:srgbClr val="000000"/>
                </a:solidFill>
                <a:latin typeface="Abhaya Libre Regular"/>
              </a:rPr>
              <a:t>trga</a:t>
            </a:r>
            <a:r>
              <a:rPr lang="en-US" sz="2400" spc="-36" dirty="0">
                <a:solidFill>
                  <a:srgbClr val="000000"/>
                </a:solidFill>
                <a:latin typeface="Abhaya Libre Regular"/>
              </a:rPr>
              <a:t> za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ključni</a:t>
            </a:r>
            <a:r>
              <a:rPr lang="en-US" sz="2400" spc="-36" dirty="0">
                <a:solidFill>
                  <a:srgbClr val="000000"/>
                </a:solidFill>
                <a:latin typeface="Abhaya Libre Regular"/>
              </a:rPr>
              <a:t> </a:t>
            </a:r>
            <a:r>
              <a:rPr lang="en-US" sz="2400" spc="-36" dirty="0" err="1">
                <a:solidFill>
                  <a:srgbClr val="000000"/>
                </a:solidFill>
                <a:latin typeface="Abhaya Libre Regular"/>
              </a:rPr>
              <a:t>korak</a:t>
            </a:r>
            <a:r>
              <a:rPr lang="en-US" sz="2400" spc="-36" dirty="0">
                <a:solidFill>
                  <a:srgbClr val="000000"/>
                </a:solidFill>
                <a:latin typeface="Abhaya Libre Regular"/>
              </a:rPr>
              <a:t>, ki ga je </a:t>
            </a:r>
            <a:r>
              <a:rPr lang="en-US" sz="2400" spc="-36" dirty="0" err="1">
                <a:solidFill>
                  <a:srgbClr val="000000"/>
                </a:solidFill>
                <a:latin typeface="Abhaya Libre Regular"/>
              </a:rPr>
              <a:t>treba</a:t>
            </a:r>
            <a:r>
              <a:rPr lang="en-US" sz="2400" spc="-36" dirty="0">
                <a:solidFill>
                  <a:srgbClr val="000000"/>
                </a:solidFill>
                <a:latin typeface="Abhaya Libre Regular"/>
              </a:rPr>
              <a:t> </a:t>
            </a:r>
            <a:r>
              <a:rPr lang="en-US" sz="2400" spc="-36" dirty="0" err="1">
                <a:solidFill>
                  <a:srgbClr val="000000"/>
                </a:solidFill>
                <a:latin typeface="Abhaya Libre Regular"/>
              </a:rPr>
              <a:t>opraviti</a:t>
            </a:r>
            <a:r>
              <a:rPr lang="en-US" sz="2400" spc="-36" dirty="0">
                <a:solidFill>
                  <a:srgbClr val="000000"/>
                </a:solidFill>
                <a:latin typeface="Abhaya Libre Regular"/>
              </a:rPr>
              <a:t> </a:t>
            </a:r>
            <a:r>
              <a:rPr lang="en-US" sz="2400" spc="-36" dirty="0" err="1">
                <a:solidFill>
                  <a:srgbClr val="000000"/>
                </a:solidFill>
                <a:latin typeface="Abhaya Libre Regular"/>
              </a:rPr>
              <a:t>zgodaj</a:t>
            </a:r>
            <a:r>
              <a:rPr lang="en-US" sz="2400" spc="-36" dirty="0">
                <a:solidFill>
                  <a:srgbClr val="000000"/>
                </a:solidFill>
                <a:latin typeface="Abhaya Libre Regular"/>
              </a:rPr>
              <a:t> v </a:t>
            </a:r>
            <a:r>
              <a:rPr lang="en-US" sz="2400" spc="-36" dirty="0" err="1">
                <a:solidFill>
                  <a:srgbClr val="000000"/>
                </a:solidFill>
                <a:latin typeface="Abhaya Libre Regular"/>
              </a:rPr>
              <a:t>procesu</a:t>
            </a:r>
            <a:r>
              <a:rPr lang="en-US" sz="2400" spc="-36" dirty="0">
                <a:solidFill>
                  <a:srgbClr val="000000"/>
                </a:solidFill>
                <a:latin typeface="Abhaya Libre Regular"/>
              </a:rPr>
              <a:t> </a:t>
            </a:r>
            <a:r>
              <a:rPr lang="en-US" sz="2400" spc="-36" dirty="0" err="1">
                <a:solidFill>
                  <a:srgbClr val="000000"/>
                </a:solidFill>
                <a:latin typeface="Abhaya Libre Regular"/>
              </a:rPr>
              <a:t>razvoja</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Organizacije</a:t>
            </a:r>
            <a:r>
              <a:rPr lang="en-US" sz="2400" spc="-36" dirty="0">
                <a:solidFill>
                  <a:srgbClr val="000000"/>
                </a:solidFill>
                <a:latin typeface="Abhaya Libre Regular"/>
              </a:rPr>
              <a:t> bi morale </a:t>
            </a:r>
            <a:r>
              <a:rPr lang="en-US" sz="2400" spc="-36" dirty="0" err="1">
                <a:solidFill>
                  <a:srgbClr val="000000"/>
                </a:solidFill>
                <a:latin typeface="Abhaya Libre Regular"/>
              </a:rPr>
              <a:t>izvajati</a:t>
            </a:r>
            <a:r>
              <a:rPr lang="en-US" sz="2400" spc="-36" dirty="0">
                <a:solidFill>
                  <a:srgbClr val="000000"/>
                </a:solidFill>
                <a:latin typeface="Abhaya Libre Regular"/>
              </a:rPr>
              <a:t> </a:t>
            </a:r>
            <a:r>
              <a:rPr lang="en-US" sz="2400" spc="-36" dirty="0" err="1">
                <a:solidFill>
                  <a:srgbClr val="000000"/>
                </a:solidFill>
                <a:latin typeface="Abhaya Libre Regular"/>
              </a:rPr>
              <a:t>kvantitativno</a:t>
            </a:r>
            <a:r>
              <a:rPr lang="en-US" sz="2400" spc="-36" dirty="0">
                <a:solidFill>
                  <a:srgbClr val="000000"/>
                </a:solidFill>
                <a:latin typeface="Abhaya Libre Regular"/>
              </a:rPr>
              <a:t> </a:t>
            </a:r>
            <a:r>
              <a:rPr lang="en-US" sz="2400" spc="-36" dirty="0" err="1">
                <a:solidFill>
                  <a:srgbClr val="000000"/>
                </a:solidFill>
                <a:latin typeface="Abhaya Libre Regular"/>
              </a:rPr>
              <a:t>tržno</a:t>
            </a:r>
            <a:r>
              <a:rPr lang="en-US" sz="2400" spc="-36" dirty="0">
                <a:solidFill>
                  <a:srgbClr val="000000"/>
                </a:solidFill>
                <a:latin typeface="Abhaya Libre Regular"/>
              </a:rPr>
              <a:t> </a:t>
            </a:r>
            <a:r>
              <a:rPr lang="en-US" sz="2400" spc="-36" dirty="0" err="1">
                <a:solidFill>
                  <a:srgbClr val="000000"/>
                </a:solidFill>
                <a:latin typeface="Abhaya Libre Regular"/>
              </a:rPr>
              <a:t>raziskavo</a:t>
            </a:r>
            <a:r>
              <a:rPr lang="en-US" sz="2400" spc="-36" dirty="0">
                <a:solidFill>
                  <a:srgbClr val="000000"/>
                </a:solidFill>
                <a:latin typeface="Abhaya Libre Regular"/>
              </a:rPr>
              <a:t> v </a:t>
            </a:r>
            <a:r>
              <a:rPr lang="en-US" sz="2400" spc="-36" dirty="0" err="1">
                <a:solidFill>
                  <a:srgbClr val="000000"/>
                </a:solidFill>
                <a:latin typeface="Abhaya Libre Regular"/>
              </a:rPr>
              <a:t>vseh</a:t>
            </a:r>
            <a:r>
              <a:rPr lang="en-US" sz="2400" spc="-36" dirty="0">
                <a:solidFill>
                  <a:srgbClr val="000000"/>
                </a:solidFill>
                <a:latin typeface="Abhaya Libre Regular"/>
              </a:rPr>
              <a:t> </a:t>
            </a:r>
            <a:r>
              <a:rPr lang="en-US" sz="2400" spc="-36" dirty="0" err="1">
                <a:solidFill>
                  <a:srgbClr val="000000"/>
                </a:solidFill>
                <a:latin typeface="Abhaya Libre Regular"/>
              </a:rPr>
              <a:t>fazah</a:t>
            </a:r>
            <a:r>
              <a:rPr lang="en-US" sz="2400" spc="-36" dirty="0">
                <a:solidFill>
                  <a:srgbClr val="000000"/>
                </a:solidFill>
                <a:latin typeface="Abhaya Libre Regular"/>
              </a:rPr>
              <a:t> </a:t>
            </a:r>
            <a:r>
              <a:rPr lang="en-US" sz="2400" spc="-36" dirty="0" err="1">
                <a:solidFill>
                  <a:srgbClr val="000000"/>
                </a:solidFill>
                <a:latin typeface="Abhaya Libre Regular"/>
              </a:rPr>
              <a:t>procesa</a:t>
            </a:r>
            <a:r>
              <a:rPr lang="en-US" sz="2400" spc="-36" dirty="0">
                <a:solidFill>
                  <a:srgbClr val="000000"/>
                </a:solidFill>
                <a:latin typeface="Abhaya Libre Regular"/>
              </a:rPr>
              <a:t> </a:t>
            </a:r>
            <a:r>
              <a:rPr lang="en-US" sz="2400" spc="-36" dirty="0" err="1">
                <a:solidFill>
                  <a:srgbClr val="000000"/>
                </a:solidFill>
                <a:latin typeface="Abhaya Libre Regular"/>
              </a:rPr>
              <a:t>oblikovanja</a:t>
            </a:r>
            <a:r>
              <a:rPr lang="en-US" sz="2400" spc="-36" dirty="0">
                <a:solidFill>
                  <a:srgbClr val="000000"/>
                </a:solidFill>
                <a:latin typeface="Abhaya Libre Regular"/>
              </a:rPr>
              <a:t>, </a:t>
            </a:r>
            <a:r>
              <a:rPr lang="en-US" sz="2400" spc="-36" dirty="0" err="1">
                <a:solidFill>
                  <a:srgbClr val="000000"/>
                </a:solidFill>
                <a:latin typeface="Abhaya Libre Regular"/>
              </a:rPr>
              <a:t>tudi</a:t>
            </a:r>
            <a:r>
              <a:rPr lang="en-US" sz="2400" spc="-36" dirty="0">
                <a:solidFill>
                  <a:srgbClr val="000000"/>
                </a:solidFill>
                <a:latin typeface="Abhaya Libre Regular"/>
              </a:rPr>
              <a:t> </a:t>
            </a:r>
            <a:r>
              <a:rPr lang="en-US" sz="2400" spc="-36" dirty="0" err="1">
                <a:solidFill>
                  <a:srgbClr val="000000"/>
                </a:solidFill>
                <a:latin typeface="Abhaya Libre Regular"/>
              </a:rPr>
              <a:t>preden</a:t>
            </a:r>
            <a:r>
              <a:rPr lang="en-US" sz="2400" spc="-36" dirty="0">
                <a:solidFill>
                  <a:srgbClr val="000000"/>
                </a:solidFill>
                <a:latin typeface="Abhaya Libre Regular"/>
              </a:rPr>
              <a:t> je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storitev</a:t>
            </a:r>
            <a:r>
              <a:rPr lang="en-US" sz="2400" spc="-36" dirty="0">
                <a:solidFill>
                  <a:srgbClr val="000000"/>
                </a:solidFill>
                <a:latin typeface="Abhaya Libre Regular"/>
              </a:rPr>
              <a:t> </a:t>
            </a:r>
            <a:r>
              <a:rPr lang="en-US" sz="2400" spc="-36" dirty="0" err="1">
                <a:solidFill>
                  <a:srgbClr val="000000"/>
                </a:solidFill>
                <a:latin typeface="Abhaya Libre Regular"/>
              </a:rPr>
              <a:t>zasnovan</a:t>
            </a:r>
            <a:r>
              <a:rPr lang="en-US" sz="2400" spc="-36" dirty="0">
                <a:solidFill>
                  <a:srgbClr val="000000"/>
                </a:solidFill>
                <a:latin typeface="Abhaya Libre Regular"/>
              </a:rPr>
              <a:t>, med </a:t>
            </a:r>
            <a:r>
              <a:rPr lang="en-US" sz="2400" spc="-36" dirty="0" err="1">
                <a:solidFill>
                  <a:srgbClr val="000000"/>
                </a:solidFill>
                <a:latin typeface="Abhaya Libre Regular"/>
              </a:rPr>
              <a:t>načrtovanjem</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in po </a:t>
            </a:r>
            <a:r>
              <a:rPr lang="en-US" sz="2400" spc="-36" dirty="0" err="1">
                <a:solidFill>
                  <a:srgbClr val="000000"/>
                </a:solidFill>
                <a:latin typeface="Abhaya Libre Regular"/>
              </a:rPr>
              <a:t>tem</a:t>
            </a:r>
            <a:r>
              <a:rPr lang="en-US" sz="2400" spc="-36" dirty="0">
                <a:solidFill>
                  <a:srgbClr val="000000"/>
                </a:solidFill>
                <a:latin typeface="Abhaya Libre Regular"/>
              </a:rPr>
              <a:t>, ko je </a:t>
            </a:r>
            <a:r>
              <a:rPr lang="en-US" sz="2400" spc="-36" dirty="0" err="1">
                <a:solidFill>
                  <a:srgbClr val="000000"/>
                </a:solidFill>
                <a:latin typeface="Abhaya Libre Regular"/>
              </a:rPr>
              <a:t>bil</a:t>
            </a:r>
            <a:r>
              <a:rPr lang="en-US" sz="2400" spc="-36" dirty="0">
                <a:solidFill>
                  <a:srgbClr val="000000"/>
                </a:solidFill>
                <a:latin typeface="Abhaya Libre Regular"/>
              </a:rPr>
              <a:t>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lansiran</a:t>
            </a:r>
            <a:r>
              <a:rPr lang="en-US" sz="2400" spc="-36" dirty="0">
                <a:solidFill>
                  <a:srgbClr val="000000"/>
                </a:solidFill>
                <a:latin typeface="Abhaya Libre Regular"/>
              </a:rPr>
              <a:t>.</a:t>
            </a:r>
          </a:p>
        </p:txBody>
      </p:sp>
      <p:sp>
        <p:nvSpPr>
          <p:cNvPr id="9" name="TextBox 9"/>
          <p:cNvSpPr txBox="1"/>
          <p:nvPr/>
        </p:nvSpPr>
        <p:spPr>
          <a:xfrm>
            <a:off x="1667013" y="2009278"/>
            <a:ext cx="8280738" cy="770736"/>
          </a:xfrm>
          <a:prstGeom prst="rect">
            <a:avLst/>
          </a:prstGeom>
        </p:spPr>
        <p:txBody>
          <a:bodyPr lIns="0" tIns="0" rIns="0" bIns="0" rtlCol="0" anchor="t">
            <a:spAutoFit/>
          </a:bodyPr>
          <a:lstStyle/>
          <a:p>
            <a:pPr>
              <a:lnSpc>
                <a:spcPts val="5449"/>
              </a:lnSpc>
            </a:pPr>
            <a:r>
              <a:rPr lang="en-US" sz="6410" dirty="0" err="1">
                <a:solidFill>
                  <a:srgbClr val="000000"/>
                </a:solidFill>
                <a:latin typeface="Abhaya Libre Regular"/>
              </a:rPr>
              <a:t>Razvoj</a:t>
            </a:r>
            <a:r>
              <a:rPr lang="en-US" sz="6410" dirty="0">
                <a:solidFill>
                  <a:srgbClr val="000000"/>
                </a:solidFill>
                <a:latin typeface="Abhaya Libre Regular"/>
              </a:rPr>
              <a:t> </a:t>
            </a:r>
            <a:r>
              <a:rPr lang="en-US" sz="6410" dirty="0" err="1">
                <a:solidFill>
                  <a:srgbClr val="000000"/>
                </a:solidFill>
                <a:latin typeface="Abhaya Libre Regular"/>
              </a:rPr>
              <a:t>izdelkov</a:t>
            </a:r>
            <a:endParaRPr lang="en-US" sz="6410" dirty="0">
              <a:solidFill>
                <a:srgbClr val="000000"/>
              </a:solidFill>
              <a:latin typeface="Abhaya Libre Regular"/>
            </a:endParaRPr>
          </a:p>
        </p:txBody>
      </p:sp>
      <p:pic>
        <p:nvPicPr>
          <p:cNvPr id="10" name="Picture 9">
            <a:extLst>
              <a:ext uri="{FF2B5EF4-FFF2-40B4-BE49-F238E27FC236}">
                <a16:creationId xmlns:a16="http://schemas.microsoft.com/office/drawing/2014/main" id="{9AE0DD60-C62D-F318-A8E8-16168AEDBF5C}"/>
              </a:ext>
            </a:extLst>
          </p:cNvPr>
          <p:cNvPicPr>
            <a:picLocks noChangeAspect="1"/>
          </p:cNvPicPr>
          <p:nvPr/>
        </p:nvPicPr>
        <p:blipFill>
          <a:blip r:embed="rId8"/>
          <a:stretch>
            <a:fillRect/>
          </a:stretch>
        </p:blipFill>
        <p:spPr>
          <a:xfrm>
            <a:off x="14261149" y="4457700"/>
            <a:ext cx="2905186" cy="2118551"/>
          </a:xfrm>
          <a:prstGeom prst="rect">
            <a:avLst/>
          </a:prstGeom>
        </p:spPr>
      </p:pic>
    </p:spTree>
    <p:extLst>
      <p:ext uri="{BB962C8B-B14F-4D97-AF65-F5344CB8AC3E}">
        <p14:creationId xmlns:p14="http://schemas.microsoft.com/office/powerpoint/2010/main" val="108412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00996" y="2869079"/>
            <a:ext cx="1081108" cy="1122795"/>
          </a:xfrm>
          <a:prstGeom prst="rect">
            <a:avLst/>
          </a:prstGeom>
        </p:spPr>
      </p:pic>
      <p:pic>
        <p:nvPicPr>
          <p:cNvPr id="19" name="Picture 19"/>
          <p:cNvPicPr>
            <a:picLocks noChangeAspect="1"/>
          </p:cNvPicPr>
          <p:nvPr/>
        </p:nvPicPr>
        <p:blipFill>
          <a:blip r:embed="rId4"/>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221358" y="2736540"/>
            <a:ext cx="1204503" cy="1178907"/>
          </a:xfrm>
          <a:prstGeom prst="rect">
            <a:avLst/>
          </a:prstGeom>
        </p:spPr>
      </p:pic>
      <p:pic>
        <p:nvPicPr>
          <p:cNvPr id="24" name="Picture 2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3197" y="2823975"/>
            <a:ext cx="1316021" cy="1090652"/>
          </a:xfrm>
          <a:prstGeom prst="rect">
            <a:avLst/>
          </a:prstGeom>
        </p:spPr>
      </p:pic>
      <p:pic>
        <p:nvPicPr>
          <p:cNvPr id="25" name="Picture 2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74999" y="2745677"/>
            <a:ext cx="1291519" cy="1239858"/>
          </a:xfrm>
          <a:prstGeom prst="rect">
            <a:avLst/>
          </a:prstGeom>
        </p:spPr>
      </p:pic>
      <p:pic>
        <p:nvPicPr>
          <p:cNvPr id="26" name="Picture 2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228792" y="2799372"/>
            <a:ext cx="1186603" cy="1186603"/>
          </a:xfrm>
          <a:prstGeom prst="rect">
            <a:avLst/>
          </a:prstGeom>
        </p:spPr>
      </p:pic>
      <p:sp>
        <p:nvSpPr>
          <p:cNvPr id="27" name="TextBox 27"/>
          <p:cNvSpPr txBox="1"/>
          <p:nvPr/>
        </p:nvSpPr>
        <p:spPr>
          <a:xfrm>
            <a:off x="1088165" y="3916267"/>
            <a:ext cx="16265189" cy="6523581"/>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gotovite</a:t>
            </a:r>
            <a:r>
              <a:rPr lang="en-US" sz="2400" b="1" spc="-36" dirty="0">
                <a:solidFill>
                  <a:srgbClr val="000000"/>
                </a:solidFill>
                <a:latin typeface="Abhaya Libre Regular"/>
              </a:rPr>
              <a:t> </a:t>
            </a:r>
            <a:r>
              <a:rPr lang="en-US" sz="2400" b="1" spc="-36" dirty="0" err="1">
                <a:solidFill>
                  <a:srgbClr val="000000"/>
                </a:solidFill>
                <a:latin typeface="Abhaya Libre Regular"/>
              </a:rPr>
              <a:t>potrebo</a:t>
            </a:r>
            <a:r>
              <a:rPr lang="en-US" sz="2400" b="1" spc="-36" dirty="0">
                <a:solidFill>
                  <a:srgbClr val="000000"/>
                </a:solidFill>
                <a:latin typeface="Abhaya Libre Regular"/>
              </a:rPr>
              <a:t> po </a:t>
            </a:r>
            <a:r>
              <a:rPr lang="en-US" sz="2400" b="1" spc="-36" dirty="0" err="1">
                <a:solidFill>
                  <a:srgbClr val="000000"/>
                </a:solidFill>
                <a:latin typeface="Abhaya Libre Regular"/>
              </a:rPr>
              <a:t>izdelku</a:t>
            </a:r>
            <a:r>
              <a:rPr lang="en-US" sz="2400" b="1" spc="-36" dirty="0">
                <a:solidFill>
                  <a:srgbClr val="000000"/>
                </a:solidFill>
                <a:latin typeface="Abhaya Libre Regular"/>
              </a:rPr>
              <a:t> in </a:t>
            </a:r>
            <a:r>
              <a:rPr lang="en-US" sz="2400" b="1" spc="-36" dirty="0" err="1">
                <a:solidFill>
                  <a:srgbClr val="000000"/>
                </a:solidFill>
                <a:latin typeface="Abhaya Libre Regular"/>
              </a:rPr>
              <a:t>poslovni</a:t>
            </a:r>
            <a:r>
              <a:rPr lang="en-US" sz="2400" b="1" spc="-36" dirty="0">
                <a:solidFill>
                  <a:srgbClr val="000000"/>
                </a:solidFill>
                <a:latin typeface="Abhaya Libre Regular"/>
              </a:rPr>
              <a:t> primer</a:t>
            </a:r>
            <a:r>
              <a:rPr lang="en-US" sz="2400" spc="-36" dirty="0">
                <a:solidFill>
                  <a:srgbClr val="000000"/>
                </a:solidFill>
                <a:latin typeface="Abhaya Libre Regular"/>
              </a:rPr>
              <a:t>. Z </a:t>
            </a:r>
            <a:r>
              <a:rPr lang="en-US" sz="2400" spc="-36" dirty="0" err="1">
                <a:solidFill>
                  <a:srgbClr val="000000"/>
                </a:solidFill>
                <a:latin typeface="Abhaya Libre Regular"/>
              </a:rPr>
              <a:t>uporabo</a:t>
            </a:r>
            <a:r>
              <a:rPr lang="en-US" sz="2400" spc="-36" dirty="0">
                <a:solidFill>
                  <a:srgbClr val="000000"/>
                </a:solidFill>
                <a:latin typeface="Abhaya Libre Regular"/>
              </a:rPr>
              <a:t> </a:t>
            </a:r>
            <a:r>
              <a:rPr lang="en-US" sz="2400" spc="-36" dirty="0" err="1">
                <a:solidFill>
                  <a:srgbClr val="000000"/>
                </a:solidFill>
                <a:latin typeface="Abhaya Libre Regular"/>
              </a:rPr>
              <a:t>praks</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so </a:t>
            </a:r>
            <a:r>
              <a:rPr lang="en-US" sz="2400" spc="-36" dirty="0" err="1">
                <a:solidFill>
                  <a:srgbClr val="000000"/>
                </a:solidFill>
                <a:latin typeface="Abhaya Libre Regular"/>
              </a:rPr>
              <a:t>testno</a:t>
            </a:r>
            <a:r>
              <a:rPr lang="en-US" sz="2400" spc="-36" dirty="0">
                <a:solidFill>
                  <a:srgbClr val="000000"/>
                </a:solidFill>
                <a:latin typeface="Abhaya Libre Regular"/>
              </a:rPr>
              <a:t> </a:t>
            </a:r>
            <a:r>
              <a:rPr lang="en-US" sz="2400" spc="-36" dirty="0" err="1">
                <a:solidFill>
                  <a:srgbClr val="000000"/>
                </a:solidFill>
                <a:latin typeface="Abhaya Libre Regular"/>
              </a:rPr>
              <a:t>trženje</a:t>
            </a:r>
            <a:r>
              <a:rPr lang="en-US" sz="2400" spc="-36" dirty="0">
                <a:solidFill>
                  <a:srgbClr val="000000"/>
                </a:solidFill>
                <a:latin typeface="Abhaya Libre Regular"/>
              </a:rPr>
              <a:t> in </a:t>
            </a:r>
            <a:r>
              <a:rPr lang="en-US" sz="2400" spc="-36" dirty="0" err="1">
                <a:solidFill>
                  <a:srgbClr val="000000"/>
                </a:solidFill>
                <a:latin typeface="Abhaya Libre Regular"/>
              </a:rPr>
              <a:t>ankete</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organizacije</a:t>
            </a:r>
            <a:r>
              <a:rPr lang="en-US" sz="2400" spc="-36" dirty="0">
                <a:solidFill>
                  <a:srgbClr val="000000"/>
                </a:solidFill>
                <a:latin typeface="Abhaya Libre Regular"/>
              </a:rPr>
              <a:t> </a:t>
            </a:r>
            <a:r>
              <a:rPr lang="en-US" sz="2400" spc="-36" dirty="0" err="1">
                <a:solidFill>
                  <a:srgbClr val="000000"/>
                </a:solidFill>
                <a:latin typeface="Abhaya Libre Regular"/>
              </a:rPr>
              <a:t>ocenijo</a:t>
            </a:r>
            <a:r>
              <a:rPr lang="en-US" sz="2400" spc="-36" dirty="0">
                <a:solidFill>
                  <a:srgbClr val="000000"/>
                </a:solidFill>
                <a:latin typeface="Abhaya Libre Regular"/>
              </a:rPr>
              <a:t> </a:t>
            </a:r>
            <a:r>
              <a:rPr lang="en-US" sz="2400" spc="-36" dirty="0" err="1">
                <a:solidFill>
                  <a:srgbClr val="000000"/>
                </a:solidFill>
                <a:latin typeface="Abhaya Libre Regular"/>
              </a:rPr>
              <a:t>zanimanje</a:t>
            </a:r>
            <a:r>
              <a:rPr lang="en-US" sz="2400" spc="-36" dirty="0">
                <a:solidFill>
                  <a:srgbClr val="000000"/>
                </a:solidFill>
                <a:latin typeface="Abhaya Libre Regular"/>
              </a:rPr>
              <a:t> za </a:t>
            </a:r>
            <a:r>
              <a:rPr lang="en-US" sz="2400" spc="-36" dirty="0" err="1">
                <a:solidFill>
                  <a:srgbClr val="000000"/>
                </a:solidFill>
                <a:latin typeface="Abhaya Libre Regular"/>
              </a:rPr>
              <a:t>izdelek</a:t>
            </a:r>
            <a:r>
              <a:rPr lang="en-US" sz="2400" spc="-36" dirty="0">
                <a:solidFill>
                  <a:srgbClr val="000000"/>
                </a:solidFill>
                <a:latin typeface="Abhaya Libre Regular"/>
              </a:rPr>
              <a:t>. To </a:t>
            </a:r>
            <a:r>
              <a:rPr lang="en-US" sz="2400" spc="-36" dirty="0" err="1">
                <a:solidFill>
                  <a:srgbClr val="000000"/>
                </a:solidFill>
                <a:latin typeface="Abhaya Libre Regular"/>
              </a:rPr>
              <a:t>pomaga</a:t>
            </a:r>
            <a:r>
              <a:rPr lang="en-US" sz="2400" spc="-36" dirty="0">
                <a:solidFill>
                  <a:srgbClr val="000000"/>
                </a:solidFill>
                <a:latin typeface="Abhaya Libre Regular"/>
              </a:rPr>
              <a:t> </a:t>
            </a:r>
            <a:r>
              <a:rPr lang="en-US" sz="2400" spc="-36" dirty="0" err="1">
                <a:solidFill>
                  <a:srgbClr val="000000"/>
                </a:solidFill>
                <a:latin typeface="Abhaya Libre Regular"/>
              </a:rPr>
              <a:t>zagotoviti</a:t>
            </a:r>
            <a:r>
              <a:rPr lang="en-US" sz="2400" spc="-36" dirty="0">
                <a:solidFill>
                  <a:srgbClr val="000000"/>
                </a:solidFill>
                <a:latin typeface="Abhaya Libre Regular"/>
              </a:rPr>
              <a:t>, da </a:t>
            </a:r>
            <a:r>
              <a:rPr lang="en-US" sz="2400" spc="-36" dirty="0" err="1">
                <a:solidFill>
                  <a:srgbClr val="000000"/>
                </a:solidFill>
                <a:latin typeface="Abhaya Libre Regular"/>
              </a:rPr>
              <a:t>ima</a:t>
            </a:r>
            <a:r>
              <a:rPr lang="en-US" sz="2400" spc="-36" dirty="0">
                <a:solidFill>
                  <a:srgbClr val="000000"/>
                </a:solidFill>
                <a:latin typeface="Abhaya Libre Regular"/>
              </a:rPr>
              <a:t> </a:t>
            </a:r>
            <a:r>
              <a:rPr lang="en-US" sz="2400" spc="-36" dirty="0" err="1">
                <a:solidFill>
                  <a:srgbClr val="000000"/>
                </a:solidFill>
                <a:latin typeface="Abhaya Libre Regular"/>
              </a:rPr>
              <a:t>izdelek</a:t>
            </a:r>
            <a:r>
              <a:rPr lang="en-US" sz="2400" spc="-36" dirty="0">
                <a:solidFill>
                  <a:srgbClr val="000000"/>
                </a:solidFill>
                <a:latin typeface="Abhaya Libre Regular"/>
              </a:rPr>
              <a:t> </a:t>
            </a:r>
            <a:r>
              <a:rPr lang="en-US" sz="2400" spc="-36" dirty="0" err="1">
                <a:solidFill>
                  <a:srgbClr val="000000"/>
                </a:solidFill>
                <a:latin typeface="Abhaya Libre Regular"/>
              </a:rPr>
              <a:t>močan</a:t>
            </a:r>
            <a:r>
              <a:rPr lang="en-US" sz="2400" spc="-36" dirty="0">
                <a:solidFill>
                  <a:srgbClr val="000000"/>
                </a:solidFill>
                <a:latin typeface="Abhaya Libre Regular"/>
              </a:rPr>
              <a:t> </a:t>
            </a:r>
            <a:r>
              <a:rPr lang="en-US" sz="2400" spc="-36" dirty="0" err="1">
                <a:solidFill>
                  <a:srgbClr val="000000"/>
                </a:solidFill>
                <a:latin typeface="Abhaya Libre Regular"/>
              </a:rPr>
              <a:t>razlog</a:t>
            </a:r>
            <a:r>
              <a:rPr lang="en-US" sz="2400" spc="-36" dirty="0">
                <a:solidFill>
                  <a:srgbClr val="000000"/>
                </a:solidFill>
                <a:latin typeface="Abhaya Libre Regular"/>
              </a:rPr>
              <a:t> za </a:t>
            </a:r>
            <a:r>
              <a:rPr lang="en-US" sz="2400" spc="-36" dirty="0" err="1">
                <a:solidFill>
                  <a:srgbClr val="000000"/>
                </a:solidFill>
                <a:latin typeface="Abhaya Libre Regular"/>
              </a:rPr>
              <a:t>ustvarjanje</a:t>
            </a:r>
            <a:r>
              <a:rPr lang="sl-SI"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Ustvarite</a:t>
            </a:r>
            <a:r>
              <a:rPr lang="en-US" sz="2400" b="1" spc="-36" dirty="0">
                <a:solidFill>
                  <a:srgbClr val="000000"/>
                </a:solidFill>
                <a:latin typeface="Abhaya Libre Regular"/>
              </a:rPr>
              <a:t> </a:t>
            </a:r>
            <a:r>
              <a:rPr lang="en-US" sz="2400" b="1" spc="-36" dirty="0" err="1">
                <a:solidFill>
                  <a:srgbClr val="000000"/>
                </a:solidFill>
                <a:latin typeface="Abhaya Libre Regular"/>
              </a:rPr>
              <a:t>vizijo</a:t>
            </a:r>
            <a:r>
              <a:rPr lang="en-US" sz="2400" b="1" spc="-36" dirty="0">
                <a:solidFill>
                  <a:srgbClr val="000000"/>
                </a:solidFill>
                <a:latin typeface="Abhaya Libre Regular"/>
              </a:rPr>
              <a:t> </a:t>
            </a:r>
            <a:r>
              <a:rPr lang="en-US" sz="2400" b="1" spc="-36" dirty="0" err="1">
                <a:solidFill>
                  <a:srgbClr val="000000"/>
                </a:solidFill>
                <a:latin typeface="Abhaya Libre Regular"/>
              </a:rPr>
              <a:t>izdelka</a:t>
            </a:r>
            <a:r>
              <a:rPr lang="en-US" sz="2400" b="1" spc="-36" dirty="0">
                <a:solidFill>
                  <a:srgbClr val="000000"/>
                </a:solidFill>
                <a:latin typeface="Abhaya Libre Regular"/>
              </a:rPr>
              <a:t>. </a:t>
            </a:r>
            <a:r>
              <a:rPr lang="en-US" sz="2400" spc="-36" dirty="0">
                <a:solidFill>
                  <a:srgbClr val="000000"/>
                </a:solidFill>
                <a:latin typeface="Abhaya Libre Regular"/>
              </a:rPr>
              <a:t>To </a:t>
            </a:r>
            <a:r>
              <a:rPr lang="en-US" sz="2400" spc="-36" dirty="0" err="1">
                <a:solidFill>
                  <a:srgbClr val="000000"/>
                </a:solidFill>
                <a:latin typeface="Abhaya Libre Regular"/>
              </a:rPr>
              <a:t>vključuje</a:t>
            </a:r>
            <a:r>
              <a:rPr lang="en-US" sz="2400" spc="-36" dirty="0">
                <a:solidFill>
                  <a:srgbClr val="000000"/>
                </a:solidFill>
                <a:latin typeface="Abhaya Libre Regular"/>
              </a:rPr>
              <a:t> </a:t>
            </a:r>
            <a:r>
              <a:rPr lang="en-US" sz="2400" spc="-36" dirty="0" err="1">
                <a:solidFill>
                  <a:srgbClr val="000000"/>
                </a:solidFill>
                <a:latin typeface="Abhaya Libre Regular"/>
              </a:rPr>
              <a:t>pripravo</a:t>
            </a:r>
            <a:r>
              <a:rPr lang="en-US" sz="2400" spc="-36" dirty="0">
                <a:solidFill>
                  <a:srgbClr val="000000"/>
                </a:solidFill>
                <a:latin typeface="Abhaya Libre Regular"/>
              </a:rPr>
              <a:t> </a:t>
            </a:r>
            <a:r>
              <a:rPr lang="en-US" sz="2400" spc="-36" dirty="0" err="1">
                <a:solidFill>
                  <a:srgbClr val="000000"/>
                </a:solidFill>
                <a:latin typeface="Abhaya Libre Regular"/>
              </a:rPr>
              <a:t>obsega</a:t>
            </a:r>
            <a:r>
              <a:rPr lang="en-US" sz="2400" spc="-36" dirty="0">
                <a:solidFill>
                  <a:srgbClr val="000000"/>
                </a:solidFill>
                <a:latin typeface="Abhaya Libre Regular"/>
              </a:rPr>
              <a:t> </a:t>
            </a:r>
            <a:r>
              <a:rPr lang="en-US" sz="2400" spc="-36" dirty="0" err="1">
                <a:solidFill>
                  <a:srgbClr val="000000"/>
                </a:solidFill>
                <a:latin typeface="Abhaya Libre Regular"/>
              </a:rPr>
              <a:t>projekta</a:t>
            </a:r>
            <a:r>
              <a:rPr lang="en-US" sz="2400" spc="-36" dirty="0">
                <a:solidFill>
                  <a:srgbClr val="000000"/>
                </a:solidFill>
                <a:latin typeface="Abhaya Libre Regular"/>
              </a:rPr>
              <a:t>, </a:t>
            </a:r>
            <a:r>
              <a:rPr lang="en-US" sz="2400" spc="-36" dirty="0" err="1">
                <a:solidFill>
                  <a:srgbClr val="000000"/>
                </a:solidFill>
                <a:latin typeface="Abhaya Libre Regular"/>
              </a:rPr>
              <a:t>namena</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a:t>
            </a:r>
            <a:r>
              <a:rPr lang="en-US" sz="2400" spc="-36" dirty="0" err="1">
                <a:solidFill>
                  <a:srgbClr val="000000"/>
                </a:solidFill>
                <a:latin typeface="Abhaya Libre Regular"/>
              </a:rPr>
              <a:t>kaj</a:t>
            </a:r>
            <a:r>
              <a:rPr lang="en-US" sz="2400" spc="-36" dirty="0">
                <a:solidFill>
                  <a:srgbClr val="000000"/>
                </a:solidFill>
                <a:latin typeface="Abhaya Libre Regular"/>
              </a:rPr>
              <a:t> </a:t>
            </a:r>
            <a:r>
              <a:rPr lang="en-US" sz="2400" spc="-36" dirty="0" err="1">
                <a:solidFill>
                  <a:srgbClr val="000000"/>
                </a:solidFill>
                <a:latin typeface="Abhaya Libre Regular"/>
              </a:rPr>
              <a:t>počne</a:t>
            </a:r>
            <a:r>
              <a:rPr lang="en-US" sz="2400" spc="-36" dirty="0">
                <a:solidFill>
                  <a:srgbClr val="000000"/>
                </a:solidFill>
                <a:latin typeface="Abhaya Libre Regular"/>
              </a:rPr>
              <a:t>, </a:t>
            </a:r>
            <a:r>
              <a:rPr lang="en-US" sz="2400" spc="-36" dirty="0" err="1">
                <a:solidFill>
                  <a:srgbClr val="000000"/>
                </a:solidFill>
                <a:latin typeface="Abhaya Libre Regular"/>
              </a:rPr>
              <a:t>komu</a:t>
            </a:r>
            <a:r>
              <a:rPr lang="en-US" sz="2400" spc="-36" dirty="0">
                <a:solidFill>
                  <a:srgbClr val="000000"/>
                </a:solidFill>
                <a:latin typeface="Abhaya Libre Regular"/>
              </a:rPr>
              <a:t> je </a:t>
            </a:r>
            <a:r>
              <a:rPr lang="en-US" sz="2400" spc="-36" dirty="0" err="1">
                <a:solidFill>
                  <a:srgbClr val="000000"/>
                </a:solidFill>
                <a:latin typeface="Abhaya Libre Regular"/>
              </a:rPr>
              <a:t>namenjen</a:t>
            </a:r>
            <a:r>
              <a:rPr lang="en-US" sz="2400" spc="-36" dirty="0">
                <a:solidFill>
                  <a:srgbClr val="000000"/>
                </a:solidFill>
                <a:latin typeface="Abhaya Libre Regular"/>
              </a:rPr>
              <a:t> in </a:t>
            </a:r>
            <a:r>
              <a:rPr lang="en-US" sz="2400" spc="-36" dirty="0" err="1">
                <a:solidFill>
                  <a:srgbClr val="000000"/>
                </a:solidFill>
                <a:latin typeface="Abhaya Libre Regular"/>
              </a:rPr>
              <a:t>zasnovo</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a:t>
            </a:r>
            <a:r>
              <a:rPr lang="en-US" sz="2400" spc="-36" dirty="0" err="1">
                <a:solidFill>
                  <a:srgbClr val="000000"/>
                </a:solidFill>
                <a:latin typeface="Abhaya Libre Regular"/>
              </a:rPr>
              <a:t>hkrati</a:t>
            </a:r>
            <a:r>
              <a:rPr lang="en-US" sz="2400" spc="-36" dirty="0">
                <a:solidFill>
                  <a:srgbClr val="000000"/>
                </a:solidFill>
                <a:latin typeface="Abhaya Libre Regular"/>
              </a:rPr>
              <a:t> pa </a:t>
            </a:r>
            <a:r>
              <a:rPr lang="en-US" sz="2400" spc="-36" dirty="0" err="1">
                <a:solidFill>
                  <a:srgbClr val="000000"/>
                </a:solidFill>
                <a:latin typeface="Abhaya Libre Regular"/>
              </a:rPr>
              <a:t>tudi</a:t>
            </a:r>
            <a:r>
              <a:rPr lang="en-US" sz="2400" spc="-36" dirty="0">
                <a:solidFill>
                  <a:srgbClr val="000000"/>
                </a:solidFill>
                <a:latin typeface="Abhaya Libre Regular"/>
              </a:rPr>
              <a:t> </a:t>
            </a:r>
            <a:r>
              <a:rPr lang="en-US" sz="2400" spc="-36" dirty="0" err="1">
                <a:solidFill>
                  <a:srgbClr val="000000"/>
                </a:solidFill>
                <a:latin typeface="Abhaya Libre Regular"/>
              </a:rPr>
              <a:t>oblikovanje</a:t>
            </a:r>
            <a:r>
              <a:rPr lang="en-US" sz="2400" spc="-36" dirty="0">
                <a:solidFill>
                  <a:srgbClr val="000000"/>
                </a:solidFill>
                <a:latin typeface="Abhaya Libre Regular"/>
              </a:rPr>
              <a:t> </a:t>
            </a:r>
            <a:r>
              <a:rPr lang="en-US" sz="2400" spc="-36" dirty="0" err="1">
                <a:solidFill>
                  <a:srgbClr val="000000"/>
                </a:solidFill>
                <a:latin typeface="Abhaya Libre Regular"/>
              </a:rPr>
              <a:t>vodilnih</a:t>
            </a:r>
            <a:r>
              <a:rPr lang="en-US" sz="2400" spc="-36" dirty="0">
                <a:solidFill>
                  <a:srgbClr val="000000"/>
                </a:solidFill>
                <a:latin typeface="Abhaya Libre Regular"/>
              </a:rPr>
              <a:t> </a:t>
            </a:r>
            <a:r>
              <a:rPr lang="en-US" sz="2400" spc="-36" dirty="0" err="1">
                <a:solidFill>
                  <a:srgbClr val="000000"/>
                </a:solidFill>
                <a:latin typeface="Abhaya Libre Regular"/>
              </a:rPr>
              <a:t>načel</a:t>
            </a:r>
            <a:r>
              <a:rPr lang="en-US" sz="2400" spc="-36" dirty="0">
                <a:solidFill>
                  <a:srgbClr val="000000"/>
                </a:solidFill>
                <a:latin typeface="Abhaya Libre Regular"/>
              </a:rPr>
              <a:t> za </a:t>
            </a:r>
            <a:r>
              <a:rPr lang="en-US" sz="2400" spc="-36" dirty="0" err="1">
                <a:solidFill>
                  <a:srgbClr val="000000"/>
                </a:solidFill>
                <a:latin typeface="Abhaya Libre Regular"/>
              </a:rPr>
              <a:t>prihajajoče</a:t>
            </a:r>
            <a:r>
              <a:rPr lang="en-US" sz="2400" spc="-36" dirty="0">
                <a:solidFill>
                  <a:srgbClr val="000000"/>
                </a:solidFill>
                <a:latin typeface="Abhaya Libre Regular"/>
              </a:rPr>
              <a:t> </a:t>
            </a:r>
            <a:r>
              <a:rPr lang="en-US" sz="2400" spc="-36" dirty="0" err="1">
                <a:solidFill>
                  <a:srgbClr val="000000"/>
                </a:solidFill>
                <a:latin typeface="Abhaya Libre Regular"/>
              </a:rPr>
              <a:t>delo</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Ustvarite</a:t>
            </a:r>
            <a:r>
              <a:rPr lang="en-US" sz="2400" b="1" spc="-36" dirty="0">
                <a:solidFill>
                  <a:srgbClr val="000000"/>
                </a:solidFill>
                <a:latin typeface="Abhaya Libre Regular"/>
              </a:rPr>
              <a:t> </a:t>
            </a:r>
            <a:r>
              <a:rPr lang="en-US" sz="2400" b="1" spc="-36" dirty="0" err="1">
                <a:solidFill>
                  <a:srgbClr val="000000"/>
                </a:solidFill>
                <a:latin typeface="Abhaya Libre Regular"/>
              </a:rPr>
              <a:t>zemljevid</a:t>
            </a:r>
            <a:r>
              <a:rPr lang="en-US" sz="2400" spc="-36" dirty="0">
                <a:solidFill>
                  <a:srgbClr val="000000"/>
                </a:solidFill>
                <a:latin typeface="Abhaya Libre Regular"/>
              </a:rPr>
              <a:t>. </a:t>
            </a:r>
            <a:r>
              <a:rPr lang="en-US" sz="2400" spc="-36" dirty="0" err="1">
                <a:solidFill>
                  <a:srgbClr val="000000"/>
                </a:solidFill>
                <a:latin typeface="Abhaya Libre Regular"/>
              </a:rPr>
              <a:t>Najprej</a:t>
            </a:r>
            <a:r>
              <a:rPr lang="en-US" sz="2400" spc="-36" dirty="0">
                <a:solidFill>
                  <a:srgbClr val="000000"/>
                </a:solidFill>
                <a:latin typeface="Abhaya Libre Regular"/>
              </a:rPr>
              <a:t> </a:t>
            </a:r>
            <a:r>
              <a:rPr lang="en-US" sz="2400" spc="-36" dirty="0" err="1">
                <a:solidFill>
                  <a:srgbClr val="000000"/>
                </a:solidFill>
                <a:latin typeface="Abhaya Libre Regular"/>
              </a:rPr>
              <a:t>ocenite</a:t>
            </a:r>
            <a:r>
              <a:rPr lang="en-US" sz="2400" spc="-36" dirty="0">
                <a:solidFill>
                  <a:srgbClr val="000000"/>
                </a:solidFill>
                <a:latin typeface="Abhaya Libre Regular"/>
              </a:rPr>
              <a:t> </a:t>
            </a:r>
            <a:r>
              <a:rPr lang="en-US" sz="2400" spc="-36" dirty="0" err="1">
                <a:solidFill>
                  <a:srgbClr val="000000"/>
                </a:solidFill>
                <a:latin typeface="Abhaya Libre Regular"/>
              </a:rPr>
              <a:t>projekt</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a:t>
            </a:r>
            <a:r>
              <a:rPr lang="en-US" sz="2400" spc="-36" dirty="0" err="1">
                <a:solidFill>
                  <a:srgbClr val="000000"/>
                </a:solidFill>
                <a:latin typeface="Abhaya Libre Regular"/>
              </a:rPr>
              <a:t>koncept</a:t>
            </a:r>
            <a:r>
              <a:rPr lang="en-US" sz="2400" spc="-36" dirty="0">
                <a:solidFill>
                  <a:srgbClr val="000000"/>
                </a:solidFill>
                <a:latin typeface="Abhaya Libre Regular"/>
              </a:rPr>
              <a:t>, da </a:t>
            </a:r>
            <a:r>
              <a:rPr lang="en-US" sz="2400" spc="-36" dirty="0" err="1">
                <a:solidFill>
                  <a:srgbClr val="000000"/>
                </a:solidFill>
                <a:latin typeface="Abhaya Libre Regular"/>
              </a:rPr>
              <a:t>zagotovite</a:t>
            </a:r>
            <a:r>
              <a:rPr lang="en-US" sz="2400" spc="-36" dirty="0">
                <a:solidFill>
                  <a:srgbClr val="000000"/>
                </a:solidFill>
                <a:latin typeface="Abhaya Libre Regular"/>
              </a:rPr>
              <a:t> dobro </a:t>
            </a:r>
            <a:r>
              <a:rPr lang="en-US" sz="2400" spc="-36" dirty="0" err="1">
                <a:solidFill>
                  <a:srgbClr val="000000"/>
                </a:solidFill>
                <a:latin typeface="Abhaya Libre Regular"/>
              </a:rPr>
              <a:t>načrtovanje</a:t>
            </a:r>
            <a:r>
              <a:rPr lang="en-US" sz="2400" spc="-36" dirty="0">
                <a:solidFill>
                  <a:srgbClr val="000000"/>
                </a:solidFill>
                <a:latin typeface="Abhaya Libre Regular"/>
              </a:rPr>
              <a:t>, </a:t>
            </a:r>
            <a:r>
              <a:rPr lang="en-US" sz="2400" spc="-36" dirty="0" err="1">
                <a:solidFill>
                  <a:srgbClr val="000000"/>
                </a:solidFill>
                <a:latin typeface="Abhaya Libre Regular"/>
              </a:rPr>
              <a:t>nato</a:t>
            </a:r>
            <a:r>
              <a:rPr lang="en-US" sz="2400" spc="-36" dirty="0">
                <a:solidFill>
                  <a:srgbClr val="000000"/>
                </a:solidFill>
                <a:latin typeface="Abhaya Libre Regular"/>
              </a:rPr>
              <a:t> pa </a:t>
            </a:r>
            <a:r>
              <a:rPr lang="en-US" sz="2400" spc="-36" dirty="0" err="1">
                <a:solidFill>
                  <a:srgbClr val="000000"/>
                </a:solidFill>
                <a:latin typeface="Abhaya Libre Regular"/>
              </a:rPr>
              <a:t>začnite</a:t>
            </a:r>
            <a:r>
              <a:rPr lang="en-US" sz="2400" spc="-36" dirty="0">
                <a:solidFill>
                  <a:srgbClr val="000000"/>
                </a:solidFill>
                <a:latin typeface="Abhaya Libre Regular"/>
              </a:rPr>
              <a:t> </a:t>
            </a:r>
            <a:r>
              <a:rPr lang="en-US" sz="2400" spc="-36" dirty="0" err="1">
                <a:solidFill>
                  <a:srgbClr val="000000"/>
                </a:solidFill>
                <a:latin typeface="Abhaya Libre Regular"/>
              </a:rPr>
              <a:t>oblikovati</a:t>
            </a:r>
            <a:r>
              <a:rPr lang="en-US" sz="2400" spc="-36" dirty="0">
                <a:solidFill>
                  <a:srgbClr val="000000"/>
                </a:solidFill>
                <a:latin typeface="Abhaya Libre Regular"/>
              </a:rPr>
              <a:t> </a:t>
            </a:r>
            <a:r>
              <a:rPr lang="en-US" sz="2400" spc="-36" dirty="0" err="1">
                <a:solidFill>
                  <a:srgbClr val="000000"/>
                </a:solidFill>
                <a:latin typeface="Abhaya Libre Regular"/>
              </a:rPr>
              <a:t>načrt</a:t>
            </a:r>
            <a:r>
              <a:rPr lang="en-US" sz="2400" spc="-36" dirty="0">
                <a:solidFill>
                  <a:srgbClr val="000000"/>
                </a:solidFill>
                <a:latin typeface="Abhaya Libre Regular"/>
              </a:rPr>
              <a:t>. </a:t>
            </a:r>
            <a:r>
              <a:rPr lang="en-US" sz="2400" spc="-36" dirty="0" err="1">
                <a:solidFill>
                  <a:srgbClr val="000000"/>
                </a:solidFill>
                <a:latin typeface="Abhaya Libre Regular"/>
              </a:rPr>
              <a:t>Načrt</a:t>
            </a:r>
            <a:r>
              <a:rPr lang="en-US" sz="2400" spc="-36" dirty="0">
                <a:solidFill>
                  <a:srgbClr val="000000"/>
                </a:solidFill>
                <a:latin typeface="Abhaya Libre Regular"/>
              </a:rPr>
              <a:t> </a:t>
            </a:r>
            <a:r>
              <a:rPr lang="en-US" sz="2400" spc="-36" dirty="0" err="1">
                <a:solidFill>
                  <a:srgbClr val="000000"/>
                </a:solidFill>
                <a:latin typeface="Abhaya Libre Regular"/>
              </a:rPr>
              <a:t>pomaga</a:t>
            </a:r>
            <a:r>
              <a:rPr lang="en-US" sz="2400" spc="-36" dirty="0">
                <a:solidFill>
                  <a:srgbClr val="000000"/>
                </a:solidFill>
                <a:latin typeface="Abhaya Libre Regular"/>
              </a:rPr>
              <a:t> pri </a:t>
            </a:r>
            <a:r>
              <a:rPr lang="en-US" sz="2400" spc="-36" dirty="0" err="1">
                <a:solidFill>
                  <a:srgbClr val="000000"/>
                </a:solidFill>
                <a:latin typeface="Abhaya Libre Regular"/>
              </a:rPr>
              <a:t>ugotavljanju</a:t>
            </a:r>
            <a:r>
              <a:rPr lang="en-US" sz="2400" spc="-36" dirty="0">
                <a:solidFill>
                  <a:srgbClr val="000000"/>
                </a:solidFill>
                <a:latin typeface="Abhaya Libre Regular"/>
              </a:rPr>
              <a:t>, </a:t>
            </a:r>
            <a:r>
              <a:rPr lang="en-US" sz="2400" spc="-36" dirty="0" err="1">
                <a:solidFill>
                  <a:srgbClr val="000000"/>
                </a:solidFill>
                <a:latin typeface="Abhaya Libre Regular"/>
              </a:rPr>
              <a:t>katere</a:t>
            </a:r>
            <a:r>
              <a:rPr lang="en-US" sz="2400" spc="-36" dirty="0">
                <a:solidFill>
                  <a:srgbClr val="000000"/>
                </a:solidFill>
                <a:latin typeface="Abhaya Libre Regular"/>
              </a:rPr>
              <a:t> </a:t>
            </a:r>
            <a:r>
              <a:rPr lang="en-US" sz="2400" spc="-36" dirty="0" err="1">
                <a:solidFill>
                  <a:srgbClr val="000000"/>
                </a:solidFill>
                <a:latin typeface="Abhaya Libre Regular"/>
              </a:rPr>
              <a:t>cilje</a:t>
            </a:r>
            <a:r>
              <a:rPr lang="en-US" sz="2400" spc="-36" dirty="0">
                <a:solidFill>
                  <a:srgbClr val="000000"/>
                </a:solidFill>
                <a:latin typeface="Abhaya Libre Regular"/>
              </a:rPr>
              <a:t> je </a:t>
            </a:r>
            <a:r>
              <a:rPr lang="en-US" sz="2400" spc="-36" dirty="0" err="1">
                <a:solidFill>
                  <a:srgbClr val="000000"/>
                </a:solidFill>
                <a:latin typeface="Abhaya Libre Regular"/>
              </a:rPr>
              <a:t>treba</a:t>
            </a:r>
            <a:r>
              <a:rPr lang="en-US" sz="2400" spc="-36" dirty="0">
                <a:solidFill>
                  <a:srgbClr val="000000"/>
                </a:solidFill>
                <a:latin typeface="Abhaya Libre Regular"/>
              </a:rPr>
              <a:t> </a:t>
            </a:r>
            <a:r>
              <a:rPr lang="en-US" sz="2400" spc="-36" dirty="0" err="1">
                <a:solidFill>
                  <a:srgbClr val="000000"/>
                </a:solidFill>
                <a:latin typeface="Abhaya Libre Regular"/>
              </a:rPr>
              <a:t>najprej</a:t>
            </a:r>
            <a:r>
              <a:rPr lang="en-US" sz="2400" spc="-36" dirty="0">
                <a:solidFill>
                  <a:srgbClr val="000000"/>
                </a:solidFill>
                <a:latin typeface="Abhaya Libre Regular"/>
              </a:rPr>
              <a:t> </a:t>
            </a:r>
            <a:r>
              <a:rPr lang="en-US" sz="2400" spc="-36" dirty="0" err="1">
                <a:solidFill>
                  <a:srgbClr val="000000"/>
                </a:solidFill>
                <a:latin typeface="Abhaya Libre Regular"/>
              </a:rPr>
              <a:t>razviti</a:t>
            </a:r>
            <a:r>
              <a:rPr lang="en-US" sz="2400" spc="-36" dirty="0">
                <a:solidFill>
                  <a:srgbClr val="000000"/>
                </a:solidFill>
                <a:latin typeface="Abhaya Libre Regular"/>
              </a:rPr>
              <a:t>. </a:t>
            </a:r>
            <a:r>
              <a:rPr lang="en-US" sz="2400" spc="-36" dirty="0" err="1">
                <a:solidFill>
                  <a:srgbClr val="000000"/>
                </a:solidFill>
                <a:latin typeface="Abhaya Libre Regular"/>
              </a:rPr>
              <a:t>Izvajalske</a:t>
            </a:r>
            <a:r>
              <a:rPr lang="en-US" sz="2400" spc="-36" dirty="0">
                <a:solidFill>
                  <a:srgbClr val="000000"/>
                </a:solidFill>
                <a:latin typeface="Abhaya Libre Regular"/>
              </a:rPr>
              <a:t> </a:t>
            </a:r>
            <a:r>
              <a:rPr lang="en-US" sz="2400" spc="-36" dirty="0" err="1">
                <a:solidFill>
                  <a:srgbClr val="000000"/>
                </a:solidFill>
                <a:latin typeface="Abhaya Libre Regular"/>
              </a:rPr>
              <a:t>ekipe</a:t>
            </a:r>
            <a:r>
              <a:rPr lang="en-US" sz="2400" spc="-36" dirty="0">
                <a:solidFill>
                  <a:srgbClr val="000000"/>
                </a:solidFill>
                <a:latin typeface="Abhaya Libre Regular"/>
              </a:rPr>
              <a:t> </a:t>
            </a:r>
            <a:r>
              <a:rPr lang="en-US" sz="2400" spc="-36" dirty="0" err="1">
                <a:solidFill>
                  <a:srgbClr val="000000"/>
                </a:solidFill>
                <a:latin typeface="Abhaya Libre Regular"/>
              </a:rPr>
              <a:t>ustvarjajo</a:t>
            </a:r>
            <a:r>
              <a:rPr lang="en-US" sz="2400" spc="-36" dirty="0">
                <a:solidFill>
                  <a:srgbClr val="000000"/>
                </a:solidFill>
                <a:latin typeface="Abhaya Libre Regular"/>
              </a:rPr>
              <a:t> </a:t>
            </a:r>
            <a:r>
              <a:rPr lang="en-US" sz="2400" spc="-36" dirty="0" err="1">
                <a:solidFill>
                  <a:srgbClr val="000000"/>
                </a:solidFill>
                <a:latin typeface="Abhaya Libre Regular"/>
              </a:rPr>
              <a:t>urnike</a:t>
            </a:r>
            <a:r>
              <a:rPr lang="en-US" sz="2400" spc="-36" dirty="0">
                <a:solidFill>
                  <a:srgbClr val="000000"/>
                </a:solidFill>
                <a:latin typeface="Abhaya Libre Regular"/>
              </a:rPr>
              <a:t>, </a:t>
            </a:r>
            <a:r>
              <a:rPr lang="en-US" sz="2400" spc="-36" dirty="0" err="1">
                <a:solidFill>
                  <a:srgbClr val="000000"/>
                </a:solidFill>
                <a:latin typeface="Abhaya Libre Regular"/>
              </a:rPr>
              <a:t>pomembne</a:t>
            </a:r>
            <a:r>
              <a:rPr lang="en-US" sz="2400" spc="-36" dirty="0">
                <a:solidFill>
                  <a:srgbClr val="000000"/>
                </a:solidFill>
                <a:latin typeface="Abhaya Libre Regular"/>
              </a:rPr>
              <a:t> dele </a:t>
            </a:r>
            <a:r>
              <a:rPr lang="en-US" sz="2400" spc="-36" dirty="0" err="1">
                <a:solidFill>
                  <a:srgbClr val="000000"/>
                </a:solidFill>
                <a:latin typeface="Abhaya Libre Regular"/>
              </a:rPr>
              <a:t>projekta</a:t>
            </a:r>
            <a:r>
              <a:rPr lang="en-US" sz="2400" spc="-36" dirty="0">
                <a:solidFill>
                  <a:srgbClr val="000000"/>
                </a:solidFill>
                <a:latin typeface="Abhaya Libre Regular"/>
              </a:rPr>
              <a:t> </a:t>
            </a:r>
            <a:r>
              <a:rPr lang="en-US" sz="2400" spc="-36" dirty="0" err="1">
                <a:solidFill>
                  <a:srgbClr val="000000"/>
                </a:solidFill>
                <a:latin typeface="Abhaya Libre Regular"/>
              </a:rPr>
              <a:t>razdelijo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sprinte</a:t>
            </a:r>
            <a:r>
              <a:rPr lang="en-US" sz="2400" spc="-36" dirty="0">
                <a:solidFill>
                  <a:srgbClr val="000000"/>
                </a:solidFill>
                <a:latin typeface="Abhaya Libre Regular"/>
              </a:rPr>
              <a:t> in </a:t>
            </a:r>
            <a:r>
              <a:rPr lang="en-US" sz="2400" spc="-36" dirty="0" err="1">
                <a:solidFill>
                  <a:srgbClr val="000000"/>
                </a:solidFill>
                <a:latin typeface="Abhaya Libre Regular"/>
              </a:rPr>
              <a:t>ustvarjajo</a:t>
            </a:r>
            <a:r>
              <a:rPr lang="en-US" sz="2400" spc="-36" dirty="0">
                <a:solidFill>
                  <a:srgbClr val="000000"/>
                </a:solidFill>
                <a:latin typeface="Abhaya Libre Regular"/>
              </a:rPr>
              <a:t> </a:t>
            </a:r>
            <a:r>
              <a:rPr lang="en-US" sz="2400" spc="-36" dirty="0" err="1">
                <a:solidFill>
                  <a:srgbClr val="000000"/>
                </a:solidFill>
                <a:latin typeface="Abhaya Libre Regular"/>
              </a:rPr>
              <a:t>ponovitve</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Začnite</a:t>
            </a:r>
            <a:r>
              <a:rPr lang="en-US" sz="2400" b="1" spc="-36" dirty="0">
                <a:solidFill>
                  <a:srgbClr val="000000"/>
                </a:solidFill>
                <a:latin typeface="Abhaya Libre Regular"/>
              </a:rPr>
              <a:t> </a:t>
            </a:r>
            <a:r>
              <a:rPr lang="en-US" sz="2400" b="1" spc="-36" dirty="0" err="1">
                <a:solidFill>
                  <a:srgbClr val="000000"/>
                </a:solidFill>
                <a:latin typeface="Abhaya Libre Regular"/>
              </a:rPr>
              <a:t>izvajati</a:t>
            </a:r>
            <a:r>
              <a:rPr lang="en-US" sz="2400" b="1" spc="-36" dirty="0">
                <a:solidFill>
                  <a:srgbClr val="000000"/>
                </a:solidFill>
                <a:latin typeface="Abhaya Libre Regular"/>
              </a:rPr>
              <a:t> </a:t>
            </a:r>
            <a:r>
              <a:rPr lang="en-US" sz="2400" b="1" spc="-36" dirty="0" err="1">
                <a:solidFill>
                  <a:srgbClr val="000000"/>
                </a:solidFill>
                <a:latin typeface="Abhaya Libre Regular"/>
              </a:rPr>
              <a:t>načrt</a:t>
            </a:r>
            <a:r>
              <a:rPr lang="en-US" sz="2400" spc="-36" dirty="0">
                <a:solidFill>
                  <a:srgbClr val="000000"/>
                </a:solidFill>
                <a:latin typeface="Abhaya Libre Regular"/>
              </a:rPr>
              <a:t>. </a:t>
            </a:r>
            <a:r>
              <a:rPr lang="en-US" sz="2400" spc="-36" dirty="0" err="1">
                <a:solidFill>
                  <a:srgbClr val="000000"/>
                </a:solidFill>
                <a:latin typeface="Abhaya Libre Regular"/>
              </a:rPr>
              <a:t>Ekipe</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nato</a:t>
            </a:r>
            <a:r>
              <a:rPr lang="en-US" sz="2400" spc="-36" dirty="0">
                <a:solidFill>
                  <a:srgbClr val="000000"/>
                </a:solidFill>
                <a:latin typeface="Abhaya Libre Regular"/>
              </a:rPr>
              <a:t> </a:t>
            </a:r>
            <a:r>
              <a:rPr lang="en-US" sz="2400" spc="-36" dirty="0" err="1">
                <a:solidFill>
                  <a:srgbClr val="000000"/>
                </a:solidFill>
                <a:latin typeface="Abhaya Libre Regular"/>
              </a:rPr>
              <a:t>začnejo</a:t>
            </a:r>
            <a:r>
              <a:rPr lang="en-US" sz="2400" spc="-36" dirty="0">
                <a:solidFill>
                  <a:srgbClr val="000000"/>
                </a:solidFill>
                <a:latin typeface="Abhaya Libre Regular"/>
              </a:rPr>
              <a:t> </a:t>
            </a:r>
            <a:r>
              <a:rPr lang="en-US" sz="2400" spc="-36" dirty="0" err="1">
                <a:solidFill>
                  <a:srgbClr val="000000"/>
                </a:solidFill>
                <a:latin typeface="Abhaya Libre Regular"/>
              </a:rPr>
              <a:t>izvajati</a:t>
            </a:r>
            <a:r>
              <a:rPr lang="en-US" sz="2400" spc="-36" dirty="0">
                <a:solidFill>
                  <a:srgbClr val="000000"/>
                </a:solidFill>
                <a:latin typeface="Abhaya Libre Regular"/>
              </a:rPr>
              <a:t> </a:t>
            </a:r>
            <a:r>
              <a:rPr lang="en-US" sz="2400" spc="-36" dirty="0" err="1">
                <a:solidFill>
                  <a:srgbClr val="000000"/>
                </a:solidFill>
                <a:latin typeface="Abhaya Libre Regular"/>
              </a:rPr>
              <a:t>projekt</a:t>
            </a:r>
            <a:r>
              <a:rPr lang="en-US" sz="2400" spc="-36" dirty="0">
                <a:solidFill>
                  <a:srgbClr val="000000"/>
                </a:solidFill>
                <a:latin typeface="Abhaya Libre Regular"/>
              </a:rPr>
              <a:t> po </a:t>
            </a:r>
            <a:r>
              <a:rPr lang="en-US" sz="2400" spc="-36" dirty="0" err="1">
                <a:solidFill>
                  <a:srgbClr val="000000"/>
                </a:solidFill>
                <a:latin typeface="Abhaya Libre Regular"/>
              </a:rPr>
              <a:t>načrtu</a:t>
            </a:r>
            <a:r>
              <a:rPr lang="en-US" sz="2400" spc="-36" dirty="0">
                <a:solidFill>
                  <a:srgbClr val="000000"/>
                </a:solidFill>
                <a:latin typeface="Abhaya Libre Regular"/>
              </a:rPr>
              <a:t>. </a:t>
            </a:r>
            <a:r>
              <a:rPr lang="en-US" sz="2400" spc="-36" dirty="0" err="1">
                <a:solidFill>
                  <a:srgbClr val="000000"/>
                </a:solidFill>
                <a:latin typeface="Abhaya Libre Regular"/>
              </a:rPr>
              <a:t>Ponovitve</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je </a:t>
            </a:r>
            <a:r>
              <a:rPr lang="en-US" sz="2400" spc="-36" dirty="0" err="1">
                <a:solidFill>
                  <a:srgbClr val="000000"/>
                </a:solidFill>
                <a:latin typeface="Abhaya Libre Regular"/>
              </a:rPr>
              <a:t>mogoče</a:t>
            </a:r>
            <a:r>
              <a:rPr lang="en-US" sz="2400" spc="-36" dirty="0">
                <a:solidFill>
                  <a:srgbClr val="000000"/>
                </a:solidFill>
                <a:latin typeface="Abhaya Libre Regular"/>
              </a:rPr>
              <a:t> </a:t>
            </a:r>
            <a:r>
              <a:rPr lang="en-US" sz="2400" spc="-36" dirty="0" err="1">
                <a:solidFill>
                  <a:srgbClr val="000000"/>
                </a:solidFill>
                <a:latin typeface="Abhaya Libre Regular"/>
              </a:rPr>
              <a:t>narediti</a:t>
            </a:r>
            <a:r>
              <a:rPr lang="en-US" sz="2400" spc="-36" dirty="0">
                <a:solidFill>
                  <a:srgbClr val="000000"/>
                </a:solidFill>
                <a:latin typeface="Abhaya Libre Regular"/>
              </a:rPr>
              <a:t>, </a:t>
            </a:r>
            <a:r>
              <a:rPr lang="en-US" sz="2400" spc="-36" dirty="0" err="1">
                <a:solidFill>
                  <a:srgbClr val="000000"/>
                </a:solidFill>
                <a:latin typeface="Abhaya Libre Regular"/>
              </a:rPr>
              <a:t>pregledati</a:t>
            </a:r>
            <a:r>
              <a:rPr lang="en-US" sz="2400" spc="-36" dirty="0">
                <a:solidFill>
                  <a:srgbClr val="000000"/>
                </a:solidFill>
                <a:latin typeface="Abhaya Libre Regular"/>
              </a:rPr>
              <a:t> in </a:t>
            </a:r>
            <a:r>
              <a:rPr lang="en-US" sz="2400" spc="-36" dirty="0" err="1">
                <a:solidFill>
                  <a:srgbClr val="000000"/>
                </a:solidFill>
                <a:latin typeface="Abhaya Libre Regular"/>
              </a:rPr>
              <a:t>izboljšati</a:t>
            </a:r>
            <a:r>
              <a:rPr lang="en-US" sz="2400" spc="-36" dirty="0">
                <a:solidFill>
                  <a:srgbClr val="000000"/>
                </a:solidFill>
                <a:latin typeface="Abhaya Libre Regular"/>
              </a:rPr>
              <a:t>. To </a:t>
            </a:r>
            <a:r>
              <a:rPr lang="en-US" sz="2400" spc="-36" dirty="0" err="1">
                <a:solidFill>
                  <a:srgbClr val="000000"/>
                </a:solidFill>
                <a:latin typeface="Abhaya Libre Regular"/>
              </a:rPr>
              <a:t>pomaga</a:t>
            </a:r>
            <a:r>
              <a:rPr lang="en-US" sz="2400" spc="-36" dirty="0">
                <a:solidFill>
                  <a:srgbClr val="000000"/>
                </a:solidFill>
                <a:latin typeface="Abhaya Libre Regular"/>
              </a:rPr>
              <a:t> </a:t>
            </a:r>
            <a:r>
              <a:rPr lang="en-US" sz="2400" spc="-36" dirty="0" err="1">
                <a:solidFill>
                  <a:srgbClr val="000000"/>
                </a:solidFill>
                <a:latin typeface="Abhaya Libre Regular"/>
              </a:rPr>
              <a:t>prepoznati</a:t>
            </a:r>
            <a:r>
              <a:rPr lang="en-US" sz="2400" spc="-36" dirty="0">
                <a:solidFill>
                  <a:srgbClr val="000000"/>
                </a:solidFill>
                <a:latin typeface="Abhaya Libre Regular"/>
              </a:rPr>
              <a:t> </a:t>
            </a:r>
            <a:r>
              <a:rPr lang="en-US" sz="2400" spc="-36" dirty="0" err="1">
                <a:solidFill>
                  <a:srgbClr val="000000"/>
                </a:solidFill>
                <a:latin typeface="Abhaya Libre Regular"/>
              </a:rPr>
              <a:t>šibka</a:t>
            </a:r>
            <a:r>
              <a:rPr lang="en-US" sz="2400" spc="-36" dirty="0">
                <a:solidFill>
                  <a:srgbClr val="000000"/>
                </a:solidFill>
                <a:latin typeface="Abhaya Libre Regular"/>
              </a:rPr>
              <a:t> </a:t>
            </a:r>
            <a:r>
              <a:rPr lang="en-US" sz="2400" spc="-36" dirty="0" err="1">
                <a:solidFill>
                  <a:srgbClr val="000000"/>
                </a:solidFill>
                <a:latin typeface="Abhaya Libre Regular"/>
              </a:rPr>
              <a:t>področja</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in </a:t>
            </a:r>
            <a:r>
              <a:rPr lang="en-US" sz="2400" spc="-36" dirty="0" err="1">
                <a:solidFill>
                  <a:srgbClr val="000000"/>
                </a:solidFill>
                <a:latin typeface="Abhaya Libre Regular"/>
              </a:rPr>
              <a:t>omogoča</a:t>
            </a:r>
            <a:r>
              <a:rPr lang="en-US" sz="2400" spc="-36" dirty="0">
                <a:solidFill>
                  <a:srgbClr val="000000"/>
                </a:solidFill>
                <a:latin typeface="Abhaya Libre Regular"/>
              </a:rPr>
              <a:t> </a:t>
            </a:r>
            <a:r>
              <a:rPr lang="en-US" sz="2400" spc="-36" dirty="0" err="1">
                <a:solidFill>
                  <a:srgbClr val="000000"/>
                </a:solidFill>
                <a:latin typeface="Abhaya Libre Regular"/>
              </a:rPr>
              <a:t>razvojnim</a:t>
            </a:r>
            <a:r>
              <a:rPr lang="en-US" sz="2400" spc="-36" dirty="0">
                <a:solidFill>
                  <a:srgbClr val="000000"/>
                </a:solidFill>
                <a:latin typeface="Abhaya Libre Regular"/>
              </a:rPr>
              <a:t> </a:t>
            </a:r>
            <a:r>
              <a:rPr lang="en-US" sz="2400" spc="-36" dirty="0" err="1">
                <a:solidFill>
                  <a:srgbClr val="000000"/>
                </a:solidFill>
                <a:latin typeface="Abhaya Libre Regular"/>
              </a:rPr>
              <a:t>skupinam</a:t>
            </a:r>
            <a:r>
              <a:rPr lang="en-US" sz="2400" spc="-36" dirty="0">
                <a:solidFill>
                  <a:srgbClr val="000000"/>
                </a:solidFill>
                <a:latin typeface="Abhaya Libre Regular"/>
              </a:rPr>
              <a:t>, da </a:t>
            </a:r>
            <a:r>
              <a:rPr lang="en-US" sz="2400" spc="-36" dirty="0" err="1">
                <a:solidFill>
                  <a:srgbClr val="000000"/>
                </a:solidFill>
                <a:latin typeface="Abhaya Libre Regular"/>
              </a:rPr>
              <a:t>popravijo</a:t>
            </a:r>
            <a:r>
              <a:rPr lang="en-US" sz="2400" spc="-36" dirty="0">
                <a:solidFill>
                  <a:srgbClr val="000000"/>
                </a:solidFill>
                <a:latin typeface="Abhaya Libre Regular"/>
              </a:rPr>
              <a:t> in </a:t>
            </a:r>
            <a:r>
              <a:rPr lang="en-US" sz="2400" spc="-36" dirty="0" err="1">
                <a:solidFill>
                  <a:srgbClr val="000000"/>
                </a:solidFill>
                <a:latin typeface="Abhaya Libre Regular"/>
              </a:rPr>
              <a:t>izboljšajo</a:t>
            </a:r>
            <a:r>
              <a:rPr lang="en-US" sz="2400" spc="-36" dirty="0">
                <a:solidFill>
                  <a:srgbClr val="000000"/>
                </a:solidFill>
                <a:latin typeface="Abhaya Libre Regular"/>
              </a:rPr>
              <a:t> </a:t>
            </a:r>
            <a:r>
              <a:rPr lang="en-US" sz="2400" spc="-36" dirty="0" err="1">
                <a:solidFill>
                  <a:srgbClr val="000000"/>
                </a:solidFill>
                <a:latin typeface="Abhaya Libre Regular"/>
              </a:rPr>
              <a:t>izdelek</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Nadaljujte</a:t>
            </a:r>
            <a:r>
              <a:rPr lang="en-US" sz="2400" b="1" spc="-36" dirty="0">
                <a:solidFill>
                  <a:srgbClr val="000000"/>
                </a:solidFill>
                <a:latin typeface="Abhaya Libre Regular"/>
              </a:rPr>
              <a:t> z </a:t>
            </a:r>
            <a:r>
              <a:rPr lang="en-US" sz="2400" b="1" spc="-36" dirty="0" err="1">
                <a:solidFill>
                  <a:srgbClr val="000000"/>
                </a:solidFill>
                <a:latin typeface="Abhaya Libre Regular"/>
              </a:rPr>
              <a:t>razvojem</a:t>
            </a:r>
            <a:r>
              <a:rPr lang="en-US" sz="2400" b="1" spc="-36" dirty="0">
                <a:solidFill>
                  <a:srgbClr val="000000"/>
                </a:solidFill>
                <a:latin typeface="Abhaya Libre Regular"/>
              </a:rPr>
              <a:t> in </a:t>
            </a:r>
            <a:r>
              <a:rPr lang="en-US" sz="2400" b="1" spc="-36" dirty="0" err="1">
                <a:solidFill>
                  <a:srgbClr val="000000"/>
                </a:solidFill>
                <a:latin typeface="Abhaya Libre Regular"/>
              </a:rPr>
              <a:t>ocenami</a:t>
            </a:r>
            <a:r>
              <a:rPr lang="en-US" sz="2400" b="1" spc="-36" dirty="0">
                <a:solidFill>
                  <a:srgbClr val="000000"/>
                </a:solidFill>
                <a:latin typeface="Abhaya Libre Regular"/>
              </a:rPr>
              <a:t>. </a:t>
            </a:r>
            <a:r>
              <a:rPr lang="en-US" sz="2400" spc="-36" dirty="0" err="1">
                <a:solidFill>
                  <a:srgbClr val="000000"/>
                </a:solidFill>
                <a:latin typeface="Abhaya Libre Regular"/>
              </a:rPr>
              <a:t>Razvojne</a:t>
            </a:r>
            <a:r>
              <a:rPr lang="en-US" sz="2400" spc="-36" dirty="0">
                <a:solidFill>
                  <a:srgbClr val="000000"/>
                </a:solidFill>
                <a:latin typeface="Abhaya Libre Regular"/>
              </a:rPr>
              <a:t> </a:t>
            </a:r>
            <a:r>
              <a:rPr lang="en-US" sz="2400" spc="-36" dirty="0" err="1">
                <a:solidFill>
                  <a:srgbClr val="000000"/>
                </a:solidFill>
                <a:latin typeface="Abhaya Libre Regular"/>
              </a:rPr>
              <a:t>ekipe</a:t>
            </a:r>
            <a:r>
              <a:rPr lang="en-US" sz="2400" spc="-36" dirty="0">
                <a:solidFill>
                  <a:srgbClr val="000000"/>
                </a:solidFill>
                <a:latin typeface="Abhaya Libre Regular"/>
              </a:rPr>
              <a:t>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delajo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izboljšavah</a:t>
            </a:r>
            <a:r>
              <a:rPr lang="en-US" sz="2400" spc="-36" dirty="0">
                <a:solidFill>
                  <a:srgbClr val="000000"/>
                </a:solidFill>
                <a:latin typeface="Abhaya Libre Regular"/>
              </a:rPr>
              <a:t> in </a:t>
            </a:r>
            <a:r>
              <a:rPr lang="en-US" sz="2400" spc="-36" dirty="0" err="1">
                <a:solidFill>
                  <a:srgbClr val="000000"/>
                </a:solidFill>
                <a:latin typeface="Abhaya Libre Regular"/>
              </a:rPr>
              <a:t>spremembah</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V </a:t>
            </a:r>
            <a:r>
              <a:rPr lang="en-US" sz="2400" spc="-36" dirty="0" err="1">
                <a:solidFill>
                  <a:srgbClr val="000000"/>
                </a:solidFill>
                <a:latin typeface="Abhaya Libre Regular"/>
              </a:rPr>
              <a:t>tem</a:t>
            </a:r>
            <a:r>
              <a:rPr lang="en-US" sz="2400" spc="-36" dirty="0">
                <a:solidFill>
                  <a:srgbClr val="000000"/>
                </a:solidFill>
                <a:latin typeface="Abhaya Libre Regular"/>
              </a:rPr>
              <a:t> </a:t>
            </a:r>
            <a:r>
              <a:rPr lang="en-US" sz="2400" spc="-36" dirty="0" err="1">
                <a:solidFill>
                  <a:srgbClr val="000000"/>
                </a:solidFill>
                <a:latin typeface="Abhaya Libre Regular"/>
              </a:rPr>
              <a:t>koraku</a:t>
            </a:r>
            <a:r>
              <a:rPr lang="en-US" sz="2400" spc="-36" dirty="0">
                <a:solidFill>
                  <a:srgbClr val="000000"/>
                </a:solidFill>
                <a:latin typeface="Abhaya Libre Regular"/>
              </a:rPr>
              <a:t> je </a:t>
            </a:r>
            <a:r>
              <a:rPr lang="en-US" sz="2400" spc="-36" dirty="0" err="1">
                <a:solidFill>
                  <a:srgbClr val="000000"/>
                </a:solidFill>
                <a:latin typeface="Abhaya Libre Regular"/>
              </a:rPr>
              <a:t>mogoče</a:t>
            </a:r>
            <a:r>
              <a:rPr lang="en-US" sz="2400" spc="-36" dirty="0">
                <a:solidFill>
                  <a:srgbClr val="000000"/>
                </a:solidFill>
                <a:latin typeface="Abhaya Libre Regular"/>
              </a:rPr>
              <a:t> </a:t>
            </a:r>
            <a:r>
              <a:rPr lang="en-US" sz="2400" spc="-36" dirty="0" err="1">
                <a:solidFill>
                  <a:srgbClr val="000000"/>
                </a:solidFill>
                <a:latin typeface="Abhaya Libre Regular"/>
              </a:rPr>
              <a:t>zbrati</a:t>
            </a:r>
            <a:r>
              <a:rPr lang="en-US" sz="2400" spc="-36" dirty="0">
                <a:solidFill>
                  <a:srgbClr val="000000"/>
                </a:solidFill>
                <a:latin typeface="Abhaya Libre Regular"/>
              </a:rPr>
              <a:t> </a:t>
            </a:r>
            <a:r>
              <a:rPr lang="en-US" sz="2400" spc="-36" dirty="0" err="1">
                <a:solidFill>
                  <a:srgbClr val="000000"/>
                </a:solidFill>
                <a:latin typeface="Abhaya Libre Regular"/>
              </a:rPr>
              <a:t>povratne</a:t>
            </a:r>
            <a:r>
              <a:rPr lang="en-US" sz="2400" spc="-36" dirty="0">
                <a:solidFill>
                  <a:srgbClr val="000000"/>
                </a:solidFill>
                <a:latin typeface="Abhaya Libre Regular"/>
              </a:rPr>
              <a:t> </a:t>
            </a:r>
            <a:r>
              <a:rPr lang="en-US" sz="2400" spc="-36" dirty="0" err="1">
                <a:solidFill>
                  <a:srgbClr val="000000"/>
                </a:solidFill>
                <a:latin typeface="Abhaya Libre Regular"/>
              </a:rPr>
              <a:t>informacije</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 za </a:t>
            </a:r>
            <a:r>
              <a:rPr lang="en-US" sz="2400" spc="-36" dirty="0" err="1">
                <a:solidFill>
                  <a:srgbClr val="000000"/>
                </a:solidFill>
                <a:latin typeface="Abhaya Libre Regular"/>
              </a:rPr>
              <a:t>spremembo</a:t>
            </a:r>
            <a:r>
              <a:rPr lang="en-US" sz="2400" spc="-36" dirty="0">
                <a:solidFill>
                  <a:srgbClr val="000000"/>
                </a:solidFill>
                <a:latin typeface="Abhaya Libre Regular"/>
              </a:rPr>
              <a:t> </a:t>
            </a:r>
            <a:r>
              <a:rPr lang="en-US" sz="2400" spc="-36" dirty="0" err="1">
                <a:solidFill>
                  <a:srgbClr val="000000"/>
                </a:solidFill>
                <a:latin typeface="Abhaya Libre Regular"/>
              </a:rPr>
              <a:t>izdelka</a:t>
            </a:r>
            <a:r>
              <a:rPr lang="en-US" sz="2400" spc="-36" dirty="0">
                <a:solidFill>
                  <a:srgbClr val="000000"/>
                </a:solidFill>
                <a:latin typeface="Abhaya Libre Regular"/>
              </a:rPr>
              <a:t> glede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potrebe</a:t>
            </a:r>
            <a:r>
              <a:rPr lang="en-US" sz="2400" spc="-36" dirty="0">
                <a:solidFill>
                  <a:srgbClr val="000000"/>
                </a:solidFill>
                <a:latin typeface="Abhaya Libre Regular"/>
              </a:rPr>
              <a:t> </a:t>
            </a:r>
            <a:r>
              <a:rPr lang="en-US" sz="2400" spc="-36" dirty="0" err="1">
                <a:solidFill>
                  <a:srgbClr val="000000"/>
                </a:solidFill>
                <a:latin typeface="Abhaya Libre Regular"/>
              </a:rPr>
              <a:t>strank</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endParaRPr lang="sl-SI" sz="2400" spc="-36" dirty="0">
              <a:solidFill>
                <a:srgbClr val="000000"/>
              </a:solidFill>
              <a:latin typeface="Abhaya Libre Regular"/>
            </a:endParaRPr>
          </a:p>
        </p:txBody>
      </p:sp>
      <p:pic>
        <p:nvPicPr>
          <p:cNvPr id="32" name="Picture 3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632120">
            <a:off x="-4359519" y="-2644076"/>
            <a:ext cx="5721823" cy="5669807"/>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23442" y="-1710424"/>
            <a:ext cx="2556197" cy="2751289"/>
          </a:xfrm>
          <a:prstGeom prst="rect">
            <a:avLst/>
          </a:prstGeom>
        </p:spPr>
      </p:pic>
      <p:pic>
        <p:nvPicPr>
          <p:cNvPr id="36" name="Picture 3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9614497">
            <a:off x="-1755646" y="7963703"/>
            <a:ext cx="4352147" cy="4346443"/>
          </a:xfrm>
          <a:prstGeom prst="rect">
            <a:avLst/>
          </a:prstGeom>
        </p:spPr>
      </p:pic>
      <p:pic>
        <p:nvPicPr>
          <p:cNvPr id="37" name="Picture 37"/>
          <p:cNvPicPr>
            <a:picLocks noChangeAspect="1"/>
          </p:cNvPicPr>
          <p:nvPr/>
        </p:nvPicPr>
        <p:blipFill>
          <a:blip r:embed="rId19"/>
          <a:srcRect/>
          <a:stretch>
            <a:fillRect/>
          </a:stretch>
        </p:blipFill>
        <p:spPr>
          <a:xfrm>
            <a:off x="7555793" y="9357675"/>
            <a:ext cx="3710720" cy="779251"/>
          </a:xfrm>
          <a:prstGeom prst="rect">
            <a:avLst/>
          </a:prstGeom>
        </p:spPr>
      </p:pic>
      <p:sp>
        <p:nvSpPr>
          <p:cNvPr id="39" name="TextBox 9"/>
          <p:cNvSpPr txBox="1"/>
          <p:nvPr/>
        </p:nvSpPr>
        <p:spPr>
          <a:xfrm>
            <a:off x="1355467" y="1840981"/>
            <a:ext cx="15997887" cy="765979"/>
          </a:xfrm>
          <a:prstGeom prst="rect">
            <a:avLst/>
          </a:prstGeom>
        </p:spPr>
        <p:txBody>
          <a:bodyPr wrap="square" lIns="0" tIns="0" rIns="0" bIns="0" rtlCol="0" anchor="t">
            <a:spAutoFit/>
          </a:bodyPr>
          <a:lstStyle/>
          <a:p>
            <a:pPr>
              <a:lnSpc>
                <a:spcPts val="5449"/>
              </a:lnSpc>
            </a:pPr>
            <a:r>
              <a:rPr lang="pl-PL" sz="6410" dirty="0">
                <a:solidFill>
                  <a:srgbClr val="000000"/>
                </a:solidFill>
                <a:latin typeface="Abhaya Libre Regular"/>
              </a:rPr>
              <a:t>Koraki za izdelavo načrta razvoja izdelka</a:t>
            </a:r>
            <a:endParaRPr lang="en-US" sz="6410" dirty="0">
              <a:solidFill>
                <a:srgbClr val="000000"/>
              </a:solidFill>
              <a:latin typeface="Abhaya Libre Regular"/>
            </a:endParaRPr>
          </a:p>
        </p:txBody>
      </p:sp>
    </p:spTree>
    <p:extLst>
      <p:ext uri="{BB962C8B-B14F-4D97-AF65-F5344CB8AC3E}">
        <p14:creationId xmlns:p14="http://schemas.microsoft.com/office/powerpoint/2010/main" val="1761649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4015352" y="5727706"/>
            <a:ext cx="13282047" cy="2215991"/>
          </a:xfrm>
          <a:prstGeom prst="rect">
            <a:avLst/>
          </a:prstGeom>
        </p:spPr>
        <p:txBody>
          <a:bodyPr wrap="square" lIns="0" tIns="0" rIns="0" bIns="0" rtlCol="0" anchor="t">
            <a:spAutoFit/>
          </a:bodyPr>
          <a:lstStyle/>
          <a:p>
            <a:pPr marL="342900" indent="-342900" algn="just">
              <a:buFont typeface="Arial" panose="020B0604020202020204" pitchFamily="34" charset="0"/>
              <a:buChar char="•"/>
            </a:pPr>
            <a:r>
              <a:rPr lang="en-US" sz="2400" spc="-36" dirty="0" err="1">
                <a:solidFill>
                  <a:srgbClr val="000000"/>
                </a:solidFill>
                <a:latin typeface="Abhaya Libre Regular"/>
              </a:rPr>
              <a:t>IGeneriranje</a:t>
            </a:r>
            <a:r>
              <a:rPr lang="en-US" sz="2400" spc="-36" dirty="0">
                <a:solidFill>
                  <a:srgbClr val="000000"/>
                </a:solidFill>
                <a:latin typeface="Abhaya Libre Regular"/>
              </a:rPr>
              <a:t> </a:t>
            </a:r>
            <a:r>
              <a:rPr lang="en-US" sz="2400" spc="-36" dirty="0" err="1">
                <a:solidFill>
                  <a:srgbClr val="000000"/>
                </a:solidFill>
                <a:latin typeface="Abhaya Libre Regular"/>
              </a:rPr>
              <a:t>idej</a:t>
            </a:r>
            <a:endParaRPr lang="sl-SI" sz="2400" spc="-36" dirty="0">
              <a:solidFill>
                <a:srgbClr val="000000"/>
              </a:solidFill>
              <a:latin typeface="Abhaya Libre Regular"/>
            </a:endParaRPr>
          </a:p>
          <a:p>
            <a:pPr marL="342900" indent="-342900" algn="just">
              <a:buFont typeface="Arial" panose="020B0604020202020204" pitchFamily="34" charset="0"/>
              <a:buChar char="•"/>
            </a:pPr>
            <a:r>
              <a:rPr lang="en-US" sz="2400" spc="-36" dirty="0" err="1">
                <a:solidFill>
                  <a:srgbClr val="000000"/>
                </a:solidFill>
                <a:latin typeface="Abhaya Libre Regular"/>
              </a:rPr>
              <a:t>Preverjanje</a:t>
            </a:r>
            <a:r>
              <a:rPr lang="en-US" sz="2400" spc="-36" dirty="0">
                <a:solidFill>
                  <a:srgbClr val="000000"/>
                </a:solidFill>
                <a:latin typeface="Abhaya Libre Regular"/>
              </a:rPr>
              <a:t> </a:t>
            </a:r>
            <a:r>
              <a:rPr lang="en-US" sz="2400" spc="-36" dirty="0" err="1">
                <a:solidFill>
                  <a:srgbClr val="000000"/>
                </a:solidFill>
                <a:latin typeface="Abhaya Libre Regular"/>
              </a:rPr>
              <a:t>idej</a:t>
            </a:r>
            <a:endParaRPr lang="sl-SI" sz="2400" spc="-36" dirty="0">
              <a:solidFill>
                <a:srgbClr val="000000"/>
              </a:solidFill>
              <a:latin typeface="Abhaya Libre Regular"/>
            </a:endParaRPr>
          </a:p>
          <a:p>
            <a:pPr marL="342900" indent="-342900" algn="just">
              <a:buFont typeface="Arial" panose="020B0604020202020204" pitchFamily="34" charset="0"/>
              <a:buChar char="•"/>
            </a:pPr>
            <a:r>
              <a:rPr lang="en-US" sz="2400" spc="-36" dirty="0" err="1">
                <a:solidFill>
                  <a:srgbClr val="000000"/>
                </a:solidFill>
                <a:latin typeface="Abhaya Libre Regular"/>
              </a:rPr>
              <a:t>Razvoj</a:t>
            </a:r>
            <a:r>
              <a:rPr lang="en-US" sz="2400" spc="-36" dirty="0">
                <a:solidFill>
                  <a:srgbClr val="000000"/>
                </a:solidFill>
                <a:latin typeface="Abhaya Libre Regular"/>
              </a:rPr>
              <a:t> </a:t>
            </a:r>
            <a:r>
              <a:rPr lang="en-US" sz="2400" spc="-36" dirty="0" err="1">
                <a:solidFill>
                  <a:srgbClr val="000000"/>
                </a:solidFill>
                <a:latin typeface="Abhaya Libre Regular"/>
              </a:rPr>
              <a:t>koncepta</a:t>
            </a:r>
            <a:r>
              <a:rPr lang="en-US" sz="2400" spc="-36" dirty="0">
                <a:solidFill>
                  <a:srgbClr val="000000"/>
                </a:solidFill>
                <a:latin typeface="Abhaya Libre Regular"/>
              </a:rPr>
              <a:t> in </a:t>
            </a:r>
            <a:r>
              <a:rPr lang="en-US" sz="2400" spc="-36" dirty="0" err="1">
                <a:solidFill>
                  <a:srgbClr val="000000"/>
                </a:solidFill>
                <a:latin typeface="Abhaya Libre Regular"/>
              </a:rPr>
              <a:t>testiranje</a:t>
            </a:r>
            <a:endParaRPr lang="sl-SI" sz="2400" spc="-36" dirty="0">
              <a:solidFill>
                <a:srgbClr val="000000"/>
              </a:solidFill>
              <a:latin typeface="Abhaya Libre Regular"/>
            </a:endParaRPr>
          </a:p>
          <a:p>
            <a:pPr marL="342900" indent="-342900" algn="just">
              <a:buFont typeface="Arial" panose="020B0604020202020204" pitchFamily="34" charset="0"/>
              <a:buChar char="•"/>
            </a:pPr>
            <a:r>
              <a:rPr lang="en-US" sz="2400" spc="-36" dirty="0" err="1">
                <a:solidFill>
                  <a:srgbClr val="000000"/>
                </a:solidFill>
                <a:latin typeface="Abhaya Libre Regular"/>
              </a:rPr>
              <a:t>Tržna</a:t>
            </a:r>
            <a:r>
              <a:rPr lang="en-US" sz="2400" spc="-36" dirty="0">
                <a:solidFill>
                  <a:srgbClr val="000000"/>
                </a:solidFill>
                <a:latin typeface="Abhaya Libre Regular"/>
              </a:rPr>
              <a:t> </a:t>
            </a:r>
            <a:r>
              <a:rPr lang="en-US" sz="2400" spc="-36" dirty="0" err="1">
                <a:solidFill>
                  <a:srgbClr val="000000"/>
                </a:solidFill>
                <a:latin typeface="Abhaya Libre Regular"/>
              </a:rPr>
              <a:t>strategija</a:t>
            </a:r>
            <a:r>
              <a:rPr lang="en-US" sz="2400" spc="-36" dirty="0">
                <a:solidFill>
                  <a:srgbClr val="000000"/>
                </a:solidFill>
                <a:latin typeface="Abhaya Libre Regular"/>
              </a:rPr>
              <a:t> in </a:t>
            </a:r>
            <a:r>
              <a:rPr lang="en-US" sz="2400" spc="-36" dirty="0" err="1">
                <a:solidFill>
                  <a:srgbClr val="000000"/>
                </a:solidFill>
                <a:latin typeface="Abhaya Libre Regular"/>
              </a:rPr>
              <a:t>poslovna</a:t>
            </a:r>
            <a:r>
              <a:rPr lang="en-US" sz="2400" spc="-36" dirty="0">
                <a:solidFill>
                  <a:srgbClr val="000000"/>
                </a:solidFill>
                <a:latin typeface="Abhaya Libre Regular"/>
              </a:rPr>
              <a:t> </a:t>
            </a:r>
            <a:r>
              <a:rPr lang="en-US" sz="2400" spc="-36" dirty="0" err="1">
                <a:solidFill>
                  <a:srgbClr val="000000"/>
                </a:solidFill>
                <a:latin typeface="Abhaya Libre Regular"/>
              </a:rPr>
              <a:t>analiza</a:t>
            </a:r>
            <a:endParaRPr lang="sl-SI" sz="2400" spc="-36" dirty="0">
              <a:solidFill>
                <a:srgbClr val="000000"/>
              </a:solidFill>
              <a:latin typeface="Abhaya Libre Regular"/>
            </a:endParaRPr>
          </a:p>
          <a:p>
            <a:pPr marL="342900" indent="-342900" algn="just">
              <a:buFont typeface="Arial" panose="020B0604020202020204" pitchFamily="34" charset="0"/>
              <a:buChar char="•"/>
            </a:pPr>
            <a:r>
              <a:rPr lang="en-US" sz="2400" spc="-36" dirty="0" err="1">
                <a:solidFill>
                  <a:srgbClr val="000000"/>
                </a:solidFill>
                <a:latin typeface="Abhaya Libre Regular"/>
              </a:rPr>
              <a:t>Izdelek</a:t>
            </a:r>
            <a:endParaRPr lang="sl-SI" sz="2400" spc="-36" dirty="0">
              <a:solidFill>
                <a:srgbClr val="000000"/>
              </a:solidFill>
              <a:latin typeface="Abhaya Libre Regular"/>
            </a:endParaRPr>
          </a:p>
          <a:p>
            <a:pPr marL="342900" indent="-342900" algn="just">
              <a:buFont typeface="Arial" panose="020B0604020202020204" pitchFamily="34" charset="0"/>
              <a:buChar char="•"/>
            </a:pPr>
            <a:r>
              <a:rPr lang="en-US" sz="2400" spc="-36" dirty="0">
                <a:solidFill>
                  <a:srgbClr val="000000"/>
                </a:solidFill>
                <a:latin typeface="Abhaya Libre Regular"/>
              </a:rPr>
              <a:t>Cena</a:t>
            </a:r>
          </a:p>
        </p:txBody>
      </p:sp>
      <p:sp>
        <p:nvSpPr>
          <p:cNvPr id="9" name="TextBox 9"/>
          <p:cNvSpPr txBox="1"/>
          <p:nvPr/>
        </p:nvSpPr>
        <p:spPr>
          <a:xfrm>
            <a:off x="3352800" y="1553588"/>
            <a:ext cx="12469091"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Faze </a:t>
            </a:r>
            <a:r>
              <a:rPr lang="en-US" sz="6410" dirty="0" err="1">
                <a:solidFill>
                  <a:srgbClr val="000000"/>
                </a:solidFill>
                <a:latin typeface="Abhaya Libre Regular"/>
              </a:rPr>
              <a:t>razvoja</a:t>
            </a:r>
            <a:r>
              <a:rPr lang="en-US" sz="6410" dirty="0">
                <a:solidFill>
                  <a:srgbClr val="000000"/>
                </a:solidFill>
                <a:latin typeface="Abhaya Libre Regular"/>
              </a:rPr>
              <a:t> </a:t>
            </a:r>
            <a:r>
              <a:rPr lang="en-US" sz="6410" dirty="0" err="1">
                <a:solidFill>
                  <a:srgbClr val="000000"/>
                </a:solidFill>
                <a:latin typeface="Abhaya Libre Regular"/>
              </a:rPr>
              <a:t>novega</a:t>
            </a:r>
            <a:r>
              <a:rPr lang="en-US" sz="6410" dirty="0">
                <a:solidFill>
                  <a:srgbClr val="000000"/>
                </a:solidFill>
                <a:latin typeface="Abhaya Libre Regular"/>
              </a:rPr>
              <a:t> </a:t>
            </a:r>
            <a:r>
              <a:rPr lang="en-US" sz="6410" dirty="0" err="1">
                <a:solidFill>
                  <a:srgbClr val="000000"/>
                </a:solidFill>
                <a:latin typeface="Abhaya Libre Regular"/>
              </a:rPr>
              <a:t>izdelka</a:t>
            </a:r>
            <a:endParaRPr lang="en-US" sz="6410" dirty="0">
              <a:solidFill>
                <a:srgbClr val="000000"/>
              </a:solidFill>
              <a:latin typeface="Abhaya Libre Regular"/>
            </a:endParaRPr>
          </a:p>
        </p:txBody>
      </p:sp>
      <p:sp>
        <p:nvSpPr>
          <p:cNvPr id="10" name="TextBox 9"/>
          <p:cNvSpPr txBox="1"/>
          <p:nvPr/>
        </p:nvSpPr>
        <p:spPr>
          <a:xfrm>
            <a:off x="10134599" y="5727706"/>
            <a:ext cx="5737468" cy="2308324"/>
          </a:xfrm>
          <a:prstGeom prst="rect">
            <a:avLst/>
          </a:prstGeom>
          <a:noFill/>
        </p:spPr>
        <p:txBody>
          <a:bodyPr wrap="none" rtlCol="0">
            <a:spAutoFit/>
          </a:bodyPr>
          <a:lstStyle/>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Napredovanje</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rPr>
              <a:t>Mesto</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Analiza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študija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izvedljivosti</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Tehnična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zasnova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načrt</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Testno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trženje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testiranje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Vstop</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trg</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komercializacijanace</a:t>
            </a:r>
            <a:endParaRPr lang="en-US" sz="2400" dirty="0">
              <a:latin typeface="Abhaya Libre Regular" panose="020B0604020202020204" charset="0"/>
              <a:cs typeface="Abhaya Libre Regular" panose="020B0604020202020204" charset="0"/>
            </a:endParaRPr>
          </a:p>
        </p:txBody>
      </p:sp>
      <p:sp>
        <p:nvSpPr>
          <p:cNvPr id="6" name="TextBox 5"/>
          <p:cNvSpPr txBox="1"/>
          <p:nvPr/>
        </p:nvSpPr>
        <p:spPr>
          <a:xfrm>
            <a:off x="4495800" y="3523488"/>
            <a:ext cx="8832867" cy="461665"/>
          </a:xfrm>
          <a:prstGeom prst="rect">
            <a:avLst/>
          </a:prstGeom>
          <a:noFill/>
        </p:spPr>
        <p:txBody>
          <a:bodyPr wrap="none" rtlCol="0">
            <a:spAutoFit/>
          </a:bodyPr>
          <a:lstStyle/>
          <a:p>
            <a:r>
              <a:rPr lang="en-US" sz="2400" dirty="0" err="1">
                <a:latin typeface="Abhaya Libre Regular" panose="020B0604020202020204" charset="0"/>
                <a:cs typeface="Abhaya Libre Regular" panose="020B0604020202020204" charset="0"/>
              </a:rPr>
              <a:t>Proces</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razvoja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novega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izdelka</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sestavljen</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naslednjih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komponent</a:t>
            </a:r>
            <a:r>
              <a:rPr lang="en-US" sz="2400" dirty="0">
                <a:latin typeface="Abhaya Libre Regular" panose="020B0604020202020204" charset="0"/>
                <a:cs typeface="Abhaya Libre Regular" panose="020B0604020202020204" charset="0"/>
              </a:rPr>
              <a:t>:</a:t>
            </a:r>
          </a:p>
        </p:txBody>
      </p:sp>
      <p:pic>
        <p:nvPicPr>
          <p:cNvPr id="7" name="Picture 16">
            <a:extLst>
              <a:ext uri="{FF2B5EF4-FFF2-40B4-BE49-F238E27FC236}">
                <a16:creationId xmlns:a16="http://schemas.microsoft.com/office/drawing/2014/main" id="{1B3677F4-4136-FD6E-6EDF-6AE130C424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85816" y="3984375"/>
            <a:ext cx="7910139" cy="5609008"/>
          </a:xfrm>
          <a:prstGeom prst="rect">
            <a:avLst/>
          </a:prstGeom>
        </p:spPr>
      </p:pic>
    </p:spTree>
    <p:extLst>
      <p:ext uri="{BB962C8B-B14F-4D97-AF65-F5344CB8AC3E}">
        <p14:creationId xmlns:p14="http://schemas.microsoft.com/office/powerpoint/2010/main" val="4169539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en-US" sz="9000" dirty="0">
                <a:solidFill>
                  <a:srgbClr val="04989E"/>
                </a:solidFill>
                <a:latin typeface="Abhaya Libre Regular"/>
              </a:rPr>
              <a:t>EntreComp</a:t>
            </a: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528641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grpSp>
        <p:nvGrpSpPr>
          <p:cNvPr id="7" name="Group 7"/>
          <p:cNvGrpSpPr>
            <a:grpSpLocks noChangeAspect="1"/>
          </p:cNvGrpSpPr>
          <p:nvPr/>
        </p:nvGrpSpPr>
        <p:grpSpPr>
          <a:xfrm>
            <a:off x="1205243" y="2225316"/>
            <a:ext cx="3670297" cy="6245577"/>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sp>
      </p:grpSp>
      <p:sp>
        <p:nvSpPr>
          <p:cNvPr id="9" name="TextBox 9"/>
          <p:cNvSpPr txBox="1"/>
          <p:nvPr/>
        </p:nvSpPr>
        <p:spPr>
          <a:xfrm>
            <a:off x="5562600" y="2422589"/>
            <a:ext cx="11506200" cy="1458476"/>
          </a:xfrm>
          <a:prstGeom prst="rect">
            <a:avLst/>
          </a:prstGeom>
        </p:spPr>
        <p:txBody>
          <a:bodyPr wrap="square" lIns="0" tIns="0" rIns="0" bIns="0" rtlCol="0" anchor="t">
            <a:spAutoFit/>
          </a:bodyPr>
          <a:lstStyle/>
          <a:p>
            <a:pPr algn="ctr">
              <a:lnSpc>
                <a:spcPts val="5449"/>
              </a:lnSpc>
            </a:pPr>
            <a:r>
              <a:rPr lang="en-US" sz="6410" dirty="0" err="1">
                <a:solidFill>
                  <a:srgbClr val="000000"/>
                </a:solidFill>
                <a:latin typeface="Abhaya Libre Regular"/>
              </a:rPr>
              <a:t>Evropski</a:t>
            </a:r>
            <a:r>
              <a:rPr lang="en-US" sz="6410" dirty="0">
                <a:solidFill>
                  <a:srgbClr val="000000"/>
                </a:solidFill>
                <a:latin typeface="Abhaya Libre Regular"/>
              </a:rPr>
              <a:t> </a:t>
            </a:r>
            <a:r>
              <a:rPr lang="en-US" sz="6410" dirty="0" err="1">
                <a:solidFill>
                  <a:srgbClr val="000000"/>
                </a:solidFill>
                <a:latin typeface="Abhaya Libre Regular"/>
              </a:rPr>
              <a:t>okvir</a:t>
            </a:r>
            <a:r>
              <a:rPr lang="en-US" sz="6410" dirty="0">
                <a:solidFill>
                  <a:srgbClr val="000000"/>
                </a:solidFill>
                <a:latin typeface="Abhaya Libre Regular"/>
              </a:rPr>
              <a:t> </a:t>
            </a:r>
            <a:r>
              <a:rPr lang="en-US" sz="6410" dirty="0" err="1">
                <a:solidFill>
                  <a:srgbClr val="000000"/>
                </a:solidFill>
                <a:latin typeface="Abhaya Libre Regular"/>
              </a:rPr>
              <a:t>kompetenc</a:t>
            </a:r>
            <a:r>
              <a:rPr lang="en-US" sz="6410" dirty="0">
                <a:solidFill>
                  <a:srgbClr val="000000"/>
                </a:solidFill>
                <a:latin typeface="Abhaya Libre Regular"/>
              </a:rPr>
              <a:t> za </a:t>
            </a:r>
            <a:r>
              <a:rPr lang="en-US" sz="6410" dirty="0" err="1">
                <a:solidFill>
                  <a:srgbClr val="000000"/>
                </a:solidFill>
                <a:latin typeface="Abhaya Libre Regular"/>
              </a:rPr>
              <a:t>podjetništvo</a:t>
            </a:r>
            <a:r>
              <a:rPr lang="en-US" sz="6410" dirty="0">
                <a:solidFill>
                  <a:srgbClr val="000000"/>
                </a:solidFill>
                <a:latin typeface="Abhaya Libre Regular"/>
              </a:rPr>
              <a:t> EntreComp</a:t>
            </a:r>
          </a:p>
        </p:txBody>
      </p:sp>
      <p:grpSp>
        <p:nvGrpSpPr>
          <p:cNvPr id="10" name="Group 10"/>
          <p:cNvGrpSpPr/>
          <p:nvPr/>
        </p:nvGrpSpPr>
        <p:grpSpPr>
          <a:xfrm>
            <a:off x="2226351" y="2933700"/>
            <a:ext cx="1911617" cy="4306781"/>
            <a:chOff x="-10024624" y="3563933"/>
            <a:chExt cx="2548823" cy="5742373"/>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024624" y="6996118"/>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024624" y="3563933"/>
              <a:ext cx="2548823" cy="2405452"/>
            </a:xfrm>
            <a:prstGeom prst="rect">
              <a:avLst/>
            </a:prstGeom>
          </p:spPr>
        </p:pic>
      </p:grpSp>
      <p:sp>
        <p:nvSpPr>
          <p:cNvPr id="17" name="TextBox 16"/>
          <p:cNvSpPr txBox="1"/>
          <p:nvPr/>
        </p:nvSpPr>
        <p:spPr>
          <a:xfrm>
            <a:off x="5751450" y="4743309"/>
            <a:ext cx="11658600" cy="3046988"/>
          </a:xfrm>
          <a:prstGeom prst="rect">
            <a:avLst/>
          </a:prstGeom>
          <a:noFill/>
        </p:spPr>
        <p:txBody>
          <a:bodyPr wrap="square" rtlCol="0">
            <a:spAutoFit/>
          </a:bodyPr>
          <a:lstStyle/>
          <a:p>
            <a:pPr algn="just"/>
            <a:r>
              <a:rPr lang="en-US" sz="2400" dirty="0" err="1">
                <a:latin typeface="Abhaya Libre Regular" panose="020B0604020202020204" charset="0"/>
                <a:cs typeface="Abhaya Libre Regular" panose="020B0604020202020204" charset="0"/>
              </a:rPr>
              <a:t>Evropska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komisija</a:t>
            </a:r>
            <a:r>
              <a:rPr lang="en-US" sz="2400" dirty="0">
                <a:latin typeface="Abhaya Libre Regular" panose="020B0604020202020204" charset="0"/>
                <a:cs typeface="Abhaya Libre Regular" panose="020B0604020202020204" charset="0"/>
              </a:rPr>
              <a:t> je </a:t>
            </a:r>
            <a:r>
              <a:rPr lang="en-US" sz="2400" dirty="0" err="1">
                <a:latin typeface="Abhaya Libre Regular" panose="020B0604020202020204" charset="0"/>
                <a:cs typeface="Abhaya Libre Regular" panose="020B0604020202020204" charset="0"/>
              </a:rPr>
              <a:t>razvila</a:t>
            </a:r>
            <a:r>
              <a:rPr lang="en-US" sz="2400" dirty="0">
                <a:latin typeface="Abhaya Libre Regular" panose="020B0604020202020204" charset="0"/>
                <a:cs typeface="Abhaya Libre Regular" panose="020B0604020202020204" charset="0"/>
              </a:rPr>
              <a:t> EntreComp: </a:t>
            </a:r>
            <a:r>
              <a:rPr lang="en-US" sz="2400" dirty="0" err="1">
                <a:latin typeface="Abhaya Libre Regular" panose="020B0604020202020204" charset="0"/>
                <a:cs typeface="Abhaya Libre Regular" panose="020B0604020202020204" charset="0"/>
              </a:rPr>
              <a:t>evropski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okvir</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kompetenc</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podjetništvo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kot</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referenčni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okvir</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razlago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podjetniška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miselnost</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endParaRPr lang="sl-SI"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EntreComp </a:t>
            </a:r>
            <a:r>
              <a:rPr lang="en-US" sz="2400" dirty="0" err="1">
                <a:latin typeface="Abhaya Libre Regular" panose="020B0604020202020204" charset="0"/>
                <a:cs typeface="Abhaya Libre Regular" panose="020B0604020202020204" charset="0"/>
              </a:rPr>
              <a:t>ponuja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obsežen</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opis</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znanja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veščin</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odnosov</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jih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ljudje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potrebujejo</a:t>
            </a:r>
            <a:r>
              <a:rPr lang="en-US" sz="2400" dirty="0">
                <a:latin typeface="Abhaya Libre Regular" panose="020B0604020202020204" charset="0"/>
                <a:cs typeface="Abhaya Libre Regular" panose="020B0604020202020204" charset="0"/>
              </a:rPr>
              <a:t>, da </a:t>
            </a:r>
            <a:r>
              <a:rPr lang="en-US" sz="2400" dirty="0" err="1">
                <a:latin typeface="Abhaya Libre Regular" panose="020B0604020202020204" charset="0"/>
                <a:cs typeface="Abhaya Libre Regular" panose="020B0604020202020204" charset="0"/>
              </a:rPr>
              <a:t>postanejo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podjetniki</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ustvarijo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finančno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kulturno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ali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družbeno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vrednost</a:t>
            </a:r>
            <a:r>
              <a:rPr lang="en-US" sz="2400" dirty="0">
                <a:latin typeface="Abhaya Libre Regular" panose="020B0604020202020204" charset="0"/>
                <a:cs typeface="Abhaya Libre Regular" panose="020B0604020202020204" charset="0"/>
              </a:rPr>
              <a:t> za </a:t>
            </a:r>
            <a:r>
              <a:rPr lang="en-US" sz="2400" dirty="0" err="1">
                <a:latin typeface="Abhaya Libre Regular" panose="020B0604020202020204" charset="0"/>
                <a:cs typeface="Abhaya Libre Regular" panose="020B0604020202020204" charset="0"/>
              </a:rPr>
              <a:t>druge</a:t>
            </a:r>
            <a:r>
              <a:rPr lang="en-US" sz="2400" dirty="0">
                <a:latin typeface="Abhaya Libre Regular" panose="020B0604020202020204" charset="0"/>
                <a:cs typeface="Abhaya Libre Regular" panose="020B0604020202020204" charset="0"/>
              </a:rPr>
              <a:t>.</a:t>
            </a:r>
            <a:endParaRPr lang="sl-SI" sz="2400" dirty="0">
              <a:latin typeface="Abhaya Libre Regular" panose="020B0604020202020204" charset="0"/>
              <a:cs typeface="Abhaya Libre Regular" panose="020B0604020202020204" charset="0"/>
            </a:endParaRPr>
          </a:p>
          <a:p>
            <a:pPr algn="just"/>
            <a:endParaRPr lang="sl-SI"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rPr>
              <a:t>EntreComp je </a:t>
            </a:r>
            <a:r>
              <a:rPr lang="en-US" sz="2400" dirty="0" err="1">
                <a:latin typeface="Abhaya Libre Regular" panose="020B0604020202020204" charset="0"/>
                <a:cs typeface="Abhaya Libre Regular" panose="020B0604020202020204" charset="0"/>
              </a:rPr>
              <a:t>skupni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referenčni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okvir</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identificira</a:t>
            </a:r>
            <a:r>
              <a:rPr lang="en-US" sz="2400" dirty="0">
                <a:latin typeface="Abhaya Libre Regular" panose="020B0604020202020204" charset="0"/>
                <a:cs typeface="Abhaya Libre Regular" panose="020B0604020202020204" charset="0"/>
              </a:rPr>
              <a:t> 15 </a:t>
            </a:r>
            <a:r>
              <a:rPr lang="en-US" sz="2400" dirty="0" err="1">
                <a:latin typeface="Abhaya Libre Regular" panose="020B0604020202020204" charset="0"/>
                <a:cs typeface="Abhaya Libre Regular" panose="020B0604020202020204" charset="0"/>
              </a:rPr>
              <a:t>kompetenc</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treh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ključnih</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področjih</a:t>
            </a:r>
            <a:r>
              <a:rPr lang="en-US" sz="2400" dirty="0">
                <a:latin typeface="Abhaya Libre Regular" panose="020B0604020202020204" charset="0"/>
                <a:cs typeface="Abhaya Libre Regular" panose="020B0604020202020204" charset="0"/>
              </a:rPr>
              <a:t>, ki </a:t>
            </a:r>
            <a:r>
              <a:rPr lang="en-US" sz="2400" dirty="0" err="1">
                <a:latin typeface="Abhaya Libre Regular" panose="020B0604020202020204" charset="0"/>
                <a:cs typeface="Abhaya Libre Regular" panose="020B0604020202020204" charset="0"/>
              </a:rPr>
              <a:t>opisujejo</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kaj</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pomeni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biti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podjetnik</a:t>
            </a:r>
            <a:r>
              <a:rPr lang="en-US" sz="2400" dirty="0">
                <a:latin typeface="Abhaya Libre Regular" panose="020B0604020202020204" charset="0"/>
                <a:cs typeface="Abhaya Libre Regular" panose="020B0604020202020204" charset="0"/>
              </a:rPr>
              <a:t>.</a:t>
            </a:r>
          </a:p>
        </p:txBody>
      </p:sp>
    </p:spTree>
    <p:extLst>
      <p:ext uri="{BB962C8B-B14F-4D97-AF65-F5344CB8AC3E}">
        <p14:creationId xmlns:p14="http://schemas.microsoft.com/office/powerpoint/2010/main" val="270150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591800" y="1638300"/>
            <a:ext cx="7127536" cy="69625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sp>
      </p:grpSp>
      <p:sp>
        <p:nvSpPr>
          <p:cNvPr id="8" name="TextBox 8"/>
          <p:cNvSpPr txBox="1"/>
          <p:nvPr/>
        </p:nvSpPr>
        <p:spPr>
          <a:xfrm>
            <a:off x="561165" y="3069735"/>
            <a:ext cx="9580840" cy="477951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EntreComp se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uporablja</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različne</a:t>
            </a:r>
            <a:r>
              <a:rPr lang="en-US" sz="2400" spc="-36" dirty="0">
                <a:solidFill>
                  <a:srgbClr val="000000"/>
                </a:solidFill>
                <a:latin typeface="Abhaya Libre Regular"/>
              </a:rPr>
              <a:t> </a:t>
            </a:r>
            <a:r>
              <a:rPr lang="en-US" sz="2400" spc="-36" dirty="0" err="1">
                <a:solidFill>
                  <a:srgbClr val="000000"/>
                </a:solidFill>
                <a:latin typeface="Abhaya Libre Regular"/>
              </a:rPr>
              <a:t>načine</a:t>
            </a:r>
            <a:r>
              <a:rPr lang="en-US" sz="2400" spc="-36" dirty="0">
                <a:solidFill>
                  <a:srgbClr val="000000"/>
                </a:solidFill>
                <a:latin typeface="Abhaya Libre Regular"/>
              </a:rPr>
              <a:t>, </a:t>
            </a:r>
            <a:r>
              <a:rPr lang="en-US" sz="2400" spc="-36" dirty="0" err="1">
                <a:solidFill>
                  <a:srgbClr val="000000"/>
                </a:solidFill>
                <a:latin typeface="Abhaya Libre Regular"/>
              </a:rPr>
              <a:t>vključno</a:t>
            </a:r>
            <a:r>
              <a:rPr lang="en-US" sz="2400" spc="-36" dirty="0">
                <a:solidFill>
                  <a:srgbClr val="000000"/>
                </a:solidFill>
                <a:latin typeface="Abhaya Libre Regular"/>
              </a:rPr>
              <a:t> z:</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podpora</a:t>
            </a:r>
            <a:r>
              <a:rPr lang="en-US" sz="2400" spc="-36" dirty="0">
                <a:solidFill>
                  <a:srgbClr val="000000"/>
                </a:solidFill>
                <a:latin typeface="Abhaya Libre Regular"/>
              </a:rPr>
              <a:t> </a:t>
            </a:r>
            <a:r>
              <a:rPr lang="en-US" sz="2400" spc="-36" dirty="0" err="1">
                <a:solidFill>
                  <a:srgbClr val="000000"/>
                </a:solidFill>
                <a:latin typeface="Abhaya Libre Regular"/>
              </a:rPr>
              <a:t>politiki</a:t>
            </a:r>
            <a:r>
              <a:rPr lang="en-US" sz="2400" spc="-36" dirty="0">
                <a:solidFill>
                  <a:srgbClr val="000000"/>
                </a:solidFill>
                <a:latin typeface="Abhaya Libre Regular"/>
              </a:rPr>
              <a:t> in </a:t>
            </a:r>
            <a:r>
              <a:rPr lang="en-US" sz="2400" spc="-36" dirty="0" err="1">
                <a:solidFill>
                  <a:srgbClr val="000000"/>
                </a:solidFill>
                <a:latin typeface="Abhaya Libre Regular"/>
              </a:rPr>
              <a:t>praksi</a:t>
            </a:r>
            <a:r>
              <a:rPr lang="en-US" sz="2400" spc="-36" dirty="0">
                <a:solidFill>
                  <a:srgbClr val="000000"/>
                </a:solidFill>
                <a:latin typeface="Abhaya Libre Regular"/>
              </a:rPr>
              <a:t> za </a:t>
            </a:r>
            <a:r>
              <a:rPr lang="en-US" sz="2400" spc="-36" dirty="0" err="1">
                <a:solidFill>
                  <a:srgbClr val="000000"/>
                </a:solidFill>
                <a:latin typeface="Abhaya Libre Regular"/>
              </a:rPr>
              <a:t>razvoj</a:t>
            </a:r>
            <a:r>
              <a:rPr lang="en-US" sz="2400" spc="-36" dirty="0">
                <a:solidFill>
                  <a:srgbClr val="000000"/>
                </a:solidFill>
                <a:latin typeface="Abhaya Libre Regular"/>
              </a:rPr>
              <a:t> </a:t>
            </a:r>
            <a:r>
              <a:rPr lang="en-US" sz="2400" spc="-36" dirty="0" err="1">
                <a:solidFill>
                  <a:srgbClr val="000000"/>
                </a:solidFill>
                <a:latin typeface="Abhaya Libre Regular"/>
              </a:rPr>
              <a:t>podjetniških</a:t>
            </a:r>
            <a:r>
              <a:rPr lang="en-US" sz="2400" spc="-36" dirty="0">
                <a:solidFill>
                  <a:srgbClr val="000000"/>
                </a:solidFill>
                <a:latin typeface="Abhaya Libre Regular"/>
              </a:rPr>
              <a:t> </a:t>
            </a:r>
            <a:r>
              <a:rPr lang="en-US" sz="2400" spc="-36" dirty="0" err="1">
                <a:solidFill>
                  <a:srgbClr val="000000"/>
                </a:solidFill>
                <a:latin typeface="Abhaya Libre Regular"/>
              </a:rPr>
              <a:t>veščin</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ocenjevanje</a:t>
            </a:r>
            <a:r>
              <a:rPr lang="en-US" sz="2400" spc="-36" dirty="0">
                <a:solidFill>
                  <a:srgbClr val="000000"/>
                </a:solidFill>
                <a:latin typeface="Abhaya Libre Regular"/>
              </a:rPr>
              <a:t> </a:t>
            </a:r>
            <a:r>
              <a:rPr lang="en-US" sz="2400" spc="-36" dirty="0" err="1">
                <a:solidFill>
                  <a:srgbClr val="000000"/>
                </a:solidFill>
                <a:latin typeface="Abhaya Libre Regular"/>
              </a:rPr>
              <a:t>podjetniških</a:t>
            </a:r>
            <a:r>
              <a:rPr lang="en-US" sz="2400" spc="-36" dirty="0">
                <a:solidFill>
                  <a:srgbClr val="000000"/>
                </a:solidFill>
                <a:latin typeface="Abhaya Libre Regular"/>
              </a:rPr>
              <a:t> </a:t>
            </a:r>
            <a:r>
              <a:rPr lang="en-US" sz="2400" spc="-36" dirty="0" err="1">
                <a:solidFill>
                  <a:srgbClr val="000000"/>
                </a:solidFill>
                <a:latin typeface="Abhaya Libre Regular"/>
              </a:rPr>
              <a:t>sposobnosti</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podpiranje</a:t>
            </a:r>
            <a:r>
              <a:rPr lang="en-US" sz="2400" spc="-36" dirty="0">
                <a:solidFill>
                  <a:srgbClr val="000000"/>
                </a:solidFill>
                <a:latin typeface="Abhaya Libre Regular"/>
              </a:rPr>
              <a:t> </a:t>
            </a:r>
            <a:r>
              <a:rPr lang="en-US" sz="2400" spc="-36" dirty="0" err="1">
                <a:solidFill>
                  <a:srgbClr val="000000"/>
                </a:solidFill>
                <a:latin typeface="Abhaya Libre Regular"/>
              </a:rPr>
              <a:t>usposabljanja</a:t>
            </a:r>
            <a:r>
              <a:rPr lang="en-US" sz="2400" spc="-36" dirty="0">
                <a:solidFill>
                  <a:srgbClr val="000000"/>
                </a:solidFill>
                <a:latin typeface="Abhaya Libre Regular"/>
              </a:rPr>
              <a:t> </a:t>
            </a:r>
            <a:r>
              <a:rPr lang="en-US" sz="2400" spc="-36" dirty="0" err="1">
                <a:solidFill>
                  <a:srgbClr val="000000"/>
                </a:solidFill>
                <a:latin typeface="Abhaya Libre Regular"/>
              </a:rPr>
              <a:t>vzgojiteljev</a:t>
            </a:r>
            <a:r>
              <a:rPr lang="en-US" sz="2400" spc="-36" dirty="0">
                <a:solidFill>
                  <a:srgbClr val="000000"/>
                </a:solidFill>
                <a:latin typeface="Abhaya Libre Regular"/>
              </a:rPr>
              <a:t>, </a:t>
            </a:r>
            <a:r>
              <a:rPr lang="en-US" sz="2400" spc="-36" dirty="0" err="1">
                <a:solidFill>
                  <a:srgbClr val="000000"/>
                </a:solidFill>
                <a:latin typeface="Abhaya Libre Regular"/>
              </a:rPr>
              <a:t>vodij</a:t>
            </a:r>
            <a:r>
              <a:rPr lang="en-US" sz="2400" spc="-36" dirty="0">
                <a:solidFill>
                  <a:srgbClr val="000000"/>
                </a:solidFill>
                <a:latin typeface="Abhaya Libre Regular"/>
              </a:rPr>
              <a:t> </a:t>
            </a:r>
            <a:r>
              <a:rPr lang="en-US" sz="2400" spc="-36" dirty="0" err="1">
                <a:solidFill>
                  <a:srgbClr val="000000"/>
                </a:solidFill>
                <a:latin typeface="Abhaya Libre Regular"/>
              </a:rPr>
              <a:t>usposabljanja</a:t>
            </a:r>
            <a:r>
              <a:rPr lang="en-US" sz="2400" spc="-36" dirty="0">
                <a:solidFill>
                  <a:srgbClr val="000000"/>
                </a:solidFill>
                <a:latin typeface="Abhaya Libre Regular"/>
              </a:rPr>
              <a:t> in </a:t>
            </a:r>
            <a:r>
              <a:rPr lang="en-US" sz="2400" spc="-36" dirty="0" err="1">
                <a:solidFill>
                  <a:srgbClr val="000000"/>
                </a:solidFill>
                <a:latin typeface="Abhaya Libre Regular"/>
              </a:rPr>
              <a:t>učiteljev</a:t>
            </a:r>
            <a:r>
              <a:rPr lang="en-US" sz="2400" spc="-36" dirty="0">
                <a:solidFill>
                  <a:srgbClr val="000000"/>
                </a:solidFill>
                <a:latin typeface="Abhaya Libre Regular"/>
              </a:rPr>
              <a:t> za </a:t>
            </a:r>
            <a:r>
              <a:rPr lang="en-US" sz="2400" spc="-36" dirty="0" err="1">
                <a:solidFill>
                  <a:srgbClr val="000000"/>
                </a:solidFill>
                <a:latin typeface="Abhaya Libre Regular"/>
              </a:rPr>
              <a:t>zagotavljanje</a:t>
            </a:r>
            <a:r>
              <a:rPr lang="en-US" sz="2400" spc="-36" dirty="0">
                <a:solidFill>
                  <a:srgbClr val="000000"/>
                </a:solidFill>
                <a:latin typeface="Abhaya Libre Regular"/>
              </a:rPr>
              <a:t> </a:t>
            </a:r>
            <a:r>
              <a:rPr lang="en-US" sz="2400" spc="-36" dirty="0" err="1">
                <a:solidFill>
                  <a:srgbClr val="000000"/>
                </a:solidFill>
                <a:latin typeface="Abhaya Libre Regular"/>
              </a:rPr>
              <a:t>podjetniških</a:t>
            </a:r>
            <a:r>
              <a:rPr lang="en-US" sz="2400" spc="-36" dirty="0">
                <a:solidFill>
                  <a:srgbClr val="000000"/>
                </a:solidFill>
                <a:latin typeface="Abhaya Libre Regular"/>
              </a:rPr>
              <a:t> </a:t>
            </a:r>
            <a:r>
              <a:rPr lang="en-US" sz="2400" spc="-36" dirty="0" err="1">
                <a:solidFill>
                  <a:srgbClr val="000000"/>
                </a:solidFill>
                <a:latin typeface="Abhaya Libre Regular"/>
              </a:rPr>
              <a:t>veščinza</a:t>
            </a:r>
            <a:r>
              <a:rPr lang="en-US" sz="2400" spc="-36" dirty="0">
                <a:solidFill>
                  <a:srgbClr val="000000"/>
                </a:solidFill>
                <a:latin typeface="Abhaya Libre Regular"/>
              </a:rPr>
              <a:t> </a:t>
            </a:r>
            <a:r>
              <a:rPr lang="en-US" sz="2400" spc="-36" dirty="0" err="1">
                <a:solidFill>
                  <a:srgbClr val="000000"/>
                </a:solidFill>
                <a:latin typeface="Abhaya Libre Regular"/>
              </a:rPr>
              <a:t>oblikovanje</a:t>
            </a:r>
            <a:r>
              <a:rPr lang="en-US" sz="2400" spc="-36" dirty="0">
                <a:solidFill>
                  <a:srgbClr val="000000"/>
                </a:solidFill>
                <a:latin typeface="Abhaya Libre Regular"/>
              </a:rPr>
              <a:t> </a:t>
            </a:r>
            <a:r>
              <a:rPr lang="en-US" sz="2400" spc="-36" dirty="0" err="1">
                <a:solidFill>
                  <a:srgbClr val="000000"/>
                </a:solidFill>
                <a:latin typeface="Abhaya Libre Regular"/>
              </a:rPr>
              <a:t>programov</a:t>
            </a:r>
            <a:r>
              <a:rPr lang="en-US" sz="2400" spc="-36" dirty="0">
                <a:solidFill>
                  <a:srgbClr val="000000"/>
                </a:solidFill>
                <a:latin typeface="Abhaya Libre Regular"/>
              </a:rPr>
              <a:t> in </a:t>
            </a:r>
            <a:r>
              <a:rPr lang="en-US" sz="2400" spc="-36" dirty="0" err="1">
                <a:solidFill>
                  <a:srgbClr val="000000"/>
                </a:solidFill>
                <a:latin typeface="Abhaya Libre Regular"/>
              </a:rPr>
              <a:t>možnosti</a:t>
            </a:r>
            <a:r>
              <a:rPr lang="en-US" sz="2400" spc="-36" dirty="0">
                <a:solidFill>
                  <a:srgbClr val="000000"/>
                </a:solidFill>
                <a:latin typeface="Abhaya Libre Regular"/>
              </a:rPr>
              <a:t> </a:t>
            </a:r>
            <a:r>
              <a:rPr lang="en-US" sz="2400" spc="-36" dirty="0" err="1">
                <a:solidFill>
                  <a:srgbClr val="000000"/>
                </a:solidFill>
                <a:latin typeface="Abhaya Libre Regular"/>
              </a:rPr>
              <a:t>učenja</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prepoznati</a:t>
            </a:r>
            <a:r>
              <a:rPr lang="en-US" sz="2400" spc="-36" dirty="0">
                <a:solidFill>
                  <a:srgbClr val="000000"/>
                </a:solidFill>
                <a:latin typeface="Abhaya Libre Regular"/>
              </a:rPr>
              <a:t> in </a:t>
            </a:r>
            <a:r>
              <a:rPr lang="en-US" sz="2400" spc="-36" dirty="0" err="1">
                <a:solidFill>
                  <a:srgbClr val="000000"/>
                </a:solidFill>
                <a:latin typeface="Abhaya Libre Regular"/>
              </a:rPr>
              <a:t>potrditi</a:t>
            </a:r>
            <a:r>
              <a:rPr lang="en-US" sz="2400" spc="-36" dirty="0">
                <a:solidFill>
                  <a:srgbClr val="000000"/>
                </a:solidFill>
                <a:latin typeface="Abhaya Libre Regular"/>
              </a:rPr>
              <a:t> </a:t>
            </a:r>
            <a:r>
              <a:rPr lang="en-US" sz="2400" spc="-36" dirty="0" err="1">
                <a:solidFill>
                  <a:srgbClr val="000000"/>
                </a:solidFill>
                <a:latin typeface="Abhaya Libre Regular"/>
              </a:rPr>
              <a:t>veščine</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EntreComp se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uporablja</a:t>
            </a:r>
            <a:r>
              <a:rPr lang="en-US" sz="2400" spc="-36" dirty="0">
                <a:solidFill>
                  <a:srgbClr val="000000"/>
                </a:solidFill>
                <a:latin typeface="Abhaya Libre Regular"/>
              </a:rPr>
              <a:t> v </a:t>
            </a:r>
            <a:r>
              <a:rPr lang="en-US" sz="2400" spc="-36" dirty="0" err="1">
                <a:solidFill>
                  <a:srgbClr val="000000"/>
                </a:solidFill>
                <a:latin typeface="Abhaya Libre Regular"/>
              </a:rPr>
              <a:t>različnih</a:t>
            </a:r>
            <a:r>
              <a:rPr lang="en-US" sz="2400" spc="-36" dirty="0">
                <a:solidFill>
                  <a:srgbClr val="000000"/>
                </a:solidFill>
                <a:latin typeface="Abhaya Libre Regular"/>
              </a:rPr>
              <a:t> </a:t>
            </a:r>
            <a:r>
              <a:rPr lang="en-US" sz="2400" spc="-36" dirty="0" err="1">
                <a:solidFill>
                  <a:srgbClr val="000000"/>
                </a:solidFill>
                <a:latin typeface="Abhaya Libre Regular"/>
              </a:rPr>
              <a:t>sektorjih</a:t>
            </a:r>
            <a:r>
              <a:rPr lang="en-US" sz="2400" spc="-36" dirty="0">
                <a:solidFill>
                  <a:srgbClr val="000000"/>
                </a:solidFill>
                <a:latin typeface="Abhaya Libre Regular"/>
              </a:rPr>
              <a:t> in je </a:t>
            </a:r>
            <a:r>
              <a:rPr lang="en-US" sz="2400" spc="-36" dirty="0" err="1">
                <a:solidFill>
                  <a:srgbClr val="000000"/>
                </a:solidFill>
                <a:latin typeface="Abhaya Libre Regular"/>
              </a:rPr>
              <a:t>ključna</a:t>
            </a:r>
            <a:r>
              <a:rPr lang="en-US" sz="2400" spc="-36" dirty="0">
                <a:solidFill>
                  <a:srgbClr val="000000"/>
                </a:solidFill>
                <a:latin typeface="Abhaya Libre Regular"/>
              </a:rPr>
              <a:t> </a:t>
            </a:r>
            <a:r>
              <a:rPr lang="en-US" sz="2400" spc="-36" dirty="0" err="1">
                <a:solidFill>
                  <a:srgbClr val="000000"/>
                </a:solidFill>
                <a:latin typeface="Abhaya Libre Regular"/>
              </a:rPr>
              <a:t>podpora</a:t>
            </a:r>
            <a:r>
              <a:rPr lang="en-US" sz="2400" spc="-36" dirty="0">
                <a:solidFill>
                  <a:srgbClr val="000000"/>
                </a:solidFill>
                <a:latin typeface="Abhaya Libre Regular"/>
              </a:rPr>
              <a:t> za sodelovanje in </a:t>
            </a:r>
            <a:r>
              <a:rPr lang="en-US" sz="2400" spc="-36" dirty="0" err="1">
                <a:solidFill>
                  <a:srgbClr val="000000"/>
                </a:solidFill>
                <a:latin typeface="Abhaya Libre Regular"/>
              </a:rPr>
              <a:t>razvojno</a:t>
            </a:r>
            <a:r>
              <a:rPr lang="en-US" sz="2400" spc="-36" dirty="0">
                <a:solidFill>
                  <a:srgbClr val="000000"/>
                </a:solidFill>
                <a:latin typeface="Abhaya Libre Regular"/>
              </a:rPr>
              <a:t> </a:t>
            </a:r>
            <a:r>
              <a:rPr lang="en-US" sz="2400" spc="-36" dirty="0" err="1">
                <a:solidFill>
                  <a:srgbClr val="000000"/>
                </a:solidFill>
                <a:latin typeface="Abhaya Libre Regular"/>
              </a:rPr>
              <a:t>delo</a:t>
            </a:r>
            <a:r>
              <a:rPr lang="en-US" sz="2400" spc="-36" dirty="0">
                <a:solidFill>
                  <a:srgbClr val="000000"/>
                </a:solidFill>
                <a:latin typeface="Abhaya Libre Regular"/>
              </a:rPr>
              <a:t> s </a:t>
            </a:r>
            <a:r>
              <a:rPr lang="en-US" sz="2400" spc="-36" dirty="0" err="1">
                <a:solidFill>
                  <a:srgbClr val="000000"/>
                </a:solidFill>
                <a:latin typeface="Abhaya Libre Regular"/>
              </a:rPr>
              <a:t>strani</a:t>
            </a:r>
            <a:r>
              <a:rPr lang="en-US" sz="2400" spc="-36" dirty="0">
                <a:solidFill>
                  <a:srgbClr val="000000"/>
                </a:solidFill>
                <a:latin typeface="Abhaya Libre Regular"/>
              </a:rPr>
              <a:t> </a:t>
            </a:r>
            <a:r>
              <a:rPr lang="en-US" sz="2400" spc="-36" dirty="0" err="1">
                <a:solidFill>
                  <a:srgbClr val="000000"/>
                </a:solidFill>
                <a:latin typeface="Abhaya Libre Regular"/>
              </a:rPr>
              <a:t>izobraževalcev</a:t>
            </a:r>
            <a:r>
              <a:rPr lang="en-US" sz="2400" spc="-36" dirty="0">
                <a:solidFill>
                  <a:srgbClr val="000000"/>
                </a:solidFill>
                <a:latin typeface="Abhaya Libre Regular"/>
              </a:rPr>
              <a:t>, </a:t>
            </a:r>
            <a:r>
              <a:rPr lang="en-US" sz="2400" spc="-36" dirty="0" err="1">
                <a:solidFill>
                  <a:srgbClr val="000000"/>
                </a:solidFill>
                <a:latin typeface="Abhaya Libre Regular"/>
              </a:rPr>
              <a:t>trenerjev</a:t>
            </a:r>
            <a:r>
              <a:rPr lang="en-US" sz="2400" spc="-36" dirty="0">
                <a:solidFill>
                  <a:srgbClr val="000000"/>
                </a:solidFill>
                <a:latin typeface="Abhaya Libre Regular"/>
              </a:rPr>
              <a:t>, </a:t>
            </a:r>
            <a:r>
              <a:rPr lang="en-US" sz="2400" spc="-36" dirty="0" err="1">
                <a:solidFill>
                  <a:srgbClr val="000000"/>
                </a:solidFill>
                <a:latin typeface="Abhaya Libre Regular"/>
              </a:rPr>
              <a:t>delodajalcev</a:t>
            </a:r>
            <a:r>
              <a:rPr lang="en-US" sz="2400" spc="-36" dirty="0">
                <a:solidFill>
                  <a:srgbClr val="000000"/>
                </a:solidFill>
                <a:latin typeface="Abhaya Libre Regular"/>
              </a:rPr>
              <a:t>, </a:t>
            </a:r>
            <a:r>
              <a:rPr lang="en-US" sz="2400" spc="-36" dirty="0" err="1">
                <a:solidFill>
                  <a:srgbClr val="000000"/>
                </a:solidFill>
                <a:latin typeface="Abhaya Libre Regular"/>
              </a:rPr>
              <a:t>strokovnih</a:t>
            </a:r>
            <a:r>
              <a:rPr lang="en-US" sz="2400" spc="-36" dirty="0">
                <a:solidFill>
                  <a:srgbClr val="000000"/>
                </a:solidFill>
                <a:latin typeface="Abhaya Libre Regular"/>
              </a:rPr>
              <a:t> </a:t>
            </a:r>
            <a:r>
              <a:rPr lang="en-US" sz="2400" spc="-36" dirty="0" err="1">
                <a:solidFill>
                  <a:srgbClr val="000000"/>
                </a:solidFill>
                <a:latin typeface="Abhaya Libre Regular"/>
              </a:rPr>
              <a:t>teles</a:t>
            </a:r>
            <a:r>
              <a:rPr lang="en-US" sz="2400" spc="-36" dirty="0">
                <a:solidFill>
                  <a:srgbClr val="000000"/>
                </a:solidFill>
                <a:latin typeface="Abhaya Libre Regular"/>
              </a:rPr>
              <a:t> in </a:t>
            </a:r>
            <a:r>
              <a:rPr lang="en-US" sz="2400" spc="-36" dirty="0" err="1">
                <a:solidFill>
                  <a:srgbClr val="000000"/>
                </a:solidFill>
                <a:latin typeface="Abhaya Libre Regular"/>
              </a:rPr>
              <a:t>oblikovalcev</a:t>
            </a:r>
            <a:r>
              <a:rPr lang="en-US" sz="2400" spc="-36" dirty="0">
                <a:solidFill>
                  <a:srgbClr val="000000"/>
                </a:solidFill>
                <a:latin typeface="Abhaya Libre Regular"/>
              </a:rPr>
              <a:t> </a:t>
            </a:r>
            <a:r>
              <a:rPr lang="en-US" sz="2400" spc="-36" dirty="0" err="1">
                <a:solidFill>
                  <a:srgbClr val="000000"/>
                </a:solidFill>
                <a:latin typeface="Abhaya Libre Regular"/>
              </a:rPr>
              <a:t>politik</a:t>
            </a:r>
            <a:r>
              <a:rPr lang="en-US" sz="2400" spc="-36" dirty="0">
                <a:solidFill>
                  <a:srgbClr val="000000"/>
                </a:solidFill>
                <a:latin typeface="Abhaya Libre Regular"/>
              </a:rPr>
              <a:t>.</a:t>
            </a:r>
          </a:p>
        </p:txBody>
      </p:sp>
      <p:sp>
        <p:nvSpPr>
          <p:cNvPr id="9" name="TextBox 9"/>
          <p:cNvSpPr txBox="1"/>
          <p:nvPr/>
        </p:nvSpPr>
        <p:spPr>
          <a:xfrm>
            <a:off x="3671371" y="1881587"/>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EntreComp</a:t>
            </a:r>
          </a:p>
        </p:txBody>
      </p:sp>
      <p:pic>
        <p:nvPicPr>
          <p:cNvPr id="13" name="Picture 12">
            <a:extLst>
              <a:ext uri="{FF2B5EF4-FFF2-40B4-BE49-F238E27FC236}">
                <a16:creationId xmlns:a16="http://schemas.microsoft.com/office/drawing/2014/main" id="{3B4F419B-D615-2144-1B1D-8915880ABE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60337" y="4018716"/>
            <a:ext cx="5791211" cy="1930403"/>
          </a:xfrm>
          <a:prstGeom prst="rect">
            <a:avLst/>
          </a:prstGeom>
        </p:spPr>
      </p:pic>
    </p:spTree>
    <p:extLst>
      <p:ext uri="{BB962C8B-B14F-4D97-AF65-F5344CB8AC3E}">
        <p14:creationId xmlns:p14="http://schemas.microsoft.com/office/powerpoint/2010/main" val="954299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905000" y="2583399"/>
            <a:ext cx="15207533" cy="3035446"/>
          </a:xfrm>
          <a:prstGeom prst="rect">
            <a:avLst/>
          </a:prstGeom>
        </p:spPr>
        <p:txBody>
          <a:bodyPr wrap="square" lIns="0" tIns="0" rIns="0" bIns="0" rtlCol="0" anchor="t">
            <a:spAutoFit/>
          </a:bodyPr>
          <a:lstStyle/>
          <a:p>
            <a:pPr algn="just">
              <a:lnSpc>
                <a:spcPts val="3359"/>
              </a:lnSpc>
            </a:pPr>
            <a:r>
              <a:rPr lang="en-US" sz="2400" spc="-36" dirty="0" err="1">
                <a:solidFill>
                  <a:srgbClr val="000000"/>
                </a:solidFill>
                <a:latin typeface="Abhaya Libre Regular"/>
              </a:rPr>
              <a:t>Najpomembnejše</a:t>
            </a:r>
            <a:r>
              <a:rPr lang="en-US" sz="2400" spc="-36" dirty="0">
                <a:solidFill>
                  <a:srgbClr val="000000"/>
                </a:solidFill>
                <a:latin typeface="Abhaya Libre Regular"/>
              </a:rPr>
              <a:t> </a:t>
            </a:r>
            <a:r>
              <a:rPr lang="en-US" sz="2400" spc="-36" dirty="0" err="1">
                <a:solidFill>
                  <a:srgbClr val="000000"/>
                </a:solidFill>
                <a:latin typeface="Abhaya Libre Regular"/>
              </a:rPr>
              <a:t>kompetence</a:t>
            </a:r>
            <a:r>
              <a:rPr lang="en-US" sz="2400" spc="-36" dirty="0">
                <a:solidFill>
                  <a:srgbClr val="000000"/>
                </a:solidFill>
                <a:latin typeface="Abhaya Libre Regular"/>
              </a:rPr>
              <a:t>, ki </a:t>
            </a:r>
            <a:r>
              <a:rPr lang="en-US" sz="2400" spc="-36" dirty="0" err="1">
                <a:solidFill>
                  <a:srgbClr val="000000"/>
                </a:solidFill>
                <a:latin typeface="Abhaya Libre Regular"/>
              </a:rPr>
              <a:t>jih</a:t>
            </a:r>
            <a:r>
              <a:rPr lang="en-US" sz="2400" spc="-36" dirty="0">
                <a:solidFill>
                  <a:srgbClr val="000000"/>
                </a:solidFill>
                <a:latin typeface="Abhaya Libre Regular"/>
              </a:rPr>
              <a:t> EntreComp </a:t>
            </a:r>
            <a:r>
              <a:rPr lang="en-US" sz="2400" spc="-36" dirty="0" err="1">
                <a:solidFill>
                  <a:srgbClr val="000000"/>
                </a:solidFill>
                <a:latin typeface="Abhaya Libre Regular"/>
              </a:rPr>
              <a:t>obravnava</a:t>
            </a:r>
            <a:r>
              <a:rPr lang="en-US" sz="2400" spc="-36" dirty="0">
                <a:solidFill>
                  <a:srgbClr val="000000"/>
                </a:solidFill>
                <a:latin typeface="Abhaya Libre Regular"/>
              </a:rPr>
              <a:t> v </a:t>
            </a:r>
            <a:r>
              <a:rPr lang="en-US" sz="2400" spc="-36" dirty="0" err="1">
                <a:solidFill>
                  <a:srgbClr val="000000"/>
                </a:solidFill>
                <a:latin typeface="Abhaya Libre Regular"/>
              </a:rPr>
              <a:t>zvezi</a:t>
            </a:r>
            <a:r>
              <a:rPr lang="en-US" sz="2400" spc="-36" dirty="0">
                <a:solidFill>
                  <a:srgbClr val="000000"/>
                </a:solidFill>
                <a:latin typeface="Abhaya Libre Regular"/>
              </a:rPr>
              <a:t> s </a:t>
            </a:r>
            <a:r>
              <a:rPr lang="en-US" sz="2400" spc="-36" dirty="0" err="1">
                <a:solidFill>
                  <a:srgbClr val="000000"/>
                </a:solidFill>
                <a:latin typeface="Abhaya Libre Regular"/>
              </a:rPr>
              <a:t>prepoznavanjem</a:t>
            </a:r>
            <a:r>
              <a:rPr lang="en-US" sz="2400" spc="-36" dirty="0">
                <a:solidFill>
                  <a:srgbClr val="000000"/>
                </a:solidFill>
                <a:latin typeface="Abhaya Libre Regular"/>
              </a:rPr>
              <a:t> </a:t>
            </a:r>
            <a:r>
              <a:rPr lang="en-US" sz="2400" spc="-36" dirty="0" err="1">
                <a:solidFill>
                  <a:srgbClr val="000000"/>
                </a:solidFill>
                <a:latin typeface="Abhaya Libre Regular"/>
              </a:rPr>
              <a:t>novih</a:t>
            </a:r>
            <a:r>
              <a:rPr lang="en-US" sz="2400" spc="-36" dirty="0">
                <a:solidFill>
                  <a:srgbClr val="000000"/>
                </a:solidFill>
                <a:latin typeface="Abhaya Libre Regular"/>
              </a:rPr>
              <a:t> </a:t>
            </a:r>
            <a:r>
              <a:rPr lang="en-US" sz="2400" spc="-36" dirty="0" err="1">
                <a:solidFill>
                  <a:srgbClr val="000000"/>
                </a:solidFill>
                <a:latin typeface="Abhaya Libre Regular"/>
              </a:rPr>
              <a:t>trendov</a:t>
            </a:r>
            <a:r>
              <a:rPr lang="en-US" sz="2400" spc="-36" dirty="0">
                <a:solidFill>
                  <a:srgbClr val="000000"/>
                </a:solidFill>
                <a:latin typeface="Abhaya Libre Regular"/>
              </a:rPr>
              <a:t> in </a:t>
            </a:r>
            <a:r>
              <a:rPr lang="en-US" sz="2400" spc="-36" dirty="0" err="1">
                <a:solidFill>
                  <a:srgbClr val="000000"/>
                </a:solidFill>
                <a:latin typeface="Abhaya Libre Regular"/>
              </a:rPr>
              <a:t>zahtev</a:t>
            </a:r>
            <a:r>
              <a:rPr lang="en-US" sz="2400" spc="-36" dirty="0">
                <a:solidFill>
                  <a:srgbClr val="000000"/>
                </a:solidFill>
                <a:latin typeface="Abhaya Libre Regular"/>
              </a:rPr>
              <a:t> </a:t>
            </a:r>
            <a:r>
              <a:rPr lang="en-US" sz="2400" spc="-36" dirty="0" err="1">
                <a:solidFill>
                  <a:srgbClr val="000000"/>
                </a:solidFill>
                <a:latin typeface="Abhaya Libre Regular"/>
              </a:rPr>
              <a:t>trgov</a:t>
            </a:r>
            <a:r>
              <a:rPr lang="en-US" sz="2400" spc="-36" dirty="0">
                <a:solidFill>
                  <a:srgbClr val="000000"/>
                </a:solidFill>
                <a:latin typeface="Abhaya Libre Regular"/>
              </a:rPr>
              <a:t> za </a:t>
            </a:r>
            <a:r>
              <a:rPr lang="en-US" sz="2400" spc="-36" dirty="0" err="1">
                <a:solidFill>
                  <a:srgbClr val="000000"/>
                </a:solidFill>
                <a:latin typeface="Abhaya Libre Regular"/>
              </a:rPr>
              <a:t>proizvodnjo</a:t>
            </a:r>
            <a:r>
              <a:rPr lang="en-US" sz="2400" spc="-36" dirty="0">
                <a:solidFill>
                  <a:srgbClr val="000000"/>
                </a:solidFill>
                <a:latin typeface="Abhaya Libre Regular"/>
              </a:rPr>
              <a:t> </a:t>
            </a:r>
            <a:r>
              <a:rPr lang="en-US" sz="2400" spc="-36" dirty="0" err="1">
                <a:solidFill>
                  <a:srgbClr val="000000"/>
                </a:solidFill>
                <a:latin typeface="Abhaya Libre Regular"/>
              </a:rPr>
              <a:t>novega</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storitev</a:t>
            </a:r>
            <a:r>
              <a:rPr lang="en-US" sz="2400" spc="-36" dirty="0">
                <a:solidFill>
                  <a:srgbClr val="000000"/>
                </a:solidFill>
                <a:latin typeface="Abhaya Libre Regular"/>
              </a:rPr>
              <a:t>, ki </a:t>
            </a:r>
            <a:r>
              <a:rPr lang="en-US" sz="2400" spc="-36" dirty="0" err="1">
                <a:solidFill>
                  <a:srgbClr val="000000"/>
                </a:solidFill>
                <a:latin typeface="Abhaya Libre Regular"/>
              </a:rPr>
              <a:t>pritegnejo</a:t>
            </a:r>
            <a:r>
              <a:rPr lang="en-US" sz="2400" spc="-36" dirty="0">
                <a:solidFill>
                  <a:srgbClr val="000000"/>
                </a:solidFill>
                <a:latin typeface="Abhaya Libre Regular"/>
              </a:rPr>
              <a:t> </a:t>
            </a:r>
            <a:r>
              <a:rPr lang="en-US" sz="2400" spc="-36" dirty="0" err="1">
                <a:solidFill>
                  <a:srgbClr val="000000"/>
                </a:solidFill>
                <a:latin typeface="Abhaya Libre Regular"/>
              </a:rPr>
              <a:t>ciljno</a:t>
            </a:r>
            <a:r>
              <a:rPr lang="en-US" sz="2400" spc="-36" dirty="0">
                <a:solidFill>
                  <a:srgbClr val="000000"/>
                </a:solidFill>
                <a:latin typeface="Abhaya Libre Regular"/>
              </a:rPr>
              <a:t> </a:t>
            </a:r>
            <a:r>
              <a:rPr lang="en-US" sz="2400" spc="-36" dirty="0" err="1">
                <a:solidFill>
                  <a:srgbClr val="000000"/>
                </a:solidFill>
                <a:latin typeface="Abhaya Libre Regular"/>
              </a:rPr>
              <a:t>občinstvo</a:t>
            </a:r>
            <a:r>
              <a:rPr lang="en-US" sz="2400" spc="-36" dirty="0">
                <a:solidFill>
                  <a:srgbClr val="000000"/>
                </a:solidFill>
                <a:latin typeface="Abhaya Libre Regular"/>
              </a:rPr>
              <a:t>, in </a:t>
            </a:r>
            <a:r>
              <a:rPr lang="en-US" sz="2400" spc="-36" dirty="0" err="1">
                <a:solidFill>
                  <a:srgbClr val="000000"/>
                </a:solidFill>
                <a:latin typeface="Abhaya Libre Regular"/>
              </a:rPr>
              <a:t>kako</a:t>
            </a:r>
            <a:r>
              <a:rPr lang="en-US" sz="2400" spc="-36" dirty="0">
                <a:solidFill>
                  <a:srgbClr val="000000"/>
                </a:solidFill>
                <a:latin typeface="Abhaya Libre Regular"/>
              </a:rPr>
              <a:t> </a:t>
            </a:r>
            <a:r>
              <a:rPr lang="en-US" sz="2400" spc="-36" dirty="0" err="1">
                <a:solidFill>
                  <a:srgbClr val="000000"/>
                </a:solidFill>
                <a:latin typeface="Abhaya Libre Regular"/>
              </a:rPr>
              <a:t>bodo</a:t>
            </a:r>
            <a:r>
              <a:rPr lang="en-US" sz="2400" spc="-36" dirty="0">
                <a:solidFill>
                  <a:srgbClr val="000000"/>
                </a:solidFill>
                <a:latin typeface="Abhaya Libre Regular"/>
              </a:rPr>
              <a:t> </a:t>
            </a:r>
            <a:r>
              <a:rPr lang="en-US" sz="2400" spc="-36" dirty="0" err="1">
                <a:solidFill>
                  <a:srgbClr val="000000"/>
                </a:solidFill>
                <a:latin typeface="Abhaya Libre Regular"/>
              </a:rPr>
              <a:t>vplivale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vašo</a:t>
            </a:r>
            <a:r>
              <a:rPr lang="en-US" sz="2400" spc="-36" dirty="0">
                <a:solidFill>
                  <a:srgbClr val="000000"/>
                </a:solidFill>
                <a:latin typeface="Abhaya Libre Regular"/>
              </a:rPr>
              <a:t> </a:t>
            </a:r>
            <a:r>
              <a:rPr lang="en-US" sz="2400" spc="-36" dirty="0" err="1">
                <a:solidFill>
                  <a:srgbClr val="000000"/>
                </a:solidFill>
                <a:latin typeface="Abhaya Libre Regular"/>
              </a:rPr>
              <a:t>organizacijo</a:t>
            </a:r>
            <a:r>
              <a:rPr lang="en-US" sz="2400" spc="-36" dirty="0">
                <a:solidFill>
                  <a:srgbClr val="000000"/>
                </a:solidFill>
                <a:latin typeface="Abhaya Libre Regular"/>
              </a:rPr>
              <a:t>, so:</a:t>
            </a:r>
            <a:endParaRPr lang="sl-SI" sz="2400" spc="-36" dirty="0">
              <a:solidFill>
                <a:srgbClr val="000000"/>
              </a:solidFill>
              <a:latin typeface="Abhaya Libre Regular"/>
            </a:endParaRPr>
          </a:p>
          <a:p>
            <a:pPr algn="just">
              <a:lnSpc>
                <a:spcPts val="3359"/>
              </a:lnSpc>
            </a:pPr>
            <a:endParaRPr lang="sl-SI" sz="2400" b="1" spc="-36" dirty="0">
              <a:solidFill>
                <a:srgbClr val="000000"/>
              </a:solidFill>
              <a:latin typeface="Abhaya Libre Regular"/>
            </a:endParaRPr>
          </a:p>
          <a:p>
            <a:pPr algn="just">
              <a:lnSpc>
                <a:spcPts val="3359"/>
              </a:lnSpc>
            </a:pPr>
            <a:r>
              <a:rPr lang="en-US" sz="2400" b="1" spc="-36" dirty="0" err="1">
                <a:solidFill>
                  <a:srgbClr val="000000"/>
                </a:solidFill>
                <a:latin typeface="Abhaya Libre Regular"/>
              </a:rPr>
              <a:t>Ustvarjalnost</a:t>
            </a:r>
            <a:r>
              <a:rPr lang="en-US" sz="2400" b="1" spc="-36" dirty="0">
                <a:solidFill>
                  <a:srgbClr val="000000"/>
                </a:solidFill>
                <a:latin typeface="Abhaya Libre Regular"/>
              </a:rPr>
              <a:t> </a:t>
            </a:r>
            <a:r>
              <a:rPr lang="en-US" sz="2400" spc="-36" dirty="0">
                <a:solidFill>
                  <a:srgbClr val="000000"/>
                </a:solidFill>
                <a:latin typeface="Abhaya Libre Regular"/>
              </a:rPr>
              <a:t>(</a:t>
            </a:r>
            <a:r>
              <a:rPr lang="en-US" sz="2400" spc="-36" dirty="0" err="1">
                <a:solidFill>
                  <a:srgbClr val="000000"/>
                </a:solidFill>
                <a:latin typeface="Abhaya Libre Regular"/>
              </a:rPr>
              <a:t>ustvarjalno</a:t>
            </a:r>
            <a:r>
              <a:rPr lang="en-US" sz="2400" spc="-36" dirty="0">
                <a:solidFill>
                  <a:srgbClr val="000000"/>
                </a:solidFill>
                <a:latin typeface="Abhaya Libre Regular"/>
              </a:rPr>
              <a:t> </a:t>
            </a:r>
            <a:r>
              <a:rPr lang="en-US" sz="2400" spc="-36" dirty="0" err="1">
                <a:solidFill>
                  <a:srgbClr val="000000"/>
                </a:solidFill>
                <a:latin typeface="Abhaya Libre Regular"/>
              </a:rPr>
              <a:t>razmišljanje</a:t>
            </a:r>
            <a:r>
              <a:rPr lang="en-US" sz="2400" spc="-36" dirty="0">
                <a:solidFill>
                  <a:srgbClr val="000000"/>
                </a:solidFill>
                <a:latin typeface="Abhaya Libre Regular"/>
              </a:rPr>
              <a:t> in </a:t>
            </a:r>
            <a:r>
              <a:rPr lang="en-US" sz="2400" spc="-36" dirty="0" err="1">
                <a:solidFill>
                  <a:srgbClr val="000000"/>
                </a:solidFill>
                <a:latin typeface="Abhaya Libre Regular"/>
              </a:rPr>
              <a:t>reševanje</a:t>
            </a:r>
            <a:r>
              <a:rPr lang="en-US" sz="2400" spc="-36" dirty="0">
                <a:solidFill>
                  <a:srgbClr val="000000"/>
                </a:solidFill>
                <a:latin typeface="Abhaya Libre Regular"/>
              </a:rPr>
              <a:t> </a:t>
            </a:r>
            <a:r>
              <a:rPr lang="en-US" sz="2400" spc="-36" dirty="0" err="1">
                <a:solidFill>
                  <a:srgbClr val="000000"/>
                </a:solidFill>
                <a:latin typeface="Abhaya Libre Regular"/>
              </a:rPr>
              <a:t>problemov</a:t>
            </a:r>
            <a:r>
              <a:rPr lang="en-US" sz="2400" spc="-36" dirty="0">
                <a:solidFill>
                  <a:srgbClr val="000000"/>
                </a:solidFill>
                <a:latin typeface="Abhaya Libre Regular"/>
              </a:rPr>
              <a:t>) – </a:t>
            </a:r>
            <a:r>
              <a:rPr lang="en-US" sz="2400" spc="-36" dirty="0" err="1">
                <a:solidFill>
                  <a:srgbClr val="000000"/>
                </a:solidFill>
                <a:latin typeface="Abhaya Libre Regular"/>
              </a:rPr>
              <a:t>razvoj</a:t>
            </a:r>
            <a:r>
              <a:rPr lang="en-US" sz="2400" spc="-36" dirty="0">
                <a:solidFill>
                  <a:srgbClr val="000000"/>
                </a:solidFill>
                <a:latin typeface="Abhaya Libre Regular"/>
              </a:rPr>
              <a:t> </a:t>
            </a:r>
            <a:r>
              <a:rPr lang="en-US" sz="2400" spc="-36" dirty="0" err="1">
                <a:solidFill>
                  <a:srgbClr val="000000"/>
                </a:solidFill>
                <a:latin typeface="Abhaya Libre Regular"/>
              </a:rPr>
              <a:t>več</a:t>
            </a:r>
            <a:r>
              <a:rPr lang="en-US" sz="2400" spc="-36" dirty="0">
                <a:solidFill>
                  <a:srgbClr val="000000"/>
                </a:solidFill>
                <a:latin typeface="Abhaya Libre Regular"/>
              </a:rPr>
              <a:t> </a:t>
            </a:r>
            <a:r>
              <a:rPr lang="en-US" sz="2400" spc="-36" dirty="0" err="1">
                <a:solidFill>
                  <a:srgbClr val="000000"/>
                </a:solidFill>
                <a:latin typeface="Abhaya Libre Regular"/>
              </a:rPr>
              <a:t>idej</a:t>
            </a:r>
            <a:r>
              <a:rPr lang="en-US" sz="2400" spc="-36" dirty="0">
                <a:solidFill>
                  <a:srgbClr val="000000"/>
                </a:solidFill>
                <a:latin typeface="Abhaya Libre Regular"/>
              </a:rPr>
              <a:t> in </a:t>
            </a:r>
            <a:r>
              <a:rPr lang="en-US" sz="2400" spc="-36" dirty="0" err="1">
                <a:solidFill>
                  <a:srgbClr val="000000"/>
                </a:solidFill>
                <a:latin typeface="Abhaya Libre Regular"/>
              </a:rPr>
              <a:t>priložnosti</a:t>
            </a:r>
            <a:r>
              <a:rPr lang="en-US" sz="2400" spc="-36" dirty="0">
                <a:solidFill>
                  <a:srgbClr val="000000"/>
                </a:solidFill>
                <a:latin typeface="Abhaya Libre Regular"/>
              </a:rPr>
              <a:t> za </a:t>
            </a:r>
            <a:r>
              <a:rPr lang="en-US" sz="2400" spc="-36" dirty="0" err="1">
                <a:solidFill>
                  <a:srgbClr val="000000"/>
                </a:solidFill>
                <a:latin typeface="Abhaya Libre Regular"/>
              </a:rPr>
              <a:t>ustvarjanje</a:t>
            </a:r>
            <a:r>
              <a:rPr lang="en-US" sz="2400" spc="-36" dirty="0">
                <a:solidFill>
                  <a:srgbClr val="000000"/>
                </a:solidFill>
                <a:latin typeface="Abhaya Libre Regular"/>
              </a:rPr>
              <a:t> </a:t>
            </a:r>
            <a:r>
              <a:rPr lang="en-US" sz="2400" spc="-36" dirty="0" err="1">
                <a:solidFill>
                  <a:srgbClr val="000000"/>
                </a:solidFill>
                <a:latin typeface="Abhaya Libre Regular"/>
              </a:rPr>
              <a:t>vrednosti</a:t>
            </a:r>
            <a:r>
              <a:rPr lang="en-US" sz="2400" spc="-36" dirty="0">
                <a:solidFill>
                  <a:srgbClr val="000000"/>
                </a:solidFill>
                <a:latin typeface="Abhaya Libre Regular"/>
              </a:rPr>
              <a:t>, </a:t>
            </a:r>
            <a:r>
              <a:rPr lang="en-US" sz="2400" spc="-36" dirty="0" err="1">
                <a:solidFill>
                  <a:srgbClr val="000000"/>
                </a:solidFill>
                <a:latin typeface="Abhaya Libre Regular"/>
              </a:rPr>
              <a:t>vključno</a:t>
            </a:r>
            <a:r>
              <a:rPr lang="en-US" sz="2400" spc="-36" dirty="0">
                <a:solidFill>
                  <a:srgbClr val="000000"/>
                </a:solidFill>
                <a:latin typeface="Abhaya Libre Regular"/>
              </a:rPr>
              <a:t> z </a:t>
            </a:r>
            <a:r>
              <a:rPr lang="en-US" sz="2400" spc="-36" dirty="0" err="1">
                <a:solidFill>
                  <a:srgbClr val="000000"/>
                </a:solidFill>
                <a:latin typeface="Abhaya Libre Regular"/>
              </a:rPr>
              <a:t>boljšimi</a:t>
            </a:r>
            <a:r>
              <a:rPr lang="en-US" sz="2400" spc="-36" dirty="0">
                <a:solidFill>
                  <a:srgbClr val="000000"/>
                </a:solidFill>
                <a:latin typeface="Abhaya Libre Regular"/>
              </a:rPr>
              <a:t> </a:t>
            </a:r>
            <a:r>
              <a:rPr lang="en-US" sz="2400" spc="-36" dirty="0" err="1">
                <a:solidFill>
                  <a:srgbClr val="000000"/>
                </a:solidFill>
                <a:latin typeface="Abhaya Libre Regular"/>
              </a:rPr>
              <a:t>rešitvami</a:t>
            </a:r>
            <a:r>
              <a:rPr lang="en-US" sz="2400" spc="-36" dirty="0">
                <a:solidFill>
                  <a:srgbClr val="000000"/>
                </a:solidFill>
                <a:latin typeface="Abhaya Libre Regular"/>
              </a:rPr>
              <a:t> za </a:t>
            </a:r>
            <a:r>
              <a:rPr lang="en-US" sz="2400" spc="-36" dirty="0" err="1">
                <a:solidFill>
                  <a:srgbClr val="000000"/>
                </a:solidFill>
                <a:latin typeface="Abhaya Libre Regular"/>
              </a:rPr>
              <a:t>obstoječe</a:t>
            </a:r>
            <a:r>
              <a:rPr lang="en-US" sz="2400" spc="-36" dirty="0">
                <a:solidFill>
                  <a:srgbClr val="000000"/>
                </a:solidFill>
                <a:latin typeface="Abhaya Libre Regular"/>
              </a:rPr>
              <a:t> in </a:t>
            </a:r>
            <a:r>
              <a:rPr lang="en-US" sz="2400" spc="-36" dirty="0" err="1">
                <a:solidFill>
                  <a:srgbClr val="000000"/>
                </a:solidFill>
                <a:latin typeface="Abhaya Libre Regular"/>
              </a:rPr>
              <a:t>nove</a:t>
            </a:r>
            <a:r>
              <a:rPr lang="en-US" sz="2400" spc="-36" dirty="0">
                <a:solidFill>
                  <a:srgbClr val="000000"/>
                </a:solidFill>
                <a:latin typeface="Abhaya Libre Regular"/>
              </a:rPr>
              <a:t> </a:t>
            </a:r>
            <a:r>
              <a:rPr lang="en-US" sz="2400" spc="-36" dirty="0" err="1">
                <a:solidFill>
                  <a:srgbClr val="000000"/>
                </a:solidFill>
                <a:latin typeface="Abhaya Libre Regular"/>
              </a:rPr>
              <a:t>izzive</a:t>
            </a:r>
            <a:r>
              <a:rPr lang="en-US" sz="2400" spc="-36" dirty="0">
                <a:solidFill>
                  <a:srgbClr val="000000"/>
                </a:solidFill>
                <a:latin typeface="Abhaya Libre Regular"/>
              </a:rPr>
              <a:t>; </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Raziskovanje</a:t>
            </a:r>
            <a:r>
              <a:rPr lang="en-US" sz="2400" spc="-36" dirty="0">
                <a:solidFill>
                  <a:srgbClr val="000000"/>
                </a:solidFill>
                <a:latin typeface="Abhaya Libre Regular"/>
              </a:rPr>
              <a:t> in </a:t>
            </a:r>
            <a:r>
              <a:rPr lang="en-US" sz="2400" spc="-36" dirty="0" err="1">
                <a:solidFill>
                  <a:srgbClr val="000000"/>
                </a:solidFill>
                <a:latin typeface="Abhaya Libre Regular"/>
              </a:rPr>
              <a:t>eksperimentiranje</a:t>
            </a:r>
            <a:r>
              <a:rPr lang="en-US" sz="2400" spc="-36" dirty="0">
                <a:solidFill>
                  <a:srgbClr val="000000"/>
                </a:solidFill>
                <a:latin typeface="Abhaya Libre Regular"/>
              </a:rPr>
              <a:t> z </a:t>
            </a:r>
            <a:r>
              <a:rPr lang="en-US" sz="2400" spc="-36" dirty="0" err="1">
                <a:solidFill>
                  <a:srgbClr val="000000"/>
                </a:solidFill>
                <a:latin typeface="Abhaya Libre Regular"/>
              </a:rPr>
              <a:t>inovativnimi</a:t>
            </a:r>
            <a:r>
              <a:rPr lang="en-US" sz="2400" spc="-36" dirty="0">
                <a:solidFill>
                  <a:srgbClr val="000000"/>
                </a:solidFill>
                <a:latin typeface="Abhaya Libre Regular"/>
              </a:rPr>
              <a:t> </a:t>
            </a:r>
            <a:r>
              <a:rPr lang="en-US" sz="2400" spc="-36" dirty="0" err="1">
                <a:solidFill>
                  <a:srgbClr val="000000"/>
                </a:solidFill>
                <a:latin typeface="Abhaya Libre Regular"/>
              </a:rPr>
              <a:t>pristopi</a:t>
            </a:r>
            <a:r>
              <a:rPr lang="en-US" sz="2400" spc="-36" dirty="0">
                <a:solidFill>
                  <a:srgbClr val="000000"/>
                </a:solidFill>
                <a:latin typeface="Abhaya Libre Regular"/>
              </a:rPr>
              <a:t>; </a:t>
            </a:r>
            <a:r>
              <a:rPr lang="en-US" sz="2400" spc="-36" dirty="0" err="1">
                <a:solidFill>
                  <a:srgbClr val="000000"/>
                </a:solidFill>
                <a:latin typeface="Abhaya Libre Regular"/>
              </a:rPr>
              <a:t>Združevanje</a:t>
            </a:r>
            <a:r>
              <a:rPr lang="en-US" sz="2400" spc="-36" dirty="0">
                <a:solidFill>
                  <a:srgbClr val="000000"/>
                </a:solidFill>
                <a:latin typeface="Abhaya Libre Regular"/>
              </a:rPr>
              <a:t> </a:t>
            </a:r>
            <a:r>
              <a:rPr lang="en-US" sz="2400" spc="-36" dirty="0" err="1">
                <a:solidFill>
                  <a:srgbClr val="000000"/>
                </a:solidFill>
                <a:latin typeface="Abhaya Libre Regular"/>
              </a:rPr>
              <a:t>znanja</a:t>
            </a:r>
            <a:r>
              <a:rPr lang="en-US" sz="2400" spc="-36" dirty="0">
                <a:solidFill>
                  <a:srgbClr val="000000"/>
                </a:solidFill>
                <a:latin typeface="Abhaya Libre Regular"/>
              </a:rPr>
              <a:t> in </a:t>
            </a:r>
            <a:r>
              <a:rPr lang="en-US" sz="2400" spc="-36" dirty="0" err="1">
                <a:solidFill>
                  <a:srgbClr val="000000"/>
                </a:solidFill>
                <a:latin typeface="Abhaya Libre Regular"/>
              </a:rPr>
              <a:t>virov</a:t>
            </a:r>
            <a:r>
              <a:rPr lang="en-US" sz="2400" spc="-36" dirty="0">
                <a:solidFill>
                  <a:srgbClr val="000000"/>
                </a:solidFill>
                <a:latin typeface="Abhaya Libre Regular"/>
              </a:rPr>
              <a:t> za </a:t>
            </a:r>
            <a:r>
              <a:rPr lang="en-US" sz="2400" spc="-36" dirty="0" err="1">
                <a:solidFill>
                  <a:srgbClr val="000000"/>
                </a:solidFill>
                <a:latin typeface="Abhaya Libre Regular"/>
              </a:rPr>
              <a:t>doseganje</a:t>
            </a:r>
            <a:r>
              <a:rPr lang="en-US" sz="2400" spc="-36" dirty="0">
                <a:solidFill>
                  <a:srgbClr val="000000"/>
                </a:solidFill>
                <a:latin typeface="Abhaya Libre Regular"/>
              </a:rPr>
              <a:t> </a:t>
            </a:r>
            <a:r>
              <a:rPr lang="en-US" sz="2400" spc="-36" dirty="0" err="1">
                <a:solidFill>
                  <a:srgbClr val="000000"/>
                </a:solidFill>
                <a:latin typeface="Abhaya Libre Regular"/>
              </a:rPr>
              <a:t>dragocenih</a:t>
            </a:r>
            <a:r>
              <a:rPr lang="en-US" sz="2400" spc="-36" dirty="0">
                <a:solidFill>
                  <a:srgbClr val="000000"/>
                </a:solidFill>
                <a:latin typeface="Abhaya Libre Regular"/>
              </a:rPr>
              <a:t> </a:t>
            </a:r>
            <a:r>
              <a:rPr lang="en-US" sz="2400" spc="-36" dirty="0" err="1">
                <a:solidFill>
                  <a:srgbClr val="000000"/>
                </a:solidFill>
                <a:latin typeface="Abhaya Libre Regular"/>
              </a:rPr>
              <a:t>učinkov</a:t>
            </a:r>
            <a:r>
              <a:rPr lang="en-US" sz="2400" spc="-36" dirty="0">
                <a:solidFill>
                  <a:srgbClr val="000000"/>
                </a:solidFill>
                <a:latin typeface="Abhaya Libre Regular"/>
              </a:rPr>
              <a:t>. 	</a:t>
            </a:r>
          </a:p>
        </p:txBody>
      </p:sp>
      <p:sp>
        <p:nvSpPr>
          <p:cNvPr id="9" name="TextBox 9"/>
          <p:cNvSpPr txBox="1"/>
          <p:nvPr/>
        </p:nvSpPr>
        <p:spPr>
          <a:xfrm>
            <a:off x="7051694" y="1628250"/>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EntreComp</a:t>
            </a:r>
          </a:p>
        </p:txBody>
      </p:sp>
      <p:sp>
        <p:nvSpPr>
          <p:cNvPr id="10" name="TextBox 9"/>
          <p:cNvSpPr txBox="1"/>
          <p:nvPr/>
        </p:nvSpPr>
        <p:spPr>
          <a:xfrm>
            <a:off x="8093431" y="5865439"/>
            <a:ext cx="4250968" cy="1938992"/>
          </a:xfrm>
          <a:prstGeom prst="rect">
            <a:avLst/>
          </a:prstGeom>
          <a:noFill/>
        </p:spPr>
        <p:txBody>
          <a:bodyPr wrap="square" rtlCol="0">
            <a:spAutoFit/>
          </a:bodyPr>
          <a:lstStyle/>
          <a:p>
            <a:r>
              <a:rPr lang="en-US" sz="2400" b="1" dirty="0">
                <a:latin typeface="Abhaya Libre Regular" panose="020B0604020202020204" charset="0"/>
                <a:cs typeface="Abhaya Libre Regular" panose="020B0604020202020204" charset="0"/>
              </a:rPr>
              <a:t>Vi</a:t>
            </a:r>
            <a:r>
              <a:rPr lang="sl-SI" sz="2400" b="1" dirty="0">
                <a:latin typeface="Abhaya Libre Regular" panose="020B0604020202020204" charset="0"/>
                <a:cs typeface="Abhaya Libre Regular" panose="020B0604020202020204" charset="0"/>
              </a:rPr>
              <a:t>zija - </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delajte</a:t>
            </a:r>
            <a:r>
              <a:rPr lang="en-US" sz="2400" dirty="0">
                <a:latin typeface="Abhaya Libre Regular" panose="020B0604020202020204" charset="0"/>
                <a:cs typeface="Abhaya Libre Regular" panose="020B0604020202020204" charset="0"/>
              </a:rPr>
              <a:t> v </a:t>
            </a:r>
            <a:r>
              <a:rPr lang="en-US" sz="2400" dirty="0" err="1">
                <a:latin typeface="Abhaya Libre Regular" panose="020B0604020202020204" charset="0"/>
                <a:cs typeface="Abhaya Libre Regular" panose="020B0604020202020204" charset="0"/>
              </a:rPr>
              <a:t>smeri</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svoje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vizije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prihodnosti</a:t>
            </a:r>
            <a:r>
              <a:rPr lang="sl-SI" sz="2400" dirty="0">
                <a:latin typeface="Abhaya Libre Regular" panose="020B0604020202020204" charset="0"/>
                <a:cs typeface="Abhaya Libre Regular" panose="020B0604020202020204" charset="0"/>
              </a:rPr>
              <a:t>:</a:t>
            </a: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Predstavljajte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si</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Razmišljajte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strateško</a:t>
            </a:r>
            <a:endParaRPr lang="sl-SI"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err="1">
                <a:latin typeface="Abhaya Libre Regular" panose="020B0604020202020204" charset="0"/>
                <a:cs typeface="Abhaya Libre Regular" panose="020B0604020202020204" charset="0"/>
              </a:rPr>
              <a:t>Vodilna</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akcija</a:t>
            </a:r>
            <a:r>
              <a:rPr lang="en-US" sz="2400" dirty="0">
                <a:latin typeface="Abhaya Libre Regular" panose="020B0604020202020204" charset="0"/>
                <a:cs typeface="Abhaya Libre Regular" panose="020B0604020202020204" charset="0"/>
              </a:rPr>
              <a:t> </a:t>
            </a:r>
            <a:endParaRPr lang="sl-SI" sz="2400" dirty="0">
              <a:latin typeface="Abhaya Libre Regular" panose="020B0604020202020204" charset="0"/>
              <a:cs typeface="Abhaya Libre Regular" panose="020B0604020202020204" charset="0"/>
            </a:endParaRPr>
          </a:p>
        </p:txBody>
      </p:sp>
      <p:sp>
        <p:nvSpPr>
          <p:cNvPr id="11" name="TextBox 10"/>
          <p:cNvSpPr txBox="1"/>
          <p:nvPr/>
        </p:nvSpPr>
        <p:spPr>
          <a:xfrm>
            <a:off x="2438400" y="5865439"/>
            <a:ext cx="5181600" cy="2677656"/>
          </a:xfrm>
          <a:prstGeom prst="rect">
            <a:avLst/>
          </a:prstGeom>
          <a:noFill/>
        </p:spPr>
        <p:txBody>
          <a:bodyPr wrap="square" rtlCol="0">
            <a:spAutoFit/>
          </a:bodyPr>
          <a:lstStyle/>
          <a:p>
            <a:r>
              <a:rPr lang="en-US" sz="2400" b="1" dirty="0" err="1">
                <a:latin typeface="Abhaya Libre Regular" panose="020B0604020202020204" charset="0"/>
                <a:cs typeface="Abhaya Libre Regular" panose="020B0604020202020204" charset="0"/>
              </a:rPr>
              <a:t>Ustvarjalnost</a:t>
            </a:r>
            <a:r>
              <a:rPr lang="en-US" sz="2400" b="1" dirty="0">
                <a:latin typeface="Abhaya Libre Regular" panose="020B0604020202020204" charset="0"/>
                <a:cs typeface="Abhaya Libre Regular" panose="020B0604020202020204" charset="0"/>
              </a:rPr>
              <a:t> – </a:t>
            </a:r>
            <a:r>
              <a:rPr lang="en-US" sz="2400" dirty="0" err="1">
                <a:latin typeface="Abhaya Libre Regular" panose="020B0604020202020204" charset="0"/>
                <a:cs typeface="Abhaya Libre Regular" panose="020B0604020202020204" charset="0"/>
              </a:rPr>
              <a:t>razvijajte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namensk</a:t>
            </a:r>
            <a:r>
              <a:rPr lang="sl-SI" sz="2400" dirty="0">
                <a:latin typeface="Abhaya Libre Regular" panose="020B0604020202020204" charset="0"/>
                <a:cs typeface="Abhaya Libre Regular" panose="020B0604020202020204" charset="0"/>
              </a:rPr>
              <a:t>o uporabite </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ideje</a:t>
            </a:r>
            <a:r>
              <a:rPr lang="sl-SI" sz="2400" dirty="0">
                <a:latin typeface="Abhaya Libre Regular" panose="020B0604020202020204" charset="0"/>
                <a:cs typeface="Abhaya Libre Regular" panose="020B0604020202020204" charset="0"/>
              </a:rPr>
              <a:t>:</a:t>
            </a:r>
          </a:p>
          <a:p>
            <a:r>
              <a:rPr lang="en-US" sz="2400" dirty="0" err="1">
                <a:latin typeface="Abhaya Libre Regular" panose="020B0604020202020204" charset="0"/>
                <a:cs typeface="Abhaya Libre Regular" panose="020B0604020202020204" charset="0"/>
              </a:rPr>
              <a:t>Bodite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radovedni</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odprti</a:t>
            </a:r>
            <a:endParaRPr lang="sl-SI" sz="2400" dirty="0">
              <a:latin typeface="Abhaya Libre Regular" panose="020B0604020202020204" charset="0"/>
              <a:cs typeface="Abhaya Libre Regular" panose="020B0604020202020204" charset="0"/>
            </a:endParaRPr>
          </a:p>
          <a:p>
            <a:r>
              <a:rPr lang="en-US" sz="2400" dirty="0" err="1">
                <a:latin typeface="Abhaya Libre Regular" panose="020B0604020202020204" charset="0"/>
                <a:cs typeface="Abhaya Libre Regular" panose="020B0604020202020204" charset="0"/>
              </a:rPr>
              <a:t>Razvi</a:t>
            </a:r>
            <a:r>
              <a:rPr lang="sl-SI" sz="2400" dirty="0" err="1">
                <a:latin typeface="Abhaya Libre Regular" panose="020B0604020202020204" charset="0"/>
                <a:cs typeface="Abhaya Libre Regular" panose="020B0604020202020204" charset="0"/>
              </a:rPr>
              <a:t>jajte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idejo</a:t>
            </a:r>
            <a:endParaRPr lang="sl-SI" sz="2400" dirty="0">
              <a:latin typeface="Abhaya Libre Regular" panose="020B0604020202020204" charset="0"/>
              <a:cs typeface="Abhaya Libre Regular" panose="020B0604020202020204" charset="0"/>
            </a:endParaRPr>
          </a:p>
          <a:p>
            <a:r>
              <a:rPr lang="en-US" sz="2400" dirty="0" err="1">
                <a:latin typeface="Abhaya Libre Regular" panose="020B0604020202020204" charset="0"/>
                <a:cs typeface="Abhaya Libre Regular" panose="020B0604020202020204" charset="0"/>
              </a:rPr>
              <a:t>Opredelite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težave</a:t>
            </a:r>
            <a:endParaRPr lang="sl-SI" sz="2400" dirty="0">
              <a:latin typeface="Abhaya Libre Regular" panose="020B0604020202020204" charset="0"/>
              <a:cs typeface="Abhaya Libre Regular" panose="020B0604020202020204" charset="0"/>
            </a:endParaRPr>
          </a:p>
          <a:p>
            <a:r>
              <a:rPr lang="sl-SI" sz="2400" dirty="0">
                <a:latin typeface="Abhaya Libre Regular" panose="020B0604020202020204" charset="0"/>
                <a:cs typeface="Abhaya Libre Regular" panose="020B0604020202020204" charset="0"/>
              </a:rPr>
              <a:t>Ovrednotite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oblikovanj</a:t>
            </a:r>
            <a:r>
              <a:rPr lang="sl-SI" sz="2400" dirty="0">
                <a:latin typeface="Abhaya Libre Regular" panose="020B0604020202020204" charset="0"/>
                <a:cs typeface="Abhaya Libre Regular" panose="020B0604020202020204" charset="0"/>
              </a:rPr>
              <a:t>e</a:t>
            </a:r>
          </a:p>
          <a:p>
            <a:r>
              <a:rPr lang="en-US" sz="2400" dirty="0" err="1">
                <a:latin typeface="Abhaya Libre Regular" panose="020B0604020202020204" charset="0"/>
                <a:cs typeface="Abhaya Libre Regular" panose="020B0604020202020204" charset="0"/>
              </a:rPr>
              <a:t>Bodite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inovativni</a:t>
            </a:r>
            <a:endParaRPr lang="en-US" sz="2400" dirty="0">
              <a:latin typeface="Abhaya Libre Regular" panose="020B0604020202020204" charset="0"/>
              <a:cs typeface="Abhaya Libre Regular" panose="020B0604020202020204" charset="0"/>
            </a:endParaRPr>
          </a:p>
        </p:txBody>
      </p:sp>
      <p:sp>
        <p:nvSpPr>
          <p:cNvPr id="12" name="TextBox 11"/>
          <p:cNvSpPr txBox="1"/>
          <p:nvPr/>
        </p:nvSpPr>
        <p:spPr>
          <a:xfrm>
            <a:off x="12605308" y="5865439"/>
            <a:ext cx="3962400" cy="1200329"/>
          </a:xfrm>
          <a:prstGeom prst="rect">
            <a:avLst/>
          </a:prstGeom>
          <a:noFill/>
        </p:spPr>
        <p:txBody>
          <a:bodyPr wrap="square" rtlCol="0">
            <a:spAutoFit/>
          </a:bodyPr>
          <a:lstStyle/>
          <a:p>
            <a:r>
              <a:rPr lang="en-US" sz="2400" b="1" dirty="0" err="1">
                <a:latin typeface="Abhaya Libre Regular" panose="020B0604020202020204" charset="0"/>
                <a:cs typeface="Abhaya Libre Regular" panose="020B0604020202020204" charset="0"/>
              </a:rPr>
              <a:t>Vrednotenje</a:t>
            </a:r>
            <a:r>
              <a:rPr lang="en-US" sz="2400" b="1" dirty="0">
                <a:latin typeface="Abhaya Libre Regular" panose="020B0604020202020204" charset="0"/>
                <a:cs typeface="Abhaya Libre Regular" panose="020B0604020202020204" charset="0"/>
              </a:rPr>
              <a:t> </a:t>
            </a:r>
            <a:r>
              <a:rPr lang="en-US" sz="2400" b="1" dirty="0" err="1">
                <a:latin typeface="Abhaya Libre Regular" panose="020B0604020202020204" charset="0"/>
                <a:cs typeface="Abhaya Libre Regular" panose="020B0604020202020204" charset="0"/>
              </a:rPr>
              <a:t>idej</a:t>
            </a:r>
            <a:r>
              <a:rPr lang="en-US" sz="2400" b="1" dirty="0">
                <a:latin typeface="Abhaya Libre Regular" panose="020B0604020202020204" charset="0"/>
                <a:cs typeface="Abhaya Libre Regular" panose="020B0604020202020204" charset="0"/>
              </a:rPr>
              <a:t> </a:t>
            </a:r>
            <a:r>
              <a:rPr lang="en-US" sz="2400" dirty="0">
                <a:latin typeface="Abhaya Libre Regular" panose="020B0604020202020204" charset="0"/>
                <a:cs typeface="Abhaya Libre Regular" panose="020B0604020202020204" charset="0"/>
              </a:rPr>
              <a:t>– Kar </a:t>
            </a:r>
            <a:r>
              <a:rPr lang="en-US" sz="2400" dirty="0" err="1">
                <a:latin typeface="Abhaya Libre Regular" panose="020B0604020202020204" charset="0"/>
                <a:cs typeface="Abhaya Libre Regular" panose="020B0604020202020204" charset="0"/>
              </a:rPr>
              <a:t>najbolje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izkoristite</a:t>
            </a:r>
            <a:r>
              <a:rPr lang="en-US" sz="2400" dirty="0">
                <a:latin typeface="Abhaya Libre Regular" panose="020B0604020202020204" charset="0"/>
                <a:cs typeface="Abhaya Libre Regular" panose="020B0604020202020204" charset="0"/>
              </a:rPr>
              <a:t> </a:t>
            </a:r>
            <a:r>
              <a:rPr lang="en-US" sz="2400" dirty="0" err="1">
                <a:latin typeface="Abhaya Libre Regular" panose="020B0604020202020204" charset="0"/>
                <a:cs typeface="Abhaya Libre Regular" panose="020B0604020202020204" charset="0"/>
              </a:rPr>
              <a:t>ideje</a:t>
            </a:r>
            <a:r>
              <a:rPr lang="en-US" sz="2400" dirty="0">
                <a:latin typeface="Abhaya Libre Regular" panose="020B0604020202020204" charset="0"/>
                <a:cs typeface="Abhaya Libre Regular" panose="020B0604020202020204" charset="0"/>
              </a:rPr>
              <a:t> in </a:t>
            </a:r>
            <a:r>
              <a:rPr lang="en-US" sz="2400" dirty="0" err="1">
                <a:latin typeface="Abhaya Libre Regular" panose="020B0604020202020204" charset="0"/>
                <a:cs typeface="Abhaya Libre Regular" panose="020B0604020202020204" charset="0"/>
              </a:rPr>
              <a:t>priložnosti</a:t>
            </a:r>
            <a:r>
              <a:rPr lang="en-US" sz="2400" dirty="0">
                <a:latin typeface="Abhaya Libre Regular" panose="020B0604020202020204" charset="0"/>
                <a:cs typeface="Abhaya Libre Regular" panose="020B0604020202020204" charset="0"/>
              </a:rPr>
              <a:t> </a:t>
            </a:r>
          </a:p>
        </p:txBody>
      </p:sp>
    </p:spTree>
    <p:extLst>
      <p:ext uri="{BB962C8B-B14F-4D97-AF65-F5344CB8AC3E}">
        <p14:creationId xmlns:p14="http://schemas.microsoft.com/office/powerpoint/2010/main" val="193984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sl-SI" sz="6410" dirty="0">
                <a:solidFill>
                  <a:srgbClr val="000000"/>
                </a:solidFill>
                <a:latin typeface="Abhaya Libre Regular Bold"/>
              </a:rPr>
              <a:t>Partnerstvo</a:t>
            </a:r>
            <a:endParaRPr lang="en-US" sz="6410" dirty="0">
              <a:solidFill>
                <a:srgbClr val="000000"/>
              </a:solidFill>
              <a:latin typeface="Abhaya Libre Regular Bold"/>
            </a:endParaRP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28800" y="3588528"/>
            <a:ext cx="15207533" cy="4779514"/>
          </a:xfrm>
          <a:prstGeom prst="rect">
            <a:avLst/>
          </a:prstGeom>
        </p:spPr>
        <p:txBody>
          <a:bodyPr wrap="square" lIns="0" tIns="0" rIns="0" bIns="0" rtlCol="0" anchor="t">
            <a:spAutoFit/>
          </a:bodyPr>
          <a:lstStyle/>
          <a:p>
            <a:pPr algn="just">
              <a:lnSpc>
                <a:spcPts val="3359"/>
              </a:lnSpc>
            </a:pPr>
            <a:r>
              <a:rPr lang="sl-SI" sz="2400" b="1" spc="-36" dirty="0">
                <a:solidFill>
                  <a:srgbClr val="000000"/>
                </a:solidFill>
                <a:latin typeface="Abhaya Libre Regular"/>
              </a:rPr>
              <a:t>Odkrivanje priložnosti </a:t>
            </a:r>
            <a:r>
              <a:rPr lang="sl-SI" sz="2400" spc="-36" dirty="0">
                <a:solidFill>
                  <a:srgbClr val="000000"/>
                </a:solidFill>
                <a:latin typeface="Abhaya Libre Regular"/>
              </a:rPr>
              <a:t>vključuje prepoznavanje in izkoriščanje priložnosti za ustvarjanje vrednosti z raziskovanjem družbenih, </a:t>
            </a:r>
            <a:r>
              <a:rPr lang="sl-SI" sz="2400" spc="-36" dirty="0" err="1">
                <a:solidFill>
                  <a:srgbClr val="000000"/>
                </a:solidFill>
                <a:latin typeface="Abhaya Libre Regular"/>
              </a:rPr>
              <a:t>okoljskih</a:t>
            </a:r>
            <a:r>
              <a:rPr lang="sl-SI" sz="2400" spc="-36" dirty="0">
                <a:solidFill>
                  <a:srgbClr val="000000"/>
                </a:solidFill>
                <a:latin typeface="Abhaya Libre Regular"/>
              </a:rPr>
              <a:t> in ekonomskih vidikov trga ter ugotavljanje potreb in izzivov, ki jih je treba zadovoljiti. Poleg tega vključuje sposobnost ustvarjanja novih povezav in združevanja različnih tržnih elementov za ustvarjanje priložnosti za ustvarjanje vrednosti.</a:t>
            </a:r>
          </a:p>
          <a:p>
            <a:pPr algn="just">
              <a:lnSpc>
                <a:spcPts val="3359"/>
              </a:lnSpc>
            </a:pPr>
            <a:r>
              <a:rPr lang="en-US" sz="2400" spc="-36" dirty="0" err="1">
                <a:solidFill>
                  <a:srgbClr val="000000"/>
                </a:solidFill>
                <a:latin typeface="Abhaya Libre Regular"/>
              </a:rPr>
              <a:t>Uporabite</a:t>
            </a:r>
            <a:r>
              <a:rPr lang="en-US" sz="2400" spc="-36" dirty="0">
                <a:solidFill>
                  <a:srgbClr val="000000"/>
                </a:solidFill>
                <a:latin typeface="Abhaya Libre Regular"/>
              </a:rPr>
              <a:t> </a:t>
            </a:r>
            <a:r>
              <a:rPr lang="en-US" sz="2400" spc="-36" dirty="0" err="1">
                <a:solidFill>
                  <a:srgbClr val="000000"/>
                </a:solidFill>
                <a:latin typeface="Abhaya Libre Regular"/>
              </a:rPr>
              <a:t>svojo</a:t>
            </a:r>
            <a:r>
              <a:rPr lang="en-US" sz="2400" spc="-36" dirty="0">
                <a:solidFill>
                  <a:srgbClr val="000000"/>
                </a:solidFill>
                <a:latin typeface="Abhaya Libre Regular"/>
              </a:rPr>
              <a:t> </a:t>
            </a:r>
            <a:r>
              <a:rPr lang="en-US" sz="2400" spc="-36" dirty="0" err="1">
                <a:solidFill>
                  <a:srgbClr val="000000"/>
                </a:solidFill>
                <a:latin typeface="Abhaya Libre Regular"/>
              </a:rPr>
              <a:t>domišljijo</a:t>
            </a:r>
            <a:r>
              <a:rPr lang="en-US" sz="2400" spc="-36" dirty="0">
                <a:solidFill>
                  <a:srgbClr val="000000"/>
                </a:solidFill>
                <a:latin typeface="Abhaya Libre Regular"/>
              </a:rPr>
              <a:t> in </a:t>
            </a:r>
            <a:r>
              <a:rPr lang="en-US" sz="2400" spc="-36" dirty="0" err="1">
                <a:solidFill>
                  <a:srgbClr val="000000"/>
                </a:solidFill>
                <a:latin typeface="Abhaya Libre Regular"/>
              </a:rPr>
              <a:t>sposobnosti</a:t>
            </a:r>
            <a:r>
              <a:rPr lang="en-US" sz="2400" spc="-36" dirty="0">
                <a:solidFill>
                  <a:srgbClr val="000000"/>
                </a:solidFill>
                <a:latin typeface="Abhaya Libre Regular"/>
              </a:rPr>
              <a:t>, da </a:t>
            </a:r>
            <a:r>
              <a:rPr lang="en-US" sz="2400" spc="-36" dirty="0" err="1">
                <a:solidFill>
                  <a:srgbClr val="000000"/>
                </a:solidFill>
                <a:latin typeface="Abhaya Libre Regular"/>
              </a:rPr>
              <a:t>prepoznate</a:t>
            </a:r>
            <a:r>
              <a:rPr lang="en-US" sz="2400" spc="-36" dirty="0">
                <a:solidFill>
                  <a:srgbClr val="000000"/>
                </a:solidFill>
                <a:latin typeface="Abhaya Libre Regular"/>
              </a:rPr>
              <a:t> </a:t>
            </a:r>
            <a:r>
              <a:rPr lang="en-US" sz="2400" spc="-36" dirty="0" err="1">
                <a:solidFill>
                  <a:srgbClr val="000000"/>
                </a:solidFill>
                <a:latin typeface="Abhaya Libre Regular"/>
              </a:rPr>
              <a:t>priložnosti</a:t>
            </a:r>
            <a:r>
              <a:rPr lang="en-US" sz="2400" spc="-36" dirty="0">
                <a:solidFill>
                  <a:srgbClr val="000000"/>
                </a:solidFill>
                <a:latin typeface="Abhaya Libre Regular"/>
              </a:rPr>
              <a:t> za </a:t>
            </a:r>
            <a:r>
              <a:rPr lang="en-US" sz="2400" spc="-36" dirty="0" err="1">
                <a:solidFill>
                  <a:srgbClr val="000000"/>
                </a:solidFill>
                <a:latin typeface="Abhaya Libre Regular"/>
              </a:rPr>
              <a:t>ustvarjanje</a:t>
            </a:r>
            <a:r>
              <a:rPr lang="en-US" sz="2400" spc="-36" dirty="0">
                <a:solidFill>
                  <a:srgbClr val="000000"/>
                </a:solidFill>
                <a:latin typeface="Abhaya Libre Regular"/>
              </a:rPr>
              <a:t> </a:t>
            </a:r>
            <a:r>
              <a:rPr lang="en-US" sz="2400" spc="-36" dirty="0" err="1">
                <a:solidFill>
                  <a:srgbClr val="000000"/>
                </a:solidFill>
                <a:latin typeface="Abhaya Libre Regular"/>
              </a:rPr>
              <a:t>vrednosti</a:t>
            </a:r>
            <a:r>
              <a:rPr lang="en-US" sz="2400" spc="-36" dirty="0">
                <a:solidFill>
                  <a:srgbClr val="000000"/>
                </a:solidFill>
                <a:latin typeface="Abhaya Libre Regular"/>
              </a:rPr>
              <a:t>.</a:t>
            </a:r>
            <a:r>
              <a:rPr lang="sl-SI" sz="2400" spc="-36" dirty="0">
                <a:solidFill>
                  <a:srgbClr val="000000"/>
                </a:solidFill>
                <a:latin typeface="Abhaya Libre Regular"/>
              </a:rPr>
              <a:t>:</a:t>
            </a: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Prepoznajte</a:t>
            </a:r>
            <a:r>
              <a:rPr lang="en-US" sz="2400" spc="-36" dirty="0">
                <a:solidFill>
                  <a:srgbClr val="000000"/>
                </a:solidFill>
                <a:latin typeface="Abhaya Libre Regular"/>
              </a:rPr>
              <a:t>, </a:t>
            </a:r>
            <a:r>
              <a:rPr lang="en-US" sz="2400" spc="-36" dirty="0" err="1">
                <a:solidFill>
                  <a:srgbClr val="000000"/>
                </a:solidFill>
                <a:latin typeface="Abhaya Libre Regular"/>
              </a:rPr>
              <a:t>ustvarite</a:t>
            </a:r>
            <a:r>
              <a:rPr lang="en-US" sz="2400" spc="-36" dirty="0">
                <a:solidFill>
                  <a:srgbClr val="000000"/>
                </a:solidFill>
                <a:latin typeface="Abhaya Libre Regular"/>
              </a:rPr>
              <a:t> in </a:t>
            </a:r>
            <a:r>
              <a:rPr lang="en-US" sz="2400" spc="-36" dirty="0" err="1">
                <a:solidFill>
                  <a:srgbClr val="000000"/>
                </a:solidFill>
                <a:latin typeface="Abhaya Libre Regular"/>
              </a:rPr>
              <a:t>izkoristite</a:t>
            </a:r>
            <a:r>
              <a:rPr lang="en-US" sz="2400" spc="-36" dirty="0">
                <a:solidFill>
                  <a:srgbClr val="000000"/>
                </a:solidFill>
                <a:latin typeface="Abhaya Libre Regular"/>
              </a:rPr>
              <a:t> </a:t>
            </a:r>
            <a:r>
              <a:rPr lang="en-US" sz="2400" spc="-36" dirty="0" err="1">
                <a:solidFill>
                  <a:srgbClr val="000000"/>
                </a:solidFill>
                <a:latin typeface="Abhaya Libre Regular"/>
              </a:rPr>
              <a:t>priložnosti</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Osredotočite</a:t>
            </a:r>
            <a:r>
              <a:rPr lang="en-US" sz="2400" spc="-36" dirty="0">
                <a:solidFill>
                  <a:srgbClr val="000000"/>
                </a:solidFill>
                <a:latin typeface="Abhaya Libre Regular"/>
              </a:rPr>
              <a:t> se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izzive</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Odkrijte</a:t>
            </a:r>
            <a:r>
              <a:rPr lang="en-US" sz="2400" spc="-36" dirty="0">
                <a:solidFill>
                  <a:srgbClr val="000000"/>
                </a:solidFill>
                <a:latin typeface="Abhaya Libre Regular"/>
              </a:rPr>
              <a:t> </a:t>
            </a:r>
            <a:r>
              <a:rPr lang="en-US" sz="2400" spc="-36" dirty="0" err="1">
                <a:solidFill>
                  <a:srgbClr val="000000"/>
                </a:solidFill>
                <a:latin typeface="Abhaya Libre Regular"/>
              </a:rPr>
              <a:t>potrebe</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spc="-36" dirty="0" err="1">
                <a:solidFill>
                  <a:srgbClr val="000000"/>
                </a:solidFill>
                <a:latin typeface="Abhaya Libre Regular"/>
              </a:rPr>
              <a:t>Analizirajte</a:t>
            </a:r>
            <a:r>
              <a:rPr lang="en-US" sz="2400" spc="-36" dirty="0">
                <a:solidFill>
                  <a:srgbClr val="000000"/>
                </a:solidFill>
                <a:latin typeface="Abhaya Libre Regular"/>
              </a:rPr>
              <a:t> </a:t>
            </a:r>
            <a:r>
              <a:rPr lang="en-US" sz="2400" spc="-36" dirty="0" err="1">
                <a:solidFill>
                  <a:srgbClr val="000000"/>
                </a:solidFill>
                <a:latin typeface="Abhaya Libre Regular"/>
              </a:rPr>
              <a:t>kontekst</a:t>
            </a:r>
            <a:endParaRPr lang="en-US"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p>
          <a:p>
            <a:pPr algn="just">
              <a:lnSpc>
                <a:spcPts val="3359"/>
              </a:lnSpc>
            </a:pPr>
            <a:r>
              <a:rPr lang="en-US" sz="2400" spc="-36" dirty="0">
                <a:solidFill>
                  <a:srgbClr val="000000"/>
                </a:solidFill>
                <a:latin typeface="Abhaya Libre Regular"/>
              </a:rPr>
              <a:t>	</a:t>
            </a:r>
          </a:p>
        </p:txBody>
      </p:sp>
      <p:sp>
        <p:nvSpPr>
          <p:cNvPr id="9" name="TextBox 9"/>
          <p:cNvSpPr txBox="1"/>
          <p:nvPr/>
        </p:nvSpPr>
        <p:spPr>
          <a:xfrm>
            <a:off x="7086600" y="1958174"/>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a:rPr>
              <a:t>EntreComp</a:t>
            </a:r>
          </a:p>
        </p:txBody>
      </p:sp>
      <p:pic>
        <p:nvPicPr>
          <p:cNvPr id="7" name="Picture 6" descr="Chart&#10;&#10;Description automatically generated">
            <a:extLst>
              <a:ext uri="{FF2B5EF4-FFF2-40B4-BE49-F238E27FC236}">
                <a16:creationId xmlns:a16="http://schemas.microsoft.com/office/drawing/2014/main" id="{6696C20A-1460-8480-CF62-36916DD5E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98827" y="5899445"/>
            <a:ext cx="5339513" cy="2996524"/>
          </a:xfrm>
          <a:prstGeom prst="rect">
            <a:avLst/>
          </a:prstGeom>
        </p:spPr>
      </p:pic>
    </p:spTree>
    <p:extLst>
      <p:ext uri="{BB962C8B-B14F-4D97-AF65-F5344CB8AC3E}">
        <p14:creationId xmlns:p14="http://schemas.microsoft.com/office/powerpoint/2010/main" val="1213134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sl-SI" sz="9000" dirty="0">
                <a:solidFill>
                  <a:srgbClr val="04989E"/>
                </a:solidFill>
                <a:latin typeface="Abhaya Libre Regular"/>
              </a:rPr>
              <a:t>Primeri dobrih praks</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319319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471499" y="2840703"/>
            <a:ext cx="8280737" cy="4779514"/>
          </a:xfrm>
          <a:prstGeom prst="rect">
            <a:avLst/>
          </a:prstGeom>
        </p:spPr>
        <p:txBody>
          <a:bodyPr wrap="square" lIns="0" tIns="0" rIns="0" bIns="0" rtlCol="0" anchor="t">
            <a:spAutoFit/>
          </a:bodyPr>
          <a:lstStyle/>
          <a:p>
            <a:pPr algn="just">
              <a:lnSpc>
                <a:spcPts val="3359"/>
              </a:lnSpc>
            </a:pPr>
            <a:r>
              <a:rPr lang="es-ES" sz="2400" spc="-36" dirty="0">
                <a:solidFill>
                  <a:srgbClr val="000000"/>
                </a:solidFill>
                <a:latin typeface="Abhaya Libre Regular"/>
              </a:rPr>
              <a:t>COCA‑COLA BREZ SLADKORJA BREZ KOFEINA</a:t>
            </a:r>
            <a:endParaRPr lang="sl-SI" sz="2400" spc="-36" dirty="0">
              <a:solidFill>
                <a:srgbClr val="000000"/>
              </a:solidFill>
              <a:latin typeface="Abhaya Libre Regular"/>
            </a:endParaRPr>
          </a:p>
          <a:p>
            <a:pPr algn="just">
              <a:lnSpc>
                <a:spcPts val="3359"/>
              </a:lnSpc>
            </a:pPr>
            <a:endParaRPr lang="pt-BR" sz="2400" spc="-36" dirty="0">
              <a:solidFill>
                <a:srgbClr val="000000"/>
              </a:solidFill>
              <a:latin typeface="Abhaya Libre Regular"/>
            </a:endParaRPr>
          </a:p>
          <a:p>
            <a:pPr algn="just">
              <a:lnSpc>
                <a:spcPts val="3359"/>
              </a:lnSpc>
            </a:pPr>
            <a:r>
              <a:rPr lang="pt-BR" sz="2400" spc="-36" dirty="0">
                <a:solidFill>
                  <a:srgbClr val="000000"/>
                </a:solidFill>
                <a:latin typeface="Abhaya Libre Regular"/>
              </a:rPr>
              <a:t>Coca-Cola je začela novo družabno kampanjo za promocijo lansiranja svojega najnovejšega izdelka, Coca-Cola Zero Sugar Zero Caffeine, ki se postavlja kot večerna alternativa drugim pijačam Coca-Cole.</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pt-BR" sz="2400" spc="-36" dirty="0">
                <a:solidFill>
                  <a:srgbClr val="000000"/>
                </a:solidFill>
                <a:latin typeface="Abhaya Libre Regular"/>
              </a:rPr>
              <a:t>Nova kampanja, ki se promovira v okviru platforme blagovne znamke »Nikoli ni prepozno za malo veselja!«, se je začela s tem, kar velikan brezalkoholnih pijač trdi, da je »prvi muzikal Insta«, imenovan »Tisti trenutek, ko«.</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5791200" y="1486302"/>
            <a:ext cx="8280738" cy="765979"/>
          </a:xfrm>
          <a:prstGeom prst="rect">
            <a:avLst/>
          </a:prstGeom>
        </p:spPr>
        <p:txBody>
          <a:bodyPr lIns="0" tIns="0" rIns="0" bIns="0" rtlCol="0" anchor="t">
            <a:spAutoFit/>
          </a:bodyPr>
          <a:lstStyle/>
          <a:p>
            <a:pPr>
              <a:lnSpc>
                <a:spcPts val="5449"/>
              </a:lnSpc>
            </a:pPr>
            <a:r>
              <a:rPr lang="sl-SI" sz="6410" dirty="0">
                <a:solidFill>
                  <a:srgbClr val="000000"/>
                </a:solidFill>
                <a:latin typeface="Abhaya Libre Regular"/>
              </a:rPr>
              <a:t>Podjetje </a:t>
            </a:r>
            <a:r>
              <a:rPr lang="en-US" sz="6410" dirty="0">
                <a:solidFill>
                  <a:srgbClr val="000000"/>
                </a:solidFill>
                <a:latin typeface="Abhaya Libre Regular"/>
              </a:rPr>
              <a:t>Coca Cola Co</a:t>
            </a:r>
            <a:r>
              <a:rPr lang="sl-SI" sz="6410" dirty="0">
                <a:solidFill>
                  <a:srgbClr val="000000"/>
                </a:solidFill>
                <a:latin typeface="Abhaya Libre Regular"/>
              </a:rPr>
              <a:t>la</a:t>
            </a:r>
            <a:endParaRPr lang="en-US" sz="6410" dirty="0">
              <a:solidFill>
                <a:srgbClr val="000000"/>
              </a:solidFill>
              <a:latin typeface="Abhaya Libre Regular"/>
            </a:endParaRP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5" name="Picture 4" descr="Text, calendar&#10;&#10;Description automatically generated">
            <a:extLst>
              <a:ext uri="{FF2B5EF4-FFF2-40B4-BE49-F238E27FC236}">
                <a16:creationId xmlns:a16="http://schemas.microsoft.com/office/drawing/2014/main" id="{7E299FF4-2FFA-B0D2-BE54-41C0F0EFF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61129" y="3058975"/>
            <a:ext cx="7472167" cy="4981445"/>
          </a:xfrm>
          <a:prstGeom prst="rect">
            <a:avLst/>
          </a:prstGeom>
        </p:spPr>
      </p:pic>
    </p:spTree>
    <p:extLst>
      <p:ext uri="{BB962C8B-B14F-4D97-AF65-F5344CB8AC3E}">
        <p14:creationId xmlns:p14="http://schemas.microsoft.com/office/powerpoint/2010/main" val="125715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1295401" y="2840703"/>
            <a:ext cx="8686800" cy="6087564"/>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Dropbox </a:t>
            </a:r>
            <a:r>
              <a:rPr lang="en-US" sz="2400" spc="-36" dirty="0" err="1">
                <a:solidFill>
                  <a:srgbClr val="000000"/>
                </a:solidFill>
                <a:latin typeface="Abhaya Libre Regular"/>
              </a:rPr>
              <a:t>združuje</a:t>
            </a:r>
            <a:r>
              <a:rPr lang="en-US" sz="2400" spc="-36" dirty="0">
                <a:solidFill>
                  <a:srgbClr val="000000"/>
                </a:solidFill>
                <a:latin typeface="Abhaya Libre Regular"/>
              </a:rPr>
              <a:t> </a:t>
            </a:r>
            <a:r>
              <a:rPr lang="en-US" sz="2400" spc="-36" dirty="0" err="1">
                <a:solidFill>
                  <a:srgbClr val="000000"/>
                </a:solidFill>
                <a:latin typeface="Abhaya Libre Regular"/>
              </a:rPr>
              <a:t>vse</a:t>
            </a:r>
            <a:r>
              <a:rPr lang="en-US" sz="2400" spc="-36" dirty="0">
                <a:solidFill>
                  <a:srgbClr val="000000"/>
                </a:solidFill>
                <a:latin typeface="Abhaya Libre Regular"/>
              </a:rPr>
              <a:t> – </a:t>
            </a:r>
            <a:r>
              <a:rPr lang="en-US" sz="2400" spc="-36" dirty="0" err="1">
                <a:solidFill>
                  <a:srgbClr val="000000"/>
                </a:solidFill>
                <a:latin typeface="Abhaya Libre Regular"/>
              </a:rPr>
              <a:t>tradicionalne</a:t>
            </a:r>
            <a:r>
              <a:rPr lang="en-US" sz="2400" spc="-36" dirty="0">
                <a:solidFill>
                  <a:srgbClr val="000000"/>
                </a:solidFill>
                <a:latin typeface="Abhaya Libre Regular"/>
              </a:rPr>
              <a:t> </a:t>
            </a:r>
            <a:r>
              <a:rPr lang="en-US" sz="2400" spc="-36" dirty="0" err="1">
                <a:solidFill>
                  <a:srgbClr val="000000"/>
                </a:solidFill>
                <a:latin typeface="Abhaya Libre Regular"/>
              </a:rPr>
              <a:t>datoteke</a:t>
            </a:r>
            <a:r>
              <a:rPr lang="en-US" sz="2400" spc="-36" dirty="0">
                <a:solidFill>
                  <a:srgbClr val="000000"/>
                </a:solidFill>
                <a:latin typeface="Abhaya Libre Regular"/>
              </a:rPr>
              <a:t>, </a:t>
            </a:r>
            <a:r>
              <a:rPr lang="en-US" sz="2400" spc="-36" dirty="0" err="1">
                <a:solidFill>
                  <a:srgbClr val="000000"/>
                </a:solidFill>
                <a:latin typeface="Abhaya Libre Regular"/>
              </a:rPr>
              <a:t>vsebino</a:t>
            </a:r>
            <a:r>
              <a:rPr lang="en-US" sz="2400" spc="-36" dirty="0">
                <a:solidFill>
                  <a:srgbClr val="000000"/>
                </a:solidFill>
                <a:latin typeface="Abhaya Libre Regular"/>
              </a:rPr>
              <a:t> v </a:t>
            </a:r>
            <a:r>
              <a:rPr lang="en-US" sz="2400" spc="-36" dirty="0" err="1">
                <a:solidFill>
                  <a:srgbClr val="000000"/>
                </a:solidFill>
                <a:latin typeface="Abhaya Libre Regular"/>
              </a:rPr>
              <a:t>oblaku</a:t>
            </a:r>
            <a:r>
              <a:rPr lang="en-US" sz="2400" spc="-36" dirty="0">
                <a:solidFill>
                  <a:srgbClr val="000000"/>
                </a:solidFill>
                <a:latin typeface="Abhaya Libre Regular"/>
              </a:rPr>
              <a:t> in </a:t>
            </a:r>
            <a:r>
              <a:rPr lang="en-US" sz="2400" spc="-36" dirty="0" err="1">
                <a:solidFill>
                  <a:srgbClr val="000000"/>
                </a:solidFill>
                <a:latin typeface="Abhaya Libre Regular"/>
              </a:rPr>
              <a:t>spletne</a:t>
            </a:r>
            <a:r>
              <a:rPr lang="en-US" sz="2400" spc="-36" dirty="0">
                <a:solidFill>
                  <a:srgbClr val="000000"/>
                </a:solidFill>
                <a:latin typeface="Abhaya Libre Regular"/>
              </a:rPr>
              <a:t> </a:t>
            </a:r>
            <a:r>
              <a:rPr lang="en-US" sz="2400" spc="-36" dirty="0" err="1">
                <a:solidFill>
                  <a:srgbClr val="000000"/>
                </a:solidFill>
                <a:latin typeface="Abhaya Libre Regular"/>
              </a:rPr>
              <a:t>bližnjice</a:t>
            </a:r>
            <a:r>
              <a:rPr lang="en-US" sz="2400" spc="-36" dirty="0">
                <a:solidFill>
                  <a:srgbClr val="000000"/>
                </a:solidFill>
                <a:latin typeface="Abhaya Libre Regular"/>
              </a:rPr>
              <a:t> –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enem</a:t>
            </a:r>
            <a:r>
              <a:rPr lang="en-US" sz="2400" spc="-36" dirty="0">
                <a:solidFill>
                  <a:srgbClr val="000000"/>
                </a:solidFill>
                <a:latin typeface="Abhaya Libre Regular"/>
              </a:rPr>
              <a:t> </a:t>
            </a:r>
            <a:r>
              <a:rPr lang="en-US" sz="2400" spc="-36" dirty="0" err="1">
                <a:solidFill>
                  <a:srgbClr val="000000"/>
                </a:solidFill>
                <a:latin typeface="Abhaya Libre Regular"/>
              </a:rPr>
              <a:t>mestu</a:t>
            </a:r>
            <a:r>
              <a:rPr lang="en-US" sz="2400" spc="-36" dirty="0">
                <a:solidFill>
                  <a:srgbClr val="000000"/>
                </a:solidFill>
                <a:latin typeface="Abhaya Libre Regular"/>
              </a:rPr>
              <a:t>. Leta 2007 je </a:t>
            </a:r>
            <a:r>
              <a:rPr lang="en-US" sz="2400" spc="-36" dirty="0" err="1">
                <a:solidFill>
                  <a:srgbClr val="000000"/>
                </a:solidFill>
                <a:latin typeface="Abhaya Libre Regular"/>
              </a:rPr>
              <a:t>izboljšanje</a:t>
            </a:r>
            <a:r>
              <a:rPr lang="en-US" sz="2400" spc="-36" dirty="0">
                <a:solidFill>
                  <a:srgbClr val="000000"/>
                </a:solidFill>
                <a:latin typeface="Abhaya Libre Regular"/>
              </a:rPr>
              <a:t> dela za </a:t>
            </a:r>
            <a:r>
              <a:rPr lang="en-US" sz="2400" spc="-36" dirty="0" err="1">
                <a:solidFill>
                  <a:srgbClr val="000000"/>
                </a:solidFill>
                <a:latin typeface="Abhaya Libre Regular"/>
              </a:rPr>
              <a:t>ljudi</a:t>
            </a:r>
            <a:r>
              <a:rPr lang="en-US" sz="2400" spc="-36" dirty="0">
                <a:solidFill>
                  <a:srgbClr val="000000"/>
                </a:solidFill>
                <a:latin typeface="Abhaya Libre Regular"/>
              </a:rPr>
              <a:t> </a:t>
            </a:r>
            <a:r>
              <a:rPr lang="en-US" sz="2400" spc="-36" dirty="0" err="1">
                <a:solidFill>
                  <a:srgbClr val="000000"/>
                </a:solidFill>
                <a:latin typeface="Abhaya Libre Regular"/>
              </a:rPr>
              <a:t>pomenilo</a:t>
            </a:r>
            <a:r>
              <a:rPr lang="en-US" sz="2400" spc="-36" dirty="0">
                <a:solidFill>
                  <a:srgbClr val="000000"/>
                </a:solidFill>
                <a:latin typeface="Abhaya Libre Regular"/>
              </a:rPr>
              <a:t> </a:t>
            </a:r>
            <a:r>
              <a:rPr lang="en-US" sz="2400" spc="-36" dirty="0" err="1">
                <a:solidFill>
                  <a:srgbClr val="000000"/>
                </a:solidFill>
                <a:latin typeface="Abhaya Libre Regular"/>
              </a:rPr>
              <a:t>oblikovanje</a:t>
            </a:r>
            <a:r>
              <a:rPr lang="en-US" sz="2400" spc="-36" dirty="0">
                <a:solidFill>
                  <a:srgbClr val="000000"/>
                </a:solidFill>
                <a:latin typeface="Abhaya Libre Regular"/>
              </a:rPr>
              <a:t> </a:t>
            </a:r>
            <a:r>
              <a:rPr lang="en-US" sz="2400" spc="-36" dirty="0" err="1">
                <a:solidFill>
                  <a:srgbClr val="000000"/>
                </a:solidFill>
                <a:latin typeface="Abhaya Libre Regular"/>
              </a:rPr>
              <a:t>enostavnejšega</a:t>
            </a:r>
            <a:r>
              <a:rPr lang="en-US" sz="2400" spc="-36" dirty="0">
                <a:solidFill>
                  <a:srgbClr val="000000"/>
                </a:solidFill>
                <a:latin typeface="Abhaya Libre Regular"/>
              </a:rPr>
              <a:t> </a:t>
            </a:r>
            <a:r>
              <a:rPr lang="en-US" sz="2400" spc="-36" dirty="0" err="1">
                <a:solidFill>
                  <a:srgbClr val="000000"/>
                </a:solidFill>
                <a:latin typeface="Abhaya Libre Regular"/>
              </a:rPr>
              <a:t>načina</a:t>
            </a:r>
            <a:r>
              <a:rPr lang="en-US" sz="2400" spc="-36" dirty="0">
                <a:solidFill>
                  <a:srgbClr val="000000"/>
                </a:solidFill>
                <a:latin typeface="Abhaya Libre Regular"/>
              </a:rPr>
              <a:t> za </a:t>
            </a:r>
            <a:r>
              <a:rPr lang="en-US" sz="2400" spc="-36" dirty="0" err="1">
                <a:solidFill>
                  <a:srgbClr val="000000"/>
                </a:solidFill>
                <a:latin typeface="Abhaya Libre Regular"/>
              </a:rPr>
              <a:t>sinhronizacijo</a:t>
            </a:r>
            <a:r>
              <a:rPr lang="en-US" sz="2400" spc="-36" dirty="0">
                <a:solidFill>
                  <a:srgbClr val="000000"/>
                </a:solidFill>
                <a:latin typeface="Abhaya Libre Regular"/>
              </a:rPr>
              <a:t> </a:t>
            </a:r>
            <a:r>
              <a:rPr lang="en-US" sz="2400" spc="-36" dirty="0" err="1">
                <a:solidFill>
                  <a:srgbClr val="000000"/>
                </a:solidFill>
                <a:latin typeface="Abhaya Libre Regular"/>
              </a:rPr>
              <a:t>datotek</a:t>
            </a:r>
            <a:r>
              <a:rPr lang="en-US" sz="2400" spc="-36" dirty="0">
                <a:solidFill>
                  <a:srgbClr val="000000"/>
                </a:solidFill>
                <a:latin typeface="Abhaya Libre Regular"/>
              </a:rPr>
              <a:t>. </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Danes to </a:t>
            </a:r>
            <a:r>
              <a:rPr lang="en-US" sz="2400" spc="-36" dirty="0" err="1">
                <a:solidFill>
                  <a:srgbClr val="000000"/>
                </a:solidFill>
                <a:latin typeface="Abhaya Libre Regular"/>
              </a:rPr>
              <a:t>pomeni</a:t>
            </a:r>
            <a:r>
              <a:rPr lang="en-US" sz="2400" spc="-36" dirty="0">
                <a:solidFill>
                  <a:srgbClr val="000000"/>
                </a:solidFill>
                <a:latin typeface="Abhaya Libre Regular"/>
              </a:rPr>
              <a:t> </a:t>
            </a:r>
            <a:r>
              <a:rPr lang="en-US" sz="2400" spc="-36" dirty="0" err="1">
                <a:solidFill>
                  <a:srgbClr val="000000"/>
                </a:solidFill>
                <a:latin typeface="Abhaya Libre Regular"/>
              </a:rPr>
              <a:t>oblikovanje</a:t>
            </a:r>
            <a:r>
              <a:rPr lang="en-US" sz="2400" spc="-36" dirty="0">
                <a:solidFill>
                  <a:srgbClr val="000000"/>
                </a:solidFill>
                <a:latin typeface="Abhaya Libre Regular"/>
              </a:rPr>
              <a:t> </a:t>
            </a:r>
            <a:r>
              <a:rPr lang="en-US" sz="2400" spc="-36" dirty="0" err="1">
                <a:solidFill>
                  <a:srgbClr val="000000"/>
                </a:solidFill>
                <a:latin typeface="Abhaya Libre Regular"/>
              </a:rPr>
              <a:t>izdelkov</a:t>
            </a:r>
            <a:r>
              <a:rPr lang="en-US" sz="2400" spc="-36" dirty="0">
                <a:solidFill>
                  <a:srgbClr val="000000"/>
                </a:solidFill>
                <a:latin typeface="Abhaya Libre Regular"/>
              </a:rPr>
              <a:t>, ki </a:t>
            </a:r>
            <a:r>
              <a:rPr lang="en-US" sz="2400" spc="-36" dirty="0" err="1">
                <a:solidFill>
                  <a:srgbClr val="000000"/>
                </a:solidFill>
                <a:latin typeface="Abhaya Libre Regular"/>
              </a:rPr>
              <a:t>zmanjšajo</a:t>
            </a:r>
            <a:r>
              <a:rPr lang="en-US" sz="2400" spc="-36" dirty="0">
                <a:solidFill>
                  <a:srgbClr val="000000"/>
                </a:solidFill>
                <a:latin typeface="Abhaya Libre Regular"/>
              </a:rPr>
              <a:t> </a:t>
            </a:r>
            <a:r>
              <a:rPr lang="en-US" sz="2400" spc="-36" dirty="0" err="1">
                <a:solidFill>
                  <a:srgbClr val="000000"/>
                </a:solidFill>
                <a:latin typeface="Abhaya Libre Regular"/>
              </a:rPr>
              <a:t>število</a:t>
            </a:r>
            <a:r>
              <a:rPr lang="en-US" sz="2400" spc="-36" dirty="0">
                <a:solidFill>
                  <a:srgbClr val="000000"/>
                </a:solidFill>
                <a:latin typeface="Abhaya Libre Regular"/>
              </a:rPr>
              <a:t> </a:t>
            </a:r>
            <a:r>
              <a:rPr lang="en-US" sz="2400" spc="-36" dirty="0" err="1">
                <a:solidFill>
                  <a:srgbClr val="000000"/>
                </a:solidFill>
                <a:latin typeface="Abhaya Libre Regular"/>
              </a:rPr>
              <a:t>naporov</a:t>
            </a:r>
            <a:r>
              <a:rPr lang="en-US" sz="2400" spc="-36" dirty="0">
                <a:solidFill>
                  <a:srgbClr val="000000"/>
                </a:solidFill>
                <a:latin typeface="Abhaya Libre Regular"/>
              </a:rPr>
              <a:t>, </a:t>
            </a:r>
            <a:r>
              <a:rPr lang="en-US" sz="2400" spc="-36" dirty="0" err="1">
                <a:solidFill>
                  <a:srgbClr val="000000"/>
                </a:solidFill>
                <a:latin typeface="Abhaya Libre Regular"/>
              </a:rPr>
              <a:t>tako</a:t>
            </a:r>
            <a:r>
              <a:rPr lang="en-US" sz="2400" spc="-36" dirty="0">
                <a:solidFill>
                  <a:srgbClr val="000000"/>
                </a:solidFill>
                <a:latin typeface="Abhaya Libre Regular"/>
              </a:rPr>
              <a:t> da se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osredotočite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delo</a:t>
            </a:r>
            <a:r>
              <a:rPr lang="en-US" sz="2400" spc="-36" dirty="0">
                <a:solidFill>
                  <a:srgbClr val="000000"/>
                </a:solidFill>
                <a:latin typeface="Abhaya Libre Regular"/>
              </a:rPr>
              <a:t>, ki je </a:t>
            </a:r>
            <a:r>
              <a:rPr lang="en-US" sz="2400" spc="-36" dirty="0" err="1">
                <a:solidFill>
                  <a:srgbClr val="000000"/>
                </a:solidFill>
                <a:latin typeface="Abhaya Libre Regular"/>
              </a:rPr>
              <a:t>pomembno.Večina</a:t>
            </a:r>
            <a:r>
              <a:rPr lang="en-US" sz="2400" spc="-36" dirty="0">
                <a:solidFill>
                  <a:srgbClr val="000000"/>
                </a:solidFill>
                <a:latin typeface="Abhaya Libre Regular"/>
              </a:rPr>
              <a:t> »</a:t>
            </a:r>
            <a:r>
              <a:rPr lang="en-US" sz="2400" spc="-36" dirty="0" err="1">
                <a:solidFill>
                  <a:srgbClr val="000000"/>
                </a:solidFill>
                <a:latin typeface="Abhaya Libre Regular"/>
              </a:rPr>
              <a:t>orodij</a:t>
            </a:r>
            <a:r>
              <a:rPr lang="en-US" sz="2400" spc="-36" dirty="0">
                <a:solidFill>
                  <a:srgbClr val="000000"/>
                </a:solidFill>
                <a:latin typeface="Abhaya Libre Regular"/>
              </a:rPr>
              <a:t> za </a:t>
            </a:r>
            <a:r>
              <a:rPr lang="en-US" sz="2400" spc="-36" dirty="0" err="1">
                <a:solidFill>
                  <a:srgbClr val="000000"/>
                </a:solidFill>
                <a:latin typeface="Abhaya Libre Regular"/>
              </a:rPr>
              <a:t>produktivnost</a:t>
            </a:r>
            <a:r>
              <a:rPr lang="en-US" sz="2400" spc="-36" dirty="0">
                <a:solidFill>
                  <a:srgbClr val="000000"/>
                </a:solidFill>
                <a:latin typeface="Abhaya Libre Regular"/>
              </a:rPr>
              <a:t>« vas </a:t>
            </a:r>
            <a:r>
              <a:rPr lang="en-US" sz="2400" spc="-36" dirty="0" err="1">
                <a:solidFill>
                  <a:srgbClr val="000000"/>
                </a:solidFill>
                <a:latin typeface="Abhaya Libre Regular"/>
              </a:rPr>
              <a:t>ovira</a:t>
            </a:r>
            <a:r>
              <a:rPr lang="en-US" sz="2400" spc="-36" dirty="0">
                <a:solidFill>
                  <a:srgbClr val="000000"/>
                </a:solidFill>
                <a:latin typeface="Abhaya Libre Regular"/>
              </a:rPr>
              <a:t>. </a:t>
            </a:r>
            <a:r>
              <a:rPr lang="en-US" sz="2400" spc="-36" dirty="0" err="1">
                <a:solidFill>
                  <a:srgbClr val="000000"/>
                </a:solidFill>
                <a:latin typeface="Abhaya Libre Regular"/>
              </a:rPr>
              <a:t>Nenehno</a:t>
            </a:r>
            <a:r>
              <a:rPr lang="en-US" sz="2400" spc="-36" dirty="0">
                <a:solidFill>
                  <a:srgbClr val="000000"/>
                </a:solidFill>
                <a:latin typeface="Abhaya Libre Regular"/>
              </a:rPr>
              <a:t> </a:t>
            </a:r>
            <a:r>
              <a:rPr lang="en-US" sz="2400" spc="-36" dirty="0" err="1">
                <a:solidFill>
                  <a:srgbClr val="000000"/>
                </a:solidFill>
                <a:latin typeface="Abhaya Libre Regular"/>
              </a:rPr>
              <a:t>pingajo</a:t>
            </a:r>
            <a:r>
              <a:rPr lang="en-US" sz="2400" spc="-36" dirty="0">
                <a:solidFill>
                  <a:srgbClr val="000000"/>
                </a:solidFill>
                <a:latin typeface="Abhaya Libre Regular"/>
              </a:rPr>
              <a:t>, </a:t>
            </a:r>
            <a:r>
              <a:rPr lang="en-US" sz="2400" spc="-36" dirty="0" err="1">
                <a:solidFill>
                  <a:srgbClr val="000000"/>
                </a:solidFill>
                <a:latin typeface="Abhaya Libre Regular"/>
              </a:rPr>
              <a:t>motijo</a:t>
            </a:r>
            <a:r>
              <a:rPr lang="sl-SI" sz="2400" spc="-36" dirty="0">
                <a:solidFill>
                  <a:srgbClr val="000000"/>
                </a:solidFill>
                <a:latin typeface="Abhaya Libre Regular"/>
              </a:rPr>
              <a:t> vas</a:t>
            </a:r>
            <a:r>
              <a:rPr lang="en-US" sz="2400" spc="-36" dirty="0">
                <a:solidFill>
                  <a:srgbClr val="000000"/>
                </a:solidFill>
                <a:latin typeface="Abhaya Libre Regular"/>
              </a:rPr>
              <a:t> in </a:t>
            </a:r>
            <a:r>
              <a:rPr lang="en-US" sz="2400" spc="-36" dirty="0" err="1">
                <a:solidFill>
                  <a:srgbClr val="000000"/>
                </a:solidFill>
                <a:latin typeface="Abhaya Libre Regular"/>
              </a:rPr>
              <a:t>motijo</a:t>
            </a:r>
            <a:r>
              <a:rPr lang="en-US" sz="2400" spc="-36" dirty="0">
                <a:solidFill>
                  <a:srgbClr val="000000"/>
                </a:solidFill>
                <a:latin typeface="Abhaya Libre Regular"/>
              </a:rPr>
              <a:t> </a:t>
            </a:r>
            <a:r>
              <a:rPr lang="en-US" sz="2400" spc="-36" dirty="0" err="1">
                <a:solidFill>
                  <a:srgbClr val="000000"/>
                </a:solidFill>
                <a:latin typeface="Abhaya Libre Regular"/>
              </a:rPr>
              <a:t>tok</a:t>
            </a:r>
            <a:r>
              <a:rPr lang="en-US" sz="2400" spc="-36" dirty="0">
                <a:solidFill>
                  <a:srgbClr val="000000"/>
                </a:solidFill>
                <a:latin typeface="Abhaya Libre Regular"/>
              </a:rPr>
              <a:t> </a:t>
            </a:r>
            <a:r>
              <a:rPr lang="en-US" sz="2400" spc="-36" dirty="0" err="1">
                <a:solidFill>
                  <a:srgbClr val="000000"/>
                </a:solidFill>
                <a:latin typeface="Abhaya Libre Regular"/>
              </a:rPr>
              <a:t>vaše</a:t>
            </a:r>
            <a:r>
              <a:rPr lang="en-US" sz="2400" spc="-36" dirty="0">
                <a:solidFill>
                  <a:srgbClr val="000000"/>
                </a:solidFill>
                <a:latin typeface="Abhaya Libre Regular"/>
              </a:rPr>
              <a:t> </a:t>
            </a:r>
            <a:r>
              <a:rPr lang="en-US" sz="2400" spc="-36" dirty="0" err="1">
                <a:solidFill>
                  <a:srgbClr val="000000"/>
                </a:solidFill>
                <a:latin typeface="Abhaya Libre Regular"/>
              </a:rPr>
              <a:t>ekipe</a:t>
            </a:r>
            <a:r>
              <a:rPr lang="en-US" sz="2400" spc="-36" dirty="0">
                <a:solidFill>
                  <a:srgbClr val="000000"/>
                </a:solidFill>
                <a:latin typeface="Abhaya Libre Regular"/>
              </a:rPr>
              <a:t>, </a:t>
            </a:r>
            <a:r>
              <a:rPr lang="en-US" sz="2400" spc="-36" dirty="0" err="1">
                <a:solidFill>
                  <a:srgbClr val="000000"/>
                </a:solidFill>
                <a:latin typeface="Abhaya Libre Regular"/>
              </a:rPr>
              <a:t>tako</a:t>
            </a:r>
            <a:r>
              <a:rPr lang="en-US" sz="2400" spc="-36" dirty="0">
                <a:solidFill>
                  <a:srgbClr val="000000"/>
                </a:solidFill>
                <a:latin typeface="Abhaya Libre Regular"/>
              </a:rPr>
              <a:t> da </a:t>
            </a:r>
            <a:r>
              <a:rPr lang="en-US" sz="2400" spc="-36" dirty="0" err="1">
                <a:solidFill>
                  <a:srgbClr val="000000"/>
                </a:solidFill>
                <a:latin typeface="Abhaya Libre Regular"/>
              </a:rPr>
              <a:t>dneve</a:t>
            </a:r>
            <a:r>
              <a:rPr lang="en-US" sz="2400" spc="-36" dirty="0">
                <a:solidFill>
                  <a:srgbClr val="000000"/>
                </a:solidFill>
                <a:latin typeface="Abhaya Libre Regular"/>
              </a:rPr>
              <a:t> </a:t>
            </a:r>
            <a:r>
              <a:rPr lang="en-US" sz="2400" spc="-36" dirty="0" err="1">
                <a:solidFill>
                  <a:srgbClr val="000000"/>
                </a:solidFill>
                <a:latin typeface="Abhaya Libre Regular"/>
              </a:rPr>
              <a:t>preživljate</a:t>
            </a:r>
            <a:r>
              <a:rPr lang="en-US" sz="2400" spc="-36" dirty="0">
                <a:solidFill>
                  <a:srgbClr val="000000"/>
                </a:solidFill>
                <a:latin typeface="Abhaya Libre Regular"/>
              </a:rPr>
              <a:t> s </a:t>
            </a:r>
            <a:r>
              <a:rPr lang="en-US" sz="2400" spc="-36" dirty="0" err="1">
                <a:solidFill>
                  <a:srgbClr val="000000"/>
                </a:solidFill>
                <a:latin typeface="Abhaya Libre Regular"/>
              </a:rPr>
              <a:t>preklapljanjem</a:t>
            </a:r>
            <a:r>
              <a:rPr lang="en-US" sz="2400" spc="-36" dirty="0">
                <a:solidFill>
                  <a:srgbClr val="000000"/>
                </a:solidFill>
                <a:latin typeface="Abhaya Libre Regular"/>
              </a:rPr>
              <a:t> med </a:t>
            </a:r>
            <a:r>
              <a:rPr lang="en-US" sz="2400" spc="-36" dirty="0" err="1">
                <a:solidFill>
                  <a:srgbClr val="000000"/>
                </a:solidFill>
                <a:latin typeface="Abhaya Libre Regular"/>
              </a:rPr>
              <a:t>aplikacijami</a:t>
            </a:r>
            <a:r>
              <a:rPr lang="en-US" sz="2400" spc="-36" dirty="0">
                <a:solidFill>
                  <a:srgbClr val="000000"/>
                </a:solidFill>
                <a:latin typeface="Abhaya Libre Regular"/>
              </a:rPr>
              <a:t> in </a:t>
            </a:r>
            <a:r>
              <a:rPr lang="en-US" sz="2400" spc="-36" dirty="0" err="1">
                <a:solidFill>
                  <a:srgbClr val="000000"/>
                </a:solidFill>
                <a:latin typeface="Abhaya Libre Regular"/>
              </a:rPr>
              <a:t>sledenjem</a:t>
            </a:r>
            <a:r>
              <a:rPr lang="en-US" sz="2400" spc="-36" dirty="0">
                <a:solidFill>
                  <a:srgbClr val="000000"/>
                </a:solidFill>
                <a:latin typeface="Abhaya Libre Regular"/>
              </a:rPr>
              <a:t> </a:t>
            </a:r>
            <a:r>
              <a:rPr lang="en-US" sz="2400" spc="-36" dirty="0" err="1">
                <a:solidFill>
                  <a:srgbClr val="000000"/>
                </a:solidFill>
                <a:latin typeface="Abhaya Libre Regular"/>
              </a:rPr>
              <a:t>povratnim</a:t>
            </a:r>
            <a:r>
              <a:rPr lang="en-US" sz="2400" spc="-36" dirty="0">
                <a:solidFill>
                  <a:srgbClr val="000000"/>
                </a:solidFill>
                <a:latin typeface="Abhaya Libre Regular"/>
              </a:rPr>
              <a:t> </a:t>
            </a:r>
            <a:r>
              <a:rPr lang="en-US" sz="2400" spc="-36" dirty="0" err="1">
                <a:solidFill>
                  <a:srgbClr val="000000"/>
                </a:solidFill>
                <a:latin typeface="Abhaya Libre Regular"/>
              </a:rPr>
              <a:t>informacijam</a:t>
            </a:r>
            <a:r>
              <a:rPr lang="en-US" sz="2400" spc="-36" dirty="0">
                <a:solidFill>
                  <a:srgbClr val="000000"/>
                </a:solidFill>
                <a:latin typeface="Abhaya Libre Regular"/>
              </a:rPr>
              <a:t>. To je </a:t>
            </a:r>
            <a:r>
              <a:rPr lang="en-US" sz="2400" spc="-36" dirty="0" err="1">
                <a:solidFill>
                  <a:srgbClr val="000000"/>
                </a:solidFill>
                <a:latin typeface="Abhaya Libre Regular"/>
              </a:rPr>
              <a:t>naporno</a:t>
            </a:r>
            <a:r>
              <a:rPr lang="en-US" sz="2400" spc="-36" dirty="0">
                <a:solidFill>
                  <a:srgbClr val="000000"/>
                </a:solidFill>
                <a:latin typeface="Abhaya Libre Regular"/>
              </a:rPr>
              <a:t> </a:t>
            </a:r>
            <a:r>
              <a:rPr lang="en-US" sz="2400" spc="-36" dirty="0" err="1">
                <a:solidFill>
                  <a:srgbClr val="000000"/>
                </a:solidFill>
                <a:latin typeface="Abhaya Libre Regular"/>
              </a:rPr>
              <a:t>delo</a:t>
            </a:r>
            <a:r>
              <a:rPr lang="en-US" sz="2400" spc="-36" dirty="0">
                <a:solidFill>
                  <a:srgbClr val="000000"/>
                </a:solidFill>
                <a:latin typeface="Abhaya Libre Regular"/>
              </a:rPr>
              <a:t> </a:t>
            </a:r>
            <a:r>
              <a:rPr lang="sl-SI" sz="2400" spc="-36" dirty="0">
                <a:solidFill>
                  <a:srgbClr val="000000"/>
                </a:solidFill>
                <a:latin typeface="Abhaya Libre Regular"/>
              </a:rPr>
              <a:t>za </a:t>
            </a:r>
            <a:r>
              <a:rPr lang="en-US" sz="2400" spc="-36" dirty="0">
                <a:solidFill>
                  <a:srgbClr val="000000"/>
                </a:solidFill>
                <a:latin typeface="Abhaya Libre Regular"/>
              </a:rPr>
              <a:t>ne </a:t>
            </a:r>
            <a:r>
              <a:rPr lang="en-US" sz="2400" spc="-36" dirty="0" err="1">
                <a:solidFill>
                  <a:srgbClr val="000000"/>
                </a:solidFill>
                <a:latin typeface="Abhaya Libre Regular"/>
              </a:rPr>
              <a:t>pomembne</a:t>
            </a:r>
            <a:r>
              <a:rPr lang="en-US" sz="2400" spc="-36" dirty="0">
                <a:solidFill>
                  <a:srgbClr val="000000"/>
                </a:solidFill>
                <a:latin typeface="Abhaya Libre Regular"/>
              </a:rPr>
              <a:t> </a:t>
            </a:r>
            <a:r>
              <a:rPr lang="en-US" sz="2400" spc="-36" dirty="0" err="1">
                <a:solidFill>
                  <a:srgbClr val="000000"/>
                </a:solidFill>
                <a:latin typeface="Abhaya Libre Regular"/>
              </a:rPr>
              <a:t>stvari</a:t>
            </a:r>
            <a:r>
              <a:rPr lang="en-US" sz="2400" spc="-36" dirty="0">
                <a:solidFill>
                  <a:srgbClr val="000000"/>
                </a:solidFill>
                <a:latin typeface="Abhaya Libre Regular"/>
              </a:rPr>
              <a:t>. </a:t>
            </a:r>
            <a:endParaRPr lang="sl-SI" sz="2400" spc="-36" dirty="0">
              <a:solidFill>
                <a:srgbClr val="000000"/>
              </a:solidFill>
              <a:latin typeface="Abhaya Libre Regular"/>
            </a:endParaRPr>
          </a:p>
          <a:p>
            <a:pPr algn="just">
              <a:lnSpc>
                <a:spcPts val="3359"/>
              </a:lnSpc>
            </a:pP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Dropbox je </a:t>
            </a:r>
            <a:r>
              <a:rPr lang="en-US" sz="2400" spc="-36" dirty="0" err="1">
                <a:solidFill>
                  <a:srgbClr val="000000"/>
                </a:solidFill>
                <a:latin typeface="Abhaya Libre Regular"/>
              </a:rPr>
              <a:t>želel</a:t>
            </a:r>
            <a:r>
              <a:rPr lang="en-US" sz="2400" spc="-36" dirty="0">
                <a:solidFill>
                  <a:srgbClr val="000000"/>
                </a:solidFill>
                <a:latin typeface="Abhaya Libre Regular"/>
              </a:rPr>
              <a:t> to </a:t>
            </a:r>
            <a:r>
              <a:rPr lang="en-US" sz="2400" spc="-36" dirty="0" err="1">
                <a:solidFill>
                  <a:srgbClr val="000000"/>
                </a:solidFill>
                <a:latin typeface="Abhaya Libre Regular"/>
              </a:rPr>
              <a:t>spremeniti</a:t>
            </a:r>
            <a:r>
              <a:rPr lang="en-US" sz="2400" spc="-36" dirty="0">
                <a:solidFill>
                  <a:srgbClr val="000000"/>
                </a:solidFill>
                <a:latin typeface="Abhaya Libre Regular"/>
              </a:rPr>
              <a:t>.</a:t>
            </a:r>
            <a:r>
              <a:rPr lang="sl-SI" sz="2400" spc="-36" dirty="0">
                <a:solidFill>
                  <a:srgbClr val="000000"/>
                </a:solidFill>
                <a:latin typeface="Abhaya Libre Regular"/>
              </a:rPr>
              <a:t> </a:t>
            </a:r>
            <a:r>
              <a:rPr lang="en-US" sz="2400" spc="-36" dirty="0">
                <a:solidFill>
                  <a:srgbClr val="000000"/>
                </a:solidFill>
                <a:latin typeface="Abhaya Libre Regular"/>
              </a:rPr>
              <a:t>Dropbox </a:t>
            </a:r>
            <a:r>
              <a:rPr lang="en-US" sz="2400" spc="-36" dirty="0" err="1">
                <a:solidFill>
                  <a:srgbClr val="000000"/>
                </a:solidFill>
                <a:latin typeface="Abhaya Libre Regular"/>
              </a:rPr>
              <a:t>verjame</a:t>
            </a:r>
            <a:r>
              <a:rPr lang="en-US" sz="2400" spc="-36" dirty="0">
                <a:solidFill>
                  <a:srgbClr val="000000"/>
                </a:solidFill>
                <a:latin typeface="Abhaya Libre Regular"/>
              </a:rPr>
              <a:t>, da </a:t>
            </a:r>
            <a:r>
              <a:rPr lang="en-US" sz="2400" spc="-36" dirty="0" err="1">
                <a:solidFill>
                  <a:srgbClr val="000000"/>
                </a:solidFill>
                <a:latin typeface="Abhaya Libre Regular"/>
              </a:rPr>
              <a:t>obstaja</a:t>
            </a:r>
            <a:r>
              <a:rPr lang="en-US" sz="2400" spc="-36" dirty="0">
                <a:solidFill>
                  <a:srgbClr val="000000"/>
                </a:solidFill>
                <a:latin typeface="Abhaya Libre Regular"/>
              </a:rPr>
              <a:t> </a:t>
            </a:r>
            <a:r>
              <a:rPr lang="en-US" sz="2400" spc="-36" dirty="0" err="1">
                <a:solidFill>
                  <a:srgbClr val="000000"/>
                </a:solidFill>
                <a:latin typeface="Abhaya Libre Regular"/>
              </a:rPr>
              <a:t>bolj</a:t>
            </a:r>
            <a:r>
              <a:rPr lang="en-US" sz="2400" spc="-36" dirty="0">
                <a:solidFill>
                  <a:srgbClr val="000000"/>
                </a:solidFill>
                <a:latin typeface="Abhaya Libre Regular"/>
              </a:rPr>
              <a:t> </a:t>
            </a:r>
            <a:r>
              <a:rPr lang="en-US" sz="2400" spc="-36" dirty="0" err="1">
                <a:solidFill>
                  <a:srgbClr val="000000"/>
                </a:solidFill>
                <a:latin typeface="Abhaya Libre Regular"/>
              </a:rPr>
              <a:t>razsvetljen</a:t>
            </a:r>
            <a:r>
              <a:rPr lang="en-US" sz="2400" spc="-36" dirty="0">
                <a:solidFill>
                  <a:srgbClr val="000000"/>
                </a:solidFill>
                <a:latin typeface="Abhaya Libre Regular"/>
              </a:rPr>
              <a:t> </a:t>
            </a:r>
            <a:r>
              <a:rPr lang="en-US" sz="2400" spc="-36" dirty="0" err="1">
                <a:solidFill>
                  <a:srgbClr val="000000"/>
                </a:solidFill>
                <a:latin typeface="Abhaya Libre Regular"/>
              </a:rPr>
              <a:t>način</a:t>
            </a:r>
            <a:r>
              <a:rPr lang="en-US" sz="2400" spc="-36" dirty="0">
                <a:solidFill>
                  <a:srgbClr val="000000"/>
                </a:solidFill>
                <a:latin typeface="Abhaya Libre Regular"/>
              </a:rPr>
              <a:t> dela. Dropbox </a:t>
            </a:r>
            <a:r>
              <a:rPr lang="en-US" sz="2400" spc="-36" dirty="0" err="1">
                <a:solidFill>
                  <a:srgbClr val="000000"/>
                </a:solidFill>
                <a:latin typeface="Abhaya Libre Regular"/>
              </a:rPr>
              <a:t>pomaga</a:t>
            </a:r>
            <a:r>
              <a:rPr lang="en-US" sz="2400" spc="-36" dirty="0">
                <a:solidFill>
                  <a:srgbClr val="000000"/>
                </a:solidFill>
                <a:latin typeface="Abhaya Libre Regular"/>
              </a:rPr>
              <a:t> </a:t>
            </a:r>
            <a:r>
              <a:rPr lang="en-US" sz="2400" spc="-36" dirty="0" err="1">
                <a:solidFill>
                  <a:srgbClr val="000000"/>
                </a:solidFill>
                <a:latin typeface="Abhaya Libre Regular"/>
              </a:rPr>
              <a:t>ljudem</a:t>
            </a:r>
            <a:r>
              <a:rPr lang="en-US" sz="2400" spc="-36" dirty="0">
                <a:solidFill>
                  <a:srgbClr val="000000"/>
                </a:solidFill>
                <a:latin typeface="Abhaya Libre Regular"/>
              </a:rPr>
              <a:t>, da se </a:t>
            </a:r>
            <a:r>
              <a:rPr lang="en-US" sz="2400" spc="-36" dirty="0" err="1">
                <a:solidFill>
                  <a:srgbClr val="000000"/>
                </a:solidFill>
                <a:latin typeface="Abhaya Libre Regular"/>
              </a:rPr>
              <a:t>organizirajo</a:t>
            </a:r>
            <a:r>
              <a:rPr lang="en-US" sz="2400" spc="-36" dirty="0">
                <a:solidFill>
                  <a:srgbClr val="000000"/>
                </a:solidFill>
                <a:latin typeface="Abhaya Libre Regular"/>
              </a:rPr>
              <a:t>, </a:t>
            </a:r>
            <a:r>
              <a:rPr lang="en-US" sz="2400" spc="-36" dirty="0" err="1">
                <a:solidFill>
                  <a:srgbClr val="000000"/>
                </a:solidFill>
                <a:latin typeface="Abhaya Libre Regular"/>
              </a:rPr>
              <a:t>ostanejo</a:t>
            </a:r>
            <a:r>
              <a:rPr lang="en-US" sz="2400" spc="-36" dirty="0">
                <a:solidFill>
                  <a:srgbClr val="000000"/>
                </a:solidFill>
                <a:latin typeface="Abhaya Libre Regular"/>
              </a:rPr>
              <a:t> </a:t>
            </a:r>
            <a:r>
              <a:rPr lang="en-US" sz="2400" spc="-36" dirty="0" err="1">
                <a:solidFill>
                  <a:srgbClr val="000000"/>
                </a:solidFill>
                <a:latin typeface="Abhaya Libre Regular"/>
              </a:rPr>
              <a:t>osredotočeni</a:t>
            </a:r>
            <a:r>
              <a:rPr lang="en-US" sz="2400" spc="-36" dirty="0">
                <a:solidFill>
                  <a:srgbClr val="000000"/>
                </a:solidFill>
                <a:latin typeface="Abhaya Libre Regular"/>
              </a:rPr>
              <a:t> in se </a:t>
            </a:r>
            <a:r>
              <a:rPr lang="en-US" sz="2400" spc="-36" dirty="0" err="1">
                <a:solidFill>
                  <a:srgbClr val="000000"/>
                </a:solidFill>
                <a:latin typeface="Abhaya Libre Regular"/>
              </a:rPr>
              <a:t>sinhronizirajo</a:t>
            </a:r>
            <a:r>
              <a:rPr lang="en-US" sz="2400" spc="-36" dirty="0">
                <a:solidFill>
                  <a:srgbClr val="000000"/>
                </a:solidFill>
                <a:latin typeface="Abhaya Libre Regular"/>
              </a:rPr>
              <a:t> s </a:t>
            </a:r>
            <a:r>
              <a:rPr lang="en-US" sz="2400" spc="-36" dirty="0" err="1">
                <a:solidFill>
                  <a:srgbClr val="000000"/>
                </a:solidFill>
                <a:latin typeface="Abhaya Libre Regular"/>
              </a:rPr>
              <a:t>svojimi</a:t>
            </a:r>
            <a:r>
              <a:rPr lang="en-US" sz="2400" spc="-36" dirty="0">
                <a:solidFill>
                  <a:srgbClr val="000000"/>
                </a:solidFill>
                <a:latin typeface="Abhaya Libre Regular"/>
              </a:rPr>
              <a:t> </a:t>
            </a:r>
            <a:r>
              <a:rPr lang="en-US" sz="2400" spc="-36" dirty="0" err="1">
                <a:solidFill>
                  <a:srgbClr val="000000"/>
                </a:solidFill>
                <a:latin typeface="Abhaya Libre Regular"/>
              </a:rPr>
              <a:t>ekipami</a:t>
            </a:r>
            <a:r>
              <a:rPr lang="en-US" sz="2400" spc="-36" dirty="0">
                <a:solidFill>
                  <a:srgbClr val="000000"/>
                </a:solidFill>
                <a:latin typeface="Abhaya Libre Regular"/>
              </a:rPr>
              <a:t>.</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7667990" y="1378669"/>
            <a:ext cx="4114800" cy="765979"/>
          </a:xfrm>
          <a:prstGeom prst="rect">
            <a:avLst/>
          </a:prstGeom>
        </p:spPr>
        <p:txBody>
          <a:bodyPr wrap="square" lIns="0" tIns="0" rIns="0" bIns="0" rtlCol="0" anchor="t">
            <a:spAutoFit/>
          </a:bodyPr>
          <a:lstStyle/>
          <a:p>
            <a:pPr>
              <a:lnSpc>
                <a:spcPts val="5449"/>
              </a:lnSpc>
            </a:pPr>
            <a:r>
              <a:rPr lang="en-US" sz="6410" dirty="0">
                <a:solidFill>
                  <a:srgbClr val="000000"/>
                </a:solidFill>
                <a:latin typeface="Abhaya Libre Regular"/>
              </a:rPr>
              <a:t>Dropbox</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3" name="Picture 2">
            <a:extLst>
              <a:ext uri="{FF2B5EF4-FFF2-40B4-BE49-F238E27FC236}">
                <a16:creationId xmlns:a16="http://schemas.microsoft.com/office/drawing/2014/main" id="{A8554706-1A1A-BC68-AC59-8A4B324C22D1}"/>
              </a:ext>
            </a:extLst>
          </p:cNvPr>
          <p:cNvPicPr>
            <a:picLocks noChangeAspect="1"/>
          </p:cNvPicPr>
          <p:nvPr/>
        </p:nvPicPr>
        <p:blipFill>
          <a:blip r:embed="rId8"/>
          <a:stretch>
            <a:fillRect/>
          </a:stretch>
        </p:blipFill>
        <p:spPr>
          <a:xfrm>
            <a:off x="10515600" y="2863563"/>
            <a:ext cx="6971909" cy="5251737"/>
          </a:xfrm>
          <a:prstGeom prst="rect">
            <a:avLst/>
          </a:prstGeom>
        </p:spPr>
      </p:pic>
    </p:spTree>
    <p:extLst>
      <p:ext uri="{BB962C8B-B14F-4D97-AF65-F5344CB8AC3E}">
        <p14:creationId xmlns:p14="http://schemas.microsoft.com/office/powerpoint/2010/main" val="42238491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3088718"/>
            <a:ext cx="14471141" cy="4593565"/>
          </a:xfrm>
          <a:prstGeom prst="rect">
            <a:avLst/>
          </a:prstGeom>
        </p:spPr>
        <p:txBody>
          <a:bodyPr wrap="square" lIns="0" tIns="0" rIns="0" bIns="0" rtlCol="0" anchor="t">
            <a:spAutoFit/>
          </a:bodyPr>
          <a:lstStyle/>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1"/>
              </a:rPr>
              <a:t>https://learnenglish.britishcouncil.org/business-english/business-magazine/five-essential-marketing-trends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2"/>
              </a:rPr>
              <a:t>https://www.investopedia.com/terms/t/target-market.asp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3"/>
              </a:rPr>
              <a:t>https://blog.hootsuite.com/target-market/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4"/>
              </a:rPr>
              <a:t>https://www.techtarget.com/searchcio/definition/product-development-or-new-product-development-NPD</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5"/>
              </a:rPr>
              <a:t>https://ec.europa.eu/social/main.jsp?catId=1317&amp;langId=en</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6"/>
              </a:rPr>
              <a:t>https://www.bigcommerce.com/articles/ecommerce/target-market-analysis/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7"/>
              </a:rPr>
              <a:t>https://grin.co/blog/reach-your-target-audience-more-effectively/</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8"/>
              </a:rPr>
              <a:t>https://www.sprinklr.com/cxm/market-research/</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9"/>
              </a:rPr>
              <a:t>https://www.practicalbusinessskills.com/getting-started/creating-a-business-plan/understanding-the-market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0"/>
              </a:rPr>
              <a:t>https://www.qualtrics.com/experience-management/brand/what-is-market-segmentation/</a:t>
            </a:r>
            <a:r>
              <a:rPr lang="en-US" sz="2400" spc="-36" dirty="0">
                <a:solidFill>
                  <a:srgbClr val="000000"/>
                </a:solidFill>
                <a:latin typeface="Abhaya Libre Regular"/>
              </a:rPr>
              <a:t>  </a:t>
            </a:r>
          </a:p>
        </p:txBody>
      </p:sp>
      <p:sp>
        <p:nvSpPr>
          <p:cNvPr id="8" name="TextBox 8"/>
          <p:cNvSpPr txBox="1"/>
          <p:nvPr/>
        </p:nvSpPr>
        <p:spPr>
          <a:xfrm>
            <a:off x="2199766" y="2031180"/>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Reference</a:t>
            </a:r>
          </a:p>
        </p:txBody>
      </p:sp>
      <p:pic>
        <p:nvPicPr>
          <p:cNvPr id="9" name="Picture 9"/>
          <p:cNvPicPr>
            <a:picLocks noChangeAspect="1"/>
          </p:cNvPicPr>
          <p:nvPr/>
        </p:nvPicPr>
        <p:blipFill>
          <a:blip r:embed="rId2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0" y="458151"/>
              <a:ext cx="3867430" cy="618789"/>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182953" y="7120240"/>
            <a:ext cx="5721823" cy="566980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7" name="TextBox 7"/>
          <p:cNvSpPr txBox="1"/>
          <p:nvPr/>
        </p:nvSpPr>
        <p:spPr>
          <a:xfrm>
            <a:off x="2199766" y="2437935"/>
            <a:ext cx="16088234" cy="6440225"/>
          </a:xfrm>
          <a:prstGeom prst="rect">
            <a:avLst/>
          </a:prstGeom>
        </p:spPr>
        <p:txBody>
          <a:bodyPr wrap="square" lIns="0" tIns="0" rIns="0" bIns="0" rtlCol="0" anchor="t">
            <a:spAutoFit/>
          </a:bodyPr>
          <a:lstStyle/>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1"/>
              </a:rPr>
              <a:t>https://www.shopify.com/blog/niche-markets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2"/>
              </a:rPr>
              <a:t>https://blog.hubspot.com/sales/niche-market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3"/>
              </a:rPr>
              <a:t>https://www.investopedia.com/terms/m/market.asp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4"/>
              </a:rPr>
              <a:t>https://www.managementstudyguide.com/what-is-market.htm</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5"/>
              </a:rPr>
              <a:t>https://www.indeed.com/career-advice/career-development/market-structure</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6"/>
              </a:rPr>
              <a:t>https://www.semrush.com/blog/trends/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7"/>
              </a:rPr>
              <a:t>https://www.indiainfoline.com/knowledge-center/online-share-trading/how-to-identify-trends</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8"/>
              </a:rPr>
              <a:t>https://www.investopedia.com/articles/technical/03/060303.asp</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19"/>
              </a:rPr>
              <a:t>https://www.investopedia.com/terms/t/trend.asp</a:t>
            </a:r>
            <a:endParaRPr lang="en-US" sz="2400" spc="-36" dirty="0">
              <a:solidFill>
                <a:srgbClr val="000000"/>
              </a:solidFill>
              <a:latin typeface="Abhaya Libre Regular"/>
            </a:endParaRP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0"/>
              </a:rPr>
              <a:t>https://www.coca-cola.co.uk/marketing/launches-and-innovation/coca-cola-zero-sugar-zero-caffeine-that-moment-when</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1"/>
              </a:rPr>
              <a:t>https://www.dropbox.com/about</a:t>
            </a:r>
            <a:r>
              <a:rPr lang="en-US" sz="2400" spc="-36" dirty="0">
                <a:solidFill>
                  <a:srgbClr val="000000"/>
                </a:solidFill>
                <a:latin typeface="Abhaya Libre Regular"/>
              </a:rPr>
              <a:t>  </a:t>
            </a:r>
          </a:p>
          <a:p>
            <a:pPr>
              <a:lnSpc>
                <a:spcPts val="3600"/>
              </a:lnSpc>
            </a:pPr>
            <a:r>
              <a:rPr lang="en-US" sz="2400" spc="-36" dirty="0">
                <a:solidFill>
                  <a:srgbClr val="000000"/>
                </a:solidFill>
                <a:latin typeface="Abhaya Libre Regular"/>
              </a:rPr>
              <a:t>•	</a:t>
            </a:r>
            <a:r>
              <a:rPr lang="en-US" sz="2400" spc="-36" dirty="0">
                <a:solidFill>
                  <a:srgbClr val="000000"/>
                </a:solidFill>
                <a:latin typeface="Abhaya Libre Regular"/>
                <a:hlinkClick r:id="rId22"/>
              </a:rPr>
              <a:t>https://techcrunch.com/gallery/a-brief-history-of-dropbox/</a:t>
            </a:r>
            <a:r>
              <a:rPr lang="en-US" sz="2400" spc="-36" dirty="0">
                <a:solidFill>
                  <a:srgbClr val="000000"/>
                </a:solidFill>
                <a:latin typeface="Abhaya Libre Regular"/>
              </a:rPr>
              <a:t> </a:t>
            </a:r>
          </a:p>
          <a:p>
            <a:pPr>
              <a:lnSpc>
                <a:spcPts val="3600"/>
              </a:lnSpc>
            </a:pPr>
            <a:endParaRPr lang="en-US" sz="2400" spc="-36" dirty="0">
              <a:solidFill>
                <a:srgbClr val="000000"/>
              </a:solidFill>
              <a:latin typeface="Abhaya Libre Regular"/>
            </a:endParaRPr>
          </a:p>
          <a:p>
            <a:pPr>
              <a:lnSpc>
                <a:spcPts val="3600"/>
              </a:lnSpc>
            </a:pPr>
            <a:endParaRPr lang="en-US" sz="2400" spc="-36" dirty="0">
              <a:solidFill>
                <a:srgbClr val="000000"/>
              </a:solidFill>
              <a:latin typeface="Abhaya Libre Regular"/>
            </a:endParaRPr>
          </a:p>
        </p:txBody>
      </p:sp>
      <p:sp>
        <p:nvSpPr>
          <p:cNvPr id="8" name="TextBox 8"/>
          <p:cNvSpPr txBox="1"/>
          <p:nvPr/>
        </p:nvSpPr>
        <p:spPr>
          <a:xfrm>
            <a:off x="2319610" y="1483924"/>
            <a:ext cx="8280738" cy="770736"/>
          </a:xfrm>
          <a:prstGeom prst="rect">
            <a:avLst/>
          </a:prstGeom>
        </p:spPr>
        <p:txBody>
          <a:bodyPr lIns="0" tIns="0" rIns="0" bIns="0" rtlCol="0" anchor="t">
            <a:spAutoFit/>
          </a:bodyPr>
          <a:lstStyle/>
          <a:p>
            <a:pPr>
              <a:lnSpc>
                <a:spcPts val="5449"/>
              </a:lnSpc>
            </a:pPr>
            <a:r>
              <a:rPr lang="en-US" sz="6410" dirty="0">
                <a:solidFill>
                  <a:srgbClr val="000000"/>
                </a:solidFill>
                <a:latin typeface="Abhaya Libre Regular Bold"/>
              </a:rPr>
              <a:t>Reference</a:t>
            </a:r>
          </a:p>
        </p:txBody>
      </p:sp>
      <p:pic>
        <p:nvPicPr>
          <p:cNvPr id="9" name="Picture 9"/>
          <p:cNvPicPr>
            <a:picLocks noChangeAspect="1"/>
          </p:cNvPicPr>
          <p:nvPr/>
        </p:nvPicPr>
        <p:blipFill>
          <a:blip r:embed="rId23"/>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0" y="458151"/>
              <a:ext cx="3867430" cy="618789"/>
            </a:xfrm>
            <a:prstGeom prst="rect">
              <a:avLst/>
            </a:prstGeom>
          </p:spPr>
        </p:pic>
      </p:grpSp>
    </p:spTree>
    <p:extLst>
      <p:ext uri="{BB962C8B-B14F-4D97-AF65-F5344CB8AC3E}">
        <p14:creationId xmlns:p14="http://schemas.microsoft.com/office/powerpoint/2010/main" val="9313561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2830888" y="4005165"/>
            <a:ext cx="12325712" cy="1733465"/>
          </a:xfrm>
          <a:prstGeom prst="rect">
            <a:avLst/>
          </a:prstGeom>
        </p:spPr>
        <p:txBody>
          <a:bodyPr lIns="0" tIns="0" rIns="0" bIns="0" rtlCol="0" anchor="t">
            <a:spAutoFit/>
          </a:bodyPr>
          <a:lstStyle/>
          <a:p>
            <a:pPr algn="ctr">
              <a:lnSpc>
                <a:spcPts val="12486"/>
              </a:lnSpc>
            </a:pPr>
            <a:r>
              <a:rPr lang="sl-SI" sz="14030" dirty="0">
                <a:solidFill>
                  <a:srgbClr val="000000"/>
                </a:solidFill>
                <a:latin typeface="Abhaya Libre Regular Bold Italics"/>
              </a:rPr>
              <a:t>Hvala</a:t>
            </a:r>
            <a:r>
              <a:rPr lang="en-US" sz="14030" dirty="0">
                <a:solidFill>
                  <a:srgbClr val="000000"/>
                </a:solidFill>
                <a:latin typeface="Abhaya Libre Regular Bold Italics"/>
              </a:rPr>
              <a:t>!</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6714" y="2574753"/>
            <a:ext cx="4684714" cy="555910"/>
          </a:xfrm>
          <a:prstGeom prst="rect">
            <a:avLst/>
          </a:prstGeom>
        </p:spPr>
        <p:txBody>
          <a:bodyPr lIns="0" tIns="0" rIns="0" bIns="0" rtlCol="0" anchor="t">
            <a:spAutoFit/>
          </a:bodyPr>
          <a:lstStyle/>
          <a:p>
            <a:pPr>
              <a:lnSpc>
                <a:spcPts val="4534"/>
              </a:lnSpc>
            </a:pPr>
            <a:r>
              <a:rPr lang="sl-SI" sz="3238" spc="-48" dirty="0">
                <a:solidFill>
                  <a:srgbClr val="000000"/>
                </a:solidFill>
                <a:latin typeface="Abhaya Libre Regular"/>
              </a:rPr>
              <a:t>TRG</a:t>
            </a:r>
            <a:endParaRPr lang="en-US" sz="3238" spc="-48" dirty="0">
              <a:solidFill>
                <a:srgbClr val="000000"/>
              </a:solidFill>
              <a:latin typeface="Abhaya Libre Regular"/>
            </a:endParaRPr>
          </a:p>
        </p:txBody>
      </p:sp>
      <p:sp>
        <p:nvSpPr>
          <p:cNvPr id="3" name="TextBox 3"/>
          <p:cNvSpPr txBox="1"/>
          <p:nvPr/>
        </p:nvSpPr>
        <p:spPr>
          <a:xfrm>
            <a:off x="8336714" y="4045652"/>
            <a:ext cx="4684714" cy="555910"/>
          </a:xfrm>
          <a:prstGeom prst="rect">
            <a:avLst/>
          </a:prstGeom>
        </p:spPr>
        <p:txBody>
          <a:bodyPr lIns="0" tIns="0" rIns="0" bIns="0" rtlCol="0" anchor="t">
            <a:spAutoFit/>
          </a:bodyPr>
          <a:lstStyle/>
          <a:p>
            <a:pPr>
              <a:lnSpc>
                <a:spcPts val="4534"/>
              </a:lnSpc>
            </a:pPr>
            <a:r>
              <a:rPr lang="sl-SI" sz="3238" spc="-48" dirty="0">
                <a:solidFill>
                  <a:srgbClr val="000000"/>
                </a:solidFill>
                <a:latin typeface="Abhaya Libre Regular"/>
              </a:rPr>
              <a:t>TRŽNE NIŠE</a:t>
            </a:r>
            <a:endParaRPr lang="en-US" sz="3238" spc="-48" dirty="0">
              <a:solidFill>
                <a:srgbClr val="000000"/>
              </a:solidFill>
              <a:latin typeface="Abhaya Libre Regular"/>
            </a:endParaRPr>
          </a:p>
        </p:txBody>
      </p:sp>
      <p:sp>
        <p:nvSpPr>
          <p:cNvPr id="4" name="TextBox 4"/>
          <p:cNvSpPr txBox="1"/>
          <p:nvPr/>
        </p:nvSpPr>
        <p:spPr>
          <a:xfrm>
            <a:off x="8330088" y="5495248"/>
            <a:ext cx="5379286" cy="557397"/>
          </a:xfrm>
          <a:prstGeom prst="rect">
            <a:avLst/>
          </a:prstGeom>
        </p:spPr>
        <p:txBody>
          <a:bodyPr wrap="square" lIns="0" tIns="0" rIns="0" bIns="0" rtlCol="0" anchor="t">
            <a:spAutoFit/>
          </a:bodyPr>
          <a:lstStyle/>
          <a:p>
            <a:pPr>
              <a:lnSpc>
                <a:spcPts val="4534"/>
              </a:lnSpc>
            </a:pPr>
            <a:r>
              <a:rPr lang="en-US" sz="3238" spc="-48" dirty="0">
                <a:solidFill>
                  <a:srgbClr val="000000"/>
                </a:solidFill>
                <a:latin typeface="Abhaya Libre Regular"/>
              </a:rPr>
              <a:t>INOVACIJE / NOVO BLAGO </a:t>
            </a:r>
          </a:p>
        </p:txBody>
      </p:sp>
      <p:sp>
        <p:nvSpPr>
          <p:cNvPr id="5" name="TextBox 5"/>
          <p:cNvSpPr txBox="1"/>
          <p:nvPr/>
        </p:nvSpPr>
        <p:spPr>
          <a:xfrm>
            <a:off x="8336714" y="3280739"/>
            <a:ext cx="4684714" cy="555910"/>
          </a:xfrm>
          <a:prstGeom prst="rect">
            <a:avLst/>
          </a:prstGeom>
        </p:spPr>
        <p:txBody>
          <a:bodyPr lIns="0" tIns="0" rIns="0" bIns="0" rtlCol="0" anchor="t">
            <a:spAutoFit/>
          </a:bodyPr>
          <a:lstStyle/>
          <a:p>
            <a:pPr>
              <a:lnSpc>
                <a:spcPts val="4534"/>
              </a:lnSpc>
            </a:pPr>
            <a:r>
              <a:rPr lang="sl-SI" sz="3238" spc="-48" dirty="0">
                <a:solidFill>
                  <a:srgbClr val="000000"/>
                </a:solidFill>
                <a:latin typeface="Abhaya Libre Regular"/>
              </a:rPr>
              <a:t>CILJNA SKUPINA</a:t>
            </a:r>
            <a:endParaRPr lang="en-US" sz="3238" spc="-48" dirty="0">
              <a:solidFill>
                <a:srgbClr val="000000"/>
              </a:solidFill>
              <a:latin typeface="Abhaya Libre Regular"/>
            </a:endParaRPr>
          </a:p>
        </p:txBody>
      </p:sp>
      <p:sp>
        <p:nvSpPr>
          <p:cNvPr id="6" name="TextBox 6"/>
          <p:cNvSpPr txBox="1"/>
          <p:nvPr/>
        </p:nvSpPr>
        <p:spPr>
          <a:xfrm>
            <a:off x="8336714" y="4772323"/>
            <a:ext cx="4684714" cy="557397"/>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TRENDI NA TRGU</a:t>
            </a:r>
          </a:p>
        </p:txBody>
      </p:sp>
      <p:sp>
        <p:nvSpPr>
          <p:cNvPr id="7" name="TextBox 7"/>
          <p:cNvSpPr txBox="1"/>
          <p:nvPr/>
        </p:nvSpPr>
        <p:spPr>
          <a:xfrm>
            <a:off x="8336714" y="6249718"/>
            <a:ext cx="4684714" cy="555910"/>
          </a:xfrm>
          <a:prstGeom prst="rect">
            <a:avLst/>
          </a:prstGeom>
        </p:spPr>
        <p:txBody>
          <a:bodyPr lIns="0" tIns="0" rIns="0" bIns="0" rtlCol="0" anchor="t">
            <a:spAutoFit/>
          </a:bodyPr>
          <a:lstStyle/>
          <a:p>
            <a:pPr>
              <a:lnSpc>
                <a:spcPts val="4534"/>
              </a:lnSpc>
            </a:pPr>
            <a:r>
              <a:rPr lang="en-US" sz="3238" spc="-48" dirty="0">
                <a:solidFill>
                  <a:srgbClr val="000000"/>
                </a:solidFill>
                <a:latin typeface="Abhaya Libre Regular"/>
              </a:rPr>
              <a:t>ENTRECOMP</a:t>
            </a:r>
          </a:p>
        </p:txBody>
      </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1995307" y="6046628"/>
            <a:ext cx="5364129" cy="5364129"/>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570971" y="-4349323"/>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sl-SI" sz="6410" dirty="0">
                <a:solidFill>
                  <a:srgbClr val="000000"/>
                </a:solidFill>
                <a:latin typeface="Abhaya Libre Regular Bold"/>
              </a:rPr>
              <a:t>Vsebina</a:t>
            </a:r>
            <a:endParaRPr lang="en-US" sz="6410" dirty="0">
              <a:solidFill>
                <a:srgbClr val="000000"/>
              </a:solidFill>
              <a:latin typeface="Abhaya Libre Regular Bold"/>
            </a:endParaRPr>
          </a:p>
        </p:txBody>
      </p:sp>
      <p:sp>
        <p:nvSpPr>
          <p:cNvPr id="16" name="TextBox 16"/>
          <p:cNvSpPr txBox="1"/>
          <p:nvPr/>
        </p:nvSpPr>
        <p:spPr>
          <a:xfrm>
            <a:off x="7008829" y="2478811"/>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01</a:t>
            </a:r>
          </a:p>
        </p:txBody>
      </p:sp>
      <p:sp>
        <p:nvSpPr>
          <p:cNvPr id="17" name="TextBox 17"/>
          <p:cNvSpPr txBox="1"/>
          <p:nvPr/>
        </p:nvSpPr>
        <p:spPr>
          <a:xfrm>
            <a:off x="7008829" y="3172242"/>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02</a:t>
            </a:r>
          </a:p>
        </p:txBody>
      </p:sp>
      <p:sp>
        <p:nvSpPr>
          <p:cNvPr id="18" name="TextBox 18"/>
          <p:cNvSpPr txBox="1"/>
          <p:nvPr/>
        </p:nvSpPr>
        <p:spPr>
          <a:xfrm>
            <a:off x="7008829" y="394792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03</a:t>
            </a:r>
          </a:p>
        </p:txBody>
      </p:sp>
      <p:sp>
        <p:nvSpPr>
          <p:cNvPr id="19" name="TextBox 19"/>
          <p:cNvSpPr txBox="1"/>
          <p:nvPr/>
        </p:nvSpPr>
        <p:spPr>
          <a:xfrm>
            <a:off x="7008829" y="4659459"/>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04</a:t>
            </a:r>
          </a:p>
        </p:txBody>
      </p:sp>
      <p:sp>
        <p:nvSpPr>
          <p:cNvPr id="20" name="TextBox 20"/>
          <p:cNvSpPr txBox="1"/>
          <p:nvPr/>
        </p:nvSpPr>
        <p:spPr>
          <a:xfrm>
            <a:off x="7008829" y="5383000"/>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05</a:t>
            </a:r>
          </a:p>
        </p:txBody>
      </p:sp>
      <p:sp>
        <p:nvSpPr>
          <p:cNvPr id="21" name="TextBox 21"/>
          <p:cNvSpPr txBox="1"/>
          <p:nvPr/>
        </p:nvSpPr>
        <p:spPr>
          <a:xfrm>
            <a:off x="7012585" y="6154933"/>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611198" y="9000861"/>
            <a:ext cx="3710720" cy="779251"/>
          </a:xfrm>
          <a:prstGeom prst="rect">
            <a:avLst/>
          </a:prstGeom>
        </p:spPr>
      </p:pic>
      <p:sp>
        <p:nvSpPr>
          <p:cNvPr id="24" name="TextBox 23"/>
          <p:cNvSpPr txBox="1"/>
          <p:nvPr/>
        </p:nvSpPr>
        <p:spPr>
          <a:xfrm>
            <a:off x="8313523" y="7083303"/>
            <a:ext cx="4554452" cy="590931"/>
          </a:xfrm>
          <a:prstGeom prst="rect">
            <a:avLst/>
          </a:prstGeom>
          <a:noFill/>
        </p:spPr>
        <p:txBody>
          <a:bodyPr wrap="none" rtlCol="0">
            <a:spAutoFit/>
          </a:bodyPr>
          <a:lstStyle/>
          <a:p>
            <a:r>
              <a:rPr lang="sl-SI" sz="3240" dirty="0">
                <a:latin typeface="Abhaya Libre Regular" panose="020B0604020202020204" charset="0"/>
                <a:cs typeface="Abhaya Libre Regular" panose="020B0604020202020204" charset="0"/>
              </a:rPr>
              <a:t>PRIMERI DOBRIH PRAKS</a:t>
            </a:r>
            <a:endParaRPr lang="en-US" sz="3240" dirty="0">
              <a:latin typeface="Abhaya Libre Regular" panose="020B0604020202020204" charset="0"/>
              <a:cs typeface="Abhaya Libre Regular" panose="020B0604020202020204" charset="0"/>
            </a:endParaRPr>
          </a:p>
        </p:txBody>
      </p:sp>
      <p:sp>
        <p:nvSpPr>
          <p:cNvPr id="25" name="TextBox 21"/>
          <p:cNvSpPr txBox="1"/>
          <p:nvPr/>
        </p:nvSpPr>
        <p:spPr>
          <a:xfrm>
            <a:off x="7008829" y="6967194"/>
            <a:ext cx="1079688" cy="707040"/>
          </a:xfrm>
          <a:prstGeom prst="rect">
            <a:avLst/>
          </a:prstGeom>
        </p:spPr>
        <p:txBody>
          <a:bodyPr lIns="0" tIns="0" rIns="0" bIns="0" rtlCol="0" anchor="t">
            <a:spAutoFit/>
          </a:bodyPr>
          <a:lstStyle/>
          <a:p>
            <a:pPr>
              <a:lnSpc>
                <a:spcPts val="5654"/>
              </a:lnSpc>
            </a:pPr>
            <a:r>
              <a:rPr lang="en-US" sz="4038" spc="-60" dirty="0">
                <a:solidFill>
                  <a:srgbClr val="000000"/>
                </a:solidFill>
                <a:latin typeface="Abhaya Libre Regular"/>
              </a:rPr>
              <a:t>07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581400" y="2507417"/>
            <a:ext cx="8280738" cy="770736"/>
          </a:xfrm>
          <a:prstGeom prst="rect">
            <a:avLst/>
          </a:prstGeom>
        </p:spPr>
        <p:txBody>
          <a:bodyPr lIns="0" tIns="0" rIns="0" bIns="0" rtlCol="0" anchor="t">
            <a:spAutoFit/>
          </a:bodyPr>
          <a:lstStyle/>
          <a:p>
            <a:pPr>
              <a:lnSpc>
                <a:spcPts val="5449"/>
              </a:lnSpc>
            </a:pPr>
            <a:r>
              <a:rPr lang="sl-SI" sz="6410" dirty="0">
                <a:solidFill>
                  <a:srgbClr val="000000"/>
                </a:solidFill>
                <a:latin typeface="Abhaya Libre Regular"/>
              </a:rPr>
              <a:t>Uvod</a:t>
            </a:r>
            <a:endParaRPr lang="en-US" sz="6410" dirty="0">
              <a:solidFill>
                <a:srgbClr val="000000"/>
              </a:solidFill>
              <a:latin typeface="Abhaya Libre Regular"/>
            </a:endParaRPr>
          </a:p>
        </p:txBody>
      </p:sp>
      <p:sp>
        <p:nvSpPr>
          <p:cNvPr id="5" name="TextBox 5"/>
          <p:cNvSpPr txBox="1"/>
          <p:nvPr/>
        </p:nvSpPr>
        <p:spPr>
          <a:xfrm>
            <a:off x="1811502" y="3853341"/>
            <a:ext cx="8280737" cy="3502241"/>
          </a:xfrm>
          <a:prstGeom prst="rect">
            <a:avLst/>
          </a:prstGeom>
        </p:spPr>
        <p:txBody>
          <a:bodyPr wrap="square" lIns="0" tIns="0" rIns="0" bIns="0" rtlCol="0" anchor="t">
            <a:spAutoFit/>
          </a:bodyPr>
          <a:lstStyle/>
          <a:p>
            <a:pPr algn="just">
              <a:lnSpc>
                <a:spcPts val="3359"/>
              </a:lnSpc>
            </a:pPr>
            <a:r>
              <a:rPr lang="en-US" sz="3200" spc="-36" dirty="0" err="1">
                <a:solidFill>
                  <a:srgbClr val="000000"/>
                </a:solidFill>
                <a:latin typeface="Abhaya Libre Regular"/>
              </a:rPr>
              <a:t>Živimo</a:t>
            </a:r>
            <a:r>
              <a:rPr lang="en-US" sz="3200" spc="-36" dirty="0">
                <a:solidFill>
                  <a:srgbClr val="000000"/>
                </a:solidFill>
                <a:latin typeface="Abhaya Libre Regular"/>
              </a:rPr>
              <a:t> v </a:t>
            </a:r>
            <a:r>
              <a:rPr lang="en-US" sz="3200" spc="-36" dirty="0" err="1">
                <a:solidFill>
                  <a:srgbClr val="000000"/>
                </a:solidFill>
                <a:latin typeface="Abhaya Libre Regular"/>
              </a:rPr>
              <a:t>hitro</a:t>
            </a:r>
            <a:r>
              <a:rPr lang="en-US" sz="3200" spc="-36" dirty="0">
                <a:solidFill>
                  <a:srgbClr val="000000"/>
                </a:solidFill>
                <a:latin typeface="Abhaya Libre Regular"/>
              </a:rPr>
              <a:t> </a:t>
            </a:r>
            <a:r>
              <a:rPr lang="en-US" sz="3200" spc="-36" dirty="0" err="1">
                <a:solidFill>
                  <a:srgbClr val="000000"/>
                </a:solidFill>
                <a:latin typeface="Abhaya Libre Regular"/>
              </a:rPr>
              <a:t>spreminjajoči</a:t>
            </a:r>
            <a:r>
              <a:rPr lang="en-US" sz="3200" spc="-36" dirty="0">
                <a:solidFill>
                  <a:srgbClr val="000000"/>
                </a:solidFill>
                <a:latin typeface="Abhaya Libre Regular"/>
              </a:rPr>
              <a:t> se </a:t>
            </a:r>
            <a:r>
              <a:rPr lang="en-US" sz="3200" spc="-36" dirty="0" err="1">
                <a:solidFill>
                  <a:srgbClr val="000000"/>
                </a:solidFill>
                <a:latin typeface="Abhaya Libre Regular"/>
              </a:rPr>
              <a:t>družbi</a:t>
            </a:r>
            <a:r>
              <a:rPr lang="en-US" sz="3200" spc="-36" dirty="0">
                <a:solidFill>
                  <a:srgbClr val="000000"/>
                </a:solidFill>
                <a:latin typeface="Abhaya Libre Regular"/>
              </a:rPr>
              <a:t>, v </a:t>
            </a:r>
            <a:r>
              <a:rPr lang="en-US" sz="3200" spc="-36" dirty="0" err="1">
                <a:solidFill>
                  <a:srgbClr val="000000"/>
                </a:solidFill>
                <a:latin typeface="Abhaya Libre Regular"/>
              </a:rPr>
              <a:t>kateri</a:t>
            </a:r>
            <a:r>
              <a:rPr lang="en-US" sz="3200" spc="-36" dirty="0">
                <a:solidFill>
                  <a:srgbClr val="000000"/>
                </a:solidFill>
                <a:latin typeface="Abhaya Libre Regular"/>
              </a:rPr>
              <a:t> je </a:t>
            </a:r>
            <a:r>
              <a:rPr lang="en-US" sz="3200" spc="-36" dirty="0" err="1">
                <a:solidFill>
                  <a:srgbClr val="000000"/>
                </a:solidFill>
                <a:latin typeface="Abhaya Libre Regular"/>
              </a:rPr>
              <a:t>bistveno</a:t>
            </a:r>
            <a:r>
              <a:rPr lang="en-US" sz="3200" spc="-36" dirty="0">
                <a:solidFill>
                  <a:srgbClr val="000000"/>
                </a:solidFill>
                <a:latin typeface="Abhaya Libre Regular"/>
              </a:rPr>
              <a:t>, da je </a:t>
            </a:r>
            <a:r>
              <a:rPr lang="en-US" sz="3200" spc="-36" dirty="0" err="1">
                <a:solidFill>
                  <a:srgbClr val="000000"/>
                </a:solidFill>
                <a:latin typeface="Abhaya Libre Regular"/>
              </a:rPr>
              <a:t>vsakdo</a:t>
            </a:r>
            <a:r>
              <a:rPr lang="en-US" sz="3200" spc="-36" dirty="0">
                <a:solidFill>
                  <a:srgbClr val="000000"/>
                </a:solidFill>
                <a:latin typeface="Abhaya Libre Regular"/>
              </a:rPr>
              <a:t> </a:t>
            </a:r>
            <a:r>
              <a:rPr lang="en-US" sz="3200" spc="-36" dirty="0" err="1">
                <a:solidFill>
                  <a:srgbClr val="000000"/>
                </a:solidFill>
                <a:latin typeface="Abhaya Libre Regular"/>
              </a:rPr>
              <a:t>sposoben</a:t>
            </a:r>
            <a:r>
              <a:rPr lang="en-US" sz="3200" spc="-36" dirty="0">
                <a:solidFill>
                  <a:srgbClr val="000000"/>
                </a:solidFill>
                <a:latin typeface="Abhaya Libre Regular"/>
              </a:rPr>
              <a:t> </a:t>
            </a:r>
            <a:r>
              <a:rPr lang="en-US" sz="3200" spc="-36" dirty="0" err="1">
                <a:solidFill>
                  <a:srgbClr val="000000"/>
                </a:solidFill>
                <a:latin typeface="Abhaya Libre Regular"/>
              </a:rPr>
              <a:t>izkoristiti</a:t>
            </a:r>
            <a:r>
              <a:rPr lang="en-US" sz="3200" spc="-36" dirty="0">
                <a:solidFill>
                  <a:srgbClr val="000000"/>
                </a:solidFill>
                <a:latin typeface="Abhaya Libre Regular"/>
              </a:rPr>
              <a:t> </a:t>
            </a:r>
            <a:r>
              <a:rPr lang="en-US" sz="3200" spc="-36" dirty="0" err="1">
                <a:solidFill>
                  <a:srgbClr val="000000"/>
                </a:solidFill>
                <a:latin typeface="Abhaya Libre Regular"/>
              </a:rPr>
              <a:t>priložnosti</a:t>
            </a:r>
            <a:r>
              <a:rPr lang="en-US" sz="3200" spc="-36" dirty="0">
                <a:solidFill>
                  <a:srgbClr val="000000"/>
                </a:solidFill>
                <a:latin typeface="Abhaya Libre Regular"/>
              </a:rPr>
              <a:t> in </a:t>
            </a:r>
            <a:r>
              <a:rPr lang="en-US" sz="3200" spc="-36" dirty="0" err="1">
                <a:solidFill>
                  <a:srgbClr val="000000"/>
                </a:solidFill>
                <a:latin typeface="Abhaya Libre Regular"/>
              </a:rPr>
              <a:t>ideje</a:t>
            </a:r>
            <a:r>
              <a:rPr lang="en-US" sz="3200" spc="-36" dirty="0">
                <a:solidFill>
                  <a:srgbClr val="000000"/>
                </a:solidFill>
                <a:latin typeface="Abhaya Libre Regular"/>
              </a:rPr>
              <a:t>, </a:t>
            </a:r>
            <a:r>
              <a:rPr lang="en-US" sz="3200" spc="-36" dirty="0" err="1">
                <a:solidFill>
                  <a:srgbClr val="000000"/>
                </a:solidFill>
                <a:latin typeface="Abhaya Libre Regular"/>
              </a:rPr>
              <a:t>sodelovati</a:t>
            </a:r>
            <a:r>
              <a:rPr lang="en-US" sz="3200" spc="-36" dirty="0">
                <a:solidFill>
                  <a:srgbClr val="000000"/>
                </a:solidFill>
                <a:latin typeface="Abhaya Libre Regular"/>
              </a:rPr>
              <a:t> z </a:t>
            </a:r>
            <a:r>
              <a:rPr lang="en-US" sz="3200" spc="-36" dirty="0" err="1">
                <a:solidFill>
                  <a:srgbClr val="000000"/>
                </a:solidFill>
                <a:latin typeface="Abhaya Libre Regular"/>
              </a:rPr>
              <a:t>drugimi</a:t>
            </a:r>
            <a:r>
              <a:rPr lang="en-US" sz="3200" spc="-36" dirty="0">
                <a:solidFill>
                  <a:srgbClr val="000000"/>
                </a:solidFill>
                <a:latin typeface="Abhaya Libre Regular"/>
              </a:rPr>
              <a:t>, </a:t>
            </a:r>
            <a:r>
              <a:rPr lang="en-US" sz="3200" spc="-36" dirty="0" err="1">
                <a:solidFill>
                  <a:srgbClr val="000000"/>
                </a:solidFill>
                <a:latin typeface="Abhaya Libre Regular"/>
              </a:rPr>
              <a:t>voditi</a:t>
            </a:r>
            <a:r>
              <a:rPr lang="en-US" sz="3200" spc="-36" dirty="0">
                <a:solidFill>
                  <a:srgbClr val="000000"/>
                </a:solidFill>
                <a:latin typeface="Abhaya Libre Regular"/>
              </a:rPr>
              <a:t> </a:t>
            </a:r>
            <a:r>
              <a:rPr lang="en-US" sz="3200" spc="-36" dirty="0" err="1">
                <a:solidFill>
                  <a:srgbClr val="000000"/>
                </a:solidFill>
                <a:latin typeface="Abhaya Libre Regular"/>
              </a:rPr>
              <a:t>dinamično</a:t>
            </a:r>
            <a:r>
              <a:rPr lang="en-US" sz="3200" spc="-36" dirty="0">
                <a:solidFill>
                  <a:srgbClr val="000000"/>
                </a:solidFill>
                <a:latin typeface="Abhaya Libre Regular"/>
              </a:rPr>
              <a:t> </a:t>
            </a:r>
            <a:r>
              <a:rPr lang="en-US" sz="3200" spc="-36" dirty="0" err="1">
                <a:solidFill>
                  <a:srgbClr val="000000"/>
                </a:solidFill>
                <a:latin typeface="Abhaya Libre Regular"/>
              </a:rPr>
              <a:t>kariero</a:t>
            </a:r>
            <a:r>
              <a:rPr lang="en-US" sz="3200" spc="-36" dirty="0">
                <a:solidFill>
                  <a:srgbClr val="000000"/>
                </a:solidFill>
                <a:latin typeface="Abhaya Libre Regular"/>
              </a:rPr>
              <a:t> in </a:t>
            </a:r>
            <a:r>
              <a:rPr lang="en-US" sz="3200" spc="-36" dirty="0" err="1">
                <a:solidFill>
                  <a:srgbClr val="000000"/>
                </a:solidFill>
                <a:latin typeface="Abhaya Libre Regular"/>
              </a:rPr>
              <a:t>oblikovati</a:t>
            </a:r>
            <a:r>
              <a:rPr lang="en-US" sz="3200" spc="-36" dirty="0">
                <a:solidFill>
                  <a:srgbClr val="000000"/>
                </a:solidFill>
                <a:latin typeface="Abhaya Libre Regular"/>
              </a:rPr>
              <a:t> </a:t>
            </a:r>
            <a:r>
              <a:rPr lang="en-US" sz="3200" spc="-36" dirty="0" err="1">
                <a:solidFill>
                  <a:srgbClr val="000000"/>
                </a:solidFill>
                <a:latin typeface="Abhaya Libre Regular"/>
              </a:rPr>
              <a:t>prihodnost</a:t>
            </a:r>
            <a:r>
              <a:rPr lang="en-US" sz="3200" spc="-36" dirty="0">
                <a:solidFill>
                  <a:srgbClr val="000000"/>
                </a:solidFill>
                <a:latin typeface="Abhaya Libre Regular"/>
              </a:rPr>
              <a:t> za </a:t>
            </a:r>
            <a:r>
              <a:rPr lang="en-US" sz="3200" spc="-36" dirty="0" err="1">
                <a:solidFill>
                  <a:srgbClr val="000000"/>
                </a:solidFill>
                <a:latin typeface="Abhaya Libre Regular"/>
              </a:rPr>
              <a:t>skupno</a:t>
            </a:r>
            <a:r>
              <a:rPr lang="en-US" sz="3200" spc="-36" dirty="0">
                <a:solidFill>
                  <a:srgbClr val="000000"/>
                </a:solidFill>
                <a:latin typeface="Abhaya Libre Regular"/>
              </a:rPr>
              <a:t> dobro.</a:t>
            </a:r>
            <a:r>
              <a:rPr lang="sl-SI" sz="3200" spc="-36" dirty="0">
                <a:solidFill>
                  <a:srgbClr val="000000"/>
                </a:solidFill>
                <a:latin typeface="Abhaya Libre Regular"/>
              </a:rPr>
              <a:t> </a:t>
            </a:r>
          </a:p>
          <a:p>
            <a:pPr algn="just">
              <a:lnSpc>
                <a:spcPts val="3359"/>
              </a:lnSpc>
            </a:pPr>
            <a:r>
              <a:rPr lang="en-US" sz="3200" spc="-36" dirty="0">
                <a:solidFill>
                  <a:srgbClr val="000000"/>
                </a:solidFill>
                <a:latin typeface="Abhaya Libre Regular"/>
              </a:rPr>
              <a:t>Za </a:t>
            </a:r>
            <a:r>
              <a:rPr lang="en-US" sz="3200" spc="-36" dirty="0" err="1">
                <a:solidFill>
                  <a:srgbClr val="000000"/>
                </a:solidFill>
                <a:latin typeface="Abhaya Libre Regular"/>
              </a:rPr>
              <a:t>doseganje</a:t>
            </a:r>
            <a:r>
              <a:rPr lang="en-US" sz="3200" spc="-36" dirty="0">
                <a:solidFill>
                  <a:srgbClr val="000000"/>
                </a:solidFill>
                <a:latin typeface="Abhaya Libre Regular"/>
              </a:rPr>
              <a:t> </a:t>
            </a:r>
            <a:r>
              <a:rPr lang="en-US" sz="3200" spc="-36" dirty="0" err="1">
                <a:solidFill>
                  <a:srgbClr val="000000"/>
                </a:solidFill>
                <a:latin typeface="Abhaya Libre Regular"/>
              </a:rPr>
              <a:t>teh</a:t>
            </a:r>
            <a:r>
              <a:rPr lang="en-US" sz="3200" spc="-36" dirty="0">
                <a:solidFill>
                  <a:srgbClr val="000000"/>
                </a:solidFill>
                <a:latin typeface="Abhaya Libre Regular"/>
              </a:rPr>
              <a:t> </a:t>
            </a:r>
            <a:r>
              <a:rPr lang="en-US" sz="3200" spc="-36" dirty="0" err="1">
                <a:solidFill>
                  <a:srgbClr val="000000"/>
                </a:solidFill>
                <a:latin typeface="Abhaya Libre Regular"/>
              </a:rPr>
              <a:t>ciljev</a:t>
            </a:r>
            <a:r>
              <a:rPr lang="en-US" sz="3200" spc="-36" dirty="0">
                <a:solidFill>
                  <a:srgbClr val="000000"/>
                </a:solidFill>
                <a:latin typeface="Abhaya Libre Regular"/>
              </a:rPr>
              <a:t> </a:t>
            </a:r>
            <a:r>
              <a:rPr lang="en-US" sz="3200" spc="-36" dirty="0" err="1">
                <a:solidFill>
                  <a:srgbClr val="000000"/>
                </a:solidFill>
                <a:latin typeface="Abhaya Libre Regular"/>
              </a:rPr>
              <a:t>potrebujemo</a:t>
            </a:r>
            <a:r>
              <a:rPr lang="en-US" sz="3200" spc="-36" dirty="0">
                <a:solidFill>
                  <a:srgbClr val="000000"/>
                </a:solidFill>
                <a:latin typeface="Abhaya Libre Regular"/>
              </a:rPr>
              <a:t> </a:t>
            </a:r>
            <a:r>
              <a:rPr lang="en-US" sz="3200" spc="-36" dirty="0" err="1">
                <a:solidFill>
                  <a:srgbClr val="000000"/>
                </a:solidFill>
                <a:latin typeface="Abhaya Libre Regular"/>
              </a:rPr>
              <a:t>ljudi</a:t>
            </a:r>
            <a:r>
              <a:rPr lang="en-US" sz="3200" spc="-36" dirty="0">
                <a:solidFill>
                  <a:srgbClr val="000000"/>
                </a:solidFill>
                <a:latin typeface="Abhaya Libre Regular"/>
              </a:rPr>
              <a:t>, </a:t>
            </a:r>
            <a:r>
              <a:rPr lang="en-US" sz="3200" spc="-36" dirty="0" err="1">
                <a:solidFill>
                  <a:srgbClr val="000000"/>
                </a:solidFill>
                <a:latin typeface="Abhaya Libre Regular"/>
              </a:rPr>
              <a:t>ekipe</a:t>
            </a:r>
            <a:r>
              <a:rPr lang="en-US" sz="3200" spc="-36" dirty="0">
                <a:solidFill>
                  <a:srgbClr val="000000"/>
                </a:solidFill>
                <a:latin typeface="Abhaya Libre Regular"/>
              </a:rPr>
              <a:t> in </a:t>
            </a:r>
            <a:r>
              <a:rPr lang="en-US" sz="3200" spc="-36" dirty="0" err="1">
                <a:solidFill>
                  <a:srgbClr val="000000"/>
                </a:solidFill>
                <a:latin typeface="Abhaya Libre Regular"/>
              </a:rPr>
              <a:t>organizacije</a:t>
            </a:r>
            <a:r>
              <a:rPr lang="en-US" sz="3200" spc="-36" dirty="0">
                <a:solidFill>
                  <a:srgbClr val="000000"/>
                </a:solidFill>
                <a:latin typeface="Abhaya Libre Regular"/>
              </a:rPr>
              <a:t> s </a:t>
            </a:r>
            <a:r>
              <a:rPr lang="en-US" sz="3200" spc="-36" dirty="0" err="1">
                <a:solidFill>
                  <a:srgbClr val="000000"/>
                </a:solidFill>
                <a:latin typeface="Abhaya Libre Regular"/>
              </a:rPr>
              <a:t>podjetniško</a:t>
            </a:r>
            <a:r>
              <a:rPr lang="en-US" sz="3200" spc="-36" dirty="0">
                <a:solidFill>
                  <a:srgbClr val="000000"/>
                </a:solidFill>
                <a:latin typeface="Abhaya Libre Regular"/>
              </a:rPr>
              <a:t> </a:t>
            </a:r>
            <a:r>
              <a:rPr lang="en-US" sz="3200" spc="-36" dirty="0" err="1">
                <a:solidFill>
                  <a:srgbClr val="000000"/>
                </a:solidFill>
                <a:latin typeface="Abhaya Libre Regular"/>
              </a:rPr>
              <a:t>miselnostjo</a:t>
            </a:r>
            <a:r>
              <a:rPr lang="en-US" sz="3200" spc="-36" dirty="0">
                <a:solidFill>
                  <a:srgbClr val="000000"/>
                </a:solidFill>
                <a:latin typeface="Abhaya Libre Regular"/>
              </a:rPr>
              <a:t> </a:t>
            </a:r>
            <a:r>
              <a:rPr lang="en-US" sz="3200" spc="-36" dirty="0" err="1">
                <a:solidFill>
                  <a:srgbClr val="000000"/>
                </a:solidFill>
                <a:latin typeface="Abhaya Libre Regular"/>
              </a:rPr>
              <a:t>na</a:t>
            </a:r>
            <a:r>
              <a:rPr lang="en-US" sz="3200" spc="-36" dirty="0">
                <a:solidFill>
                  <a:srgbClr val="000000"/>
                </a:solidFill>
                <a:latin typeface="Abhaya Libre Regular"/>
              </a:rPr>
              <a:t> </a:t>
            </a:r>
            <a:r>
              <a:rPr lang="en-US" sz="3200" spc="-36" dirty="0" err="1">
                <a:solidFill>
                  <a:srgbClr val="000000"/>
                </a:solidFill>
                <a:latin typeface="Abhaya Libre Regular"/>
              </a:rPr>
              <a:t>vseh</a:t>
            </a:r>
            <a:r>
              <a:rPr lang="en-US" sz="3200" spc="-36" dirty="0">
                <a:solidFill>
                  <a:srgbClr val="000000"/>
                </a:solidFill>
                <a:latin typeface="Abhaya Libre Regular"/>
              </a:rPr>
              <a:t> </a:t>
            </a:r>
            <a:r>
              <a:rPr lang="en-US" sz="3200" spc="-36" dirty="0" err="1">
                <a:solidFill>
                  <a:srgbClr val="000000"/>
                </a:solidFill>
                <a:latin typeface="Abhaya Libre Regular"/>
              </a:rPr>
              <a:t>področjih</a:t>
            </a:r>
            <a:r>
              <a:rPr lang="en-US" sz="3200" spc="-36" dirty="0">
                <a:solidFill>
                  <a:srgbClr val="000000"/>
                </a:solidFill>
                <a:latin typeface="Abhaya Libre Regular"/>
              </a:rPr>
              <a:t> </a:t>
            </a:r>
            <a:r>
              <a:rPr lang="en-US" sz="3200" spc="-36" dirty="0" err="1">
                <a:solidFill>
                  <a:srgbClr val="000000"/>
                </a:solidFill>
                <a:latin typeface="Abhaya Libre Regular"/>
              </a:rPr>
              <a:t>življenja</a:t>
            </a:r>
            <a:r>
              <a:rPr lang="en-US" sz="3200" spc="-36" dirty="0">
                <a:solidFill>
                  <a:srgbClr val="000000"/>
                </a:solidFill>
                <a:latin typeface="Abhaya Libre Regular"/>
              </a:rPr>
              <a:t>.</a:t>
            </a:r>
            <a:r>
              <a:rPr lang="sl-SI" sz="3200" spc="-36" dirty="0">
                <a:solidFill>
                  <a:srgbClr val="000000"/>
                </a:solidFill>
                <a:latin typeface="Abhaya Libre Regular"/>
              </a:rPr>
              <a:t> </a:t>
            </a:r>
            <a:endParaRPr lang="en-US" sz="3200" spc="-36" dirty="0">
              <a:solidFill>
                <a:srgbClr val="000000"/>
              </a:solidFill>
              <a:latin typeface="Abhaya Libre Regular"/>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1" name="Picture 10" descr="Map&#10;&#10;Description automatically generated with low confidence">
            <a:extLst>
              <a:ext uri="{FF2B5EF4-FFF2-40B4-BE49-F238E27FC236}">
                <a16:creationId xmlns:a16="http://schemas.microsoft.com/office/drawing/2014/main" id="{3D3C4EF7-5501-B5F5-36FF-A3A3442D7B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8200" y="2390265"/>
            <a:ext cx="3670455" cy="5506470"/>
          </a:xfrm>
          <a:prstGeom prst="rect">
            <a:avLst/>
          </a:prstGeom>
          <a:blipFill dpi="0" rotWithShape="1">
            <a:blip r:embed="rId9"/>
            <a:srcRect/>
            <a:tile tx="0" ty="0" sx="100000" sy="100000" flip="none" algn="tl"/>
          </a:blipFill>
          <a:effectLst>
            <a:outerShdw blurRad="50800" dist="50800" dir="5400000" algn="ctr" rotWithShape="0">
              <a:srgbClr val="000000"/>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509131" y="3927013"/>
            <a:ext cx="14307856" cy="1904367"/>
          </a:xfrm>
          <a:prstGeom prst="rect">
            <a:avLst/>
          </a:prstGeom>
        </p:spPr>
        <p:txBody>
          <a:bodyPr lIns="0" tIns="0" rIns="0" bIns="0" rtlCol="0" anchor="t">
            <a:spAutoFit/>
          </a:bodyPr>
          <a:lstStyle/>
          <a:p>
            <a:pPr algn="ctr">
              <a:lnSpc>
                <a:spcPct val="150000"/>
              </a:lnSpc>
            </a:pPr>
            <a:r>
              <a:rPr lang="sl-SI" sz="9000" dirty="0">
                <a:solidFill>
                  <a:srgbClr val="04989E"/>
                </a:solidFill>
                <a:latin typeface="Abhaya Libre Regular"/>
              </a:rPr>
              <a:t>Trg</a:t>
            </a:r>
            <a:endParaRPr lang="en-US" sz="9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extLst>
      <p:ext uri="{BB962C8B-B14F-4D97-AF65-F5344CB8AC3E}">
        <p14:creationId xmlns:p14="http://schemas.microsoft.com/office/powerpoint/2010/main" val="4281212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15" name="TextBox 15"/>
          <p:cNvSpPr txBox="1"/>
          <p:nvPr/>
        </p:nvSpPr>
        <p:spPr>
          <a:xfrm>
            <a:off x="3181894" y="3799930"/>
            <a:ext cx="6510839" cy="4779514"/>
          </a:xfrm>
          <a:prstGeom prst="rect">
            <a:avLst/>
          </a:prstGeom>
        </p:spPr>
        <p:txBody>
          <a:bodyPr lIns="0" tIns="0" rIns="0" bIns="0" rtlCol="0" anchor="t">
            <a:spAutoFit/>
          </a:bodyPr>
          <a:lstStyle/>
          <a:p>
            <a:pPr algn="just">
              <a:lnSpc>
                <a:spcPts val="3359"/>
              </a:lnSpc>
            </a:pPr>
            <a:r>
              <a:rPr lang="en-US" sz="2400" spc="-36" dirty="0" err="1">
                <a:solidFill>
                  <a:srgbClr val="000000"/>
                </a:solidFill>
                <a:latin typeface="Abhaya Libre Regular"/>
              </a:rPr>
              <a:t>Trg</a:t>
            </a:r>
            <a:r>
              <a:rPr lang="en-US" sz="2400" spc="-36" dirty="0">
                <a:solidFill>
                  <a:srgbClr val="000000"/>
                </a:solidFill>
                <a:latin typeface="Abhaya Libre Regular"/>
              </a:rPr>
              <a:t> je </a:t>
            </a:r>
            <a:r>
              <a:rPr lang="en-US" sz="2400" spc="-36" dirty="0" err="1">
                <a:solidFill>
                  <a:srgbClr val="000000"/>
                </a:solidFill>
                <a:latin typeface="Abhaya Libre Regular"/>
              </a:rPr>
              <a:t>prostor</a:t>
            </a:r>
            <a:r>
              <a:rPr lang="en-US" sz="2400" spc="-36" dirty="0">
                <a:solidFill>
                  <a:srgbClr val="000000"/>
                </a:solidFill>
                <a:latin typeface="Abhaya Libre Regular"/>
              </a:rPr>
              <a:t>, </a:t>
            </a:r>
            <a:r>
              <a:rPr lang="en-US" sz="2400" spc="-36" dirty="0" err="1">
                <a:solidFill>
                  <a:srgbClr val="000000"/>
                </a:solidFill>
                <a:latin typeface="Abhaya Libre Regular"/>
              </a:rPr>
              <a:t>kjer</a:t>
            </a:r>
            <a:r>
              <a:rPr lang="en-US" sz="2400" spc="-36" dirty="0">
                <a:solidFill>
                  <a:srgbClr val="000000"/>
                </a:solidFill>
                <a:latin typeface="Abhaya Libre Regular"/>
              </a:rPr>
              <a:t> se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zberejo</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 da bi </a:t>
            </a:r>
            <a:r>
              <a:rPr lang="en-US" sz="2400" spc="-36" dirty="0" err="1">
                <a:solidFill>
                  <a:srgbClr val="000000"/>
                </a:solidFill>
                <a:latin typeface="Abhaya Libre Regular"/>
              </a:rPr>
              <a:t>olajšale</a:t>
            </a:r>
            <a:r>
              <a:rPr lang="en-US" sz="2400" spc="-36" dirty="0">
                <a:solidFill>
                  <a:srgbClr val="000000"/>
                </a:solidFill>
                <a:latin typeface="Abhaya Libre Regular"/>
              </a:rPr>
              <a:t> </a:t>
            </a:r>
            <a:r>
              <a:rPr lang="en-US" sz="2400" spc="-36" dirty="0" err="1">
                <a:solidFill>
                  <a:srgbClr val="000000"/>
                </a:solidFill>
                <a:latin typeface="Abhaya Libre Regular"/>
              </a:rPr>
              <a:t>izmenjavo</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 in </a:t>
            </a:r>
            <a:r>
              <a:rPr lang="en-US" sz="2400" spc="-36" dirty="0" err="1">
                <a:solidFill>
                  <a:srgbClr val="000000"/>
                </a:solidFill>
                <a:latin typeface="Abhaya Libre Regular"/>
              </a:rPr>
              <a:t>storitev</a:t>
            </a:r>
            <a:r>
              <a:rPr lang="en-US" sz="2400" spc="-36" dirty="0">
                <a:solidFill>
                  <a:srgbClr val="000000"/>
                </a:solidFill>
                <a:latin typeface="Abhaya Libre Regular"/>
              </a:rPr>
              <a:t>. </a:t>
            </a:r>
            <a:r>
              <a:rPr lang="en-US" sz="2400" spc="-36" dirty="0" err="1">
                <a:solidFill>
                  <a:srgbClr val="000000"/>
                </a:solidFill>
                <a:latin typeface="Abhaya Libre Regular"/>
              </a:rPr>
              <a:t>Vključene</a:t>
            </a:r>
            <a:r>
              <a:rPr lang="en-US" sz="2400" spc="-36" dirty="0">
                <a:solidFill>
                  <a:srgbClr val="000000"/>
                </a:solidFill>
                <a:latin typeface="Abhaya Libre Regular"/>
              </a:rPr>
              <a:t> </a:t>
            </a:r>
            <a:r>
              <a:rPr lang="en-US" sz="2400" spc="-36" dirty="0" err="1">
                <a:solidFill>
                  <a:srgbClr val="000000"/>
                </a:solidFill>
                <a:latin typeface="Abhaya Libre Regular"/>
              </a:rPr>
              <a:t>stranke</a:t>
            </a:r>
            <a:r>
              <a:rPr lang="en-US" sz="2400" spc="-36" dirty="0">
                <a:solidFill>
                  <a:srgbClr val="000000"/>
                </a:solidFill>
                <a:latin typeface="Abhaya Libre Regular"/>
              </a:rPr>
              <a:t> so </a:t>
            </a:r>
            <a:r>
              <a:rPr lang="en-US" sz="2400" spc="-36" dirty="0" err="1">
                <a:solidFill>
                  <a:srgbClr val="000000"/>
                </a:solidFill>
                <a:latin typeface="Abhaya Libre Regular"/>
              </a:rPr>
              <a:t>običajno</a:t>
            </a:r>
            <a:r>
              <a:rPr lang="en-US" sz="2400" spc="-36" dirty="0">
                <a:solidFill>
                  <a:srgbClr val="000000"/>
                </a:solidFill>
                <a:latin typeface="Abhaya Libre Regular"/>
              </a:rPr>
              <a:t> </a:t>
            </a:r>
            <a:r>
              <a:rPr lang="en-US" sz="2400" spc="-36" dirty="0" err="1">
                <a:solidFill>
                  <a:srgbClr val="000000"/>
                </a:solidFill>
                <a:latin typeface="Abhaya Libre Regular"/>
              </a:rPr>
              <a:t>kupci</a:t>
            </a:r>
            <a:r>
              <a:rPr lang="en-US" sz="2400" spc="-36" dirty="0">
                <a:solidFill>
                  <a:srgbClr val="000000"/>
                </a:solidFill>
                <a:latin typeface="Abhaya Libre Regular"/>
              </a:rPr>
              <a:t> in </a:t>
            </a:r>
            <a:r>
              <a:rPr lang="en-US" sz="2400" spc="-36" dirty="0" err="1">
                <a:solidFill>
                  <a:srgbClr val="000000"/>
                </a:solidFill>
                <a:latin typeface="Abhaya Libre Regular"/>
              </a:rPr>
              <a:t>prodajalci</a:t>
            </a:r>
            <a:r>
              <a:rPr lang="en-US" sz="2400" spc="-36" dirty="0">
                <a:solidFill>
                  <a:srgbClr val="000000"/>
                </a:solidFill>
                <a:latin typeface="Abhaya Libre Regular"/>
              </a:rPr>
              <a:t>. </a:t>
            </a:r>
            <a:endParaRPr lang="sl-SI" sz="2400" spc="-36" dirty="0">
              <a:solidFill>
                <a:srgbClr val="000000"/>
              </a:solidFill>
              <a:latin typeface="Abhaya Libre Regular"/>
            </a:endParaRPr>
          </a:p>
          <a:p>
            <a:pPr algn="just">
              <a:lnSpc>
                <a:spcPts val="3359"/>
              </a:lnSpc>
            </a:pPr>
            <a:r>
              <a:rPr lang="en-US" sz="2400" spc="-36" dirty="0" err="1">
                <a:solidFill>
                  <a:srgbClr val="000000"/>
                </a:solidFill>
                <a:latin typeface="Abhaya Libre Regular"/>
              </a:rPr>
              <a:t>Trg</a:t>
            </a:r>
            <a:r>
              <a:rPr lang="en-US" sz="2400" spc="-36" dirty="0">
                <a:solidFill>
                  <a:srgbClr val="000000"/>
                </a:solidFill>
                <a:latin typeface="Abhaya Libre Regular"/>
              </a:rPr>
              <a:t> je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fizičen</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je </a:t>
            </a:r>
            <a:r>
              <a:rPr lang="en-US" sz="2400" spc="-36" dirty="0" err="1">
                <a:solidFill>
                  <a:srgbClr val="000000"/>
                </a:solidFill>
                <a:latin typeface="Abhaya Libre Regular"/>
              </a:rPr>
              <a:t>maloprodajna</a:t>
            </a:r>
            <a:r>
              <a:rPr lang="en-US" sz="2400" spc="-36" dirty="0">
                <a:solidFill>
                  <a:srgbClr val="000000"/>
                </a:solidFill>
                <a:latin typeface="Abhaya Libre Regular"/>
              </a:rPr>
              <a:t> </a:t>
            </a:r>
            <a:r>
              <a:rPr lang="en-US" sz="2400" spc="-36" dirty="0" err="1">
                <a:solidFill>
                  <a:srgbClr val="000000"/>
                </a:solidFill>
                <a:latin typeface="Abhaya Libre Regular"/>
              </a:rPr>
              <a:t>trgovina</a:t>
            </a:r>
            <a:r>
              <a:rPr lang="en-US" sz="2400" spc="-36" dirty="0">
                <a:solidFill>
                  <a:srgbClr val="000000"/>
                </a:solidFill>
                <a:latin typeface="Abhaya Libre Regular"/>
              </a:rPr>
              <a:t>, </a:t>
            </a:r>
            <a:r>
              <a:rPr lang="en-US" sz="2400" spc="-36" dirty="0" err="1">
                <a:solidFill>
                  <a:srgbClr val="000000"/>
                </a:solidFill>
                <a:latin typeface="Abhaya Libre Regular"/>
              </a:rPr>
              <a:t>kjer</a:t>
            </a:r>
            <a:r>
              <a:rPr lang="en-US" sz="2400" spc="-36" dirty="0">
                <a:solidFill>
                  <a:srgbClr val="000000"/>
                </a:solidFill>
                <a:latin typeface="Abhaya Libre Regular"/>
              </a:rPr>
              <a:t> se </a:t>
            </a:r>
            <a:r>
              <a:rPr lang="en-US" sz="2400" spc="-36" dirty="0" err="1">
                <a:solidFill>
                  <a:srgbClr val="000000"/>
                </a:solidFill>
                <a:latin typeface="Abhaya Libre Regular"/>
              </a:rPr>
              <a:t>ljudje</a:t>
            </a:r>
            <a:r>
              <a:rPr lang="en-US" sz="2400" spc="-36" dirty="0">
                <a:solidFill>
                  <a:srgbClr val="000000"/>
                </a:solidFill>
                <a:latin typeface="Abhaya Libre Regular"/>
              </a:rPr>
              <a:t> </a:t>
            </a:r>
            <a:r>
              <a:rPr lang="en-US" sz="2400" spc="-36" dirty="0" err="1">
                <a:solidFill>
                  <a:srgbClr val="000000"/>
                </a:solidFill>
                <a:latin typeface="Abhaya Libre Regular"/>
              </a:rPr>
              <a:t>srečujejo</a:t>
            </a:r>
            <a:r>
              <a:rPr lang="en-US" sz="2400" spc="-36" dirty="0">
                <a:solidFill>
                  <a:srgbClr val="000000"/>
                </a:solidFill>
                <a:latin typeface="Abhaya Libre Regular"/>
              </a:rPr>
              <a:t> </a:t>
            </a:r>
            <a:r>
              <a:rPr lang="en-US" sz="2400" spc="-36" dirty="0" err="1">
                <a:solidFill>
                  <a:srgbClr val="000000"/>
                </a:solidFill>
                <a:latin typeface="Abhaya Libre Regular"/>
              </a:rPr>
              <a:t>iz</a:t>
            </a:r>
            <a:r>
              <a:rPr lang="en-US" sz="2400" spc="-36" dirty="0">
                <a:solidFill>
                  <a:srgbClr val="000000"/>
                </a:solidFill>
                <a:latin typeface="Abhaya Libre Regular"/>
              </a:rPr>
              <a:t> </a:t>
            </a:r>
            <a:r>
              <a:rPr lang="en-US" sz="2400" spc="-36" dirty="0" err="1">
                <a:solidFill>
                  <a:srgbClr val="000000"/>
                </a:solidFill>
                <a:latin typeface="Abhaya Libre Regular"/>
              </a:rPr>
              <a:t>oči</a:t>
            </a:r>
            <a:r>
              <a:rPr lang="en-US" sz="2400" spc="-36" dirty="0">
                <a:solidFill>
                  <a:srgbClr val="000000"/>
                </a:solidFill>
                <a:latin typeface="Abhaya Libre Regular"/>
              </a:rPr>
              <a:t> v </a:t>
            </a:r>
            <a:r>
              <a:rPr lang="en-US" sz="2400" spc="-36" dirty="0" err="1">
                <a:solidFill>
                  <a:srgbClr val="000000"/>
                </a:solidFill>
                <a:latin typeface="Abhaya Libre Regular"/>
              </a:rPr>
              <a:t>oči</a:t>
            </a:r>
            <a:r>
              <a:rPr lang="en-US" sz="2400" spc="-36" dirty="0">
                <a:solidFill>
                  <a:srgbClr val="000000"/>
                </a:solidFill>
                <a:latin typeface="Abhaya Libre Regular"/>
              </a:rPr>
              <a:t>, </a:t>
            </a:r>
            <a:r>
              <a:rPr lang="en-US" sz="2400" spc="-36" dirty="0" err="1">
                <a:solidFill>
                  <a:srgbClr val="000000"/>
                </a:solidFill>
                <a:latin typeface="Abhaya Libre Regular"/>
              </a:rPr>
              <a:t>ali</a:t>
            </a:r>
            <a:r>
              <a:rPr lang="en-US" sz="2400" spc="-36" dirty="0">
                <a:solidFill>
                  <a:srgbClr val="000000"/>
                </a:solidFill>
                <a:latin typeface="Abhaya Libre Regular"/>
              </a:rPr>
              <a:t> </a:t>
            </a:r>
            <a:r>
              <a:rPr lang="en-US" sz="2400" spc="-36" dirty="0" err="1">
                <a:solidFill>
                  <a:srgbClr val="000000"/>
                </a:solidFill>
                <a:latin typeface="Abhaya Libre Regular"/>
              </a:rPr>
              <a:t>virtualen</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je </a:t>
            </a:r>
            <a:r>
              <a:rPr lang="en-US" sz="2400" spc="-36" dirty="0" err="1">
                <a:solidFill>
                  <a:srgbClr val="000000"/>
                </a:solidFill>
                <a:latin typeface="Abhaya Libre Regular"/>
              </a:rPr>
              <a:t>spletni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a:t>
            </a:r>
            <a:r>
              <a:rPr lang="en-US" sz="2400" spc="-36" dirty="0" err="1">
                <a:solidFill>
                  <a:srgbClr val="000000"/>
                </a:solidFill>
                <a:latin typeface="Abhaya Libre Regular"/>
              </a:rPr>
              <a:t>kjer</a:t>
            </a:r>
            <a:r>
              <a:rPr lang="en-US" sz="2400" spc="-36" dirty="0">
                <a:solidFill>
                  <a:srgbClr val="000000"/>
                </a:solidFill>
                <a:latin typeface="Abhaya Libre Regular"/>
              </a:rPr>
              <a:t> </a:t>
            </a:r>
            <a:r>
              <a:rPr lang="en-US" sz="2400" spc="-36" dirty="0" err="1">
                <a:solidFill>
                  <a:srgbClr val="000000"/>
                </a:solidFill>
                <a:latin typeface="Abhaya Libre Regular"/>
              </a:rPr>
              <a:t>ni</a:t>
            </a:r>
            <a:r>
              <a:rPr lang="en-US" sz="2400" spc="-36" dirty="0">
                <a:solidFill>
                  <a:srgbClr val="000000"/>
                </a:solidFill>
                <a:latin typeface="Abhaya Libre Regular"/>
              </a:rPr>
              <a:t> </a:t>
            </a:r>
            <a:r>
              <a:rPr lang="en-US" sz="2400" spc="-36" dirty="0" err="1">
                <a:solidFill>
                  <a:srgbClr val="000000"/>
                </a:solidFill>
                <a:latin typeface="Abhaya Libre Regular"/>
              </a:rPr>
              <a:t>neposrednega</a:t>
            </a:r>
            <a:r>
              <a:rPr lang="en-US" sz="2400" spc="-36" dirty="0">
                <a:solidFill>
                  <a:srgbClr val="000000"/>
                </a:solidFill>
                <a:latin typeface="Abhaya Libre Regular"/>
              </a:rPr>
              <a:t> </a:t>
            </a:r>
            <a:r>
              <a:rPr lang="en-US" sz="2400" spc="-36" dirty="0" err="1">
                <a:solidFill>
                  <a:srgbClr val="000000"/>
                </a:solidFill>
                <a:latin typeface="Abhaya Libre Regular"/>
              </a:rPr>
              <a:t>fizičnega</a:t>
            </a:r>
            <a:r>
              <a:rPr lang="en-US" sz="2400" spc="-36" dirty="0">
                <a:solidFill>
                  <a:srgbClr val="000000"/>
                </a:solidFill>
                <a:latin typeface="Abhaya Libre Regular"/>
              </a:rPr>
              <a:t> </a:t>
            </a:r>
            <a:r>
              <a:rPr lang="en-US" sz="2400" spc="-36" dirty="0" err="1">
                <a:solidFill>
                  <a:srgbClr val="000000"/>
                </a:solidFill>
                <a:latin typeface="Abhaya Libre Regular"/>
              </a:rPr>
              <a:t>stika</a:t>
            </a:r>
            <a:r>
              <a:rPr lang="en-US" sz="2400" spc="-36" dirty="0">
                <a:solidFill>
                  <a:srgbClr val="000000"/>
                </a:solidFill>
                <a:latin typeface="Abhaya Libre Regular"/>
              </a:rPr>
              <a:t> med </a:t>
            </a:r>
            <a:r>
              <a:rPr lang="en-US" sz="2400" spc="-36" dirty="0" err="1">
                <a:solidFill>
                  <a:srgbClr val="000000"/>
                </a:solidFill>
                <a:latin typeface="Abhaya Libre Regular"/>
              </a:rPr>
              <a:t>kupci</a:t>
            </a:r>
            <a:r>
              <a:rPr lang="en-US" sz="2400" spc="-36" dirty="0">
                <a:solidFill>
                  <a:srgbClr val="000000"/>
                </a:solidFill>
                <a:latin typeface="Abhaya Libre Regular"/>
              </a:rPr>
              <a:t> in </a:t>
            </a:r>
            <a:r>
              <a:rPr lang="en-US" sz="2400" spc="-36" dirty="0" err="1">
                <a:solidFill>
                  <a:srgbClr val="000000"/>
                </a:solidFill>
                <a:latin typeface="Abhaya Libre Regular"/>
              </a:rPr>
              <a:t>prodajalci</a:t>
            </a:r>
            <a:r>
              <a:rPr lang="en-US" sz="2400" spc="-36" dirty="0">
                <a:solidFill>
                  <a:srgbClr val="000000"/>
                </a:solidFill>
                <a:latin typeface="Abhaya Libre Regular"/>
              </a:rPr>
              <a:t>.</a:t>
            </a:r>
            <a:endParaRPr lang="sl-SI" sz="2400" spc="-36" dirty="0">
              <a:solidFill>
                <a:srgbClr val="000000"/>
              </a:solidFill>
              <a:latin typeface="Abhaya Libre Regular"/>
            </a:endParaRPr>
          </a:p>
          <a:p>
            <a:pPr algn="just">
              <a:lnSpc>
                <a:spcPts val="3359"/>
              </a:lnSpc>
            </a:pPr>
            <a:r>
              <a:rPr lang="en-US" sz="2400" spc="-36" dirty="0">
                <a:solidFill>
                  <a:srgbClr val="000000"/>
                </a:solidFill>
                <a:latin typeface="Abhaya Libre Regular"/>
              </a:rPr>
              <a:t> </a:t>
            </a:r>
            <a:r>
              <a:rPr lang="en-US" sz="2400" spc="-36" dirty="0" err="1">
                <a:solidFill>
                  <a:srgbClr val="000000"/>
                </a:solidFill>
                <a:latin typeface="Abhaya Libre Regular"/>
              </a:rPr>
              <a:t>Obstaja</a:t>
            </a:r>
            <a:r>
              <a:rPr lang="en-US" sz="2400" spc="-36" dirty="0">
                <a:solidFill>
                  <a:srgbClr val="000000"/>
                </a:solidFill>
                <a:latin typeface="Abhaya Libre Regular"/>
              </a:rPr>
              <a:t> </a:t>
            </a:r>
            <a:r>
              <a:rPr lang="en-US" sz="2400" spc="-36" dirty="0" err="1">
                <a:solidFill>
                  <a:srgbClr val="000000"/>
                </a:solidFill>
                <a:latin typeface="Abhaya Libre Regular"/>
              </a:rPr>
              <a:t>nekaj</a:t>
            </a:r>
            <a:r>
              <a:rPr lang="en-US" sz="2400" spc="-36" dirty="0">
                <a:solidFill>
                  <a:srgbClr val="000000"/>
                </a:solidFill>
                <a:latin typeface="Abhaya Libre Regular"/>
              </a:rPr>
              <a:t> </a:t>
            </a:r>
            <a:r>
              <a:rPr lang="en-US" sz="2400" spc="-36" dirty="0" err="1">
                <a:solidFill>
                  <a:srgbClr val="000000"/>
                </a:solidFill>
                <a:latin typeface="Abhaya Libre Regular"/>
              </a:rPr>
              <a:t>ključnih</a:t>
            </a:r>
            <a:r>
              <a:rPr lang="en-US" sz="2400" spc="-36" dirty="0">
                <a:solidFill>
                  <a:srgbClr val="000000"/>
                </a:solidFill>
                <a:latin typeface="Abhaya Libre Regular"/>
              </a:rPr>
              <a:t> </a:t>
            </a:r>
            <a:r>
              <a:rPr lang="en-US" sz="2400" spc="-36" dirty="0" err="1">
                <a:solidFill>
                  <a:srgbClr val="000000"/>
                </a:solidFill>
                <a:latin typeface="Abhaya Libre Regular"/>
              </a:rPr>
              <a:t>značilnosti</a:t>
            </a:r>
            <a:r>
              <a:rPr lang="en-US" sz="2400" spc="-36" dirty="0">
                <a:solidFill>
                  <a:srgbClr val="000000"/>
                </a:solidFill>
                <a:latin typeface="Abhaya Libre Regular"/>
              </a:rPr>
              <a:t>, ki </a:t>
            </a:r>
            <a:r>
              <a:rPr lang="en-US" sz="2400" spc="-36" dirty="0" err="1">
                <a:solidFill>
                  <a:srgbClr val="000000"/>
                </a:solidFill>
                <a:latin typeface="Abhaya Libre Regular"/>
              </a:rPr>
              <a:t>pomagajo</a:t>
            </a:r>
            <a:r>
              <a:rPr lang="en-US" sz="2400" spc="-36" dirty="0">
                <a:solidFill>
                  <a:srgbClr val="000000"/>
                </a:solidFill>
                <a:latin typeface="Abhaya Libre Regular"/>
              </a:rPr>
              <a:t> </a:t>
            </a:r>
            <a:r>
              <a:rPr lang="en-US" sz="2400" spc="-36" dirty="0" err="1">
                <a:solidFill>
                  <a:srgbClr val="000000"/>
                </a:solidFill>
                <a:latin typeface="Abhaya Libre Regular"/>
              </a:rPr>
              <a:t>opredeliti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a:t>
            </a:r>
            <a:r>
              <a:rPr lang="en-US" sz="2400" spc="-36" dirty="0" err="1">
                <a:solidFill>
                  <a:srgbClr val="000000"/>
                </a:solidFill>
                <a:latin typeface="Abhaya Libre Regular"/>
              </a:rPr>
              <a:t>vključno</a:t>
            </a:r>
            <a:r>
              <a:rPr lang="en-US" sz="2400" spc="-36" dirty="0">
                <a:solidFill>
                  <a:srgbClr val="000000"/>
                </a:solidFill>
                <a:latin typeface="Abhaya Libre Regular"/>
              </a:rPr>
              <a:t> z </a:t>
            </a:r>
            <a:r>
              <a:rPr lang="en-US" sz="2400" spc="-36" dirty="0" err="1">
                <a:solidFill>
                  <a:srgbClr val="000000"/>
                </a:solidFill>
                <a:latin typeface="Abhaya Libre Regular"/>
              </a:rPr>
              <a:t>razpoložljivostjo</a:t>
            </a:r>
            <a:r>
              <a:rPr lang="en-US" sz="2400" spc="-36" dirty="0">
                <a:solidFill>
                  <a:srgbClr val="000000"/>
                </a:solidFill>
                <a:latin typeface="Abhaya Libre Regular"/>
              </a:rPr>
              <a:t> </a:t>
            </a:r>
            <a:r>
              <a:rPr lang="en-US" sz="2400" spc="-36" dirty="0" err="1">
                <a:solidFill>
                  <a:srgbClr val="000000"/>
                </a:solidFill>
                <a:latin typeface="Abhaya Libre Regular"/>
              </a:rPr>
              <a:t>prizorišča</a:t>
            </a:r>
            <a:r>
              <a:rPr lang="en-US" sz="2400" spc="-36" dirty="0">
                <a:solidFill>
                  <a:srgbClr val="000000"/>
                </a:solidFill>
                <a:latin typeface="Abhaya Libre Regular"/>
              </a:rPr>
              <a:t>, </a:t>
            </a:r>
            <a:r>
              <a:rPr lang="en-US" sz="2400" spc="-36" dirty="0" err="1">
                <a:solidFill>
                  <a:srgbClr val="000000"/>
                </a:solidFill>
                <a:latin typeface="Abhaya Libre Regular"/>
              </a:rPr>
              <a:t>kupci</a:t>
            </a:r>
            <a:r>
              <a:rPr lang="en-US" sz="2400" spc="-36" dirty="0">
                <a:solidFill>
                  <a:srgbClr val="000000"/>
                </a:solidFill>
                <a:latin typeface="Abhaya Libre Regular"/>
              </a:rPr>
              <a:t> in </a:t>
            </a:r>
            <a:r>
              <a:rPr lang="en-US" sz="2400" spc="-36" dirty="0" err="1">
                <a:solidFill>
                  <a:srgbClr val="000000"/>
                </a:solidFill>
                <a:latin typeface="Abhaya Libre Regular"/>
              </a:rPr>
              <a:t>prodajalci</a:t>
            </a:r>
            <a:r>
              <a:rPr lang="en-US" sz="2400" spc="-36" dirty="0">
                <a:solidFill>
                  <a:srgbClr val="000000"/>
                </a:solidFill>
                <a:latin typeface="Abhaya Libre Regular"/>
              </a:rPr>
              <a:t> </a:t>
            </a:r>
            <a:r>
              <a:rPr lang="en-US" sz="2400" spc="-36" dirty="0" err="1">
                <a:solidFill>
                  <a:srgbClr val="000000"/>
                </a:solidFill>
                <a:latin typeface="Abhaya Libre Regular"/>
              </a:rPr>
              <a:t>ter</a:t>
            </a:r>
            <a:r>
              <a:rPr lang="en-US" sz="2400" spc="-36" dirty="0">
                <a:solidFill>
                  <a:srgbClr val="000000"/>
                </a:solidFill>
                <a:latin typeface="Abhaya Libre Regular"/>
              </a:rPr>
              <a:t> </a:t>
            </a:r>
            <a:r>
              <a:rPr lang="en-US" sz="2400" spc="-36" dirty="0" err="1">
                <a:solidFill>
                  <a:srgbClr val="000000"/>
                </a:solidFill>
                <a:latin typeface="Abhaya Libre Regular"/>
              </a:rPr>
              <a:t>blagom</a:t>
            </a:r>
            <a:r>
              <a:rPr lang="en-US" sz="2400" spc="-36" dirty="0">
                <a:solidFill>
                  <a:srgbClr val="000000"/>
                </a:solidFill>
                <a:latin typeface="Abhaya Libre Regular"/>
              </a:rPr>
              <a:t>, ki ga je </a:t>
            </a:r>
            <a:r>
              <a:rPr lang="en-US" sz="2400" spc="-36" dirty="0" err="1">
                <a:solidFill>
                  <a:srgbClr val="000000"/>
                </a:solidFill>
                <a:latin typeface="Abhaya Libre Regular"/>
              </a:rPr>
              <a:t>mogoče</a:t>
            </a:r>
            <a:r>
              <a:rPr lang="en-US" sz="2400" spc="-36" dirty="0">
                <a:solidFill>
                  <a:srgbClr val="000000"/>
                </a:solidFill>
                <a:latin typeface="Abhaya Libre Regular"/>
              </a:rPr>
              <a:t> </a:t>
            </a:r>
            <a:r>
              <a:rPr lang="en-US" sz="2400" spc="-36" dirty="0" err="1">
                <a:solidFill>
                  <a:srgbClr val="000000"/>
                </a:solidFill>
                <a:latin typeface="Abhaya Libre Regular"/>
              </a:rPr>
              <a:t>kupiti</a:t>
            </a:r>
            <a:r>
              <a:rPr lang="en-US" sz="2400" spc="-36" dirty="0">
                <a:solidFill>
                  <a:srgbClr val="000000"/>
                </a:solidFill>
                <a:latin typeface="Abhaya Libre Regular"/>
              </a:rPr>
              <a:t> in </a:t>
            </a:r>
            <a:r>
              <a:rPr lang="en-US" sz="2400" spc="-36" dirty="0" err="1">
                <a:solidFill>
                  <a:srgbClr val="000000"/>
                </a:solidFill>
                <a:latin typeface="Abhaya Libre Regular"/>
              </a:rPr>
              <a:t>prodati</a:t>
            </a:r>
            <a:r>
              <a:rPr lang="en-US" sz="2400" spc="-36" dirty="0">
                <a:solidFill>
                  <a:srgbClr val="000000"/>
                </a:solidFill>
                <a:latin typeface="Abhaya Libre Regular"/>
              </a:rPr>
              <a:t>.</a:t>
            </a:r>
          </a:p>
        </p:txBody>
      </p:sp>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3149237" y="2224152"/>
            <a:ext cx="8280738" cy="765979"/>
          </a:xfrm>
          <a:prstGeom prst="rect">
            <a:avLst/>
          </a:prstGeom>
        </p:spPr>
        <p:txBody>
          <a:bodyPr lIns="0" tIns="0" rIns="0" bIns="0" rtlCol="0" anchor="t">
            <a:spAutoFit/>
          </a:bodyPr>
          <a:lstStyle/>
          <a:p>
            <a:pPr>
              <a:lnSpc>
                <a:spcPts val="5449"/>
              </a:lnSpc>
            </a:pPr>
            <a:r>
              <a:rPr lang="sl-SI" sz="6410" dirty="0">
                <a:solidFill>
                  <a:srgbClr val="000000"/>
                </a:solidFill>
                <a:latin typeface="Abhaya Libre Regular"/>
              </a:rPr>
              <a:t>Kaj je trg</a:t>
            </a:r>
            <a:r>
              <a:rPr lang="en-US" sz="6410" dirty="0">
                <a:solidFill>
                  <a:srgbClr val="000000"/>
                </a:solidFill>
                <a:latin typeface="Abhaya Libre Regular"/>
              </a:rPr>
              <a:t>?</a:t>
            </a: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22" name="Picture 21">
            <a:extLst>
              <a:ext uri="{FF2B5EF4-FFF2-40B4-BE49-F238E27FC236}">
                <a16:creationId xmlns:a16="http://schemas.microsoft.com/office/drawing/2014/main" id="{DDB591BF-814E-D520-C107-B808645E85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15800" y="2352227"/>
            <a:ext cx="3258811" cy="5791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9"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56236" y="2481007"/>
            <a:ext cx="2029162" cy="1981200"/>
          </a:xfrm>
          <a:prstGeom prst="rect">
            <a:avLst/>
          </a:prstGeom>
          <a:effectLst>
            <a:glow rad="127000">
              <a:schemeClr val="accent1">
                <a:alpha val="0"/>
              </a:schemeClr>
            </a:glow>
            <a:outerShdw blurRad="50800" dist="177800" dir="5400000" algn="ctr" rotWithShape="0">
              <a:srgbClr val="000000">
                <a:alpha val="0"/>
              </a:srgbClr>
            </a:outerShdw>
            <a:reflection endPos="0" dist="76200" dir="5400000" sy="-100000" algn="bl" rotWithShape="0"/>
          </a:effectLst>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215841" y="8047725"/>
            <a:ext cx="4352147" cy="4346443"/>
          </a:xfrm>
          <a:prstGeom prst="rect">
            <a:avLst/>
          </a:prstGeom>
        </p:spPr>
      </p:pic>
      <p:sp>
        <p:nvSpPr>
          <p:cNvPr id="9" name="TextBox 9"/>
          <p:cNvSpPr txBox="1"/>
          <p:nvPr/>
        </p:nvSpPr>
        <p:spPr>
          <a:xfrm>
            <a:off x="4648200" y="1174567"/>
            <a:ext cx="8280738" cy="765979"/>
          </a:xfrm>
          <a:prstGeom prst="rect">
            <a:avLst/>
          </a:prstGeom>
        </p:spPr>
        <p:txBody>
          <a:bodyPr lIns="0" tIns="0" rIns="0" bIns="0" rtlCol="0" anchor="t">
            <a:spAutoFit/>
          </a:bodyPr>
          <a:lstStyle/>
          <a:p>
            <a:pPr algn="ctr">
              <a:lnSpc>
                <a:spcPts val="5449"/>
              </a:lnSpc>
            </a:pPr>
            <a:r>
              <a:rPr lang="en-US" sz="6410" dirty="0" err="1">
                <a:solidFill>
                  <a:srgbClr val="000000"/>
                </a:solidFill>
                <a:latin typeface="Abhaya Libre Regular"/>
              </a:rPr>
              <a:t>Vrste</a:t>
            </a:r>
            <a:r>
              <a:rPr lang="en-US" sz="6410" dirty="0">
                <a:solidFill>
                  <a:srgbClr val="000000"/>
                </a:solidFill>
                <a:latin typeface="Abhaya Libre Regular"/>
              </a:rPr>
              <a:t> </a:t>
            </a:r>
            <a:r>
              <a:rPr lang="en-US" sz="6410" dirty="0" err="1">
                <a:solidFill>
                  <a:srgbClr val="000000"/>
                </a:solidFill>
                <a:latin typeface="Abhaya Libre Regular"/>
              </a:rPr>
              <a:t>trgov</a:t>
            </a:r>
            <a:endParaRPr lang="en-US" sz="6410" dirty="0">
              <a:solidFill>
                <a:srgbClr val="000000"/>
              </a:solidFill>
              <a:latin typeface="Abhaya Libre Regular"/>
            </a:endParaRPr>
          </a:p>
        </p:txBody>
      </p:sp>
      <p:sp>
        <p:nvSpPr>
          <p:cNvPr id="11" name="TextBox 11"/>
          <p:cNvSpPr txBox="1"/>
          <p:nvPr/>
        </p:nvSpPr>
        <p:spPr>
          <a:xfrm>
            <a:off x="1242988" y="2481007"/>
            <a:ext cx="13387412" cy="5215530"/>
          </a:xfrm>
          <a:prstGeom prst="rect">
            <a:avLst/>
          </a:prstGeom>
        </p:spPr>
        <p:txBody>
          <a:bodyPr wrap="square" lIns="0" tIns="0" rIns="0" bIns="0" rtlCol="0" anchor="t">
            <a:spAutoFit/>
          </a:bodyPr>
          <a:lstStyle/>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Fizični</a:t>
            </a:r>
            <a:r>
              <a:rPr lang="en-US" sz="2400" b="1" spc="-36" dirty="0">
                <a:solidFill>
                  <a:srgbClr val="000000"/>
                </a:solidFill>
                <a:latin typeface="Abhaya Libre Regular"/>
              </a:rPr>
              <a:t> </a:t>
            </a:r>
            <a:r>
              <a:rPr lang="en-US" sz="2400" b="1" spc="-36" dirty="0" err="1">
                <a:solidFill>
                  <a:srgbClr val="000000"/>
                </a:solidFill>
                <a:latin typeface="Abhaya Libre Regular"/>
              </a:rPr>
              <a:t>trgi</a:t>
            </a:r>
            <a:r>
              <a:rPr lang="en-US" sz="2400" b="1" spc="-36" dirty="0">
                <a:solidFill>
                  <a:srgbClr val="000000"/>
                </a:solidFill>
                <a:latin typeface="Abhaya Libre Regular"/>
              </a:rPr>
              <a:t> - </a:t>
            </a:r>
            <a:r>
              <a:rPr lang="en-US" sz="2400" spc="-36" dirty="0" err="1">
                <a:solidFill>
                  <a:srgbClr val="000000"/>
                </a:solidFill>
                <a:latin typeface="Abhaya Libre Regular"/>
              </a:rPr>
              <a:t>fizični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je </a:t>
            </a:r>
            <a:r>
              <a:rPr lang="en-US" sz="2400" spc="-36" dirty="0" err="1">
                <a:solidFill>
                  <a:srgbClr val="000000"/>
                </a:solidFill>
                <a:latin typeface="Abhaya Libre Regular"/>
              </a:rPr>
              <a:t>trg</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katerem</a:t>
            </a:r>
            <a:r>
              <a:rPr lang="en-US" sz="2400" spc="-36" dirty="0">
                <a:solidFill>
                  <a:srgbClr val="000000"/>
                </a:solidFill>
                <a:latin typeface="Abhaya Libre Regular"/>
              </a:rPr>
              <a:t> se </a:t>
            </a:r>
            <a:r>
              <a:rPr lang="en-US" sz="2400" spc="-36" dirty="0" err="1">
                <a:solidFill>
                  <a:srgbClr val="000000"/>
                </a:solidFill>
                <a:latin typeface="Abhaya Libre Regular"/>
              </a:rPr>
              <a:t>lahko</a:t>
            </a:r>
            <a:r>
              <a:rPr lang="en-US" sz="2400" spc="-36" dirty="0">
                <a:solidFill>
                  <a:srgbClr val="000000"/>
                </a:solidFill>
                <a:latin typeface="Abhaya Libre Regular"/>
              </a:rPr>
              <a:t> </a:t>
            </a:r>
            <a:r>
              <a:rPr lang="en-US" sz="2400" spc="-36" dirty="0" err="1">
                <a:solidFill>
                  <a:srgbClr val="000000"/>
                </a:solidFill>
                <a:latin typeface="Abhaya Libre Regular"/>
              </a:rPr>
              <a:t>kupci</a:t>
            </a:r>
            <a:r>
              <a:rPr lang="en-US" sz="2400" spc="-36" dirty="0">
                <a:solidFill>
                  <a:srgbClr val="000000"/>
                </a:solidFill>
                <a:latin typeface="Abhaya Libre Regular"/>
              </a:rPr>
              <a:t> </a:t>
            </a:r>
            <a:r>
              <a:rPr lang="en-US" sz="2400" spc="-36" dirty="0" err="1">
                <a:solidFill>
                  <a:srgbClr val="000000"/>
                </a:solidFill>
                <a:latin typeface="Abhaya Libre Regular"/>
              </a:rPr>
              <a:t>fizično</a:t>
            </a:r>
            <a:r>
              <a:rPr lang="en-US" sz="2400" spc="-36" dirty="0">
                <a:solidFill>
                  <a:srgbClr val="000000"/>
                </a:solidFill>
                <a:latin typeface="Abhaya Libre Regular"/>
              </a:rPr>
              <a:t> </a:t>
            </a:r>
            <a:r>
              <a:rPr lang="en-US" sz="2400" spc="-36" dirty="0" err="1">
                <a:solidFill>
                  <a:srgbClr val="000000"/>
                </a:solidFill>
                <a:latin typeface="Abhaya Libre Regular"/>
              </a:rPr>
              <a:t>srečajo</a:t>
            </a:r>
            <a:r>
              <a:rPr lang="en-US" sz="2400" spc="-36" dirty="0">
                <a:solidFill>
                  <a:srgbClr val="000000"/>
                </a:solidFill>
                <a:latin typeface="Abhaya Libre Regular"/>
              </a:rPr>
              <a:t> s </a:t>
            </a:r>
            <a:r>
              <a:rPr lang="en-US" sz="2400" spc="-36" dirty="0" err="1">
                <a:solidFill>
                  <a:srgbClr val="000000"/>
                </a:solidFill>
                <a:latin typeface="Abhaya Libre Regular"/>
              </a:rPr>
              <a:t>prodajalci</a:t>
            </a:r>
            <a:r>
              <a:rPr lang="en-US" sz="2400" spc="-36" dirty="0">
                <a:solidFill>
                  <a:srgbClr val="000000"/>
                </a:solidFill>
                <a:latin typeface="Abhaya Libre Regular"/>
              </a:rPr>
              <a:t> in od </a:t>
            </a:r>
            <a:r>
              <a:rPr lang="en-US" sz="2400" spc="-36" dirty="0" err="1">
                <a:solidFill>
                  <a:srgbClr val="000000"/>
                </a:solidFill>
                <a:latin typeface="Abhaya Libre Regular"/>
              </a:rPr>
              <a:t>njih</a:t>
            </a:r>
            <a:r>
              <a:rPr lang="en-US" sz="2400" spc="-36" dirty="0">
                <a:solidFill>
                  <a:srgbClr val="000000"/>
                </a:solidFill>
                <a:latin typeface="Abhaya Libre Regular"/>
              </a:rPr>
              <a:t> v </a:t>
            </a:r>
            <a:r>
              <a:rPr lang="en-US" sz="2400" spc="-36" dirty="0" err="1">
                <a:solidFill>
                  <a:srgbClr val="000000"/>
                </a:solidFill>
                <a:latin typeface="Abhaya Libre Regular"/>
              </a:rPr>
              <a:t>zameno</a:t>
            </a:r>
            <a:r>
              <a:rPr lang="en-US" sz="2400" spc="-36" dirty="0">
                <a:solidFill>
                  <a:srgbClr val="000000"/>
                </a:solidFill>
                <a:latin typeface="Abhaya Libre Regular"/>
              </a:rPr>
              <a:t> za denar </a:t>
            </a:r>
            <a:r>
              <a:rPr lang="en-US" sz="2400" spc="-36" dirty="0" err="1">
                <a:solidFill>
                  <a:srgbClr val="000000"/>
                </a:solidFill>
                <a:latin typeface="Abhaya Libre Regular"/>
              </a:rPr>
              <a:t>kupijo</a:t>
            </a:r>
            <a:r>
              <a:rPr lang="en-US" sz="2400" spc="-36" dirty="0">
                <a:solidFill>
                  <a:srgbClr val="000000"/>
                </a:solidFill>
                <a:latin typeface="Abhaya Libre Regular"/>
              </a:rPr>
              <a:t> </a:t>
            </a:r>
            <a:r>
              <a:rPr lang="en-US" sz="2400" spc="-36" dirty="0" err="1">
                <a:solidFill>
                  <a:srgbClr val="000000"/>
                </a:solidFill>
                <a:latin typeface="Abhaya Libre Regular"/>
              </a:rPr>
              <a:t>želeno</a:t>
            </a:r>
            <a:r>
              <a:rPr lang="en-US" sz="2400" spc="-36" dirty="0">
                <a:solidFill>
                  <a:srgbClr val="000000"/>
                </a:solidFill>
                <a:latin typeface="Abhaya Libre Regular"/>
              </a:rPr>
              <a:t> </a:t>
            </a:r>
            <a:r>
              <a:rPr lang="en-US" sz="2400" spc="-36" dirty="0" err="1">
                <a:solidFill>
                  <a:srgbClr val="000000"/>
                </a:solidFill>
                <a:latin typeface="Abhaya Libre Regular"/>
              </a:rPr>
              <a:t>blago</a:t>
            </a:r>
            <a:r>
              <a:rPr lang="en-US" sz="2400" spc="-36" dirty="0">
                <a:solidFill>
                  <a:srgbClr val="000000"/>
                </a:solidFill>
                <a:latin typeface="Abhaya Libre Regular"/>
              </a:rPr>
              <a:t>. </a:t>
            </a:r>
            <a:r>
              <a:rPr lang="en-US" sz="2400" spc="-36" dirty="0" err="1">
                <a:solidFill>
                  <a:srgbClr val="000000"/>
                </a:solidFill>
                <a:latin typeface="Abhaya Libre Regular"/>
              </a:rPr>
              <a:t>Nakupovalna</a:t>
            </a:r>
            <a:r>
              <a:rPr lang="en-US" sz="2400" spc="-36" dirty="0">
                <a:solidFill>
                  <a:srgbClr val="000000"/>
                </a:solidFill>
                <a:latin typeface="Abhaya Libre Regular"/>
              </a:rPr>
              <a:t> </a:t>
            </a:r>
            <a:r>
              <a:rPr lang="en-US" sz="2400" spc="-36" dirty="0" err="1">
                <a:solidFill>
                  <a:srgbClr val="000000"/>
                </a:solidFill>
                <a:latin typeface="Abhaya Libre Regular"/>
              </a:rPr>
              <a:t>središča</a:t>
            </a:r>
            <a:r>
              <a:rPr lang="en-US" sz="2400" spc="-36" dirty="0">
                <a:solidFill>
                  <a:srgbClr val="000000"/>
                </a:solidFill>
                <a:latin typeface="Abhaya Libre Regular"/>
              </a:rPr>
              <a:t>, </a:t>
            </a:r>
            <a:r>
              <a:rPr lang="en-US" sz="2400" spc="-36" dirty="0" err="1">
                <a:solidFill>
                  <a:srgbClr val="000000"/>
                </a:solidFill>
                <a:latin typeface="Abhaya Libre Regular"/>
              </a:rPr>
              <a:t>veleblagovnice</a:t>
            </a:r>
            <a:r>
              <a:rPr lang="en-US" sz="2400" spc="-36" dirty="0">
                <a:solidFill>
                  <a:srgbClr val="000000"/>
                </a:solidFill>
                <a:latin typeface="Abhaya Libre Regular"/>
              </a:rPr>
              <a:t> in </a:t>
            </a:r>
            <a:r>
              <a:rPr lang="en-US" sz="2400" spc="-36" dirty="0" err="1">
                <a:solidFill>
                  <a:srgbClr val="000000"/>
                </a:solidFill>
                <a:latin typeface="Abhaya Libre Regular"/>
              </a:rPr>
              <a:t>trgovine</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drobno</a:t>
            </a:r>
            <a:r>
              <a:rPr lang="en-US" sz="2400" spc="-36" dirty="0">
                <a:solidFill>
                  <a:srgbClr val="000000"/>
                </a:solidFill>
                <a:latin typeface="Abhaya Libre Regular"/>
              </a:rPr>
              <a:t> so </a:t>
            </a:r>
            <a:r>
              <a:rPr lang="en-US" sz="2400" spc="-36" dirty="0" err="1">
                <a:solidFill>
                  <a:srgbClr val="000000"/>
                </a:solidFill>
                <a:latin typeface="Abhaya Libre Regular"/>
              </a:rPr>
              <a:t>primeri</a:t>
            </a:r>
            <a:r>
              <a:rPr lang="en-US" sz="2400" spc="-36" dirty="0">
                <a:solidFill>
                  <a:srgbClr val="000000"/>
                </a:solidFill>
                <a:latin typeface="Abhaya Libre Regular"/>
              </a:rPr>
              <a:t> </a:t>
            </a:r>
            <a:r>
              <a:rPr lang="en-US" sz="2400" spc="-36" dirty="0" err="1">
                <a:solidFill>
                  <a:srgbClr val="000000"/>
                </a:solidFill>
                <a:latin typeface="Abhaya Libre Regular"/>
              </a:rPr>
              <a:t>fizičnih</a:t>
            </a:r>
            <a:r>
              <a:rPr lang="en-US" sz="2400" spc="-36" dirty="0">
                <a:solidFill>
                  <a:srgbClr val="000000"/>
                </a:solidFill>
                <a:latin typeface="Abhaya Libre Regular"/>
              </a:rPr>
              <a:t> </a:t>
            </a:r>
            <a:r>
              <a:rPr lang="en-US" sz="2400" spc="-36" dirty="0" err="1">
                <a:solidFill>
                  <a:srgbClr val="000000"/>
                </a:solidFill>
                <a:latin typeface="Abhaya Libre Regular"/>
              </a:rPr>
              <a:t>trgov</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Nefizični</a:t>
            </a:r>
            <a:r>
              <a:rPr lang="en-US" sz="2400" b="1" spc="-36" dirty="0">
                <a:solidFill>
                  <a:srgbClr val="000000"/>
                </a:solidFill>
                <a:latin typeface="Abhaya Libre Regular"/>
              </a:rPr>
              <a:t> </a:t>
            </a:r>
            <a:r>
              <a:rPr lang="en-US" sz="2400" b="1" spc="-36" dirty="0" err="1">
                <a:solidFill>
                  <a:srgbClr val="000000"/>
                </a:solidFill>
                <a:latin typeface="Abhaya Libre Regular"/>
              </a:rPr>
              <a:t>trgi</a:t>
            </a:r>
            <a:r>
              <a:rPr lang="en-US" sz="2400" b="1" spc="-36" dirty="0">
                <a:solidFill>
                  <a:srgbClr val="000000"/>
                </a:solidFill>
                <a:latin typeface="Abhaya Libre Regular"/>
              </a:rPr>
              <a:t>/</a:t>
            </a:r>
            <a:r>
              <a:rPr lang="en-US" sz="2400" b="1" spc="-36" dirty="0" err="1">
                <a:solidFill>
                  <a:srgbClr val="000000"/>
                </a:solidFill>
                <a:latin typeface="Abhaya Libre Regular"/>
              </a:rPr>
              <a:t>virtualni</a:t>
            </a:r>
            <a:r>
              <a:rPr lang="en-US" sz="2400" b="1" spc="-36" dirty="0">
                <a:solidFill>
                  <a:srgbClr val="000000"/>
                </a:solidFill>
                <a:latin typeface="Abhaya Libre Regular"/>
              </a:rPr>
              <a:t> </a:t>
            </a:r>
            <a:r>
              <a:rPr lang="en-US" sz="2400" b="1" spc="-36" dirty="0" err="1">
                <a:solidFill>
                  <a:srgbClr val="000000"/>
                </a:solidFill>
                <a:latin typeface="Abhaya Libre Regular"/>
              </a:rPr>
              <a:t>trgi</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teh</a:t>
            </a:r>
            <a:r>
              <a:rPr lang="en-US" sz="2400" spc="-36" dirty="0">
                <a:solidFill>
                  <a:srgbClr val="000000"/>
                </a:solidFill>
                <a:latin typeface="Abhaya Libre Regular"/>
              </a:rPr>
              <a:t> </a:t>
            </a:r>
            <a:r>
              <a:rPr lang="en-US" sz="2400" spc="-36" dirty="0" err="1">
                <a:solidFill>
                  <a:srgbClr val="000000"/>
                </a:solidFill>
                <a:latin typeface="Abhaya Libre Regular"/>
              </a:rPr>
              <a:t>trgih</a:t>
            </a:r>
            <a:r>
              <a:rPr lang="en-US" sz="2400" spc="-36" dirty="0">
                <a:solidFill>
                  <a:srgbClr val="000000"/>
                </a:solidFill>
                <a:latin typeface="Abhaya Libre Regular"/>
              </a:rPr>
              <a:t> </a:t>
            </a:r>
            <a:r>
              <a:rPr lang="en-US" sz="2400" spc="-36" dirty="0" err="1">
                <a:solidFill>
                  <a:srgbClr val="000000"/>
                </a:solidFill>
                <a:latin typeface="Abhaya Libre Regular"/>
              </a:rPr>
              <a:t>kupci</a:t>
            </a:r>
            <a:r>
              <a:rPr lang="en-US" sz="2400" spc="-36" dirty="0">
                <a:solidFill>
                  <a:srgbClr val="000000"/>
                </a:solidFill>
                <a:latin typeface="Abhaya Libre Regular"/>
              </a:rPr>
              <a:t> </a:t>
            </a:r>
            <a:r>
              <a:rPr lang="en-US" sz="2400" spc="-36" dirty="0" err="1">
                <a:solidFill>
                  <a:srgbClr val="000000"/>
                </a:solidFill>
                <a:latin typeface="Abhaya Libre Regular"/>
              </a:rPr>
              <a:t>kupujejo</a:t>
            </a:r>
            <a:r>
              <a:rPr lang="en-US" sz="2400" spc="-36" dirty="0">
                <a:solidFill>
                  <a:srgbClr val="000000"/>
                </a:solidFill>
                <a:latin typeface="Abhaya Libre Regular"/>
              </a:rPr>
              <a:t> </a:t>
            </a:r>
            <a:r>
              <a:rPr lang="en-US" sz="2400" spc="-36" dirty="0" err="1">
                <a:solidFill>
                  <a:srgbClr val="000000"/>
                </a:solidFill>
                <a:latin typeface="Abhaya Libre Regular"/>
              </a:rPr>
              <a:t>blago</a:t>
            </a:r>
            <a:r>
              <a:rPr lang="en-US" sz="2400" spc="-36" dirty="0">
                <a:solidFill>
                  <a:srgbClr val="000000"/>
                </a:solidFill>
                <a:latin typeface="Abhaya Libre Regular"/>
              </a:rPr>
              <a:t> in </a:t>
            </a:r>
            <a:r>
              <a:rPr lang="en-US" sz="2400" spc="-36" dirty="0" err="1">
                <a:solidFill>
                  <a:srgbClr val="000000"/>
                </a:solidFill>
                <a:latin typeface="Abhaya Libre Regular"/>
              </a:rPr>
              <a:t>storitve</a:t>
            </a:r>
            <a:r>
              <a:rPr lang="en-US" sz="2400" spc="-36" dirty="0">
                <a:solidFill>
                  <a:srgbClr val="000000"/>
                </a:solidFill>
                <a:latin typeface="Abhaya Libre Regular"/>
              </a:rPr>
              <a:t> </a:t>
            </a:r>
            <a:r>
              <a:rPr lang="en-US" sz="2400" spc="-36" dirty="0" err="1">
                <a:solidFill>
                  <a:srgbClr val="000000"/>
                </a:solidFill>
                <a:latin typeface="Abhaya Libre Regular"/>
              </a:rPr>
              <a:t>prek</a:t>
            </a:r>
            <a:r>
              <a:rPr lang="en-US" sz="2400" spc="-36" dirty="0">
                <a:solidFill>
                  <a:srgbClr val="000000"/>
                </a:solidFill>
                <a:latin typeface="Abhaya Libre Regular"/>
              </a:rPr>
              <a:t> </a:t>
            </a:r>
            <a:r>
              <a:rPr lang="en-US" sz="2400" spc="-36" dirty="0" err="1">
                <a:solidFill>
                  <a:srgbClr val="000000"/>
                </a:solidFill>
                <a:latin typeface="Abhaya Libre Regular"/>
              </a:rPr>
              <a:t>interneta</a:t>
            </a:r>
            <a:r>
              <a:rPr lang="en-US" sz="2400" spc="-36" dirty="0">
                <a:solidFill>
                  <a:srgbClr val="000000"/>
                </a:solidFill>
                <a:latin typeface="Abhaya Libre Regular"/>
              </a:rPr>
              <a:t>. Na </a:t>
            </a:r>
            <a:r>
              <a:rPr lang="en-US" sz="2400" spc="-36" dirty="0" err="1">
                <a:solidFill>
                  <a:srgbClr val="000000"/>
                </a:solidFill>
                <a:latin typeface="Abhaya Libre Regular"/>
              </a:rPr>
              <a:t>takem</a:t>
            </a:r>
            <a:r>
              <a:rPr lang="en-US" sz="2400" spc="-36" dirty="0">
                <a:solidFill>
                  <a:srgbClr val="000000"/>
                </a:solidFill>
                <a:latin typeface="Abhaya Libre Regular"/>
              </a:rPr>
              <a:t> </a:t>
            </a:r>
            <a:r>
              <a:rPr lang="en-US" sz="2400" spc="-36" dirty="0" err="1">
                <a:solidFill>
                  <a:srgbClr val="000000"/>
                </a:solidFill>
                <a:latin typeface="Abhaya Libre Regular"/>
              </a:rPr>
              <a:t>trgu</a:t>
            </a:r>
            <a:r>
              <a:rPr lang="en-US" sz="2400" spc="-36" dirty="0">
                <a:solidFill>
                  <a:srgbClr val="000000"/>
                </a:solidFill>
                <a:latin typeface="Abhaya Libre Regular"/>
              </a:rPr>
              <a:t> se </a:t>
            </a:r>
            <a:r>
              <a:rPr lang="en-US" sz="2400" spc="-36" dirty="0" err="1">
                <a:solidFill>
                  <a:srgbClr val="000000"/>
                </a:solidFill>
                <a:latin typeface="Abhaya Libre Regular"/>
              </a:rPr>
              <a:t>kupci</a:t>
            </a:r>
            <a:r>
              <a:rPr lang="en-US" sz="2400" spc="-36" dirty="0">
                <a:solidFill>
                  <a:srgbClr val="000000"/>
                </a:solidFill>
                <a:latin typeface="Abhaya Libre Regular"/>
              </a:rPr>
              <a:t> in </a:t>
            </a:r>
            <a:r>
              <a:rPr lang="en-US" sz="2400" spc="-36" dirty="0" err="1">
                <a:solidFill>
                  <a:srgbClr val="000000"/>
                </a:solidFill>
                <a:latin typeface="Abhaya Libre Regular"/>
              </a:rPr>
              <a:t>prodajalci</a:t>
            </a:r>
            <a:r>
              <a:rPr lang="en-US" sz="2400" spc="-36" dirty="0">
                <a:solidFill>
                  <a:srgbClr val="000000"/>
                </a:solidFill>
                <a:latin typeface="Abhaya Libre Regular"/>
              </a:rPr>
              <a:t> ne </a:t>
            </a:r>
            <a:r>
              <a:rPr lang="en-US" sz="2400" spc="-36" dirty="0" err="1">
                <a:solidFill>
                  <a:srgbClr val="000000"/>
                </a:solidFill>
                <a:latin typeface="Abhaya Libre Regular"/>
              </a:rPr>
              <a:t>srečujejo</a:t>
            </a:r>
            <a:r>
              <a:rPr lang="en-US" sz="2400" spc="-36" dirty="0">
                <a:solidFill>
                  <a:srgbClr val="000000"/>
                </a:solidFill>
                <a:latin typeface="Abhaya Libre Regular"/>
              </a:rPr>
              <a:t> in ne </a:t>
            </a:r>
            <a:r>
              <a:rPr lang="en-US" sz="2400" spc="-36" dirty="0" err="1">
                <a:solidFill>
                  <a:srgbClr val="000000"/>
                </a:solidFill>
                <a:latin typeface="Abhaya Libre Regular"/>
              </a:rPr>
              <a:t>sodelujejo</a:t>
            </a:r>
            <a:r>
              <a:rPr lang="en-US" sz="2400" spc="-36" dirty="0">
                <a:solidFill>
                  <a:srgbClr val="000000"/>
                </a:solidFill>
                <a:latin typeface="Abhaya Libre Regular"/>
              </a:rPr>
              <a:t> </a:t>
            </a:r>
            <a:r>
              <a:rPr lang="en-US" sz="2400" spc="-36" dirty="0" err="1">
                <a:solidFill>
                  <a:srgbClr val="000000"/>
                </a:solidFill>
                <a:latin typeface="Abhaya Libre Regular"/>
              </a:rPr>
              <a:t>fizično</a:t>
            </a:r>
            <a:r>
              <a:rPr lang="en-US" sz="2400" spc="-36" dirty="0">
                <a:solidFill>
                  <a:srgbClr val="000000"/>
                </a:solidFill>
                <a:latin typeface="Abhaya Libre Regular"/>
              </a:rPr>
              <a:t>, </a:t>
            </a:r>
            <a:r>
              <a:rPr lang="en-US" sz="2400" spc="-36" dirty="0" err="1">
                <a:solidFill>
                  <a:srgbClr val="000000"/>
                </a:solidFill>
                <a:latin typeface="Abhaya Libre Regular"/>
              </a:rPr>
              <a:t>temveč</a:t>
            </a:r>
            <a:r>
              <a:rPr lang="en-US" sz="2400" spc="-36" dirty="0">
                <a:solidFill>
                  <a:srgbClr val="000000"/>
                </a:solidFill>
                <a:latin typeface="Abhaya Libre Regular"/>
              </a:rPr>
              <a:t> se </a:t>
            </a:r>
            <a:r>
              <a:rPr lang="en-US" sz="2400" spc="-36" dirty="0" err="1">
                <a:solidFill>
                  <a:srgbClr val="000000"/>
                </a:solidFill>
                <a:latin typeface="Abhaya Libre Regular"/>
              </a:rPr>
              <a:t>transakcija</a:t>
            </a:r>
            <a:r>
              <a:rPr lang="en-US" sz="2400" spc="-36" dirty="0">
                <a:solidFill>
                  <a:srgbClr val="000000"/>
                </a:solidFill>
                <a:latin typeface="Abhaya Libre Regular"/>
              </a:rPr>
              <a:t> </a:t>
            </a:r>
            <a:r>
              <a:rPr lang="en-US" sz="2400" spc="-36" dirty="0" err="1">
                <a:solidFill>
                  <a:srgbClr val="000000"/>
                </a:solidFill>
                <a:latin typeface="Abhaya Libre Regular"/>
              </a:rPr>
              <a:t>opravi</a:t>
            </a:r>
            <a:r>
              <a:rPr lang="en-US" sz="2400" spc="-36" dirty="0">
                <a:solidFill>
                  <a:srgbClr val="000000"/>
                </a:solidFill>
                <a:latin typeface="Abhaya Libre Regular"/>
              </a:rPr>
              <a:t> </a:t>
            </a:r>
            <a:r>
              <a:rPr lang="en-US" sz="2400" spc="-36" dirty="0" err="1">
                <a:solidFill>
                  <a:srgbClr val="000000"/>
                </a:solidFill>
                <a:latin typeface="Abhaya Libre Regular"/>
              </a:rPr>
              <a:t>prek</a:t>
            </a:r>
            <a:r>
              <a:rPr lang="en-US" sz="2400" spc="-36" dirty="0">
                <a:solidFill>
                  <a:srgbClr val="000000"/>
                </a:solidFill>
                <a:latin typeface="Abhaya Libre Regular"/>
              </a:rPr>
              <a:t> </a:t>
            </a:r>
            <a:r>
              <a:rPr lang="en-US" sz="2400" spc="-36" dirty="0" err="1">
                <a:solidFill>
                  <a:srgbClr val="000000"/>
                </a:solidFill>
                <a:latin typeface="Abhaya Libre Regular"/>
              </a:rPr>
              <a:t>interneta</a:t>
            </a:r>
            <a:r>
              <a:rPr lang="en-US" sz="2400" spc="-36" dirty="0">
                <a:solidFill>
                  <a:srgbClr val="000000"/>
                </a:solidFill>
                <a:latin typeface="Abhaya Libre Regular"/>
              </a:rPr>
              <a:t>. </a:t>
            </a:r>
            <a:r>
              <a:rPr lang="en-US" sz="2400" spc="-36" dirty="0" err="1">
                <a:solidFill>
                  <a:srgbClr val="000000"/>
                </a:solidFill>
                <a:latin typeface="Abhaya Libre Regular"/>
              </a:rPr>
              <a:t>Primeri</a:t>
            </a:r>
            <a:r>
              <a:rPr lang="en-US" sz="2400" spc="-36" dirty="0">
                <a:solidFill>
                  <a:srgbClr val="000000"/>
                </a:solidFill>
                <a:latin typeface="Abhaya Libre Regular"/>
              </a:rPr>
              <a:t>: Rediff shopping, eBay </a:t>
            </a:r>
            <a:r>
              <a:rPr lang="en-US" sz="2400" spc="-36" dirty="0" err="1">
                <a:solidFill>
                  <a:srgbClr val="000000"/>
                </a:solidFill>
                <a:latin typeface="Abhaya Libre Regular"/>
              </a:rPr>
              <a:t>itd</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Avkcijski</a:t>
            </a:r>
            <a:r>
              <a:rPr lang="en-US" sz="2400" b="1" spc="-36" dirty="0">
                <a:solidFill>
                  <a:srgbClr val="000000"/>
                </a:solidFill>
                <a:latin typeface="Abhaya Libre Regular"/>
              </a:rPr>
              <a:t> </a:t>
            </a:r>
            <a:r>
              <a:rPr lang="en-US" sz="2400" b="1" spc="-36" dirty="0" err="1">
                <a:solidFill>
                  <a:srgbClr val="000000"/>
                </a:solidFill>
                <a:latin typeface="Abhaya Libre Regular"/>
              </a:rPr>
              <a:t>trg</a:t>
            </a:r>
            <a:r>
              <a:rPr lang="en-US" sz="2400" b="1" spc="-36" dirty="0">
                <a:solidFill>
                  <a:srgbClr val="000000"/>
                </a:solidFill>
                <a:latin typeface="Abhaya Libre Regular"/>
              </a:rPr>
              <a:t> </a:t>
            </a:r>
            <a:r>
              <a:rPr lang="en-US" sz="2400" spc="-36" dirty="0">
                <a:solidFill>
                  <a:srgbClr val="000000"/>
                </a:solidFill>
                <a:latin typeface="Abhaya Libre Regular"/>
              </a:rPr>
              <a:t>- Na </a:t>
            </a:r>
            <a:r>
              <a:rPr lang="en-US" sz="2400" spc="-36" dirty="0" err="1">
                <a:solidFill>
                  <a:srgbClr val="000000"/>
                </a:solidFill>
                <a:latin typeface="Abhaya Libre Regular"/>
              </a:rPr>
              <a:t>avkcijskem</a:t>
            </a:r>
            <a:r>
              <a:rPr lang="en-US" sz="2400" spc="-36" dirty="0">
                <a:solidFill>
                  <a:srgbClr val="000000"/>
                </a:solidFill>
                <a:latin typeface="Abhaya Libre Regular"/>
              </a:rPr>
              <a:t> </a:t>
            </a:r>
            <a:r>
              <a:rPr lang="en-US" sz="2400" spc="-36" dirty="0" err="1">
                <a:solidFill>
                  <a:srgbClr val="000000"/>
                </a:solidFill>
                <a:latin typeface="Abhaya Libre Regular"/>
              </a:rPr>
              <a:t>trgu</a:t>
            </a:r>
            <a:r>
              <a:rPr lang="en-US" sz="2400" spc="-36" dirty="0">
                <a:solidFill>
                  <a:srgbClr val="000000"/>
                </a:solidFill>
                <a:latin typeface="Abhaya Libre Regular"/>
              </a:rPr>
              <a:t> </a:t>
            </a:r>
            <a:r>
              <a:rPr lang="en-US" sz="2400" spc="-36" dirty="0" err="1">
                <a:solidFill>
                  <a:srgbClr val="000000"/>
                </a:solidFill>
                <a:latin typeface="Abhaya Libre Regular"/>
              </a:rPr>
              <a:t>prodajalec</a:t>
            </a:r>
            <a:r>
              <a:rPr lang="en-US" sz="2400" spc="-36" dirty="0">
                <a:solidFill>
                  <a:srgbClr val="000000"/>
                </a:solidFill>
                <a:latin typeface="Abhaya Libre Regular"/>
              </a:rPr>
              <a:t> </a:t>
            </a:r>
            <a:r>
              <a:rPr lang="en-US" sz="2400" spc="-36" dirty="0" err="1">
                <a:solidFill>
                  <a:srgbClr val="000000"/>
                </a:solidFill>
                <a:latin typeface="Abhaya Libre Regular"/>
              </a:rPr>
              <a:t>proda</a:t>
            </a:r>
            <a:r>
              <a:rPr lang="en-US" sz="2400" spc="-36" dirty="0">
                <a:solidFill>
                  <a:srgbClr val="000000"/>
                </a:solidFill>
                <a:latin typeface="Abhaya Libre Regular"/>
              </a:rPr>
              <a:t> </a:t>
            </a:r>
            <a:r>
              <a:rPr lang="en-US" sz="2400" spc="-36" dirty="0" err="1">
                <a:solidFill>
                  <a:srgbClr val="000000"/>
                </a:solidFill>
                <a:latin typeface="Abhaya Libre Regular"/>
              </a:rPr>
              <a:t>svoje</a:t>
            </a:r>
            <a:r>
              <a:rPr lang="en-US" sz="2400" spc="-36" dirty="0">
                <a:solidFill>
                  <a:srgbClr val="000000"/>
                </a:solidFill>
                <a:latin typeface="Abhaya Libre Regular"/>
              </a:rPr>
              <a:t> </a:t>
            </a:r>
            <a:r>
              <a:rPr lang="en-US" sz="2400" spc="-36" dirty="0" err="1">
                <a:solidFill>
                  <a:srgbClr val="000000"/>
                </a:solidFill>
                <a:latin typeface="Abhaya Libre Regular"/>
              </a:rPr>
              <a:t>blago</a:t>
            </a:r>
            <a:r>
              <a:rPr lang="en-US" sz="2400" spc="-36" dirty="0">
                <a:solidFill>
                  <a:srgbClr val="000000"/>
                </a:solidFill>
                <a:latin typeface="Abhaya Libre Regular"/>
              </a:rPr>
              <a:t> </a:t>
            </a:r>
            <a:r>
              <a:rPr lang="en-US" sz="2400" spc="-36" dirty="0" err="1">
                <a:solidFill>
                  <a:srgbClr val="000000"/>
                </a:solidFill>
                <a:latin typeface="Abhaya Libre Regular"/>
              </a:rPr>
              <a:t>tistemu</a:t>
            </a:r>
            <a:r>
              <a:rPr lang="en-US" sz="2400" spc="-36" dirty="0">
                <a:solidFill>
                  <a:srgbClr val="000000"/>
                </a:solidFill>
                <a:latin typeface="Abhaya Libre Regular"/>
              </a:rPr>
              <a:t>, ki </a:t>
            </a:r>
            <a:r>
              <a:rPr lang="en-US" sz="2400" spc="-36" dirty="0" err="1">
                <a:solidFill>
                  <a:srgbClr val="000000"/>
                </a:solidFill>
                <a:latin typeface="Abhaya Libre Regular"/>
              </a:rPr>
              <a:t>ponudi</a:t>
            </a:r>
            <a:r>
              <a:rPr lang="en-US" sz="2400" spc="-36" dirty="0">
                <a:solidFill>
                  <a:srgbClr val="000000"/>
                </a:solidFill>
                <a:latin typeface="Abhaya Libre Regular"/>
              </a:rPr>
              <a:t> </a:t>
            </a:r>
            <a:r>
              <a:rPr lang="en-US" sz="2400" spc="-36" dirty="0" err="1">
                <a:solidFill>
                  <a:srgbClr val="000000"/>
                </a:solidFill>
                <a:latin typeface="Abhaya Libre Regular"/>
              </a:rPr>
              <a:t>najvišjo</a:t>
            </a:r>
            <a:r>
              <a:rPr lang="en-US" sz="2400" spc="-36" dirty="0">
                <a:solidFill>
                  <a:srgbClr val="000000"/>
                </a:solidFill>
                <a:latin typeface="Abhaya Libre Regular"/>
              </a:rPr>
              <a:t> </a:t>
            </a:r>
            <a:r>
              <a:rPr lang="en-US" sz="2400" spc="-36" dirty="0" err="1">
                <a:solidFill>
                  <a:srgbClr val="000000"/>
                </a:solidFill>
                <a:latin typeface="Abhaya Libre Regular"/>
              </a:rPr>
              <a:t>ceno</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Trg</a:t>
            </a:r>
            <a:r>
              <a:rPr lang="en-US" sz="2400" b="1" spc="-36" dirty="0">
                <a:solidFill>
                  <a:srgbClr val="000000"/>
                </a:solidFill>
                <a:latin typeface="Abhaya Libre Regular"/>
              </a:rPr>
              <a:t> </a:t>
            </a:r>
            <a:r>
              <a:rPr lang="en-US" sz="2400" b="1" spc="-36" dirty="0" err="1">
                <a:solidFill>
                  <a:srgbClr val="000000"/>
                </a:solidFill>
                <a:latin typeface="Abhaya Libre Regular"/>
              </a:rPr>
              <a:t>vmesnega</a:t>
            </a:r>
            <a:r>
              <a:rPr lang="en-US" sz="2400" b="1" spc="-36" dirty="0">
                <a:solidFill>
                  <a:srgbClr val="000000"/>
                </a:solidFill>
                <a:latin typeface="Abhaya Libre Regular"/>
              </a:rPr>
              <a:t> </a:t>
            </a:r>
            <a:r>
              <a:rPr lang="en-US" sz="2400" b="1" spc="-36" dirty="0" err="1">
                <a:solidFill>
                  <a:srgbClr val="000000"/>
                </a:solidFill>
                <a:latin typeface="Abhaya Libre Regular"/>
              </a:rPr>
              <a:t>blaga</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takih</a:t>
            </a:r>
            <a:r>
              <a:rPr lang="en-US" sz="2400" spc="-36" dirty="0">
                <a:solidFill>
                  <a:srgbClr val="000000"/>
                </a:solidFill>
                <a:latin typeface="Abhaya Libre Regular"/>
              </a:rPr>
              <a:t> </a:t>
            </a:r>
            <a:r>
              <a:rPr lang="en-US" sz="2400" spc="-36" dirty="0" err="1">
                <a:solidFill>
                  <a:srgbClr val="000000"/>
                </a:solidFill>
                <a:latin typeface="Abhaya Libre Regular"/>
              </a:rPr>
              <a:t>trgih</a:t>
            </a:r>
            <a:r>
              <a:rPr lang="en-US" sz="2400" spc="-36" dirty="0">
                <a:solidFill>
                  <a:srgbClr val="000000"/>
                </a:solidFill>
                <a:latin typeface="Abhaya Libre Regular"/>
              </a:rPr>
              <a:t> se </a:t>
            </a:r>
            <a:r>
              <a:rPr lang="en-US" sz="2400" spc="-36" dirty="0" err="1">
                <a:solidFill>
                  <a:srgbClr val="000000"/>
                </a:solidFill>
                <a:latin typeface="Abhaya Libre Regular"/>
              </a:rPr>
              <a:t>prodajajo</a:t>
            </a:r>
            <a:r>
              <a:rPr lang="en-US" sz="2400" spc="-36" dirty="0">
                <a:solidFill>
                  <a:srgbClr val="000000"/>
                </a:solidFill>
                <a:latin typeface="Abhaya Libre Regular"/>
              </a:rPr>
              <a:t> </a:t>
            </a:r>
            <a:r>
              <a:rPr lang="en-US" sz="2400" spc="-36" dirty="0" err="1">
                <a:solidFill>
                  <a:srgbClr val="000000"/>
                </a:solidFill>
                <a:latin typeface="Abhaya Libre Regular"/>
              </a:rPr>
              <a:t>surovine</a:t>
            </a:r>
            <a:r>
              <a:rPr lang="en-US" sz="2400" spc="-36" dirty="0">
                <a:solidFill>
                  <a:srgbClr val="000000"/>
                </a:solidFill>
                <a:latin typeface="Abhaya Libre Regular"/>
              </a:rPr>
              <a:t> (</a:t>
            </a:r>
            <a:r>
              <a:rPr lang="en-US" sz="2400" spc="-36" dirty="0" err="1">
                <a:solidFill>
                  <a:srgbClr val="000000"/>
                </a:solidFill>
                <a:latin typeface="Abhaya Libre Regular"/>
              </a:rPr>
              <a:t>blago</a:t>
            </a:r>
            <a:r>
              <a:rPr lang="en-US" sz="2400" spc="-36" dirty="0">
                <a:solidFill>
                  <a:srgbClr val="000000"/>
                </a:solidFill>
                <a:latin typeface="Abhaya Libre Regular"/>
              </a:rPr>
              <a:t>), ki so </a:t>
            </a:r>
            <a:r>
              <a:rPr lang="en-US" sz="2400" spc="-36" dirty="0" err="1">
                <a:solidFill>
                  <a:srgbClr val="000000"/>
                </a:solidFill>
                <a:latin typeface="Abhaya Libre Regular"/>
              </a:rPr>
              <a:t>potrebne</a:t>
            </a:r>
            <a:r>
              <a:rPr lang="en-US" sz="2400" spc="-36" dirty="0">
                <a:solidFill>
                  <a:srgbClr val="000000"/>
                </a:solidFill>
                <a:latin typeface="Abhaya Libre Regular"/>
              </a:rPr>
              <a:t> za </a:t>
            </a:r>
            <a:r>
              <a:rPr lang="en-US" sz="2400" spc="-36" dirty="0" err="1">
                <a:solidFill>
                  <a:srgbClr val="000000"/>
                </a:solidFill>
                <a:latin typeface="Abhaya Libre Regular"/>
              </a:rPr>
              <a:t>končno</a:t>
            </a:r>
            <a:r>
              <a:rPr lang="en-US" sz="2400" spc="-36" dirty="0">
                <a:solidFill>
                  <a:srgbClr val="000000"/>
                </a:solidFill>
                <a:latin typeface="Abhaya Libre Regular"/>
              </a:rPr>
              <a:t> </a:t>
            </a:r>
            <a:r>
              <a:rPr lang="en-US" sz="2400" spc="-36" dirty="0" err="1">
                <a:solidFill>
                  <a:srgbClr val="000000"/>
                </a:solidFill>
                <a:latin typeface="Abhaya Libre Regular"/>
              </a:rPr>
              <a:t>proizvodnjo</a:t>
            </a:r>
            <a:r>
              <a:rPr lang="en-US" sz="2400" spc="-36" dirty="0">
                <a:solidFill>
                  <a:srgbClr val="000000"/>
                </a:solidFill>
                <a:latin typeface="Abhaya Libre Regular"/>
              </a:rPr>
              <a:t> </a:t>
            </a:r>
            <a:r>
              <a:rPr lang="en-US" sz="2400" spc="-36" dirty="0" err="1">
                <a:solidFill>
                  <a:srgbClr val="000000"/>
                </a:solidFill>
                <a:latin typeface="Abhaya Libre Regular"/>
              </a:rPr>
              <a:t>drugega</a:t>
            </a:r>
            <a:r>
              <a:rPr lang="en-US" sz="2400" spc="-36" dirty="0">
                <a:solidFill>
                  <a:srgbClr val="000000"/>
                </a:solidFill>
                <a:latin typeface="Abhaya Libre Regular"/>
              </a:rPr>
              <a:t> </a:t>
            </a:r>
            <a:r>
              <a:rPr lang="en-US" sz="2400" spc="-36" dirty="0" err="1">
                <a:solidFill>
                  <a:srgbClr val="000000"/>
                </a:solidFill>
                <a:latin typeface="Abhaya Libre Regular"/>
              </a:rPr>
              <a:t>blaga</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Črni</a:t>
            </a:r>
            <a:r>
              <a:rPr lang="en-US" sz="2400" b="1" spc="-36" dirty="0">
                <a:solidFill>
                  <a:srgbClr val="000000"/>
                </a:solidFill>
                <a:latin typeface="Abhaya Libre Regular"/>
              </a:rPr>
              <a:t> </a:t>
            </a:r>
            <a:r>
              <a:rPr lang="en-US" sz="2400" b="1" spc="-36" dirty="0" err="1">
                <a:solidFill>
                  <a:srgbClr val="000000"/>
                </a:solidFill>
                <a:latin typeface="Abhaya Libre Regular"/>
              </a:rPr>
              <a:t>trg</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Črni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je </a:t>
            </a:r>
            <a:r>
              <a:rPr lang="en-US" sz="2400" spc="-36" dirty="0" err="1">
                <a:solidFill>
                  <a:srgbClr val="000000"/>
                </a:solidFill>
                <a:latin typeface="Abhaya Libre Regular"/>
              </a:rPr>
              <a:t>prostor</a:t>
            </a:r>
            <a:r>
              <a:rPr lang="en-US" sz="2400" spc="-36" dirty="0">
                <a:solidFill>
                  <a:srgbClr val="000000"/>
                </a:solidFill>
                <a:latin typeface="Abhaya Libre Regular"/>
              </a:rPr>
              <a:t>, </a:t>
            </a:r>
            <a:r>
              <a:rPr lang="en-US" sz="2400" spc="-36" dirty="0" err="1">
                <a:solidFill>
                  <a:srgbClr val="000000"/>
                </a:solidFill>
                <a:latin typeface="Abhaya Libre Regular"/>
              </a:rPr>
              <a:t>kjer</a:t>
            </a:r>
            <a:r>
              <a:rPr lang="en-US" sz="2400" spc="-36" dirty="0">
                <a:solidFill>
                  <a:srgbClr val="000000"/>
                </a:solidFill>
                <a:latin typeface="Abhaya Libre Regular"/>
              </a:rPr>
              <a:t> se </a:t>
            </a:r>
            <a:r>
              <a:rPr lang="en-US" sz="2400" spc="-36" dirty="0" err="1">
                <a:solidFill>
                  <a:srgbClr val="000000"/>
                </a:solidFill>
                <a:latin typeface="Abhaya Libre Regular"/>
              </a:rPr>
              <a:t>prodaja</a:t>
            </a:r>
            <a:r>
              <a:rPr lang="en-US" sz="2400" spc="-36" dirty="0">
                <a:solidFill>
                  <a:srgbClr val="000000"/>
                </a:solidFill>
                <a:latin typeface="Abhaya Libre Regular"/>
              </a:rPr>
              <a:t> </a:t>
            </a:r>
            <a:r>
              <a:rPr lang="en-US" sz="2400" spc="-36" dirty="0" err="1">
                <a:solidFill>
                  <a:srgbClr val="000000"/>
                </a:solidFill>
                <a:latin typeface="Abhaya Libre Regular"/>
              </a:rPr>
              <a:t>nezakonito</a:t>
            </a:r>
            <a:r>
              <a:rPr lang="en-US" sz="2400" spc="-36" dirty="0">
                <a:solidFill>
                  <a:srgbClr val="000000"/>
                </a:solidFill>
                <a:latin typeface="Abhaya Libre Regular"/>
              </a:rPr>
              <a:t> </a:t>
            </a:r>
            <a:r>
              <a:rPr lang="en-US" sz="2400" spc="-36" dirty="0" err="1">
                <a:solidFill>
                  <a:srgbClr val="000000"/>
                </a:solidFill>
                <a:latin typeface="Abhaya Libre Regular"/>
              </a:rPr>
              <a:t>blago</a:t>
            </a:r>
            <a:r>
              <a:rPr lang="en-US" sz="2400" spc="-36" dirty="0">
                <a:solidFill>
                  <a:srgbClr val="000000"/>
                </a:solidFill>
                <a:latin typeface="Abhaya Libre Regular"/>
              </a:rPr>
              <a:t>, </a:t>
            </a:r>
            <a:r>
              <a:rPr lang="en-US" sz="2400" spc="-36" dirty="0" err="1">
                <a:solidFill>
                  <a:srgbClr val="000000"/>
                </a:solidFill>
                <a:latin typeface="Abhaya Libre Regular"/>
              </a:rPr>
              <a:t>kot</a:t>
            </a:r>
            <a:r>
              <a:rPr lang="en-US" sz="2400" spc="-36" dirty="0">
                <a:solidFill>
                  <a:srgbClr val="000000"/>
                </a:solidFill>
                <a:latin typeface="Abhaya Libre Regular"/>
              </a:rPr>
              <a:t> so </a:t>
            </a:r>
            <a:r>
              <a:rPr lang="en-US" sz="2400" spc="-36" dirty="0" err="1">
                <a:solidFill>
                  <a:srgbClr val="000000"/>
                </a:solidFill>
                <a:latin typeface="Abhaya Libre Regular"/>
              </a:rPr>
              <a:t>droge</a:t>
            </a:r>
            <a:r>
              <a:rPr lang="en-US" sz="2400" spc="-36" dirty="0">
                <a:solidFill>
                  <a:srgbClr val="000000"/>
                </a:solidFill>
                <a:latin typeface="Abhaya Libre Regular"/>
              </a:rPr>
              <a:t> in </a:t>
            </a:r>
            <a:r>
              <a:rPr lang="en-US" sz="2400" spc="-36" dirty="0" err="1">
                <a:solidFill>
                  <a:srgbClr val="000000"/>
                </a:solidFill>
                <a:latin typeface="Abhaya Libre Regular"/>
              </a:rPr>
              <a:t>orožje</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Trg</a:t>
            </a:r>
            <a:r>
              <a:rPr lang="en-US" sz="2400" b="1" spc="-36" dirty="0">
                <a:solidFill>
                  <a:srgbClr val="000000"/>
                </a:solidFill>
                <a:latin typeface="Abhaya Libre Regular"/>
              </a:rPr>
              <a:t> </a:t>
            </a:r>
            <a:r>
              <a:rPr lang="en-US" sz="2400" b="1" spc="-36" dirty="0" err="1">
                <a:solidFill>
                  <a:srgbClr val="000000"/>
                </a:solidFill>
                <a:latin typeface="Abhaya Libre Regular"/>
              </a:rPr>
              <a:t>znanja</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a:t>
            </a:r>
            <a:r>
              <a:rPr lang="en-US" sz="2400" spc="-36" dirty="0" err="1">
                <a:solidFill>
                  <a:srgbClr val="000000"/>
                </a:solidFill>
                <a:latin typeface="Abhaya Libre Regular"/>
              </a:rPr>
              <a:t>znanja</a:t>
            </a:r>
            <a:r>
              <a:rPr lang="en-US" sz="2400" spc="-36" dirty="0">
                <a:solidFill>
                  <a:srgbClr val="000000"/>
                </a:solidFill>
                <a:latin typeface="Abhaya Libre Regular"/>
              </a:rPr>
              <a:t> je </a:t>
            </a:r>
            <a:r>
              <a:rPr lang="en-US" sz="2400" spc="-36" dirty="0" err="1">
                <a:solidFill>
                  <a:srgbClr val="000000"/>
                </a:solidFill>
                <a:latin typeface="Abhaya Libre Regular"/>
              </a:rPr>
              <a:t>ustroj</a:t>
            </a:r>
            <a:r>
              <a:rPr lang="en-US" sz="2400" spc="-36" dirty="0">
                <a:solidFill>
                  <a:srgbClr val="000000"/>
                </a:solidFill>
                <a:latin typeface="Abhaya Libre Regular"/>
              </a:rPr>
              <a:t>, ki se </a:t>
            </a:r>
            <a:r>
              <a:rPr lang="en-US" sz="2400" spc="-36" dirty="0" err="1">
                <a:solidFill>
                  <a:srgbClr val="000000"/>
                </a:solidFill>
                <a:latin typeface="Abhaya Libre Regular"/>
              </a:rPr>
              <a:t>ukvarja</a:t>
            </a:r>
            <a:r>
              <a:rPr lang="en-US" sz="2400" spc="-36" dirty="0">
                <a:solidFill>
                  <a:srgbClr val="000000"/>
                </a:solidFill>
                <a:latin typeface="Abhaya Libre Regular"/>
              </a:rPr>
              <a:t> z </a:t>
            </a:r>
            <a:r>
              <a:rPr lang="en-US" sz="2400" spc="-36" dirty="0" err="1">
                <a:solidFill>
                  <a:srgbClr val="000000"/>
                </a:solidFill>
                <a:latin typeface="Abhaya Libre Regular"/>
              </a:rPr>
              <a:t>izmenjavo</a:t>
            </a:r>
            <a:r>
              <a:rPr lang="en-US" sz="2400" spc="-36" dirty="0">
                <a:solidFill>
                  <a:srgbClr val="000000"/>
                </a:solidFill>
                <a:latin typeface="Abhaya Libre Regular"/>
              </a:rPr>
              <a:t> </a:t>
            </a:r>
            <a:r>
              <a:rPr lang="en-US" sz="2400" spc="-36" dirty="0" err="1">
                <a:solidFill>
                  <a:srgbClr val="000000"/>
                </a:solidFill>
                <a:latin typeface="Abhaya Libre Regular"/>
              </a:rPr>
              <a:t>informacij</a:t>
            </a:r>
            <a:r>
              <a:rPr lang="en-US" sz="2400" spc="-36" dirty="0">
                <a:solidFill>
                  <a:srgbClr val="000000"/>
                </a:solidFill>
                <a:latin typeface="Abhaya Libre Regular"/>
              </a:rPr>
              <a:t> in </a:t>
            </a:r>
            <a:r>
              <a:rPr lang="en-US" sz="2400" spc="-36" dirty="0" err="1">
                <a:solidFill>
                  <a:srgbClr val="000000"/>
                </a:solidFill>
                <a:latin typeface="Abhaya Libre Regular"/>
              </a:rPr>
              <a:t>izdelkov</a:t>
            </a:r>
            <a:r>
              <a:rPr lang="en-US" sz="2400" spc="-36" dirty="0">
                <a:solidFill>
                  <a:srgbClr val="000000"/>
                </a:solidFill>
                <a:latin typeface="Abhaya Libre Regular"/>
              </a:rPr>
              <a:t>, ki </a:t>
            </a:r>
            <a:r>
              <a:rPr lang="en-US" sz="2400" spc="-36" dirty="0" err="1">
                <a:solidFill>
                  <a:srgbClr val="000000"/>
                </a:solidFill>
                <a:latin typeface="Abhaya Libre Regular"/>
              </a:rPr>
              <a:t>temeljijo</a:t>
            </a:r>
            <a:r>
              <a:rPr lang="en-US" sz="2400" spc="-36" dirty="0">
                <a:solidFill>
                  <a:srgbClr val="000000"/>
                </a:solidFill>
                <a:latin typeface="Abhaya Libre Regular"/>
              </a:rPr>
              <a:t> </a:t>
            </a:r>
            <a:r>
              <a:rPr lang="en-US" sz="2400" spc="-36" dirty="0" err="1">
                <a:solidFill>
                  <a:srgbClr val="000000"/>
                </a:solidFill>
                <a:latin typeface="Abhaya Libre Regular"/>
              </a:rPr>
              <a:t>na</a:t>
            </a:r>
            <a:r>
              <a:rPr lang="en-US" sz="2400" spc="-36" dirty="0">
                <a:solidFill>
                  <a:srgbClr val="000000"/>
                </a:solidFill>
                <a:latin typeface="Abhaya Libre Regular"/>
              </a:rPr>
              <a:t> </a:t>
            </a:r>
            <a:r>
              <a:rPr lang="en-US" sz="2400" spc="-36" dirty="0" err="1">
                <a:solidFill>
                  <a:srgbClr val="000000"/>
                </a:solidFill>
                <a:latin typeface="Abhaya Libre Regular"/>
              </a:rPr>
              <a:t>znanju</a:t>
            </a:r>
            <a:r>
              <a:rPr lang="en-US" sz="2400" spc="-36" dirty="0">
                <a:solidFill>
                  <a:srgbClr val="000000"/>
                </a:solidFill>
                <a:latin typeface="Abhaya Libre Regular"/>
              </a:rPr>
              <a:t>.</a:t>
            </a:r>
            <a:endParaRPr lang="sl-SI" sz="24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n-US" sz="2400" b="1" spc="-36" dirty="0" err="1">
                <a:solidFill>
                  <a:srgbClr val="000000"/>
                </a:solidFill>
                <a:latin typeface="Abhaya Libre Regular"/>
              </a:rPr>
              <a:t>Finančni</a:t>
            </a:r>
            <a:r>
              <a:rPr lang="en-US" sz="2400" b="1" spc="-36" dirty="0">
                <a:solidFill>
                  <a:srgbClr val="000000"/>
                </a:solidFill>
                <a:latin typeface="Abhaya Libre Regular"/>
              </a:rPr>
              <a:t> </a:t>
            </a:r>
            <a:r>
              <a:rPr lang="en-US" sz="2400" b="1" spc="-36" dirty="0" err="1">
                <a:solidFill>
                  <a:srgbClr val="000000"/>
                </a:solidFill>
                <a:latin typeface="Abhaya Libre Regular"/>
              </a:rPr>
              <a:t>trg</a:t>
            </a:r>
            <a:r>
              <a:rPr lang="en-US" sz="2400" b="1" spc="-36" dirty="0">
                <a:solidFill>
                  <a:srgbClr val="000000"/>
                </a:solidFill>
                <a:latin typeface="Abhaya Libre Regular"/>
              </a:rPr>
              <a:t> </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 ki se </a:t>
            </a:r>
            <a:r>
              <a:rPr lang="en-US" sz="2400" spc="-36" dirty="0" err="1">
                <a:solidFill>
                  <a:srgbClr val="000000"/>
                </a:solidFill>
                <a:latin typeface="Abhaya Libre Regular"/>
              </a:rPr>
              <a:t>ukvarja</a:t>
            </a:r>
            <a:r>
              <a:rPr lang="en-US" sz="2400" spc="-36" dirty="0">
                <a:solidFill>
                  <a:srgbClr val="000000"/>
                </a:solidFill>
                <a:latin typeface="Abhaya Libre Regular"/>
              </a:rPr>
              <a:t> z </a:t>
            </a:r>
            <a:r>
              <a:rPr lang="en-US" sz="2400" spc="-36" dirty="0" err="1">
                <a:solidFill>
                  <a:srgbClr val="000000"/>
                </a:solidFill>
                <a:latin typeface="Abhaya Libre Regular"/>
              </a:rPr>
              <a:t>izmenjavo</a:t>
            </a:r>
            <a:r>
              <a:rPr lang="en-US" sz="2400" spc="-36" dirty="0">
                <a:solidFill>
                  <a:srgbClr val="000000"/>
                </a:solidFill>
                <a:latin typeface="Abhaya Libre Regular"/>
              </a:rPr>
              <a:t> </a:t>
            </a:r>
            <a:r>
              <a:rPr lang="en-US" sz="2400" spc="-36" dirty="0" err="1">
                <a:solidFill>
                  <a:srgbClr val="000000"/>
                </a:solidFill>
                <a:latin typeface="Abhaya Libre Regular"/>
              </a:rPr>
              <a:t>likvidnih</a:t>
            </a:r>
            <a:r>
              <a:rPr lang="en-US" sz="2400" spc="-36" dirty="0">
                <a:solidFill>
                  <a:srgbClr val="000000"/>
                </a:solidFill>
                <a:latin typeface="Abhaya Libre Regular"/>
              </a:rPr>
              <a:t> </a:t>
            </a:r>
            <a:r>
              <a:rPr lang="en-US" sz="2400" spc="-36" dirty="0" err="1">
                <a:solidFill>
                  <a:srgbClr val="000000"/>
                </a:solidFill>
                <a:latin typeface="Abhaya Libre Regular"/>
              </a:rPr>
              <a:t>sredstev</a:t>
            </a:r>
            <a:r>
              <a:rPr lang="en-US" sz="2400" spc="-36" dirty="0">
                <a:solidFill>
                  <a:srgbClr val="000000"/>
                </a:solidFill>
                <a:latin typeface="Abhaya Libre Regular"/>
              </a:rPr>
              <a:t> (</a:t>
            </a:r>
            <a:r>
              <a:rPr lang="en-US" sz="2400" spc="-36" dirty="0" err="1">
                <a:solidFill>
                  <a:srgbClr val="000000"/>
                </a:solidFill>
                <a:latin typeface="Abhaya Libre Regular"/>
              </a:rPr>
              <a:t>denarja</a:t>
            </a:r>
            <a:r>
              <a:rPr lang="en-US" sz="2400" spc="-36" dirty="0">
                <a:solidFill>
                  <a:srgbClr val="000000"/>
                </a:solidFill>
                <a:latin typeface="Abhaya Libre Regular"/>
              </a:rPr>
              <a:t>), se </a:t>
            </a:r>
            <a:r>
              <a:rPr lang="en-US" sz="2400" spc="-36" dirty="0" err="1">
                <a:solidFill>
                  <a:srgbClr val="000000"/>
                </a:solidFill>
                <a:latin typeface="Abhaya Libre Regular"/>
              </a:rPr>
              <a:t>imenuje</a:t>
            </a:r>
            <a:r>
              <a:rPr lang="en-US" sz="2400" spc="-36" dirty="0">
                <a:solidFill>
                  <a:srgbClr val="000000"/>
                </a:solidFill>
                <a:latin typeface="Abhaya Libre Regular"/>
              </a:rPr>
              <a:t> </a:t>
            </a:r>
            <a:r>
              <a:rPr lang="en-US" sz="2400" spc="-36" dirty="0" err="1">
                <a:solidFill>
                  <a:srgbClr val="000000"/>
                </a:solidFill>
                <a:latin typeface="Abhaya Libre Regular"/>
              </a:rPr>
              <a:t>finančni</a:t>
            </a:r>
            <a:r>
              <a:rPr lang="en-US" sz="2400" spc="-36" dirty="0">
                <a:solidFill>
                  <a:srgbClr val="000000"/>
                </a:solidFill>
                <a:latin typeface="Abhaya Libre Regular"/>
              </a:rPr>
              <a:t> </a:t>
            </a:r>
            <a:r>
              <a:rPr lang="en-US" sz="2400" spc="-36" dirty="0" err="1">
                <a:solidFill>
                  <a:srgbClr val="000000"/>
                </a:solidFill>
                <a:latin typeface="Abhaya Libre Regular"/>
              </a:rPr>
              <a:t>trg</a:t>
            </a:r>
            <a:r>
              <a:rPr lang="en-US" sz="2400" spc="-36" dirty="0">
                <a:solidFill>
                  <a:srgbClr val="000000"/>
                </a:solidFill>
                <a:latin typeface="Abhaya Libre Regular"/>
              </a:rPr>
              <a:t>.</a:t>
            </a:r>
          </a:p>
        </p:txBody>
      </p:sp>
      <p:pic>
        <p:nvPicPr>
          <p:cNvPr id="18"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63800" y="5981700"/>
            <a:ext cx="1814035" cy="19040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1925</TotalTime>
  <Words>4248</Words>
  <Application>Microsoft Office PowerPoint</Application>
  <PresentationFormat>Po meri</PresentationFormat>
  <Paragraphs>308</Paragraphs>
  <Slides>46</Slides>
  <Notes>1</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46</vt:i4>
      </vt:variant>
    </vt:vector>
  </HeadingPairs>
  <TitlesOfParts>
    <vt:vector size="52" baseType="lpstr">
      <vt:lpstr>Abhaya Libre Regular Bold</vt:lpstr>
      <vt:lpstr>Arial</vt:lpstr>
      <vt:lpstr>Abhaya Libre Regular</vt:lpstr>
      <vt:lpstr>Abhaya Libre Regular Bold Italics</vt:lpstr>
      <vt:lpstr>Calibri</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Andrea</dc:creator>
  <cp:lastModifiedBy>Vlasta Juršak</cp:lastModifiedBy>
  <cp:revision>109</cp:revision>
  <dcterms:created xsi:type="dcterms:W3CDTF">2006-08-16T00:00:00Z</dcterms:created>
  <dcterms:modified xsi:type="dcterms:W3CDTF">2023-07-15T11:47:10Z</dcterms:modified>
  <dc:identifier>DAFSGCxx1iQ</dc:identifier>
</cp:coreProperties>
</file>