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8288000" cy="10287000"/>
  <p:notesSz cx="6858000" cy="9144000"/>
  <p:embeddedFontLst>
    <p:embeddedFont>
      <p:font typeface="Abhaya Libre Regular" panose="020B0604020202020204" charset="-18"/>
      <p:regular r:id="rId47"/>
    </p:embeddedFont>
    <p:embeddedFont>
      <p:font typeface="Abhaya Libre Regular Bold" panose="020B0604020202020204" charset="-18"/>
      <p:regular r:id="rId48"/>
    </p:embeddedFont>
    <p:embeddedFont>
      <p:font typeface="Abhaya Libre Regular Bold Italics" panose="020B0604020202020204" charset="-18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 Sans Extra Bold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37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72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7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5.svg"/><Relationship Id="rId5" Type="http://schemas.openxmlformats.org/officeDocument/2006/relationships/image" Target="../media/image21.svg"/><Relationship Id="rId15" Type="http://schemas.openxmlformats.org/officeDocument/2006/relationships/image" Target="../media/image76.png"/><Relationship Id="rId10" Type="http://schemas.openxmlformats.org/officeDocument/2006/relationships/image" Target="../media/image74.pn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77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78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9.JP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13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80.jpeg"/><Relationship Id="rId14" Type="http://schemas.openxmlformats.org/officeDocument/2006/relationships/image" Target="../media/image8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4.png"/><Relationship Id="rId5" Type="http://schemas.openxmlformats.org/officeDocument/2006/relationships/image" Target="../media/image21.svg"/><Relationship Id="rId15" Type="http://schemas.openxmlformats.org/officeDocument/2006/relationships/image" Target="../media/image15.svg"/><Relationship Id="rId10" Type="http://schemas.openxmlformats.org/officeDocument/2006/relationships/image" Target="../media/image82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.svg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1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4.png"/><Relationship Id="rId2" Type="http://schemas.openxmlformats.org/officeDocument/2006/relationships/image" Target="../media/image16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JP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5.JP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8.JP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png"/><Relationship Id="rId1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17.svg"/><Relationship Id="rId17" Type="http://schemas.openxmlformats.org/officeDocument/2006/relationships/image" Target="../media/image33.sv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svg"/><Relationship Id="rId18" Type="http://schemas.openxmlformats.org/officeDocument/2006/relationships/image" Target="../media/image11.png"/><Relationship Id="rId26" Type="http://schemas.openxmlformats.org/officeDocument/2006/relationships/image" Target="../media/image47.png"/><Relationship Id="rId3" Type="http://schemas.openxmlformats.org/officeDocument/2006/relationships/image" Target="../media/image35.svg"/><Relationship Id="rId21" Type="http://schemas.openxmlformats.org/officeDocument/2006/relationships/image" Target="../media/image42.png"/><Relationship Id="rId7" Type="http://schemas.openxmlformats.org/officeDocument/2006/relationships/image" Target="../media/image37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30.png"/><Relationship Id="rId20" Type="http://schemas.openxmlformats.org/officeDocument/2006/relationships/image" Target="../media/image41.jpe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.svg"/><Relationship Id="rId24" Type="http://schemas.openxmlformats.org/officeDocument/2006/relationships/image" Target="../media/image45.png"/><Relationship Id="rId5" Type="http://schemas.openxmlformats.org/officeDocument/2006/relationships/image" Target="../media/image2.svg"/><Relationship Id="rId15" Type="http://schemas.openxmlformats.org/officeDocument/2006/relationships/image" Target="../media/image39.svg"/><Relationship Id="rId23" Type="http://schemas.openxmlformats.org/officeDocument/2006/relationships/image" Target="../media/image44.png"/><Relationship Id="rId28" Type="http://schemas.openxmlformats.org/officeDocument/2006/relationships/image" Target="../media/image13.jpeg"/><Relationship Id="rId10" Type="http://schemas.openxmlformats.org/officeDocument/2006/relationships/image" Target="../media/image5.png"/><Relationship Id="rId19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Relationship Id="rId22" Type="http://schemas.openxmlformats.org/officeDocument/2006/relationships/image" Target="../media/image43.png"/><Relationship Id="rId27" Type="http://schemas.openxmlformats.org/officeDocument/2006/relationships/image" Target="../media/image12.png"/><Relationship Id="rId30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103.svg"/><Relationship Id="rId4" Type="http://schemas.openxmlformats.org/officeDocument/2006/relationships/image" Target="../media/image20.png"/><Relationship Id="rId9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105.svg"/><Relationship Id="rId4" Type="http://schemas.openxmlformats.org/officeDocument/2006/relationships/image" Target="../media/image20.png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33.svg"/><Relationship Id="rId18" Type="http://schemas.openxmlformats.org/officeDocument/2006/relationships/hyperlink" Target="https://brainfall.com/quizzes/which-of-these-historical-leaders-are-you/" TargetMode="External"/><Relationship Id="rId3" Type="http://schemas.openxmlformats.org/officeDocument/2006/relationships/image" Target="../media/image107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hyperlink" Target="https://www.umassglobal.edu/news-and-events/blog/what-type-of-leader-are-you-quiz" TargetMode="External"/><Relationship Id="rId2" Type="http://schemas.openxmlformats.org/officeDocument/2006/relationships/image" Target="../media/image106.png"/><Relationship Id="rId16" Type="http://schemas.openxmlformats.org/officeDocument/2006/relationships/hyperlink" Target="http://www.professorpeaches.com/wp-content/uploads/2015/02/What-is-leadership-Forb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9.svg"/><Relationship Id="rId15" Type="http://schemas.openxmlformats.org/officeDocument/2006/relationships/hyperlink" Target="https://johnmattone.com/blog/historys-5-best-leaders/#:~:text=1.-,Mahatma%20Gandhi,example%20through%20word%20and%20deed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9.svg"/><Relationship Id="rId14" Type="http://schemas.openxmlformats.org/officeDocument/2006/relationships/hyperlink" Target="https://www.forbes.com/sites/jimbarnett/2020/01/06/heres-what-happens-when-leaders-get-employee-motivation-right/?sh=4f6fa7aa5c1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9.svg"/><Relationship Id="rId18" Type="http://schemas.openxmlformats.org/officeDocument/2006/relationships/image" Target="../media/image13.jpeg"/><Relationship Id="rId3" Type="http://schemas.openxmlformats.org/officeDocument/2006/relationships/image" Target="../media/image17.svg"/><Relationship Id="rId7" Type="http://schemas.openxmlformats.org/officeDocument/2006/relationships/image" Target="../media/image49.svg"/><Relationship Id="rId12" Type="http://schemas.openxmlformats.org/officeDocument/2006/relationships/image" Target="../media/image28.png"/><Relationship Id="rId17" Type="http://schemas.openxmlformats.org/officeDocument/2006/relationships/image" Target="../media/image12.png"/><Relationship Id="rId2" Type="http://schemas.openxmlformats.org/officeDocument/2006/relationships/image" Target="../media/image16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1.svg"/><Relationship Id="rId5" Type="http://schemas.openxmlformats.org/officeDocument/2006/relationships/image" Target="../media/image19.svg"/><Relationship Id="rId15" Type="http://schemas.openxmlformats.org/officeDocument/2006/relationships/image" Target="../media/image53.sv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51.sv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.svg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7.JP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645911"/>
            <a:ext cx="9010597" cy="401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Pospeševanje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regionalnega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krepitvijo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zmogljivosti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poklicnega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izobraževanja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usposabljanja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6300"/>
              </a:lnSpc>
            </a:pPr>
            <a:r>
              <a:rPr lang="sl-SI" sz="4500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847534" y="9434788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812142"/>
            <a:ext cx="9478316" cy="132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0"/>
              </a:lnSpc>
            </a:pP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Maslow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meni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obstaja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hierarhija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petih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potreb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; ko je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vsaka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potreba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veliki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meri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zadovoljena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postane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naslednja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potreba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DOMINANTNA.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Trdi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, da je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zadovoljiti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nižjega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reda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preden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preide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višjega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64" spc="-36" dirty="0" err="1">
                <a:solidFill>
                  <a:srgbClr val="000000"/>
                </a:solidFill>
                <a:latin typeface="Abhaya Libre Regular"/>
              </a:rPr>
              <a:t>reda</a:t>
            </a:r>
            <a:r>
              <a:rPr lang="en-US" sz="2464" spc="-36" dirty="0">
                <a:solidFill>
                  <a:srgbClr val="000000"/>
                </a:solidFill>
                <a:latin typeface="Abhaya Libre Regular"/>
              </a:rPr>
              <a:t>.</a:t>
            </a:r>
            <a:r>
              <a:rPr lang="sl-SI" sz="2464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2464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9355" y="3586162"/>
            <a:ext cx="7403522" cy="55819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3816" y="915661"/>
            <a:ext cx="12953915" cy="1221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0"/>
              </a:lnSpc>
            </a:pPr>
            <a:r>
              <a:rPr lang="en-US" sz="5941" dirty="0" err="1">
                <a:solidFill>
                  <a:srgbClr val="000000"/>
                </a:solidFill>
                <a:latin typeface="Abhaya Libre Regular Bold"/>
              </a:rPr>
              <a:t>Maslowova</a:t>
            </a:r>
            <a:r>
              <a:rPr lang="en-US" sz="59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5941" dirty="0" err="1">
                <a:solidFill>
                  <a:srgbClr val="000000"/>
                </a:solidFill>
                <a:latin typeface="Abhaya Libre Regular Bold"/>
              </a:rPr>
              <a:t>hierarhija</a:t>
            </a:r>
            <a:r>
              <a:rPr lang="en-US" sz="59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5941" dirty="0" err="1">
                <a:solidFill>
                  <a:srgbClr val="000000"/>
                </a:solidFill>
                <a:latin typeface="Abhaya Libre Regular Bold"/>
              </a:rPr>
              <a:t>potreb</a:t>
            </a:r>
            <a:endParaRPr lang="en-US" sz="5941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4030"/>
              </a:lnSpc>
            </a:pPr>
            <a:r>
              <a:rPr lang="en-US" sz="4741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29000" y="290472"/>
            <a:ext cx="12801600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Osnovna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zamisel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je, da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imajo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posamezniki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potrebe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katerih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nezadovoljevanje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povzroči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Open Sans Extra Bold"/>
              </a:rPr>
              <a:t>motivacijo</a:t>
            </a:r>
            <a:r>
              <a:rPr lang="en-US" sz="1899" dirty="0">
                <a:solidFill>
                  <a:srgbClr val="000000"/>
                </a:solidFill>
                <a:latin typeface="Open Sans Extra Bold"/>
              </a:rPr>
              <a:t>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120963" y="7862457"/>
            <a:ext cx="6104305" cy="30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7"/>
              </a:lnSpc>
            </a:pPr>
            <a:r>
              <a:rPr lang="en-US" sz="1834" dirty="0">
                <a:solidFill>
                  <a:srgbClr val="04989E"/>
                </a:solidFill>
                <a:latin typeface="Open Sans Extra Bold"/>
              </a:rPr>
              <a:t>https://www.youtube.com/watch?v=O-4ithG_07Q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586AE81-7381-46A2-B999-63F7B9D989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84" y="3257521"/>
            <a:ext cx="7367682" cy="4331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372" y="7744612"/>
            <a:ext cx="1504737" cy="1579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76401" y="898136"/>
            <a:ext cx="11826448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Alderferjeva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 ERG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teorija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2372" y="2494478"/>
            <a:ext cx="9347654" cy="598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7"/>
              </a:lnSpc>
            </a:pP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Alderfer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navaja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, da je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lahko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hkrati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pomembnih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več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potreb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.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Pojasnjuje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če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potreba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višje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stopnje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ni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zadovoljena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, se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poveča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želja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zadovoljitvi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potrebe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nižje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stopnje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.</a:t>
            </a:r>
            <a:r>
              <a:rPr lang="sl-SI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V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primerjavi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Maslowovo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piramido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:</a:t>
            </a: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Obstoj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Skrbi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zagotavljanje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osnovnih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materialnih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eksistenčnih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potreb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sl-SI" sz="2819" spc="-42" dirty="0">
                <a:solidFill>
                  <a:srgbClr val="000000"/>
                </a:solidFill>
                <a:latin typeface="Abhaya Libre Regular Bold"/>
              </a:rPr>
              <a:t>S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orodnost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Želja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ohranjanju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pomembnih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medosebnih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odnosov</a:t>
            </a: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Razvoj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Notranja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želja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osebnem</a:t>
            </a:r>
            <a:r>
              <a:rPr lang="en-US" sz="2819" spc="-42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819" spc="-42" dirty="0" err="1">
                <a:solidFill>
                  <a:srgbClr val="000000"/>
                </a:solidFill>
                <a:latin typeface="Abhaya Libre Regular Bold"/>
              </a:rPr>
              <a:t>razvoju</a:t>
            </a:r>
            <a:endParaRPr lang="sl-SI" sz="2819" spc="-42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ED7D22-7604-47AF-9144-4D6F19DE0F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37" y="2434843"/>
            <a:ext cx="7394350" cy="57768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85572" y="2769856"/>
            <a:ext cx="5973728" cy="52202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73499" y="743344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McClelland</a:t>
            </a:r>
            <a:r>
              <a:rPr lang="sl-SI" sz="6410" dirty="0" err="1">
                <a:solidFill>
                  <a:srgbClr val="000000"/>
                </a:solidFill>
                <a:latin typeface="Abhaya Libre Regular"/>
              </a:rPr>
              <a:t>ova</a:t>
            </a:r>
            <a:r>
              <a:rPr lang="sl-SI" sz="6410" dirty="0">
                <a:solidFill>
                  <a:srgbClr val="000000"/>
                </a:solidFill>
                <a:latin typeface="Abhaya Libre Regular"/>
              </a:rPr>
              <a:t> teorija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9674" y="2232852"/>
            <a:ext cx="9789617" cy="681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4"/>
              </a:lnSpc>
            </a:pP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McClelland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trdi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da se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ljudje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razlikujejo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vrstah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jih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imajo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.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Navaja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sta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njihova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motivacija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uspešnost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pri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delu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povezana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s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tem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ali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imajo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dosežkih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pripadnosti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ali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moči.V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primerjavi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Maslowovo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piramido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:</a:t>
            </a:r>
            <a:endParaRPr lang="sl-SI" sz="2953" spc="-44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endParaRPr lang="sl-SI" sz="2953" spc="-44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Potrebe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dosežkih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Želja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odličnosti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doseganju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standardov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prizadevanju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uspeh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2953" spc="-44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endParaRPr lang="sl-SI" sz="2953" spc="-44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moči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tem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druge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prisilimo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da se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obnašajo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tako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kot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se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sicer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ne bi</a:t>
            </a:r>
            <a:r>
              <a:rPr lang="sl-SI" sz="2953" spc="-44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endParaRPr lang="sl-SI" sz="2953" spc="-44" dirty="0">
              <a:solidFill>
                <a:srgbClr val="000000"/>
              </a:solidFill>
              <a:latin typeface="Abhaya Libre Regular Bold"/>
            </a:endParaRP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Potreba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pripadnosti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želja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po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prijateljskih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tesnih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medosebnih</a:t>
            </a:r>
            <a:r>
              <a:rPr lang="en-US" sz="2953" spc="-44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953" spc="-44" dirty="0" err="1">
                <a:solidFill>
                  <a:srgbClr val="000000"/>
                </a:solidFill>
                <a:latin typeface="Abhaya Libre Regular Bold"/>
              </a:rPr>
              <a:t>odnosih</a:t>
            </a:r>
            <a:endParaRPr lang="en-US" sz="2953" spc="-44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25389" y="2180334"/>
            <a:ext cx="7322621" cy="52837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4646" y="1576172"/>
            <a:ext cx="8398749" cy="994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39"/>
              </a:lnSpc>
            </a:pP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Helzberg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navaja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morajo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higienski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dejavniki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izpolnjeni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naj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oseba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nezadovoljna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Trdi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, da ne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bodo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pripeljali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zadovoljstva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vendar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motivatorji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vodijo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670" spc="-40" dirty="0" err="1">
                <a:solidFill>
                  <a:srgbClr val="000000"/>
                </a:solidFill>
                <a:latin typeface="Abhaya Libre Regular"/>
              </a:rPr>
              <a:t>zadovoljstva</a:t>
            </a:r>
            <a:r>
              <a:rPr lang="en-US" sz="2670" spc="-40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739"/>
              </a:lnSpc>
            </a:pPr>
            <a:endParaRPr lang="sl-SI" sz="2670" spc="-4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739"/>
              </a:lnSpc>
            </a:pPr>
            <a:r>
              <a:rPr lang="sl-SI" sz="2670" u="sng" spc="-40" dirty="0">
                <a:solidFill>
                  <a:srgbClr val="000000"/>
                </a:solidFill>
                <a:latin typeface="Abhaya Libre Regular"/>
              </a:rPr>
              <a:t>Higienski dejavniki - vir nezadovoljstva:</a:t>
            </a:r>
          </a:p>
          <a:p>
            <a:pPr algn="just">
              <a:lnSpc>
                <a:spcPts val="3739"/>
              </a:lnSpc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    Zunanji dejavniki (kontekst dela) 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Politika in upravljanje podjetja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Nezadovoljen odnos z nadrejenim delavci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Slabi medosebni odnosi s sodelavci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Slabi delovni pogoji</a:t>
            </a:r>
          </a:p>
          <a:p>
            <a:pPr algn="just">
              <a:lnSpc>
                <a:spcPts val="3739"/>
              </a:lnSpc>
            </a:pPr>
            <a:endParaRPr lang="sl-SI" sz="2670" u="sng" spc="-4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739"/>
              </a:lnSpc>
            </a:pPr>
            <a:r>
              <a:rPr lang="sl-SI" sz="2670" u="sng" spc="-40" dirty="0">
                <a:solidFill>
                  <a:srgbClr val="000000"/>
                </a:solidFill>
                <a:latin typeface="Abhaya Libre Regular"/>
              </a:rPr>
              <a:t>Motivatorji - vir zadovoljstva:</a:t>
            </a:r>
          </a:p>
          <a:p>
            <a:pPr algn="just">
              <a:lnSpc>
                <a:spcPts val="3739"/>
              </a:lnSpc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Notranji dejavniki (vsebina dela)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Dosežki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Priznanje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zahtevno, raznoliko ali zanimivo delo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Odgovornost</a:t>
            </a:r>
          </a:p>
          <a:p>
            <a:pPr marL="457200" indent="-457200" algn="just">
              <a:lnSpc>
                <a:spcPts val="3739"/>
              </a:lnSpc>
              <a:buFont typeface="Arial" panose="020B0604020202020204" pitchFamily="34" charset="0"/>
              <a:buChar char="•"/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napredovanje</a:t>
            </a:r>
          </a:p>
          <a:p>
            <a:pPr algn="just">
              <a:lnSpc>
                <a:spcPts val="3739"/>
              </a:lnSpc>
            </a:pPr>
            <a:endParaRPr lang="en-US" sz="2670" spc="-40" dirty="0">
              <a:solidFill>
                <a:srgbClr val="000000"/>
              </a:solidFill>
              <a:latin typeface="Abhaya Libre Regular"/>
            </a:endParaRPr>
          </a:p>
          <a:p>
            <a:pPr marL="768831" lvl="2" algn="just">
              <a:lnSpc>
                <a:spcPts val="3739"/>
              </a:lnSpc>
            </a:pPr>
            <a:endParaRPr lang="en-US" sz="2670" spc="-4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739"/>
              </a:lnSpc>
            </a:pPr>
            <a:r>
              <a:rPr lang="sl-SI" sz="2670" spc="-40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2670" spc="-4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836192"/>
            <a:ext cx="14957942" cy="1284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5210" dirty="0" err="1">
                <a:solidFill>
                  <a:srgbClr val="000000"/>
                </a:solidFill>
                <a:latin typeface="Abhaya Libre Regular Bold"/>
              </a:rPr>
              <a:t>Herzbergova</a:t>
            </a:r>
            <a:r>
              <a:rPr lang="en-US" sz="52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5210" dirty="0" err="1">
                <a:solidFill>
                  <a:srgbClr val="000000"/>
                </a:solidFill>
                <a:latin typeface="Abhaya Libre Regular Bold"/>
              </a:rPr>
              <a:t>motivacijsko-higienska</a:t>
            </a:r>
            <a:r>
              <a:rPr lang="en-US" sz="52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5210" dirty="0" err="1">
                <a:solidFill>
                  <a:srgbClr val="000000"/>
                </a:solidFill>
                <a:latin typeface="Abhaya Libre Regular Bold"/>
              </a:rPr>
              <a:t>teorija</a:t>
            </a:r>
            <a:endParaRPr lang="en-US" sz="52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52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-297679" y="-1492240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69334" y="3364205"/>
            <a:ext cx="6807912" cy="351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2"/>
              </a:lnSpc>
            </a:pPr>
            <a:endParaRPr dirty="0"/>
          </a:p>
          <a:p>
            <a:pPr algn="just">
              <a:lnSpc>
                <a:spcPts val="4622"/>
              </a:lnSpc>
            </a:pP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Teorija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, po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kateri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posamezniki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ravnajo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glede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to,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njihov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trud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pripeljal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dobrega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rezultata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dobremu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rezultatu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sledil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določen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izid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je ta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izid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zanje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01" spc="-49" dirty="0" err="1">
                <a:solidFill>
                  <a:srgbClr val="000000"/>
                </a:solidFill>
                <a:latin typeface="Abhaya Libre Regular"/>
              </a:rPr>
              <a:t>privlačen</a:t>
            </a:r>
            <a:r>
              <a:rPr lang="en-US" sz="3301" spc="-49" dirty="0">
                <a:solidFill>
                  <a:srgbClr val="000000"/>
                </a:solidFill>
                <a:latin typeface="Abhaya Libre Regular"/>
              </a:rPr>
              <a:t>.</a:t>
            </a:r>
            <a:r>
              <a:rPr lang="sl-SI" sz="3301" spc="-49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3301" spc="-49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63523" y="2066799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Teorija pričakovanj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14601" y="1154767"/>
            <a:ext cx="12452082" cy="322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 Extra Bold"/>
              </a:rPr>
              <a:t>Dejanski proces motivacije temelji na dveh teorijah: teoriji pričakovanj in teoriji postavljanja ciljev.</a:t>
            </a:r>
            <a:endParaRPr lang="en-US" sz="189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73290" y="5759685"/>
            <a:ext cx="4464" cy="15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16506" y="7824406"/>
            <a:ext cx="7136847" cy="33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025" dirty="0">
                <a:solidFill>
                  <a:srgbClr val="04989E"/>
                </a:solidFill>
                <a:latin typeface="Open Sans Extra Bold"/>
              </a:rPr>
              <a:t>https://www.youtube.com/watch?v=mnfHGPM3e8o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057588E-D561-4F32-A4F9-D43547AE5E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95" y="3217024"/>
            <a:ext cx="7329467" cy="4507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5819" y="1847461"/>
            <a:ext cx="6982069" cy="4215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7"/>
              </a:lnSpc>
            </a:pP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Teorija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sl-SI" sz="2333" spc="-35" dirty="0">
                <a:solidFill>
                  <a:srgbClr val="000000"/>
                </a:solidFill>
                <a:latin typeface="Abhaya Libre Regular"/>
              </a:rPr>
              <a:t>kjer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specifični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zahtevni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cilji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vodijo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večji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333" spc="-35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Cilji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zaposlenim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povedo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storiti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truda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bo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vložiti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2333" spc="-35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Specifični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cilji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povečujejo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uspešnost</a:t>
            </a:r>
            <a:endParaRPr lang="sl-SI" sz="2333" spc="-35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Zahtevni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cilji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sprejeti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vodijo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večji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enostavni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cilji</a:t>
            </a:r>
            <a:endParaRPr lang="sl-SI" sz="2333" spc="-35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Povratne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informacije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vodijo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k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večji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uspešnosti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nepovratne</a:t>
            </a:r>
            <a:r>
              <a:rPr lang="en-US" sz="2333" spc="-35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333" spc="-35" dirty="0" err="1">
                <a:solidFill>
                  <a:srgbClr val="000000"/>
                </a:solidFill>
                <a:latin typeface="Abhaya Libre Regular"/>
              </a:rPr>
              <a:t>informacije</a:t>
            </a:r>
            <a:endParaRPr lang="sl-SI" sz="2333" spc="-35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267"/>
              </a:lnSpc>
            </a:pPr>
            <a:endParaRPr lang="en-US" sz="2333" spc="-35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79467" y="2045219"/>
            <a:ext cx="9939452" cy="61965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" y="665928"/>
            <a:ext cx="12369969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Teorija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postavljanja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ciljev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73290" y="5759685"/>
            <a:ext cx="4464" cy="15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73959" y="8972867"/>
            <a:ext cx="5664547" cy="28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04989E"/>
                </a:solidFill>
                <a:latin typeface="Open Sans Extra Bold"/>
              </a:rPr>
              <a:t>https://www.youtube.com/watch?v=dWOt2HyjCno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8562B6-2E5F-4659-BA50-667D50CB0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14" y="5634991"/>
            <a:ext cx="5422191" cy="32702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-297679" y="-1492240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08605" y="1712959"/>
            <a:ext cx="13289210" cy="65624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73290" y="5759685"/>
            <a:ext cx="4464" cy="15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829820" y="2539753"/>
            <a:ext cx="2723974" cy="2859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E9B9B4B-E76F-4D8B-9C50-FADEDA7D12C4}"/>
              </a:ext>
            </a:extLst>
          </p:cNvPr>
          <p:cNvSpPr txBox="1"/>
          <p:nvPr/>
        </p:nvSpPr>
        <p:spPr>
          <a:xfrm>
            <a:off x="7540526" y="1889538"/>
            <a:ext cx="6087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/>
              <a:t>Načini motiviranja ljudi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A5E66A6-AF54-4D06-B488-EEC4D78D4681}"/>
              </a:ext>
            </a:extLst>
          </p:cNvPr>
          <p:cNvSpPr txBox="1"/>
          <p:nvPr/>
        </p:nvSpPr>
        <p:spPr>
          <a:xfrm>
            <a:off x="3020690" y="4106224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Učenje, Treniranje,  </a:t>
            </a:r>
            <a:r>
              <a:rPr lang="sl-SI" dirty="0" err="1"/>
              <a:t>Dodelejvanje</a:t>
            </a:r>
            <a:r>
              <a:rPr lang="sl-SI" dirty="0"/>
              <a:t> nalog, </a:t>
            </a:r>
          </a:p>
          <a:p>
            <a:r>
              <a:rPr lang="sl-SI" dirty="0"/>
              <a:t>Nagrade za dobro opravljeno delo,  Cenjene nagrade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1218" y="4452350"/>
            <a:ext cx="12468935" cy="146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14"/>
              </a:lnSpc>
            </a:pPr>
            <a:r>
              <a:rPr lang="en-US" sz="12252" dirty="0">
                <a:solidFill>
                  <a:srgbClr val="000000"/>
                </a:solidFill>
                <a:latin typeface="Abhaya Libre Regular"/>
              </a:rPr>
              <a:t>3. </a:t>
            </a:r>
            <a:r>
              <a:rPr lang="en-US" sz="12252" dirty="0" err="1">
                <a:solidFill>
                  <a:srgbClr val="000000"/>
                </a:solidFill>
                <a:latin typeface="Abhaya Libre Regular"/>
              </a:rPr>
              <a:t>Vod</a:t>
            </a:r>
            <a:r>
              <a:rPr lang="sl-SI" sz="12252" dirty="0" err="1">
                <a:solidFill>
                  <a:srgbClr val="000000"/>
                </a:solidFill>
                <a:latin typeface="Abhaya Libre Regular"/>
              </a:rPr>
              <a:t>enje</a:t>
            </a:r>
            <a:endParaRPr lang="en-US" sz="12252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96293" y="9038848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36636">
            <a:off x="-720080" y="1189828"/>
            <a:ext cx="3334026" cy="35884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994360" y="5920903"/>
            <a:ext cx="4537024" cy="1263397"/>
            <a:chOff x="0" y="0"/>
            <a:chExt cx="6049366" cy="168453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49366" cy="967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716631"/>
              <a:ext cx="6049366" cy="96789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43029" y="3013246"/>
            <a:ext cx="6891735" cy="49226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95739" y="1409598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4- 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Kaj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vodenje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557050"/>
            <a:ext cx="7812622" cy="632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6887" lvl="1" algn="just">
              <a:lnSpc>
                <a:spcPts val="4498"/>
              </a:lnSpc>
            </a:pPr>
            <a:r>
              <a:rPr lang="sl-SI" sz="3213" spc="-48" dirty="0">
                <a:solidFill>
                  <a:srgbClr val="000000"/>
                </a:solidFill>
                <a:latin typeface="Abhaya Libre Regular Bold"/>
              </a:rPr>
              <a:t>Motivacijo lahko opredelimo kot kombinacijo notranjih in zunanjih dejavnikov, ki v ljudeh spodbujajo željo in energijo, da se nenehno zanimajo in posvečajo delu, vlogi ali predmetu ali da se trudijo za dosego cilja. Z drugimi besedami, gre za intenzivnost, usmerjenost in vztrajnost prizadevanj, ki jih oseba kaže pri doseganju cilja:</a:t>
            </a:r>
          </a:p>
          <a:p>
            <a:pPr marL="804087" lvl="1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sl-SI" sz="3213" spc="-48" dirty="0">
                <a:solidFill>
                  <a:srgbClr val="000000"/>
                </a:solidFill>
                <a:latin typeface="Abhaya Libre Regular Bold"/>
              </a:rPr>
              <a:t>Intenzivnost: kako zelo se oseba trudi.</a:t>
            </a:r>
          </a:p>
          <a:p>
            <a:pPr marL="804087" lvl="1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sl-SI" sz="3213" spc="-48" dirty="0">
                <a:solidFill>
                  <a:srgbClr val="000000"/>
                </a:solidFill>
                <a:latin typeface="Abhaya Libre Regular Bold"/>
              </a:rPr>
              <a:t>Smer: kam je usmerjen napor.</a:t>
            </a:r>
          </a:p>
          <a:p>
            <a:pPr marL="804087" lvl="1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sl-SI" sz="3213" spc="-48" dirty="0">
                <a:solidFill>
                  <a:srgbClr val="000000"/>
                </a:solidFill>
                <a:latin typeface="Abhaya Libre Regular Bold"/>
              </a:rPr>
              <a:t>Vztrajnost: kako dolgo se trud ohranja.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1144" y="2693946"/>
            <a:ext cx="12325712" cy="334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4.Teori</a:t>
            </a:r>
            <a:r>
              <a:rPr lang="sl-SI" sz="14030" dirty="0">
                <a:solidFill>
                  <a:srgbClr val="000000"/>
                </a:solidFill>
                <a:latin typeface="Abhaya Libre Regular"/>
              </a:rPr>
              <a:t>je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algn="ctr">
              <a:lnSpc>
                <a:spcPts val="12486"/>
              </a:lnSpc>
            </a:pPr>
            <a:r>
              <a:rPr lang="sl-SI" sz="14030" dirty="0">
                <a:solidFill>
                  <a:srgbClr val="000000"/>
                </a:solidFill>
                <a:latin typeface="Abhaya Libre Regular"/>
              </a:rPr>
              <a:t>vodenja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5757" y="4410026"/>
            <a:ext cx="14307856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sl-SI" sz="9000" dirty="0">
                <a:solidFill>
                  <a:srgbClr val="04989E"/>
                </a:solidFill>
                <a:latin typeface="Abhaya Libre Regular"/>
              </a:rPr>
              <a:t>V</a:t>
            </a: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odenje</a:t>
            </a:r>
            <a:r>
              <a:rPr lang="sl-SI" sz="9000" dirty="0">
                <a:solidFill>
                  <a:srgbClr val="04989E"/>
                </a:solidFill>
                <a:latin typeface="Abhaya Libre Regular"/>
              </a:rPr>
              <a:t> in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motivacija</a:t>
            </a:r>
            <a:endParaRPr lang="en-US" sz="90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7013" y="1552078"/>
            <a:ext cx="11206786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Teorije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nepredvidljivih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dogodkov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7013" y="2932414"/>
            <a:ext cx="6947537" cy="500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581" lvl="1" indent="-381290" algn="just">
              <a:lnSpc>
                <a:spcPts val="4944"/>
              </a:lnSpc>
              <a:buFont typeface="Arial"/>
              <a:buChar char="•"/>
            </a:pP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Čeprav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nam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teorije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lastnosti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vedenja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pomagajo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razumeti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vodenje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, pa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manjka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pomembna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komponenta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okolje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katerem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vodja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obstaja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3532" spc="-52" dirty="0">
              <a:solidFill>
                <a:srgbClr val="000000"/>
              </a:solidFill>
              <a:latin typeface="Abhaya Libre Regular"/>
            </a:endParaRPr>
          </a:p>
          <a:p>
            <a:pPr marL="762581" lvl="1" indent="-381290" algn="just">
              <a:lnSpc>
                <a:spcPts val="4944"/>
              </a:lnSpc>
              <a:buFont typeface="Arial"/>
              <a:buChar char="•"/>
            </a:pP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Teorija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nepredvidljivih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okoliščin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obravnava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ta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dodatni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vidik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študij</a:t>
            </a:r>
            <a:r>
              <a:rPr lang="en-US" sz="3532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532" spc="-52" dirty="0" err="1">
                <a:solidFill>
                  <a:srgbClr val="000000"/>
                </a:solidFill>
                <a:latin typeface="Abhaya Libre Regular"/>
              </a:rPr>
              <a:t>učinkovitosti</a:t>
            </a:r>
            <a:endParaRPr lang="en-US" sz="3532" spc="-52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33299" y="7802171"/>
            <a:ext cx="6720055" cy="336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6" dirty="0">
                <a:solidFill>
                  <a:srgbClr val="04989E"/>
                </a:solidFill>
                <a:latin typeface="Open Sans Extra Bold"/>
              </a:rPr>
              <a:t>https://www.youtube.com/watch?v=lCbDRM1IvZY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34C01A-30A2-4A17-8F54-F791386FC1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45" y="3267518"/>
            <a:ext cx="6815861" cy="42757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0" y="723798"/>
            <a:ext cx="12065169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Fiedlerjev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model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150" y="1793092"/>
            <a:ext cx="9886879" cy="797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Učinkovito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delovanje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skupine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odvisno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od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ustreznega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ujemanja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sloga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vodenja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s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situacijo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Predpostavlja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da je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stil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vodenja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stalen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Upošteva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tri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situacijske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dejavnike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: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odnos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med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članom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stopnja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zaupanja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Struktura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nalog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stopnja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strukturiranosti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delovnih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mest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M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oč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položaja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sposobnost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zaposluje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odpušča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nagrajuje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Za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učinkovito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vodenje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: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zamenjati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treba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ustreza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razmeram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ali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pa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spremeniti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situacijske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spremenljivke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ustrezajo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trenutnemu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en-US" sz="3394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752"/>
              </a:lnSpc>
            </a:pPr>
            <a:endParaRPr lang="en-US" sz="3394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380336" y="7115438"/>
            <a:ext cx="6260514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1917" dirty="0">
                <a:solidFill>
                  <a:srgbClr val="04989E"/>
                </a:solidFill>
                <a:latin typeface="Open Sans Extra Bold"/>
              </a:rPr>
              <a:t>https://www.youtube.com/watch?v=1eO5j2w03uI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7BE6B31-CD53-4C7C-BA89-A0D0341195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17" y="2824146"/>
            <a:ext cx="6609551" cy="40500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22646" y="3326119"/>
            <a:ext cx="7223075" cy="36347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43000" y="723798"/>
            <a:ext cx="121413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Sodobne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teorije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6548" y="2407145"/>
            <a:ext cx="9213907" cy="674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Poudarek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vodji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komunikatorju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Vodje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posamezniki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, ki s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svojimi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besedami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idejami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vedenjem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navdihujejo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sledilce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endParaRPr lang="sl-SI" sz="3394" spc="-50" dirty="0">
              <a:solidFill>
                <a:srgbClr val="000000"/>
              </a:solidFill>
              <a:latin typeface="Abhaya Libre Regular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Štiri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sodobne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teorije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vodenja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: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marL="732955" lvl="1" indent="-366477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Karizmatično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vodenje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732955" lvl="1" indent="-366477">
              <a:lnSpc>
                <a:spcPts val="4752"/>
              </a:lnSpc>
              <a:buFont typeface="Arial"/>
              <a:buChar char="•"/>
            </a:pP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transformacijsko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transakcijsko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vodenje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732955" lvl="1" indent="-366477">
              <a:lnSpc>
                <a:spcPts val="4752"/>
              </a:lnSpc>
              <a:buFont typeface="Arial"/>
              <a:buChar char="•"/>
            </a:pP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avtentično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vodenje</a:t>
            </a:r>
            <a:r>
              <a:rPr lang="sl-SI" sz="3394" spc="-50" dirty="0">
                <a:solidFill>
                  <a:srgbClr val="000000"/>
                </a:solidFill>
                <a:latin typeface="Abhaya Libre Regular"/>
              </a:rPr>
              <a:t>, </a:t>
            </a:r>
          </a:p>
          <a:p>
            <a:pPr marL="732955" lvl="1" indent="-366477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služabniško</a:t>
            </a:r>
            <a:r>
              <a:rPr lang="en-US" sz="3394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"/>
              </a:rPr>
              <a:t>vodenje</a:t>
            </a:r>
            <a:endParaRPr lang="en-US" sz="3394" spc="-50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752"/>
              </a:lnSpc>
            </a:pPr>
            <a:endParaRPr lang="en-US" sz="3394" spc="-50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752"/>
              </a:lnSpc>
            </a:pPr>
            <a:endParaRPr lang="en-US" sz="3394" spc="-5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15353" y="1869292"/>
            <a:ext cx="10843265" cy="65916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55263" y="866278"/>
            <a:ext cx="10829106" cy="1242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Karizmatično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vodstvo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700447" y="7752292"/>
            <a:ext cx="11285288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723798"/>
            <a:ext cx="14438733" cy="1252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Transformacijsko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transakcijsko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vodstvo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105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0664" y="1961653"/>
            <a:ext cx="10052536" cy="8594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6478" lvl="1" algn="just">
              <a:lnSpc>
                <a:spcPts val="4752"/>
              </a:lnSpc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Transakcijsko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vodenje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:</a:t>
            </a: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usmerjajo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ali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motivirajo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svoje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sledilce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smeri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zastavljenih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ciljev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razjasnitvijo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zahtev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glede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vloge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nalog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394" spc="-50" dirty="0">
              <a:solidFill>
                <a:srgbClr val="000000"/>
              </a:solidFill>
              <a:latin typeface="Abhaya Libre Regular Bold"/>
            </a:endParaRPr>
          </a:p>
          <a:p>
            <a:pPr marL="366478" lvl="1" algn="just">
              <a:lnSpc>
                <a:spcPts val="4752"/>
              </a:lnSpc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Transformacijski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vodje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: </a:t>
            </a:r>
          </a:p>
          <a:p>
            <a:pPr marL="823678" lvl="1" indent="-457200" algn="just">
              <a:lnSpc>
                <a:spcPts val="4752"/>
              </a:lnSpc>
              <a:buFont typeface="Arial" panose="020B0604020202020204" pitchFamily="34" charset="0"/>
              <a:buChar char="•"/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navdihujejo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sledilce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presežejo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lastne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interese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v dobro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organizacije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;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sledilce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imajo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lahko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globok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izjemen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učinek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marL="366478" lvl="1">
              <a:lnSpc>
                <a:spcPts val="4752"/>
              </a:lnSpc>
            </a:pP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Ne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gre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nasprotujoče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temveč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dopolnjujoče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se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pristope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k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vodenju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marL="366478" lvl="1">
              <a:lnSpc>
                <a:spcPts val="4752"/>
              </a:lnSpc>
            </a:pP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Veliki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transformacijski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vodje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morajo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biti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tudi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transakcijski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;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samo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ena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vrsta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ni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dovolj</a:t>
            </a:r>
            <a:r>
              <a:rPr lang="en-US" sz="3394" spc="-50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394" spc="-50" dirty="0" err="1">
                <a:solidFill>
                  <a:srgbClr val="000000"/>
                </a:solidFill>
                <a:latin typeface="Abhaya Libre Regular Bold"/>
              </a:rPr>
              <a:t>uspeh</a:t>
            </a:r>
            <a:r>
              <a:rPr lang="sl-SI" sz="3394" spc="-50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en-US" sz="3394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752"/>
              </a:lnSpc>
            </a:pPr>
            <a:endParaRPr lang="en-US" sz="3394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752"/>
              </a:lnSpc>
            </a:pPr>
            <a:endParaRPr lang="en-US" sz="3394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33571" y="7448302"/>
            <a:ext cx="6025729" cy="30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dirty="0">
                <a:solidFill>
                  <a:srgbClr val="04989E"/>
                </a:solidFill>
                <a:latin typeface="Open Sans Extra Bold"/>
              </a:rPr>
              <a:t>https://www.youtube.com/watch?v=ddt_IGMMOrI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D0B7C-6264-4629-8760-2F70FEB665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30" y="3229100"/>
            <a:ext cx="6740735" cy="4121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71417" y="2454280"/>
            <a:ext cx="7477369" cy="62066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90600" y="866278"/>
            <a:ext cx="14133933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Avtentičn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i vodja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6393" y="2104134"/>
            <a:ext cx="9577831" cy="805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410" lvl="1" algn="just">
              <a:lnSpc>
                <a:spcPts val="4466"/>
              </a:lnSpc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Avtentični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voditelji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sprejemajo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napake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, so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nesebični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pošteni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vedo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kdo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so, v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verjamejo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cenijo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ter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delujejo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temi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vrednotami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prepričanji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344410" lvl="1" algn="just">
              <a:lnSpc>
                <a:spcPts val="4466"/>
              </a:lnSpc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Osredotočenost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: 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801610" lvl="1" indent="-457200" algn="just">
              <a:lnSpc>
                <a:spcPts val="4466"/>
              </a:lnSpc>
              <a:buFont typeface="Arial" panose="020B0604020202020204" pitchFamily="34" charset="0"/>
              <a:buChar char="•"/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Moralni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vidiki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vodenja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 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801610" lvl="1" indent="-457200" algn="just">
              <a:lnSpc>
                <a:spcPts val="4466"/>
              </a:lnSpc>
              <a:buFont typeface="Arial" panose="020B0604020202020204" pitchFamily="34" charset="0"/>
              <a:buChar char="•"/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Povezano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etiko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vodenjem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801610" lvl="1" indent="-457200" algn="just">
              <a:lnSpc>
                <a:spcPts val="4466"/>
              </a:lnSpc>
              <a:buFont typeface="Arial" panose="020B0604020202020204" pitchFamily="34" charset="0"/>
              <a:buChar char="•"/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Voditeljstvo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osvobojeno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vrednot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344410" lvl="1" algn="just">
              <a:lnSpc>
                <a:spcPts val="4466"/>
              </a:lnSpc>
            </a:pP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Martin Luther King =/= Hitler</a:t>
            </a:r>
            <a:r>
              <a:rPr lang="sl-SI" sz="3190" spc="-47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marL="344410" lvl="1" algn="just">
              <a:lnSpc>
                <a:spcPts val="4466"/>
              </a:lnSpc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Etični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voditelji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Uporabljajo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karizmo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moč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družbeno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konstruktiven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služijo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drugim</a:t>
            </a:r>
            <a:endParaRPr lang="sl-SI" sz="3190" spc="-47" dirty="0">
              <a:solidFill>
                <a:srgbClr val="000000"/>
              </a:solidFill>
              <a:latin typeface="Abhaya Libre Regular"/>
            </a:endParaRPr>
          </a:p>
          <a:p>
            <a:pPr marL="344410" lvl="1" algn="just">
              <a:lnSpc>
                <a:spcPts val="4466"/>
              </a:lnSpc>
            </a:pP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Neetični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voditelji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Uporabljajo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karizmo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moč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krepitev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moči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nad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sledilci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usmerjeno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lastne</a:t>
            </a:r>
            <a:r>
              <a:rPr lang="en-US" sz="319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"/>
              </a:rPr>
              <a:t>cilje</a:t>
            </a:r>
            <a:r>
              <a:rPr lang="sl-SI" sz="319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90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3190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319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1101" r="1101"/>
          <a:stretch>
            <a:fillRect/>
          </a:stretch>
        </p:blipFill>
        <p:spPr>
          <a:xfrm>
            <a:off x="10432226" y="2942486"/>
            <a:ext cx="7511485" cy="47015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36461" y="1134671"/>
            <a:ext cx="1141507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Zaupanje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0510" y="2575761"/>
            <a:ext cx="9577831" cy="113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66"/>
              </a:lnSpc>
            </a:pPr>
            <a:endParaRPr dirty="0"/>
          </a:p>
          <a:p>
            <a:pPr algn="just">
              <a:lnSpc>
                <a:spcPts val="4466"/>
              </a:lnSpc>
            </a:pPr>
            <a:endParaRPr lang="en-US" sz="319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5E81E8C-9217-4AB2-AE94-02AFE85F13D5}"/>
              </a:ext>
            </a:extLst>
          </p:cNvPr>
          <p:cNvSpPr txBox="1"/>
          <p:nvPr/>
        </p:nvSpPr>
        <p:spPr>
          <a:xfrm>
            <a:off x="1180845" y="2795599"/>
            <a:ext cx="85445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Fiziološko stanje, zaradi katerega se strinjate, da se boste izpostavili drugemu, ker pozitivno pričakujete, kako se bodo stvari odvijale.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Ključna lastnost, povezana z vodenjem (uspešnostjo)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Prepričanje, da moji interesi ne bodo zlorabljeni - svoja dejanja in stališča bom uskladil z vedenjem/zahtevami vodje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1134671"/>
            <a:ext cx="11415078" cy="282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Izzivi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pri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vodenju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9975" y="1901748"/>
            <a:ext cx="11587855" cy="762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66"/>
              </a:lnSpc>
            </a:pPr>
            <a:endParaRPr sz="32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Voditeljstvo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pogosto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atribucija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ki jo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ljudje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pripisujejo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drugim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posameznikom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(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stereotipi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voditeljih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;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osredotočanje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njihov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videz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in ne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njihove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dejanske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dosežke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).</a:t>
            </a:r>
            <a:endParaRPr lang="sl-SI" sz="3200" spc="-44" dirty="0">
              <a:solidFill>
                <a:srgbClr val="000000"/>
              </a:solidFill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Nadomestki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/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nevtralizatorji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vodenja</a:t>
            </a:r>
            <a:r>
              <a:rPr lang="sl-SI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-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Poenostavljeno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misliti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da 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voditeljevo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delovanje</a:t>
            </a:r>
            <a:r>
              <a:rPr lang="sl-SI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deluje na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vse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: V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številnih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situacijah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voditeljevo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delovanje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ne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vpliva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rezultate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sledilcev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(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pomembnejši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formalni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organizacijski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cilji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toga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pravila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postopki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povezane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delovne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skupine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organizacijske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nagrade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...).</a:t>
            </a:r>
            <a:endParaRPr lang="sl-SI" sz="3200" spc="-44" dirty="0">
              <a:solidFill>
                <a:srgbClr val="000000"/>
              </a:solidFill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Spletno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vodenje</a:t>
            </a:r>
            <a:r>
              <a:rPr lang="sl-SI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-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Zaupanje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in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medsebojno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razumevanje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je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še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posebej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težko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doseči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brez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neposredne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interakcije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(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pisne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spretnosti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sporočanje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podpore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in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zaupanja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so pri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tem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3200" spc="-44" dirty="0" err="1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ključne</a:t>
            </a:r>
            <a:r>
              <a:rPr lang="en-US" sz="3200" spc="-44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)</a:t>
            </a:r>
            <a:endParaRPr lang="en-US" sz="2990" spc="-4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2990" spc="-4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2990" spc="-4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097698" y="3852923"/>
            <a:ext cx="4466306" cy="325634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682B378-E0FC-4260-BA10-2D7F083ECCC4}"/>
              </a:ext>
            </a:extLst>
          </p:cNvPr>
          <p:cNvSpPr txBox="1"/>
          <p:nvPr/>
        </p:nvSpPr>
        <p:spPr>
          <a:xfrm>
            <a:off x="-1292290" y="9201930"/>
            <a:ext cx="13053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Izzivi pri vodenju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85428" y="2754125"/>
            <a:ext cx="6720507" cy="17545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400" y="1134671"/>
            <a:ext cx="14788603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 Bold"/>
              </a:rPr>
              <a:t>Ali je mogoče ljudi usposobiti za novo vodstvo?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2277" y="4116533"/>
            <a:ext cx="9577831" cy="344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Ali je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mogoče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ljudi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usposobiti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za novo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vodstvo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?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Ljudi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mogoče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usposobiti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sprejemanje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lastnih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pristopov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k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vodenju</a:t>
            </a:r>
            <a:r>
              <a:rPr lang="sl-SI" sz="3190" spc="-47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Vodje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lahko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oblikujejo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programe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izboljšanje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da bi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odpravili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svoje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slabosti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sodelujejo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s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trenerji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da bi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razvili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svoje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vodstvene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sposobnosti</a:t>
            </a:r>
            <a:r>
              <a:rPr lang="sl-SI" sz="3190" spc="-47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en-US" sz="3190" spc="-47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68400" y="9258300"/>
            <a:ext cx="889127" cy="9234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53801" y="8687940"/>
            <a:ext cx="6352134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4" dirty="0">
                <a:solidFill>
                  <a:srgbClr val="04989E"/>
                </a:solidFill>
                <a:latin typeface="Open Sans Extra Bold"/>
              </a:rPr>
              <a:t>https://www.youtube.com/watch?v=FRsJbpppvEU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905232-7E33-4388-89B0-2441406D8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11" y="4580595"/>
            <a:ext cx="6654339" cy="4035413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1557BBF-544A-4082-A95D-8E3D9F7F1684}"/>
              </a:ext>
            </a:extLst>
          </p:cNvPr>
          <p:cNvSpPr txBox="1"/>
          <p:nvPr/>
        </p:nvSpPr>
        <p:spPr>
          <a:xfrm>
            <a:off x="-1292290" y="9201930"/>
            <a:ext cx="13053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Ali je mogoče ljudi usposobiti za novo vodstvo?</a:t>
            </a:r>
            <a:endParaRPr lang="sl-S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5138" y="1556296"/>
            <a:ext cx="12852029" cy="8154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5.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Najpomembnejši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voditelji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motivacijske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osebnosti</a:t>
            </a:r>
            <a:endParaRPr lang="en-US" sz="1403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6101920" y="-298693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4756" y="1596228"/>
            <a:ext cx="1562348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600" dirty="0">
                <a:solidFill>
                  <a:srgbClr val="000000"/>
                </a:solidFill>
                <a:latin typeface="Abhaya Libre Regular Bold"/>
              </a:rPr>
              <a:t>Izjava o omejenosti odgovornosti</a:t>
            </a:r>
            <a:endParaRPr lang="en-US" sz="6600" dirty="0">
              <a:solidFill>
                <a:srgbClr val="000000"/>
              </a:solidFill>
              <a:latin typeface="Abhaya Libre Regular Bold"/>
            </a:endParaRPr>
          </a:p>
          <a:p>
            <a:pPr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4075" y="2828851"/>
            <a:ext cx="15741892" cy="318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</a:pPr>
            <a:endParaRPr lang="sl-SI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2380"/>
              </a:lnSpc>
            </a:pP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Podpora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pripravo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pomeni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podpore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vsebini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odraža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le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stališča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avtorjev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odgovorna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kakršno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koli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informacij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ta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vsebuje</a:t>
            </a:r>
            <a:endParaRPr lang="sl-SI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2380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Proje</a:t>
            </a:r>
            <a:r>
              <a:rPr lang="sl-SI" sz="3299" spc="-49" dirty="0">
                <a:solidFill>
                  <a:srgbClr val="000000"/>
                </a:solidFill>
                <a:latin typeface="Abhaya Libre Regular"/>
              </a:rPr>
              <a:t>k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t Nº: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899065" y="9421791"/>
            <a:ext cx="2360235" cy="6027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819925"/>
            <a:ext cx="11415078" cy="297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>
                <a:solidFill>
                  <a:srgbClr val="000000"/>
                </a:solidFill>
                <a:latin typeface="Abhaya Libre Regular Bold"/>
              </a:rPr>
              <a:t>1. Mahatma Gandhi</a:t>
            </a: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963" y="1922363"/>
            <a:ext cx="11733836" cy="791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66"/>
              </a:lnSpc>
            </a:pPr>
            <a:endParaRPr dirty="0"/>
          </a:p>
          <a:p>
            <a:pPr algn="just">
              <a:lnSpc>
                <a:spcPts val="5166"/>
              </a:lnSpc>
            </a:pP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Bil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utemeljitelj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nenasilnih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protestov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goreč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zagovornik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miru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ter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zagovornik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številnih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načel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inteligentnega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vodenja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.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Prav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tako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je: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cenil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vseživljenjsko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učenje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dobro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ravnal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drugimi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bil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zgled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disciplino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pri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sledilcih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imel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strategijo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bil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zgled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spremembe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, ki jo 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želel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doseči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svetu</a:t>
            </a:r>
            <a:endParaRPr lang="sl-SI" sz="3690" spc="-55" dirty="0">
              <a:solidFill>
                <a:srgbClr val="000000"/>
              </a:solidFill>
              <a:latin typeface="Abhaya Libre Regular Bold"/>
            </a:endParaRP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Gandi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bil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s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svojimi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privrženci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povezan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miroljubno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miselnostjo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, ki je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temeljila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na</a:t>
            </a:r>
            <a:r>
              <a:rPr lang="en-US" sz="3690" spc="-5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690" spc="-55" dirty="0" err="1">
                <a:solidFill>
                  <a:srgbClr val="000000"/>
                </a:solidFill>
                <a:latin typeface="Abhaya Libre Regular Bold"/>
              </a:rPr>
              <a:t>preprostosti</a:t>
            </a:r>
            <a:endParaRPr lang="en-US" sz="3690" spc="-55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466"/>
              </a:lnSpc>
            </a:pPr>
            <a:endParaRPr lang="en-US" sz="3690" spc="-55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2851" r="12851"/>
          <a:stretch>
            <a:fillRect/>
          </a:stretch>
        </p:blipFill>
        <p:spPr>
          <a:xfrm>
            <a:off x="12646470" y="3056949"/>
            <a:ext cx="4706884" cy="546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819925"/>
            <a:ext cx="11415078" cy="163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2. Martin Luther King </a:t>
            </a:r>
            <a:r>
              <a:rPr lang="sl-SI" sz="8010" dirty="0">
                <a:solidFill>
                  <a:srgbClr val="000000"/>
                </a:solidFill>
                <a:latin typeface="Abhaya Libre Regular Bold"/>
              </a:rPr>
              <a:t>ml.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9362" y="1783567"/>
            <a:ext cx="12637361" cy="892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Ikoničen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predstavnik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gibanja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državljanske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pravice</a:t>
            </a:r>
            <a:r>
              <a:rPr lang="sl-SI" sz="3749" spc="-56" dirty="0">
                <a:solidFill>
                  <a:srgbClr val="000000"/>
                </a:solidFill>
                <a:latin typeface="Abhaya Libre Regular"/>
              </a:rPr>
              <a:t> MLK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, je s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svojim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delom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navdihoval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privržence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vsem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749" spc="-56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3749" spc="-56" dirty="0">
                <a:solidFill>
                  <a:srgbClr val="000000"/>
                </a:solidFill>
                <a:latin typeface="Abhaya Libre Regular"/>
              </a:rPr>
              <a:t>:</a:t>
            </a:r>
            <a:endParaRPr lang="sl-SI" sz="3749" spc="-56" dirty="0">
              <a:solidFill>
                <a:srgbClr val="000000"/>
              </a:solidFill>
              <a:latin typeface="Abhaya Libre Regular"/>
            </a:endParaRPr>
          </a:p>
          <a:p>
            <a:pPr marL="571500" indent="-57150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Obveščanje</a:t>
            </a:r>
          </a:p>
          <a:p>
            <a:pPr marL="571500" indent="-57150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Spoštovanje</a:t>
            </a:r>
          </a:p>
          <a:p>
            <a:pPr marL="571500" indent="-57150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Ustvarjalnost</a:t>
            </a:r>
          </a:p>
          <a:p>
            <a:pPr marL="571500" indent="-57150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Osredotočenost</a:t>
            </a:r>
          </a:p>
          <a:p>
            <a:pPr marL="571500" indent="-57150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Odločnost</a:t>
            </a:r>
          </a:p>
          <a:p>
            <a:pPr marL="742950" indent="-742950" algn="just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sl-SI" sz="3749" spc="-56" dirty="0">
                <a:latin typeface="Abhaya Libre Regular"/>
              </a:rPr>
              <a:t>Pripravljenost za učenje</a:t>
            </a:r>
          </a:p>
          <a:p>
            <a:pPr algn="just">
              <a:lnSpc>
                <a:spcPts val="5249"/>
              </a:lnSpc>
            </a:pPr>
            <a:r>
              <a:rPr lang="sl-SI" sz="3749" spc="-56" dirty="0">
                <a:latin typeface="Abhaya Libre Regular"/>
              </a:rPr>
              <a:t>Njegove sposobnosti javnega nastopanja in komunikacije so bile izjemne. Osredotočil se je na pozitiven jezik in se izogibal obtoževanju drugih ali spodbujanju k nasilju.</a:t>
            </a:r>
          </a:p>
          <a:p>
            <a:pPr algn="just">
              <a:lnSpc>
                <a:spcPts val="4129"/>
              </a:lnSpc>
            </a:pPr>
            <a:endParaRPr lang="en-US" sz="3749" spc="-5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129"/>
              </a:lnSpc>
            </a:pPr>
            <a:endParaRPr lang="en-US" sz="3749" spc="-5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129"/>
              </a:lnSpc>
            </a:pPr>
            <a:endParaRPr lang="en-US" sz="3749" spc="-5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909529" y="3675893"/>
            <a:ext cx="3443826" cy="5175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80571" y="9258300"/>
            <a:ext cx="3379663" cy="7097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62864" y="508883"/>
            <a:ext cx="11415078" cy="297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>
                <a:solidFill>
                  <a:srgbClr val="000000"/>
                </a:solidFill>
                <a:latin typeface="Abhaya Libre Regular Bold"/>
              </a:rPr>
              <a:t>3. Abraham Lincoln</a:t>
            </a: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3667" y="1294238"/>
            <a:ext cx="11451095" cy="9189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60"/>
              </a:lnSpc>
            </a:pPr>
            <a:r>
              <a:rPr lang="sl-SI" sz="3185" spc="-47" dirty="0">
                <a:latin typeface="Abhaya Libre Regular"/>
              </a:rPr>
              <a:t>16. predsednik Združenih držav, ki je bil kratek čas, od leta 1861 do atentata leta 1865, je: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latin typeface="Abhaya Libre Regular"/>
              </a:rPr>
              <a:t>vodil razdeljeno državo v državljansko vojno in iz nje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latin typeface="Abhaya Libre Regular"/>
              </a:rPr>
              <a:t>odpravil suženjstvo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latin typeface="Abhaya Libre Regular"/>
              </a:rPr>
              <a:t>ohranil unijo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latin typeface="Abhaya Libre Regular"/>
              </a:rPr>
              <a:t>okrepil zvezno vlado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latin typeface="Abhaya Libre Regular"/>
              </a:rPr>
              <a:t>z modernizacijo spodbudil ameriško gospodarstvo</a:t>
            </a: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Bil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tipičen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inteligentni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voditelj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svojega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časa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, ki je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obvlada</a:t>
            </a:r>
            <a:r>
              <a:rPr lang="sl-SI" sz="3185" spc="-47" dirty="0">
                <a:solidFill>
                  <a:srgbClr val="000000"/>
                </a:solidFill>
                <a:latin typeface="Abhaya Libre Regular"/>
              </a:rPr>
              <a:t>l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veščine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so: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sl-SI" sz="3185" spc="-47" dirty="0">
                <a:solidFill>
                  <a:srgbClr val="000000"/>
                </a:solidFill>
                <a:latin typeface="Abhaya Libre Regular"/>
              </a:rPr>
              <a:t>e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mpatija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dobra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komunikacija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izjemne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socialne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spretnosti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nežnega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prepričevanja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uporabo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čustvene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intelligence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vzbujanje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čustev</a:t>
            </a:r>
            <a:endParaRPr lang="sl-SI" sz="3185" spc="-47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3760"/>
              </a:lnSpc>
              <a:buFont typeface="Arial" panose="020B0604020202020204" pitchFamily="34" charset="0"/>
              <a:buChar char="•"/>
            </a:pP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izkazovanje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ranljivosti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prevzemanjem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3185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85" spc="-47" dirty="0" err="1">
                <a:solidFill>
                  <a:srgbClr val="000000"/>
                </a:solidFill>
                <a:latin typeface="Abhaya Libre Regular"/>
              </a:rPr>
              <a:t>napake</a:t>
            </a:r>
            <a:endParaRPr lang="en-US" sz="3185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200"/>
              </a:lnSpc>
            </a:pPr>
            <a:endParaRPr lang="en-US" sz="3185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200"/>
              </a:lnSpc>
            </a:pPr>
            <a:endParaRPr lang="en-US" sz="3185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200"/>
              </a:lnSpc>
            </a:pPr>
            <a:endParaRPr lang="en-US" sz="3185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2167" r="16555"/>
          <a:stretch>
            <a:fillRect/>
          </a:stretch>
        </p:blipFill>
        <p:spPr>
          <a:xfrm>
            <a:off x="12220925" y="1750802"/>
            <a:ext cx="4608946" cy="64662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819925"/>
            <a:ext cx="11415078" cy="297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>
                <a:solidFill>
                  <a:srgbClr val="000000"/>
                </a:solidFill>
                <a:latin typeface="Abhaya Libre Regular Bold"/>
              </a:rPr>
              <a:t>4.Nelson Mandela </a:t>
            </a: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1201" y="1548181"/>
            <a:ext cx="12582748" cy="793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4"/>
              </a:lnSpc>
            </a:pPr>
            <a:r>
              <a:rPr lang="sl-SI" sz="3300" dirty="0">
                <a:latin typeface="Abhaya Libre Regular" panose="020B0604020202020204" charset="-18"/>
                <a:cs typeface="Abhaya Libre Regular" panose="020B0604020202020204" charset="-18"/>
              </a:rPr>
              <a:t>Tako kot drugi voditelji na tem seznamu se tudi Nelson Mandela ni želel prilagajati svetu in ga je raje oblikoval v skladu s svojimi ideali.</a:t>
            </a:r>
          </a:p>
          <a:p>
            <a:pPr algn="just">
              <a:lnSpc>
                <a:spcPts val="3074"/>
              </a:lnSpc>
            </a:pPr>
            <a:endParaRPr lang="en-US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Katere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vodstvene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sposobnosti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so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Mandelo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naredile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za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voditelja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, ki je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bil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večji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od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življenja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?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Strast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. 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Mandela se je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zavedal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možnih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posledic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svojega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boja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,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vendar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nikoli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popustil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.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Ponižnost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. 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Mandela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nikoli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bil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bleščeč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voditelj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,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vendar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je ne glede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na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to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osvojil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množice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po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vsem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svetu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.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Empatija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Pripravljenost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učiti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se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Odlične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komunikacijske</a:t>
            </a:r>
            <a:r>
              <a:rPr lang="en-US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 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spretnosti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Potrpežljivost</a:t>
            </a:r>
            <a:endParaRPr lang="sl-SI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r>
              <a:rPr lang="sl-SI" sz="3300" spc="-47" dirty="0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P</a:t>
            </a:r>
            <a:r>
              <a:rPr lang="en-US" sz="3300" spc="-47" dirty="0" err="1">
                <a:solidFill>
                  <a:srgbClr val="000000"/>
                </a:solidFill>
                <a:latin typeface="Abhaya Libre Regular" panose="020B0604020202020204" charset="-18"/>
                <a:cs typeface="Abhaya Libre Regular" panose="020B0604020202020204" charset="-18"/>
              </a:rPr>
              <a:t>ogum</a:t>
            </a:r>
            <a:endParaRPr lang="en-US" sz="3300" spc="-47" dirty="0">
              <a:solidFill>
                <a:srgbClr val="000000"/>
              </a:solidFill>
              <a:latin typeface="Abhaya Libre Regular" panose="020B0604020202020204" charset="-18"/>
              <a:cs typeface="Abhaya Libre Regular" panose="020B0604020202020204" charset="-18"/>
            </a:endParaRPr>
          </a:p>
          <a:p>
            <a:pPr algn="just">
              <a:lnSpc>
                <a:spcPts val="3074"/>
              </a:lnSpc>
            </a:pPr>
            <a:endParaRPr lang="en-US" sz="3195" spc="-47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3074"/>
              </a:lnSpc>
            </a:pPr>
            <a:endParaRPr lang="en-US" sz="3195" spc="-47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9765" r="17899"/>
          <a:stretch>
            <a:fillRect/>
          </a:stretch>
        </p:blipFill>
        <p:spPr>
          <a:xfrm>
            <a:off x="13410307" y="2917611"/>
            <a:ext cx="3943047" cy="53186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508883"/>
            <a:ext cx="11415078" cy="297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>
                <a:solidFill>
                  <a:srgbClr val="000000"/>
                </a:solidFill>
                <a:latin typeface="Abhaya Libre Regular Bold"/>
              </a:rPr>
              <a:t>5. Winston Churchill</a:t>
            </a: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1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9474" y="1116352"/>
            <a:ext cx="13036219" cy="8942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1"/>
              </a:lnSpc>
            </a:pPr>
            <a:endParaRPr dirty="0"/>
          </a:p>
          <a:p>
            <a:pPr algn="just">
              <a:lnSpc>
                <a:spcPts val="4811"/>
              </a:lnSpc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Verjetno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najuspešnejši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vojni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voditelj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zgodovini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Njegove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vodstvene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so bile: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Strast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Pogum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pripravljenost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učiti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napak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Vztrajnost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trdno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prepričanje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privržence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marL="457200" indent="-457200" algn="just">
              <a:lnSpc>
                <a:spcPts val="4811"/>
              </a:lnSpc>
              <a:buFont typeface="Arial" panose="020B0604020202020204" pitchFamily="34" charset="0"/>
              <a:buChar char="•"/>
            </a:pP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Humor</a:t>
            </a:r>
            <a:endParaRPr lang="sl-SI" sz="3436" spc="-51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811"/>
              </a:lnSpc>
            </a:pP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Zanimivo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je, da Winston Churchill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bil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naravni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govornik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komunikacijske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spretnosti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razvijal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odločnostjo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namero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, s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čimer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se je v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zgodovino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zapisal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nekdo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, ki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še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danes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navdihuje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, ki se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soočajo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436" spc="-51" dirty="0" err="1">
                <a:solidFill>
                  <a:srgbClr val="000000"/>
                </a:solidFill>
                <a:latin typeface="Abhaya Libre Regular"/>
              </a:rPr>
              <a:t>nesrečami</a:t>
            </a:r>
            <a:r>
              <a:rPr lang="en-US" sz="3436" spc="-51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551"/>
              </a:lnSpc>
            </a:pPr>
            <a:endParaRPr lang="en-US" sz="3436" spc="-51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551"/>
              </a:lnSpc>
            </a:pPr>
            <a:endParaRPr lang="en-US" sz="3436" spc="-5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7427" r="7768"/>
          <a:stretch>
            <a:fillRect/>
          </a:stretch>
        </p:blipFill>
        <p:spPr>
          <a:xfrm>
            <a:off x="13808598" y="2876515"/>
            <a:ext cx="3544757" cy="5314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8766" y="3708601"/>
            <a:ext cx="14870467" cy="636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3"/>
              </a:lnSpc>
            </a:pPr>
            <a:r>
              <a:rPr lang="en-US" sz="10850" dirty="0">
                <a:solidFill>
                  <a:srgbClr val="000000"/>
                </a:solidFill>
                <a:latin typeface="Abhaya Libre Regular Bold"/>
              </a:rPr>
              <a:t>6. </a:t>
            </a:r>
            <a:r>
              <a:rPr lang="sl-SI" sz="10850" dirty="0">
                <a:solidFill>
                  <a:srgbClr val="000000"/>
                </a:solidFill>
                <a:latin typeface="Abhaya Libre Regular Bold"/>
              </a:rPr>
              <a:t>G</a:t>
            </a:r>
            <a:r>
              <a:rPr lang="en-US" sz="10850" dirty="0" err="1">
                <a:solidFill>
                  <a:srgbClr val="000000"/>
                </a:solidFill>
                <a:latin typeface="Abhaya Libre Regular Bold"/>
              </a:rPr>
              <a:t>radivo</a:t>
            </a:r>
            <a:r>
              <a:rPr lang="en-US" sz="10850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10850" dirty="0" err="1">
                <a:solidFill>
                  <a:srgbClr val="000000"/>
                </a:solidFill>
                <a:latin typeface="Abhaya Libre Regular Bold"/>
              </a:rPr>
              <a:t>usposabljanje</a:t>
            </a:r>
            <a:endParaRPr lang="en-US" sz="1085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9223"/>
              </a:lnSpc>
            </a:pPr>
            <a:r>
              <a:rPr lang="en-US" sz="10850" dirty="0">
                <a:solidFill>
                  <a:srgbClr val="000000"/>
                </a:solidFill>
                <a:latin typeface="Abhaya Libre Regular Bold"/>
              </a:rPr>
              <a:t>(</a:t>
            </a:r>
            <a:r>
              <a:rPr lang="sl-SI" sz="10850" dirty="0">
                <a:solidFill>
                  <a:srgbClr val="000000"/>
                </a:solidFill>
                <a:latin typeface="Abhaya Libre Regular Bold"/>
              </a:rPr>
              <a:t>Dobre prakse</a:t>
            </a:r>
            <a:r>
              <a:rPr lang="en-US" sz="10850" dirty="0">
                <a:solidFill>
                  <a:srgbClr val="000000"/>
                </a:solidFill>
                <a:latin typeface="Abhaya Libre Regular Bold"/>
              </a:rPr>
              <a:t>) </a:t>
            </a:r>
          </a:p>
          <a:p>
            <a:pPr algn="ctr">
              <a:lnSpc>
                <a:spcPts val="7098"/>
              </a:lnSpc>
            </a:pPr>
            <a:endParaRPr lang="en-US" sz="1085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7098"/>
              </a:lnSpc>
            </a:pPr>
            <a:endParaRPr lang="en-US" sz="1085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7098"/>
              </a:lnSpc>
            </a:pPr>
            <a:r>
              <a:rPr lang="en-US" sz="8351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66559" y="7857985"/>
            <a:ext cx="11300275" cy="12044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599" y="678797"/>
            <a:ext cx="16694983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Gradivo za usposabljanje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(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dobre prakse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2417" y="2525885"/>
            <a:ext cx="17194742" cy="228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821" lvl="1" indent="-344410" algn="just">
              <a:lnSpc>
                <a:spcPts val="4466"/>
              </a:lnSpc>
              <a:buFont typeface="Arial"/>
              <a:buChar char="•"/>
            </a:pP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V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naslednjem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razdelku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bodo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prikazani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nekateri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primeri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najboljših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praks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ki so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bili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izvedeni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Španiji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spodbujanje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vodstvenih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sposobnosti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motivacije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med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dijaki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poklicnega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izobraževanja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usposabljanja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kot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primeri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jih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treba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upoštevati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ali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izvajati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okviru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190" spc="-47" dirty="0" err="1">
                <a:solidFill>
                  <a:srgbClr val="000000"/>
                </a:solidFill>
                <a:latin typeface="Abhaya Libre Regular Bold"/>
              </a:rPr>
              <a:t>projekta</a:t>
            </a:r>
            <a:r>
              <a:rPr lang="en-US" sz="3190" spc="-47" dirty="0">
                <a:solidFill>
                  <a:srgbClr val="000000"/>
                </a:solidFill>
                <a:latin typeface="Abhaya Libre Regular Bold"/>
              </a:rPr>
              <a:t>.</a:t>
            </a:r>
            <a:r>
              <a:rPr lang="sl-SI" sz="3190" spc="-47" dirty="0">
                <a:solidFill>
                  <a:srgbClr val="000000"/>
                </a:solidFill>
                <a:latin typeface="Abhaya Libre Regular Bold"/>
              </a:rPr>
              <a:t> </a:t>
            </a:r>
            <a:endParaRPr lang="en-US" sz="3190" spc="-47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466"/>
              </a:lnSpc>
            </a:pPr>
            <a:endParaRPr lang="en-US" sz="3190" spc="-47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0868" y="3993588"/>
            <a:ext cx="14437840" cy="526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70"/>
              </a:lnSpc>
            </a:pPr>
            <a:r>
              <a:rPr lang="en-US" sz="5050" spc="-75" dirty="0">
                <a:solidFill>
                  <a:srgbClr val="000000"/>
                </a:solidFill>
                <a:latin typeface="Abhaya Libre Regular Bold"/>
              </a:rPr>
              <a:t>                                    1. </a:t>
            </a:r>
            <a:r>
              <a:rPr lang="en-US" sz="5050" spc="-75" dirty="0" err="1">
                <a:solidFill>
                  <a:srgbClr val="000000"/>
                </a:solidFill>
                <a:latin typeface="Abhaya Libre Regular Bold"/>
              </a:rPr>
              <a:t>Končni</a:t>
            </a:r>
            <a:r>
              <a:rPr lang="en-US" sz="5050" spc="-75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5050" spc="-75" dirty="0" err="1">
                <a:solidFill>
                  <a:srgbClr val="000000"/>
                </a:solidFill>
                <a:latin typeface="Abhaya Libre Regular Bold"/>
              </a:rPr>
              <a:t>natečaj</a:t>
            </a:r>
            <a:r>
              <a:rPr lang="en-US" sz="5050" spc="-75" dirty="0">
                <a:solidFill>
                  <a:srgbClr val="000000"/>
                </a:solidFill>
                <a:latin typeface="Abhaya Libre Regular Bold"/>
              </a:rPr>
              <a:t> e-FP</a:t>
            </a:r>
          </a:p>
          <a:p>
            <a:pPr algn="just">
              <a:lnSpc>
                <a:spcPts val="5652"/>
              </a:lnSpc>
            </a:pP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Zaključni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e-FP je program, ki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ga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podprla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Fundacija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Créate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Španska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gospodarska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zbornica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financira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pa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Evropski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socialni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sklad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namenjen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spodbujanju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podjetništva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inovativnosti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izobraževanju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področju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poklicnega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izobraževanja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usposabljanja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. V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tem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aktu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bili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prepoznani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najboljši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projekti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poklicnega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izobraževanja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usposabljanja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študijskega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37" spc="-60" dirty="0" err="1">
                <a:solidFill>
                  <a:srgbClr val="000000"/>
                </a:solidFill>
                <a:latin typeface="Abhaya Libre Regular"/>
              </a:rPr>
              <a:t>leta</a:t>
            </a:r>
            <a:r>
              <a:rPr lang="en-US" sz="4037" spc="-60" dirty="0">
                <a:solidFill>
                  <a:srgbClr val="000000"/>
                </a:solidFill>
                <a:latin typeface="Abhaya Libre Regular"/>
              </a:rPr>
              <a:t> 2021-2022.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66559" y="7857985"/>
            <a:ext cx="11300275" cy="12044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17130" y="3266198"/>
            <a:ext cx="6416536" cy="49062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78797"/>
            <a:ext cx="13688396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 Bold"/>
              </a:rPr>
              <a:t>Gradivo za usposabljanje </a:t>
            </a:r>
          </a:p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 Bold"/>
              </a:rPr>
              <a:t>(dobre prakse) 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001" y="2303912"/>
            <a:ext cx="10054901" cy="67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3"/>
              </a:lnSpc>
            </a:pPr>
            <a:r>
              <a:rPr lang="en-US" sz="4438" spc="-66" dirty="0">
                <a:solidFill>
                  <a:srgbClr val="000000"/>
                </a:solidFill>
                <a:latin typeface="Abhaya Libre Regular Bold"/>
              </a:rPr>
              <a:t>                        1. </a:t>
            </a:r>
            <a:r>
              <a:rPr lang="en-US" sz="4438" spc="-66" dirty="0" err="1">
                <a:solidFill>
                  <a:srgbClr val="000000"/>
                </a:solidFill>
                <a:latin typeface="Abhaya Libre Regular Bold"/>
              </a:rPr>
              <a:t>Končni</a:t>
            </a:r>
            <a:r>
              <a:rPr lang="en-US" sz="4438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4438" spc="-66" dirty="0" err="1">
                <a:solidFill>
                  <a:srgbClr val="000000"/>
                </a:solidFill>
                <a:latin typeface="Abhaya Libre Regular Bold"/>
              </a:rPr>
              <a:t>natečaj</a:t>
            </a:r>
            <a:r>
              <a:rPr lang="en-US" sz="4438" spc="-66" dirty="0">
                <a:solidFill>
                  <a:srgbClr val="000000"/>
                </a:solidFill>
                <a:latin typeface="Abhaya Libre Regular Bold"/>
              </a:rPr>
              <a:t> e-FP</a:t>
            </a:r>
            <a:endParaRPr lang="sl-SI" sz="4438" spc="-66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6213"/>
              </a:lnSpc>
            </a:pPr>
            <a:endParaRPr lang="en-US" sz="4438" spc="-66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967"/>
              </a:lnSpc>
            </a:pP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Zmagovalci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finala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so se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udeležili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seminarja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o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učenju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razvoju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spretnosti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, ki so ga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vodili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strokovnjaki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okviru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vodenega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obiska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stavbe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CentroCentro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(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prostor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medkulturne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izmenjave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državljane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v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Madridu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).</a:t>
            </a:r>
            <a:endParaRPr lang="sl-SI" sz="3300" spc="-66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967"/>
              </a:lnSpc>
            </a:pP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Tovrstno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tekmovanje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spodbuja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motivacijo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mladih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študentov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poklicnega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izobraževanja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usposabljanja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, da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postanejo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proaktivni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vodijo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inovativne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300" spc="-66" dirty="0" err="1">
                <a:solidFill>
                  <a:srgbClr val="000000"/>
                </a:solidFill>
                <a:latin typeface="Abhaya Libre Regular Bold"/>
              </a:rPr>
              <a:t>projekte</a:t>
            </a:r>
            <a:r>
              <a:rPr lang="en-US" sz="3300" spc="-66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algn="just">
              <a:lnSpc>
                <a:spcPts val="5679"/>
              </a:lnSpc>
            </a:pPr>
            <a:endParaRPr lang="en-US" sz="3548" spc="-53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564227" y="7947065"/>
            <a:ext cx="11324455" cy="120706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4918" y="556578"/>
            <a:ext cx="11415078" cy="353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Gradivo za usposabljanje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(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dobre prakse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) 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9428" y="2231254"/>
            <a:ext cx="15929872" cy="675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6"/>
              </a:lnSpc>
            </a:pPr>
            <a:r>
              <a:rPr lang="en-US" sz="3850" spc="-58" dirty="0">
                <a:solidFill>
                  <a:srgbClr val="000000"/>
                </a:solidFill>
                <a:latin typeface="Abhaya Libre Regular Bold"/>
              </a:rPr>
              <a:t>                                            2. </a:t>
            </a:r>
            <a:r>
              <a:rPr lang="pl-PL" sz="3850" spc="-58" dirty="0">
                <a:solidFill>
                  <a:srgbClr val="000000"/>
                </a:solidFill>
                <a:latin typeface="Abhaya Libre Regular Bold"/>
              </a:rPr>
              <a:t>Podjetniške ideje na natečaju za video</a:t>
            </a:r>
            <a:endParaRPr lang="en-US" sz="3850" dirty="0"/>
          </a:p>
          <a:p>
            <a:pPr algn="just">
              <a:lnSpc>
                <a:spcPts val="5446"/>
              </a:lnSpc>
            </a:pPr>
            <a:endParaRPr lang="en-US" sz="3850" spc="-58" dirty="0">
              <a:solidFill>
                <a:srgbClr val="000000"/>
              </a:solidFill>
              <a:latin typeface="Abhaya Libre Regular Bold"/>
              <a:cs typeface="Abhaya Libre Regular Bold"/>
            </a:endParaRPr>
          </a:p>
          <a:p>
            <a:pPr algn="just">
              <a:lnSpc>
                <a:spcPts val="4746"/>
              </a:lnSpc>
            </a:pP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Potekal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lokalni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kraju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Txorierri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Derio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Baskija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).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Natečaj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videoposnetkov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podjetniškimi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idejami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sta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organizirala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EGAZ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Txorierri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služba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spodbujanje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gospodarstva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skupnosti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Txorierri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in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Politeknika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Ikastegia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. </a:t>
            </a:r>
            <a:endParaRPr lang="sl-SI" sz="3350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746"/>
              </a:lnSpc>
            </a:pPr>
            <a:endParaRPr lang="sl-SI" sz="3350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746"/>
              </a:lnSpc>
            </a:pP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Namenjen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bil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motiviranju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lokalnih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učencev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območja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šole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Txorierrija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da bi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sodelovali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ustvarjanjem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poslovnih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idej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, ki so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jih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morali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predstaviti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 z video </a:t>
            </a:r>
            <a:r>
              <a:rPr lang="en-US" sz="3350" spc="-50" dirty="0" err="1">
                <a:solidFill>
                  <a:srgbClr val="000000"/>
                </a:solidFill>
                <a:latin typeface="Abhaya Libre Regular"/>
              </a:rPr>
              <a:t>predstavitvijo</a:t>
            </a:r>
            <a:r>
              <a:rPr lang="en-US" sz="3350" spc="-50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350" spc="-50" dirty="0">
              <a:solidFill>
                <a:srgbClr val="000000"/>
              </a:solidFill>
              <a:latin typeface="Abhaya Libre Regular"/>
              <a:cs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3390" spc="-50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3390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615817" y="9258300"/>
            <a:ext cx="909581" cy="94465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564227" y="7947065"/>
            <a:ext cx="11324455" cy="120706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4918" y="556578"/>
            <a:ext cx="11415078" cy="353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Gradivo za usposabljanje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(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dobre prakse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) 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8837" y="2127808"/>
            <a:ext cx="9890505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6"/>
              </a:lnSpc>
            </a:pPr>
            <a:r>
              <a:rPr lang="en-US" sz="3990" spc="-59" dirty="0">
                <a:solidFill>
                  <a:srgbClr val="000000"/>
                </a:solidFill>
                <a:latin typeface="Abhaya Libre Regular Bold"/>
              </a:rPr>
              <a:t>           2. </a:t>
            </a:r>
            <a:r>
              <a:rPr lang="pl-PL" sz="3990" spc="-59" dirty="0">
                <a:solidFill>
                  <a:srgbClr val="000000"/>
                </a:solidFill>
                <a:latin typeface="Abhaya Libre Regular Bold"/>
              </a:rPr>
              <a:t>Podjetniške ideje na natečaju za video</a:t>
            </a:r>
            <a:endParaRPr lang="en-US" sz="3990" spc="-59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886"/>
              </a:lnSpc>
            </a:pPr>
            <a:endParaRPr lang="en-US" sz="3990" spc="-59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466"/>
              </a:lnSpc>
            </a:pP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Ta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praksa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potekala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regionalni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zlasti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območju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Txorierri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in ne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nacionalni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ravni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primeru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končnega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e-FP. </a:t>
            </a:r>
            <a:endParaRPr lang="sl-SI" sz="3490" spc="-52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66"/>
              </a:lnSpc>
            </a:pP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Gre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za alternativo, ki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zahteva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manj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sredstev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kot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so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velika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javnih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zasebnih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subjektov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in ki se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izvaja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v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tesnem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sodelovanju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z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lokalnimi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mladimi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študenti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saj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jim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nudi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prostor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, v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katerem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počutijo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varno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490" spc="-52" dirty="0" err="1">
                <a:solidFill>
                  <a:srgbClr val="000000"/>
                </a:solidFill>
                <a:latin typeface="Abhaya Libre Regular"/>
              </a:rPr>
              <a:t>udobno</a:t>
            </a:r>
            <a:r>
              <a:rPr lang="en-US" sz="3490" spc="-52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466"/>
              </a:lnSpc>
            </a:pPr>
            <a:endParaRPr lang="en-US" sz="3490" spc="-52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668303" y="3188315"/>
            <a:ext cx="7357847" cy="4741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709075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Partnerstvo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80880" y="900258"/>
            <a:ext cx="11415078" cy="353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Gradivo za usposabljanje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(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dobre prakse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) 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3482" y="2667393"/>
            <a:ext cx="15929872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6"/>
              </a:lnSpc>
            </a:pPr>
            <a:r>
              <a:rPr lang="en-US" sz="3590" spc="-53" dirty="0">
                <a:solidFill>
                  <a:srgbClr val="000000"/>
                </a:solidFill>
                <a:latin typeface="Abhaya Libre Regular Bold"/>
              </a:rPr>
              <a:t>                                                  3. </a:t>
            </a:r>
            <a:r>
              <a:rPr lang="sv-SE" sz="3590" spc="-53" dirty="0">
                <a:solidFill>
                  <a:srgbClr val="000000"/>
                </a:solidFill>
                <a:latin typeface="Abhaya Libre Regular Bold"/>
              </a:rPr>
              <a:t>Program vodenja - Center VET Prat</a:t>
            </a:r>
            <a:endParaRPr lang="sl-SI" sz="3590" spc="-53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5026"/>
              </a:lnSpc>
            </a:pPr>
            <a:endParaRPr lang="en-US" sz="3590" spc="-53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606"/>
              </a:lnSpc>
            </a:pP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Kot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je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bilo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že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omenjeno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, je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eden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od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centrov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poklicnega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izobraževanja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usposabljanja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iz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Barcelone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imenovan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Prat, za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svoje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dijake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razvil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modul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o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vodenju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. To je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dober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primer,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kako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se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posebej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osredotočiti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to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veščino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razviti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program, v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katerem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se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lahko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učenci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naučijo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prilagodijo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znanje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o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veščini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, o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kateri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morda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ne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vedo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veliko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.</a:t>
            </a:r>
            <a:endParaRPr lang="sl-SI" sz="3290" spc="-49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606"/>
              </a:lnSpc>
            </a:pP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Na ta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način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lahko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dijaki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poklicnega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izobraževanja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usposabljanja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okrepijo</a:t>
            </a:r>
            <a:r>
              <a:rPr lang="sl-SI" sz="3290" spc="-49" dirty="0">
                <a:solidFill>
                  <a:srgbClr val="000000"/>
                </a:solidFill>
                <a:latin typeface="Abhaya Libre Regular Bold"/>
              </a:rPr>
              <a:t> svojega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notranjega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vodjo</a:t>
            </a:r>
            <a:r>
              <a:rPr lang="sl-SI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in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tako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razvijejo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inovativne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podjetniške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projekte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kažejo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njihovo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motivacijo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vodenje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skupine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z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namenom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doseganja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istih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3290" spc="-49" dirty="0" err="1">
                <a:solidFill>
                  <a:srgbClr val="000000"/>
                </a:solidFill>
                <a:latin typeface="Abhaya Libre Regular Bold"/>
              </a:rPr>
              <a:t>ciljev</a:t>
            </a:r>
            <a:r>
              <a:rPr lang="en-US" sz="3290" spc="-49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algn="just">
              <a:lnSpc>
                <a:spcPts val="4466"/>
              </a:lnSpc>
            </a:pPr>
            <a:endParaRPr lang="en-US" sz="3290" spc="-49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466"/>
              </a:lnSpc>
            </a:pPr>
            <a:endParaRPr lang="en-US" sz="3290" spc="-4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1144" y="4198326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8.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Dejavnosti</a:t>
            </a:r>
            <a:endParaRPr lang="en-US" sz="1403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676874" y="3155167"/>
            <a:ext cx="5013940" cy="50139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4008781"/>
            <a:ext cx="8800012" cy="881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sl-SI" sz="4934" spc="-74" dirty="0">
                <a:solidFill>
                  <a:srgbClr val="000000"/>
                </a:solidFill>
                <a:latin typeface="Abhaya Libre Regular"/>
              </a:rPr>
              <a:t>Se strinjate z rezultatom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? </a:t>
            </a: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sl-SI" sz="4934" spc="-74" dirty="0">
                <a:solidFill>
                  <a:srgbClr val="000000"/>
                </a:solidFill>
                <a:latin typeface="Abhaya Libre Regular"/>
              </a:rPr>
              <a:t>Če da, zakaj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? </a:t>
            </a: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36461" y="508883"/>
            <a:ext cx="11415078" cy="476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 dirty="0">
                <a:solidFill>
                  <a:srgbClr val="000000"/>
                </a:solidFill>
                <a:latin typeface="Abhaya Libre Regular"/>
              </a:rPr>
              <a:t>Kateri </a:t>
            </a:r>
            <a:r>
              <a:rPr lang="en-US" sz="8010" dirty="0" err="1">
                <a:solidFill>
                  <a:srgbClr val="000000"/>
                </a:solidFill>
                <a:latin typeface="Abhaya Libre Regular"/>
              </a:rPr>
              <a:t>stil</a:t>
            </a:r>
            <a:r>
              <a:rPr lang="en-US" sz="80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"/>
              </a:rPr>
              <a:t>vodenja</a:t>
            </a:r>
            <a:r>
              <a:rPr lang="en-US" sz="8010" dirty="0">
                <a:solidFill>
                  <a:srgbClr val="000000"/>
                </a:solidFill>
                <a:latin typeface="Abhaya Libre Regular"/>
              </a:rPr>
              <a:t> vas </a:t>
            </a:r>
            <a:r>
              <a:rPr lang="en-US" sz="8010" dirty="0" err="1">
                <a:solidFill>
                  <a:srgbClr val="000000"/>
                </a:solidFill>
                <a:latin typeface="Abhaya Libre Regular"/>
              </a:rPr>
              <a:t>najbolje</a:t>
            </a:r>
            <a:r>
              <a:rPr lang="en-US" sz="80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"/>
              </a:rPr>
              <a:t>opiše</a:t>
            </a:r>
            <a:r>
              <a:rPr lang="en-US" sz="8010" dirty="0">
                <a:solidFill>
                  <a:srgbClr val="000000"/>
                </a:solidFill>
                <a:latin typeface="Abhaya Libre Regular"/>
              </a:rPr>
              <a:t>?</a:t>
            </a:r>
            <a:r>
              <a:rPr lang="sl-SI" sz="8010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80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6809"/>
              </a:lnSpc>
            </a:pPr>
            <a:endParaRPr lang="en-US" sz="80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endParaRPr lang="en-US" sz="80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endParaRPr lang="en-US" sz="8010" dirty="0">
              <a:solidFill>
                <a:srgbClr val="000000"/>
              </a:solidFill>
              <a:latin typeface="Abhaya Libre Regular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621767"/>
            <a:ext cx="8800012" cy="1147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Ali se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strinjate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sl-SI" sz="4934" spc="-74" dirty="0">
                <a:solidFill>
                  <a:srgbClr val="000000"/>
                </a:solidFill>
                <a:latin typeface="Abhaya Libre Regular"/>
              </a:rPr>
              <a:t>podobo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, ki naj bi vas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predstavljala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? </a:t>
            </a:r>
            <a:endParaRPr lang="sl-SI" sz="4934" spc="-74" dirty="0">
              <a:solidFill>
                <a:srgbClr val="000000"/>
              </a:solidFill>
              <a:latin typeface="Abhaya Libre Regular"/>
            </a:endParaRP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Ali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si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lahko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zamislite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kakšno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drugo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, za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katero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menite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, da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vam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bolj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ustreza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? </a:t>
            </a:r>
            <a:endParaRPr lang="sl-SI" sz="4934" spc="-74" dirty="0">
              <a:solidFill>
                <a:srgbClr val="000000"/>
              </a:solidFill>
              <a:latin typeface="Abhaya Libre Regular"/>
            </a:endParaRP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Če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odgovor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pritrdilen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katero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4934" spc="-74" dirty="0" err="1">
                <a:solidFill>
                  <a:srgbClr val="000000"/>
                </a:solidFill>
                <a:latin typeface="Abhaya Libre Regular"/>
              </a:rPr>
              <a:t>zakaj</a:t>
            </a: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?</a:t>
            </a:r>
          </a:p>
          <a:p>
            <a:pPr algn="just">
              <a:lnSpc>
                <a:spcPts val="6908"/>
              </a:lnSpc>
            </a:pPr>
            <a:r>
              <a:rPr lang="en-US" sz="4934" spc="-74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6908"/>
              </a:lnSpc>
            </a:pPr>
            <a:endParaRPr lang="en-US" sz="4934" spc="-7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22813" y="2916322"/>
            <a:ext cx="5140613" cy="51406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19200" y="508883"/>
            <a:ext cx="13632339" cy="2510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Kateremu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od </a:t>
            </a: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teh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zgodovinskih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voditeljev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ste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8010" dirty="0" err="1">
                <a:solidFill>
                  <a:srgbClr val="000000"/>
                </a:solidFill>
                <a:latin typeface="Abhaya Libre Regular Bold"/>
              </a:rPr>
              <a:t>podobni</a:t>
            </a:r>
            <a:r>
              <a:rPr lang="en-US" sz="8010" dirty="0">
                <a:solidFill>
                  <a:srgbClr val="000000"/>
                </a:solidFill>
                <a:latin typeface="Abhaya Libre Regular Bold"/>
              </a:rPr>
              <a:t>??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sl-SI" sz="14030" dirty="0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dirty="0">
                <a:solidFill>
                  <a:srgbClr val="000000"/>
                </a:solidFill>
                <a:latin typeface="Abhaya Libre Regular Bold Italics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44651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Refe</a:t>
            </a:r>
            <a:r>
              <a:rPr lang="sl-SI" sz="6410" dirty="0" err="1">
                <a:solidFill>
                  <a:srgbClr val="000000"/>
                </a:solidFill>
                <a:latin typeface="Abhaya Libre Regular Bold"/>
              </a:rPr>
              <a:t>rence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444651" y="2182894"/>
            <a:ext cx="15237046" cy="7597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Barnett, Jim (2020): "To je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tisto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kar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zgodi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, ko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vodje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pravilno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motivirajo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".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Pridobiti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  <a:hlinkClick r:id="rId14"/>
              </a:rPr>
              <a:t>https://www.forbes.com/sites/jimbarnett/2020/01/06/heres-what-happens-when-leaders-get-employee-motivation-right/?sh=4f6fa7aa5c13</a:t>
            </a:r>
            <a:endParaRPr lang="sl-SI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endParaRPr lang="en-US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John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mattone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global,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inc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(2021): "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Prvi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svetovni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blog o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vodstvenem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poslovnem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coachingu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(2017-2021)".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Pridobljeno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  <a:hlinkClick r:id="rId15"/>
              </a:rPr>
              <a:t>https://johnmattone.com/blog/historys-5-best-leaders/#:~:text=1.-,Mahatma%20Gandhi,example%20through%20word%20and%20deed</a:t>
            </a:r>
            <a:endParaRPr lang="en-US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Kruse, K. (2013): "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Kaj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vodenje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?"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Pridobljeno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s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spletne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899" spc="-43" dirty="0" err="1">
                <a:solidFill>
                  <a:srgbClr val="000000"/>
                </a:solidFill>
                <a:latin typeface="Abhaya Libre Regular"/>
              </a:rPr>
              <a:t>strani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899" spc="-43" dirty="0">
                <a:solidFill>
                  <a:srgbClr val="000000"/>
                </a:solidFill>
                <a:latin typeface="Abhaya Libre Regular"/>
                <a:hlinkClick r:id="rId16"/>
              </a:rPr>
              <a:t>http://www.professorpeaches.com/wp-content/uploads/2015/02/What-is-leadership-Forbes.pdf</a:t>
            </a:r>
            <a:endParaRPr lang="sl-SI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sl-SI" sz="2899" spc="-43" dirty="0">
                <a:solidFill>
                  <a:srgbClr val="000000"/>
                </a:solidFill>
                <a:latin typeface="Abhaya Libre Regular"/>
              </a:rPr>
              <a:t>Kakšna vrsta vodje ste vi? Sprejemanje svojega sloga vodenja . Pridobljeno s: </a:t>
            </a:r>
            <a:r>
              <a:rPr lang="sl-SI" sz="2899" spc="-43" dirty="0">
                <a:solidFill>
                  <a:srgbClr val="000000"/>
                </a:solidFill>
                <a:latin typeface="Abhaya Libre Regular"/>
                <a:hlinkClick r:id="rId17"/>
              </a:rPr>
              <a:t>https://www.umassglobal.edu/news-and-events/blog/what-type-of-leader-are-you-quiz</a:t>
            </a:r>
            <a:endParaRPr lang="sl-SI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sl-SI" sz="2899" spc="-43" dirty="0">
                <a:solidFill>
                  <a:srgbClr val="000000"/>
                </a:solidFill>
                <a:latin typeface="Abhaya Libre Regular"/>
              </a:rPr>
              <a:t>Kateri od teh zgodovinskih voditeljev ste vi? Pridobljeno s spletne strani: </a:t>
            </a:r>
            <a:r>
              <a:rPr lang="sl-SI" sz="2899" spc="-43" dirty="0">
                <a:solidFill>
                  <a:srgbClr val="000000"/>
                </a:solidFill>
                <a:latin typeface="Abhaya Libre Regular"/>
                <a:hlinkClick r:id="rId18"/>
              </a:rPr>
              <a:t>https://brainfall.com/quizzes/which-of-these-historical-leaders-are-you/</a:t>
            </a:r>
            <a:endParaRPr lang="sl-SI" sz="2899" spc="-43" dirty="0">
              <a:solidFill>
                <a:srgbClr val="000000"/>
              </a:solidFill>
              <a:latin typeface="Abhaya Libre Regular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endParaRPr lang="sl-SI" sz="2899" spc="-43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1260"/>
              </a:lnSpc>
            </a:pPr>
            <a:endParaRPr lang="en-US" sz="2899" spc="-43" dirty="0">
              <a:solidFill>
                <a:srgbClr val="000000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7692" y="1667730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MOTIVA</a:t>
            </a: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CIJA 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67692" y="3484352"/>
            <a:ext cx="9170682" cy="11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VODENJE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4534"/>
              </a:lnSpc>
            </a:pP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67692" y="5303788"/>
            <a:ext cx="9991708" cy="1419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-48" dirty="0">
                <a:solidFill>
                  <a:srgbClr val="000000"/>
                </a:solidFill>
                <a:latin typeface="Abhaya Libre Regular"/>
              </a:rPr>
              <a:t>NAJPOMEMBNEJŠ</a:t>
            </a:r>
            <a:r>
              <a:rPr lang="sl-SI" sz="2800" spc="-48" dirty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800" spc="-48" dirty="0">
                <a:solidFill>
                  <a:srgbClr val="000000"/>
                </a:solidFill>
                <a:latin typeface="Abhaya Libre Regular"/>
              </a:rPr>
              <a:t> VODITELJ</a:t>
            </a:r>
            <a:r>
              <a:rPr lang="sl-SI" sz="2800" spc="-48" dirty="0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800" spc="-48" dirty="0">
                <a:solidFill>
                  <a:srgbClr val="000000"/>
                </a:solidFill>
                <a:latin typeface="Abhaya Libre Regular"/>
              </a:rPr>
              <a:t> IN MOTIVACIJSKE</a:t>
            </a:r>
            <a:r>
              <a:rPr lang="sl-SI" sz="2800" spc="-48" dirty="0">
                <a:solidFill>
                  <a:srgbClr val="000000"/>
                </a:solidFill>
                <a:latin typeface="Abhaya Libre Regular"/>
              </a:rPr>
              <a:t> OSEBNOSTI</a:t>
            </a:r>
            <a:r>
              <a:rPr lang="en-US" sz="2800" spc="-48" dirty="0">
                <a:solidFill>
                  <a:srgbClr val="000000"/>
                </a:solidFill>
                <a:latin typeface="Abhaya Libre Regular"/>
              </a:rPr>
              <a:t> OSEBNOSTI. </a:t>
            </a:r>
          </a:p>
          <a:p>
            <a:pPr>
              <a:lnSpc>
                <a:spcPts val="4534"/>
              </a:lnSpc>
            </a:pP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7692" y="2604592"/>
            <a:ext cx="8504116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TEORIJE MOTIVACIJE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67692" y="4395453"/>
            <a:ext cx="5840560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 Bold"/>
              </a:rPr>
              <a:t>T</a:t>
            </a:r>
            <a:r>
              <a:rPr lang="sl-SI" sz="3238" spc="-48" dirty="0">
                <a:solidFill>
                  <a:srgbClr val="000000"/>
                </a:solidFill>
                <a:latin typeface="Abhaya Libre Regular Bold"/>
              </a:rPr>
              <a:t>EORIJE VODENJA</a:t>
            </a:r>
            <a:endParaRPr lang="en-US" sz="3238" spc="-48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67692" y="6177548"/>
            <a:ext cx="10220308" cy="113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 Bold"/>
              </a:rPr>
              <a:t> GRADIVO ZA USPOSABLJANJE (</a:t>
            </a:r>
            <a:r>
              <a:rPr lang="sl-SI" sz="3238" spc="-48" dirty="0">
                <a:solidFill>
                  <a:srgbClr val="000000"/>
                </a:solidFill>
                <a:latin typeface="Abhaya Libre Regular Bold"/>
              </a:rPr>
              <a:t>Dobre prakse)</a:t>
            </a:r>
            <a:r>
              <a:rPr lang="en-US" sz="3238" spc="-48" dirty="0">
                <a:solidFill>
                  <a:srgbClr val="000000"/>
                </a:solidFill>
                <a:latin typeface="Abhaya Libre Regular Bold"/>
              </a:rPr>
              <a:t> </a:t>
            </a:r>
          </a:p>
          <a:p>
            <a:pPr>
              <a:lnSpc>
                <a:spcPts val="4534"/>
              </a:lnSpc>
            </a:pPr>
            <a:endParaRPr lang="en-US" sz="3238" spc="-48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559364" y="7562145"/>
            <a:ext cx="4858039" cy="4858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125238" y="-11192783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778646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472590" y="-4782765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55835" y="4749147"/>
            <a:ext cx="5016365" cy="770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Vsebina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39807" y="1636341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39807" y="2453462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39807" y="3393138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39807" y="4366878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39807" y="5211212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39807" y="6089610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067692" y="7023981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PRISPEVKI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5385628" y="9147741"/>
            <a:ext cx="5364129" cy="536412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739807" y="6872850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91961" y="7656090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67692" y="7807221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sl-SI" sz="3238" spc="-48" dirty="0">
                <a:solidFill>
                  <a:srgbClr val="000000"/>
                </a:solidFill>
                <a:latin typeface="Abhaya Libre Regular"/>
              </a:rPr>
              <a:t>VPRAŠANJA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6802" y="4452350"/>
            <a:ext cx="12468935" cy="146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14"/>
              </a:lnSpc>
            </a:pPr>
            <a:r>
              <a:rPr lang="en-US" sz="12252" dirty="0">
                <a:solidFill>
                  <a:srgbClr val="000000"/>
                </a:solidFill>
                <a:latin typeface="Abhaya Libre Regular Bold"/>
              </a:rPr>
              <a:t>1.Motiva</a:t>
            </a:r>
            <a:r>
              <a:rPr lang="sl-SI" sz="12252" dirty="0" err="1">
                <a:solidFill>
                  <a:srgbClr val="000000"/>
                </a:solidFill>
                <a:latin typeface="Abhaya Libre Regular Bold"/>
              </a:rPr>
              <a:t>cija</a:t>
            </a:r>
            <a:endParaRPr lang="en-US" sz="12252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56358" y="9067744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36636">
            <a:off x="-720080" y="1189828"/>
            <a:ext cx="3334026" cy="35884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994360" y="5920903"/>
            <a:ext cx="4537024" cy="1263397"/>
            <a:chOff x="0" y="0"/>
            <a:chExt cx="6049366" cy="168453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49366" cy="967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716631"/>
              <a:ext cx="6049366" cy="96789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2418" r="4125"/>
          <a:stretch>
            <a:fillRect/>
          </a:stretch>
        </p:blipFill>
        <p:spPr>
          <a:xfrm>
            <a:off x="9351068" y="2823243"/>
            <a:ext cx="8002286" cy="4809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113467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1-  </a:t>
            </a:r>
            <a:r>
              <a:rPr lang="sl-SI" sz="6410" dirty="0">
                <a:solidFill>
                  <a:srgbClr val="000000"/>
                </a:solidFill>
                <a:latin typeface="Abhaya Libre Regular Bold"/>
              </a:rPr>
              <a:t>Kaj je m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otiva</a:t>
            </a:r>
            <a:r>
              <a:rPr lang="sl-SI" sz="6410" dirty="0" err="1">
                <a:solidFill>
                  <a:srgbClr val="000000"/>
                </a:solidFill>
                <a:latin typeface="Abhaya Libre Regular Bold"/>
              </a:rPr>
              <a:t>cija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11525" y="3422015"/>
            <a:ext cx="6731709" cy="286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Motivacija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skupek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notranjih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zunanjih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dejavnikov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, ki v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ljudeh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spodbujajo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željo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energijo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, da se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nenehno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zanimajo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in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posvečajo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delu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vlogi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predmetu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si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prizadevajo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dosego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199" spc="-47" dirty="0" err="1">
                <a:solidFill>
                  <a:srgbClr val="000000"/>
                </a:solidFill>
                <a:latin typeface="Abhaya Libre Regular"/>
              </a:rPr>
              <a:t>cilja</a:t>
            </a:r>
            <a:r>
              <a:rPr lang="en-US" sz="3199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99" spc="-47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7013" y="3821913"/>
            <a:ext cx="7565386" cy="398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043" lvl="1" algn="just">
              <a:lnSpc>
                <a:spcPts val="3904"/>
              </a:lnSpc>
            </a:pP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Notranji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motivacijski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dejavniki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: </a:t>
            </a:r>
            <a:endParaRPr lang="sl-SI" sz="2788" spc="-41" dirty="0">
              <a:solidFill>
                <a:srgbClr val="000000"/>
              </a:solidFill>
              <a:latin typeface="Abhaya Libre Regular Bold"/>
            </a:endParaRPr>
          </a:p>
          <a:p>
            <a:pPr marL="301043" lvl="1" algn="just">
              <a:lnSpc>
                <a:spcPts val="3904"/>
              </a:lnSpc>
            </a:pP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V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tem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primeru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gre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za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notranjo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željo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osebe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, da bi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nekaj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storila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zaradi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interesov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izzivov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osebnega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zadovoljstva</a:t>
            </a:r>
            <a:r>
              <a:rPr lang="sl-SI" sz="2788" spc="-41" dirty="0">
                <a:solidFill>
                  <a:srgbClr val="000000"/>
                </a:solidFill>
                <a:latin typeface="Abhaya Libre Regular Bold"/>
              </a:rPr>
              <a:t>.</a:t>
            </a:r>
          </a:p>
          <a:p>
            <a:pPr marL="602086" lvl="1" indent="-301043" algn="just">
              <a:lnSpc>
                <a:spcPts val="3904"/>
              </a:lnSpc>
              <a:buFont typeface="Arial"/>
              <a:buChar char="•"/>
            </a:pPr>
            <a:endParaRPr lang="sl-SI" sz="2788" spc="-41" dirty="0">
              <a:solidFill>
                <a:srgbClr val="000000"/>
              </a:solidFill>
              <a:latin typeface="Abhaya Libre Regular Bold"/>
            </a:endParaRPr>
          </a:p>
          <a:p>
            <a:pPr marL="301043" lvl="1" algn="just">
              <a:lnSpc>
                <a:spcPts val="3904"/>
              </a:lnSpc>
            </a:pPr>
            <a:r>
              <a:rPr lang="sl-SI" sz="2788" spc="-41" dirty="0">
                <a:solidFill>
                  <a:srgbClr val="000000"/>
                </a:solidFill>
                <a:latin typeface="Abhaya Libre Regular Bold"/>
              </a:rPr>
              <a:t>Z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unanji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motivatorji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: </a:t>
            </a:r>
            <a:endParaRPr lang="sl-SI" sz="2788" spc="-41" dirty="0">
              <a:solidFill>
                <a:srgbClr val="000000"/>
              </a:solidFill>
              <a:latin typeface="Abhaya Libre Regular Bold"/>
            </a:endParaRPr>
          </a:p>
          <a:p>
            <a:pPr marL="301043" lvl="1" algn="just">
              <a:lnSpc>
                <a:spcPts val="3904"/>
              </a:lnSpc>
            </a:pP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Motivacija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prihaja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od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zunaj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vključuje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stvari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kot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so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plačilo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,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bonusi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in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druge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oprijemljive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2788" spc="-41" dirty="0" err="1">
                <a:solidFill>
                  <a:srgbClr val="000000"/>
                </a:solidFill>
                <a:latin typeface="Abhaya Libre Regular Bold"/>
              </a:rPr>
              <a:t>nagrade</a:t>
            </a:r>
            <a:r>
              <a:rPr lang="en-US" sz="2788" spc="-41" dirty="0">
                <a:solidFill>
                  <a:srgbClr val="000000"/>
                </a:solidFill>
                <a:latin typeface="Abhaya Libre Regular Bold"/>
              </a:rPr>
              <a:t>.</a:t>
            </a:r>
            <a:r>
              <a:rPr lang="sl-SI" sz="2788" spc="-41" dirty="0">
                <a:solidFill>
                  <a:srgbClr val="000000"/>
                </a:solidFill>
                <a:latin typeface="Abhaya Libre Regular Bold"/>
              </a:rPr>
              <a:t> </a:t>
            </a:r>
            <a:endParaRPr lang="en-US" sz="2788" spc="-41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3631" y="1241036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2-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Ljudje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, ki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motivirajo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ljudi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: MOTIVATORJI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744200" y="8034268"/>
            <a:ext cx="6849570" cy="324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 dirty="0">
                <a:solidFill>
                  <a:srgbClr val="04989E"/>
                </a:solidFill>
                <a:latin typeface="Open Sans Extra Bold"/>
              </a:rPr>
              <a:t>https://www.youtube.com/watch?v=wE5ZV7HfrXU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C961A4D-C2C0-4C30-8434-CA10C32C3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92" y="3333377"/>
            <a:ext cx="7565386" cy="47008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1144" y="2693946"/>
            <a:ext cx="12325712" cy="334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2. 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Teori</a:t>
            </a:r>
            <a:r>
              <a:rPr lang="sl-SI" sz="14030" dirty="0">
                <a:solidFill>
                  <a:srgbClr val="000000"/>
                </a:solidFill>
                <a:latin typeface="Abhaya Libre Regular"/>
              </a:rPr>
              <a:t>je</a:t>
            </a:r>
            <a:r>
              <a:rPr lang="en-US" sz="14030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algn="ctr">
              <a:lnSpc>
                <a:spcPts val="12486"/>
              </a:lnSpc>
            </a:pPr>
            <a:r>
              <a:rPr lang="sl-SI" sz="14030" dirty="0">
                <a:solidFill>
                  <a:srgbClr val="000000"/>
                </a:solidFill>
                <a:latin typeface="Abhaya Libre Regular"/>
              </a:rPr>
              <a:t>m</a:t>
            </a:r>
            <a:r>
              <a:rPr lang="en-US" sz="14030" dirty="0" err="1">
                <a:solidFill>
                  <a:srgbClr val="000000"/>
                </a:solidFill>
                <a:latin typeface="Abhaya Libre Regular"/>
              </a:rPr>
              <a:t>otiva</a:t>
            </a:r>
            <a:r>
              <a:rPr lang="sl-SI" sz="14030" dirty="0" err="1">
                <a:solidFill>
                  <a:srgbClr val="000000"/>
                </a:solidFill>
                <a:latin typeface="Abhaya Libre Regular"/>
              </a:rPr>
              <a:t>cije</a:t>
            </a:r>
            <a:endParaRPr lang="en-US" sz="1403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2524</Words>
  <Application>Microsoft Office PowerPoint</Application>
  <PresentationFormat>Po meri</PresentationFormat>
  <Paragraphs>311</Paragraphs>
  <Slides>45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52" baseType="lpstr">
      <vt:lpstr>Abhaya Libre Regular</vt:lpstr>
      <vt:lpstr>Arial</vt:lpstr>
      <vt:lpstr>Abhaya Libre Regular Bold</vt:lpstr>
      <vt:lpstr>Open Sans Extra Bold</vt:lpstr>
      <vt:lpstr>Abhaya Libre Regular Bold Italics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Development_Leadership &amp; Motivation_First Draft</dc:title>
  <dc:creator>International</dc:creator>
  <cp:lastModifiedBy>Vlasta Juršak</cp:lastModifiedBy>
  <cp:revision>28</cp:revision>
  <dcterms:created xsi:type="dcterms:W3CDTF">2006-08-16T00:00:00Z</dcterms:created>
  <dcterms:modified xsi:type="dcterms:W3CDTF">2023-07-15T07:51:55Z</dcterms:modified>
  <dc:identifier>DAFZgYBFAgM</dc:identifier>
</cp:coreProperties>
</file>